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4"/>
  </p:notesMasterIdLst>
  <p:handoutMasterIdLst>
    <p:handoutMasterId r:id="rId25"/>
  </p:handoutMasterIdLst>
  <p:sldIdLst>
    <p:sldId id="265" r:id="rId3"/>
    <p:sldId id="267" r:id="rId4"/>
    <p:sldId id="273" r:id="rId5"/>
    <p:sldId id="27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03" r:id="rId16"/>
    <p:sldId id="306" r:id="rId17"/>
    <p:sldId id="305" r:id="rId18"/>
    <p:sldId id="326" r:id="rId19"/>
    <p:sldId id="327" r:id="rId20"/>
    <p:sldId id="329" r:id="rId21"/>
    <p:sldId id="328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>
        <p:scale>
          <a:sx n="70" d="100"/>
          <a:sy n="70" d="100"/>
        </p:scale>
        <p:origin x="1392" y="72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Санкт-Петербург</a:t>
            </a:r>
            <a:r>
              <a:rPr lang="en-US" dirty="0" smtClean="0"/>
              <a:t>, 201</a:t>
            </a:r>
            <a:r>
              <a:rPr lang="ru-RU" dirty="0" smtClean="0"/>
              <a:t>6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Технологии разработки</a:t>
            </a:r>
            <a:br>
              <a:rPr lang="ru-RU" dirty="0" smtClean="0"/>
            </a:br>
            <a:r>
              <a:rPr lang="ru-RU" dirty="0" smtClean="0"/>
              <a:t>корпоративных </a:t>
            </a:r>
            <a:br>
              <a:rPr lang="ru-RU" dirty="0" smtClean="0"/>
            </a:br>
            <a:r>
              <a:rPr lang="ru-RU" dirty="0" smtClean="0"/>
              <a:t>информационных систем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000" dirty="0" err="1" smtClean="0"/>
              <a:t>Пантенков</a:t>
            </a:r>
            <a:r>
              <a:rPr lang="ru-RU" sz="2000" dirty="0" smtClean="0"/>
              <a:t> Сергей Александрович</a:t>
            </a:r>
            <a:endParaRPr lang="nl-NL" sz="2000" dirty="0"/>
          </a:p>
          <a:p>
            <a:r>
              <a:rPr lang="en-US" dirty="0"/>
              <a:t>p</a:t>
            </a:r>
            <a:r>
              <a:rPr lang="en-US" dirty="0" smtClean="0"/>
              <a:t>antenkov@gmail.com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err="1" smtClean="0"/>
              <a:t>BigData</a:t>
            </a:r>
            <a:r>
              <a:rPr lang="ru-RU" dirty="0" smtClean="0"/>
              <a:t>. Определяющие характеристики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ru-RU" b="1" dirty="0"/>
              <a:t>О</a:t>
            </a:r>
            <a:r>
              <a:rPr lang="ru-RU" b="1" dirty="0" smtClean="0"/>
              <a:t>бъём</a:t>
            </a:r>
            <a:r>
              <a:rPr lang="ru-RU" dirty="0" smtClean="0"/>
              <a:t> (</a:t>
            </a:r>
            <a:r>
              <a:rPr lang="ru-RU" dirty="0" err="1" smtClean="0"/>
              <a:t>volume</a:t>
            </a:r>
            <a:r>
              <a:rPr lang="ru-RU" dirty="0" smtClean="0"/>
              <a:t>) - в </a:t>
            </a:r>
            <a:r>
              <a:rPr lang="ru-RU" dirty="0"/>
              <a:t>смысле величины физического </a:t>
            </a:r>
            <a:r>
              <a:rPr lang="ru-RU" dirty="0" smtClean="0"/>
              <a:t>объёма</a:t>
            </a:r>
          </a:p>
          <a:p>
            <a:r>
              <a:rPr lang="ru-RU" b="1" dirty="0" smtClean="0"/>
              <a:t>Скорость </a:t>
            </a:r>
            <a:r>
              <a:rPr lang="ru-RU" dirty="0" smtClean="0"/>
              <a:t>(</a:t>
            </a:r>
            <a:r>
              <a:rPr lang="ru-RU" dirty="0" err="1" smtClean="0"/>
              <a:t>velocity</a:t>
            </a:r>
            <a:r>
              <a:rPr lang="ru-RU" dirty="0" smtClean="0"/>
              <a:t>) -  </a:t>
            </a:r>
            <a:r>
              <a:rPr lang="ru-RU" dirty="0"/>
              <a:t>в смыслах как скорости прироста, так и необходимости высокоскоростной обработки и получения </a:t>
            </a:r>
            <a:r>
              <a:rPr lang="ru-RU" dirty="0" smtClean="0"/>
              <a:t>результатов</a:t>
            </a:r>
          </a:p>
          <a:p>
            <a:r>
              <a:rPr lang="ru-RU" b="1" dirty="0" smtClean="0"/>
              <a:t>Многообразие</a:t>
            </a:r>
            <a:r>
              <a:rPr lang="ru-RU" dirty="0" smtClean="0"/>
              <a:t> (</a:t>
            </a:r>
            <a:r>
              <a:rPr lang="ru-RU" dirty="0" err="1" smtClean="0"/>
              <a:t>variety</a:t>
            </a:r>
            <a:r>
              <a:rPr lang="ru-RU" dirty="0" smtClean="0"/>
              <a:t>) - </a:t>
            </a:r>
            <a:r>
              <a:rPr lang="ru-RU" dirty="0"/>
              <a:t>в смысле возможности одновременной обработки различных типов структурированных и </a:t>
            </a:r>
            <a:r>
              <a:rPr lang="ru-RU" dirty="0" err="1"/>
              <a:t>полуструктурированных</a:t>
            </a:r>
            <a:r>
              <a:rPr lang="ru-RU" dirty="0"/>
              <a:t> </a:t>
            </a:r>
            <a:r>
              <a:rPr lang="ru-RU" dirty="0" smtClean="0"/>
              <a:t>данных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№4.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err="1" smtClean="0"/>
              <a:t>BigData</a:t>
            </a:r>
            <a:r>
              <a:rPr lang="ru-RU" dirty="0" smtClean="0"/>
              <a:t>. Источники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ru-RU" b="1" dirty="0" smtClean="0"/>
              <a:t>Измерительные приборы</a:t>
            </a:r>
            <a:endParaRPr lang="ru-RU" dirty="0" smtClean="0"/>
          </a:p>
          <a:p>
            <a:r>
              <a:rPr lang="ru-RU" b="1" dirty="0" smtClean="0"/>
              <a:t>Социальные сети</a:t>
            </a:r>
            <a:endParaRPr lang="ru-RU" dirty="0" smtClean="0"/>
          </a:p>
          <a:p>
            <a:r>
              <a:rPr lang="ru-RU" b="1" dirty="0" smtClean="0"/>
              <a:t>Метеорология</a:t>
            </a:r>
          </a:p>
          <a:p>
            <a:r>
              <a:rPr lang="ru-RU" b="1" dirty="0" err="1" smtClean="0"/>
              <a:t>Биллинги</a:t>
            </a:r>
            <a:r>
              <a:rPr lang="ru-RU" b="1" dirty="0" smtClean="0"/>
              <a:t> сотовых операторов</a:t>
            </a:r>
          </a:p>
          <a:p>
            <a:r>
              <a:rPr lang="ru-RU" b="1" dirty="0" smtClean="0"/>
              <a:t>Аудио</a:t>
            </a:r>
            <a:r>
              <a:rPr lang="en-US" b="1" dirty="0" smtClean="0"/>
              <a:t>/</a:t>
            </a:r>
            <a:r>
              <a:rPr lang="ru-RU" b="1" dirty="0" smtClean="0"/>
              <a:t>видео –данные</a:t>
            </a:r>
            <a:endParaRPr lang="en-US" b="1" dirty="0" smtClean="0"/>
          </a:p>
          <a:p>
            <a:r>
              <a:rPr lang="ru-RU" b="1" dirty="0" smtClean="0"/>
              <a:t>Фондовые рынки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№4.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1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err="1" smtClean="0"/>
              <a:t>BigData</a:t>
            </a:r>
            <a:r>
              <a:rPr lang="ru-RU" dirty="0" smtClean="0"/>
              <a:t>. </a:t>
            </a:r>
            <a:r>
              <a:rPr lang="ru-RU" dirty="0" smtClean="0"/>
              <a:t>Методы анализа</a:t>
            </a:r>
            <a:r>
              <a:rPr lang="en-US" dirty="0" smtClean="0"/>
              <a:t>	</a:t>
            </a:r>
            <a:r>
              <a:rPr lang="ru-RU" dirty="0" smtClean="0"/>
              <a:t>(по </a:t>
            </a:r>
            <a:r>
              <a:rPr lang="en-US" dirty="0" smtClean="0"/>
              <a:t>McKinsey)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3820"/>
            <a:ext cx="8229600" cy="3797986"/>
          </a:xfrm>
        </p:spPr>
        <p:txBody>
          <a:bodyPr>
            <a:noAutofit/>
          </a:bodyPr>
          <a:lstStyle/>
          <a:p>
            <a:r>
              <a:rPr lang="ru-RU" sz="1200" dirty="0"/>
              <a:t>методы класса </a:t>
            </a:r>
            <a:r>
              <a:rPr lang="ru-RU" sz="1200" dirty="0" err="1"/>
              <a:t>Data</a:t>
            </a:r>
            <a:r>
              <a:rPr lang="ru-RU" sz="1200" dirty="0"/>
              <a:t> </a:t>
            </a:r>
            <a:r>
              <a:rPr lang="ru-RU" sz="1200" dirty="0" err="1"/>
              <a:t>Mining</a:t>
            </a:r>
            <a:r>
              <a:rPr lang="ru-RU" sz="1200" dirty="0"/>
              <a:t>: обучение ассоциативным правилам </a:t>
            </a:r>
            <a:r>
              <a:rPr lang="ru-RU" sz="1200" dirty="0" smtClean="0"/>
              <a:t>(</a:t>
            </a:r>
            <a:r>
              <a:rPr lang="ru-RU" sz="1200" dirty="0" err="1" smtClean="0"/>
              <a:t>association</a:t>
            </a:r>
            <a:r>
              <a:rPr lang="ru-RU" sz="1200" dirty="0" smtClean="0"/>
              <a:t> </a:t>
            </a:r>
            <a:r>
              <a:rPr lang="ru-RU" sz="1200" dirty="0" err="1"/>
              <a:t>rule</a:t>
            </a:r>
            <a:r>
              <a:rPr lang="ru-RU" sz="1200" dirty="0"/>
              <a:t> </a:t>
            </a:r>
            <a:r>
              <a:rPr lang="ru-RU" sz="1200" dirty="0" err="1"/>
              <a:t>learning</a:t>
            </a:r>
            <a:r>
              <a:rPr lang="ru-RU" sz="1200" dirty="0"/>
              <a:t>), классификация (методы категоризации новых данных на основе принципов, ранее применённых к уже наличествующим данным), кластерный анализ, регрессионный анализ;</a:t>
            </a:r>
          </a:p>
          <a:p>
            <a:r>
              <a:rPr lang="ru-RU" sz="1200" dirty="0" err="1"/>
              <a:t>краудсорсинг</a:t>
            </a:r>
            <a:r>
              <a:rPr lang="ru-RU" sz="1200" dirty="0"/>
              <a:t> — категоризация и обогащение данных силами широкого, неопределённого круга лиц, привлечённых на основании публичной оферты, без вступления в трудовые отношения;</a:t>
            </a:r>
          </a:p>
          <a:p>
            <a:r>
              <a:rPr lang="ru-RU" sz="1200" dirty="0"/>
              <a:t>смешение и интеграция данных </a:t>
            </a:r>
            <a:r>
              <a:rPr lang="ru-RU" sz="1200" dirty="0" smtClean="0"/>
              <a:t>(</a:t>
            </a:r>
            <a:r>
              <a:rPr lang="ru-RU" sz="1200" dirty="0" err="1" smtClean="0"/>
              <a:t>data</a:t>
            </a:r>
            <a:r>
              <a:rPr lang="ru-RU" sz="1200" dirty="0" smtClean="0"/>
              <a:t> </a:t>
            </a:r>
            <a:r>
              <a:rPr lang="ru-RU" sz="1200" dirty="0" err="1"/>
              <a:t>fusion</a:t>
            </a:r>
            <a:r>
              <a:rPr lang="ru-RU" sz="1200" dirty="0"/>
              <a:t> </a:t>
            </a:r>
            <a:r>
              <a:rPr lang="ru-RU" sz="1200" dirty="0" err="1"/>
              <a:t>and</a:t>
            </a:r>
            <a:r>
              <a:rPr lang="ru-RU" sz="1200" dirty="0"/>
              <a:t> </a:t>
            </a:r>
            <a:r>
              <a:rPr lang="ru-RU" sz="1200" dirty="0" err="1"/>
              <a:t>integration</a:t>
            </a:r>
            <a:r>
              <a:rPr lang="ru-RU" sz="1200" dirty="0"/>
              <a:t>) — набор техник, позволяющих интегрировать разнородные данные из разнообразных источников для возможности глубинного анализа, в качестве примеров таких техник, составляющих этот класс методов приводятся цифровая обработка сигналов и обработка естественного языка (включая тональный анализ);</a:t>
            </a:r>
          </a:p>
          <a:p>
            <a:r>
              <a:rPr lang="ru-RU" sz="1200" dirty="0"/>
              <a:t>машинное обучение, включая обучение с учителем и без учителя, а также </a:t>
            </a:r>
            <a:r>
              <a:rPr lang="ru-RU" sz="1200" dirty="0" err="1"/>
              <a:t>Ensemble</a:t>
            </a:r>
            <a:r>
              <a:rPr lang="ru-RU" sz="1200" dirty="0"/>
              <a:t> </a:t>
            </a:r>
            <a:r>
              <a:rPr lang="ru-RU" sz="1200" dirty="0" err="1" smtClean="0"/>
              <a:t>learning</a:t>
            </a:r>
            <a:r>
              <a:rPr lang="ru-RU" sz="1200" dirty="0" smtClean="0"/>
              <a:t> </a:t>
            </a:r>
            <a:r>
              <a:rPr lang="ru-RU" sz="1200" dirty="0"/>
              <a:t>— использование моделей, построенных на базе статистического анализа или машинного обучения для получения комплексных прогнозов на основе базовых моделей (англ. </a:t>
            </a:r>
            <a:r>
              <a:rPr lang="ru-RU" sz="1200" dirty="0" err="1"/>
              <a:t>constituent</a:t>
            </a:r>
            <a:r>
              <a:rPr lang="ru-RU" sz="1200" dirty="0"/>
              <a:t> </a:t>
            </a:r>
            <a:r>
              <a:rPr lang="ru-RU" sz="1200" dirty="0" err="1"/>
              <a:t>models</a:t>
            </a:r>
            <a:r>
              <a:rPr lang="ru-RU" sz="1200" dirty="0"/>
              <a:t>, ср. со статистическим ансамблем в статистической механике);</a:t>
            </a:r>
          </a:p>
          <a:p>
            <a:r>
              <a:rPr lang="ru-RU" sz="1200" dirty="0"/>
              <a:t>искусственные нейронные сети, сетевой анализ, оптимизация, в том числе генетические алгоритмы;</a:t>
            </a:r>
          </a:p>
          <a:p>
            <a:r>
              <a:rPr lang="ru-RU" sz="1200" dirty="0"/>
              <a:t>распознавание образов;</a:t>
            </a:r>
          </a:p>
          <a:p>
            <a:r>
              <a:rPr lang="ru-RU" sz="1200" dirty="0"/>
              <a:t>прогнозная аналитика;</a:t>
            </a:r>
          </a:p>
          <a:p>
            <a:r>
              <a:rPr lang="ru-RU" sz="1200" dirty="0"/>
              <a:t>имитационное моделирование;</a:t>
            </a:r>
          </a:p>
          <a:p>
            <a:r>
              <a:rPr lang="ru-RU" sz="1200" dirty="0"/>
              <a:t>пространственный анализ </a:t>
            </a:r>
            <a:r>
              <a:rPr lang="ru-RU" sz="1200" dirty="0" smtClean="0"/>
              <a:t>(</a:t>
            </a:r>
            <a:r>
              <a:rPr lang="ru-RU" sz="1200" dirty="0" err="1" smtClean="0"/>
              <a:t>Spatial</a:t>
            </a:r>
            <a:r>
              <a:rPr lang="ru-RU" sz="1200" dirty="0" smtClean="0"/>
              <a:t> </a:t>
            </a:r>
            <a:r>
              <a:rPr lang="ru-RU" sz="1200" dirty="0" err="1"/>
              <a:t>analysis</a:t>
            </a:r>
            <a:r>
              <a:rPr lang="ru-RU" sz="1200" dirty="0"/>
              <a:t>) — класс методов, использующих топологическую, геометрическую и географическую информацию в данных;</a:t>
            </a:r>
          </a:p>
          <a:p>
            <a:r>
              <a:rPr lang="ru-RU" sz="1200" dirty="0"/>
              <a:t>статистический анализ, в качестве примеров методов приводятся A/B-тестирование и анализ временных рядов;</a:t>
            </a:r>
          </a:p>
          <a:p>
            <a:r>
              <a:rPr lang="ru-RU" sz="1200" dirty="0"/>
              <a:t>визуализация аналитических данных — представление информации в виде рисунков, диаграмм, с использованием интерактивных возможностей и анимации как для получения результатов, так и для использования в качестве исходных данных для дальнейшего анализа.</a:t>
            </a:r>
            <a:endParaRPr lang="ru-RU" sz="12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№4.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err="1" smtClean="0"/>
              <a:t>BigData</a:t>
            </a:r>
            <a:r>
              <a:rPr lang="ru-RU" dirty="0" smtClean="0"/>
              <a:t>. Технологии обработки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3820"/>
            <a:ext cx="8229600" cy="3797986"/>
          </a:xfrm>
        </p:spPr>
        <p:txBody>
          <a:bodyPr>
            <a:noAutofit/>
          </a:bodyPr>
          <a:lstStyle/>
          <a:p>
            <a:r>
              <a:rPr lang="en-US" dirty="0" smtClean="0"/>
              <a:t>NoSQL</a:t>
            </a:r>
          </a:p>
          <a:p>
            <a:r>
              <a:rPr lang="en-US" dirty="0" smtClean="0"/>
              <a:t>MapReduce</a:t>
            </a:r>
          </a:p>
          <a:p>
            <a:r>
              <a:rPr lang="en-US" dirty="0" smtClean="0"/>
              <a:t>Hadoop</a:t>
            </a:r>
          </a:p>
          <a:p>
            <a:r>
              <a:rPr lang="en-US" dirty="0" smtClean="0"/>
              <a:t>R</a:t>
            </a:r>
          </a:p>
          <a:p>
            <a:r>
              <a:rPr lang="ru-RU" dirty="0" smtClean="0"/>
              <a:t>Аппаратные решения</a:t>
            </a: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№4.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  <p:pic>
        <p:nvPicPr>
          <p:cNvPr id="7170" name="Picture 2" descr="https://malderhout.files.wordpress.com/2014/08/01_hadoop_f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58" y="4465435"/>
            <a:ext cx="2206172" cy="163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blog.sqlauthority.com/i/b/mapredu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373" y="2016780"/>
            <a:ext cx="5141685" cy="311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rprogramming.net/wp-content/uploads/2012/10/R-Programm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53" y="5373369"/>
            <a:ext cx="1606862" cy="121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5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err="1" smtClean="0"/>
              <a:t>BigData</a:t>
            </a:r>
            <a:r>
              <a:rPr lang="en-US" dirty="0" smtClean="0"/>
              <a:t>. </a:t>
            </a:r>
            <a:r>
              <a:rPr lang="ru-RU" dirty="0" smtClean="0"/>
              <a:t>Зачем и как?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b="1" dirty="0" smtClean="0"/>
              <a:t>Зачем:</a:t>
            </a:r>
          </a:p>
          <a:p>
            <a:r>
              <a:rPr lang="ru-RU" sz="2600" b="1" dirty="0" smtClean="0"/>
              <a:t>Прогнозы</a:t>
            </a:r>
          </a:p>
          <a:p>
            <a:r>
              <a:rPr lang="ru-RU" sz="2600" b="1" dirty="0" smtClean="0"/>
              <a:t>Статистика</a:t>
            </a:r>
          </a:p>
          <a:p>
            <a:r>
              <a:rPr lang="ru-RU" sz="2600" b="1" dirty="0" smtClean="0"/>
              <a:t>Рекомендации</a:t>
            </a:r>
            <a:endParaRPr lang="ru-RU" sz="2600" b="1" dirty="0" smtClean="0"/>
          </a:p>
          <a:p>
            <a:endParaRPr lang="ru-RU" sz="2600" b="1" dirty="0"/>
          </a:p>
          <a:p>
            <a:pPr marL="0" indent="0">
              <a:buNone/>
            </a:pPr>
            <a:r>
              <a:rPr lang="ru-RU" sz="2600" b="1" dirty="0" smtClean="0"/>
              <a:t>Как:</a:t>
            </a:r>
            <a:endParaRPr lang="ru-RU" sz="2600" b="1" dirty="0" smtClean="0"/>
          </a:p>
          <a:p>
            <a:r>
              <a:rPr lang="ru-RU" sz="2600" b="1" dirty="0" smtClean="0"/>
              <a:t>Общие технологии анализа</a:t>
            </a:r>
          </a:p>
          <a:p>
            <a:r>
              <a:rPr lang="ru-RU" sz="2600" b="1" dirty="0" err="1" smtClean="0"/>
              <a:t>Нейросети</a:t>
            </a:r>
            <a:endParaRPr lang="ru-RU" sz="2600" b="1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№4.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Методы оптимизации хранения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/>
          </a:bodyPr>
          <a:lstStyle/>
          <a:p>
            <a:r>
              <a:rPr lang="ru-RU" sz="2600" dirty="0" smtClean="0"/>
              <a:t>70% создаваемых данных хранятся и поддерживаются, но никогда не используются</a:t>
            </a:r>
          </a:p>
          <a:p>
            <a:r>
              <a:rPr lang="ru-RU" sz="2600" dirty="0" smtClean="0"/>
              <a:t>Данные часто дублируются</a:t>
            </a:r>
          </a:p>
          <a:p>
            <a:r>
              <a:rPr lang="ru-RU" sz="2600" dirty="0" smtClean="0"/>
              <a:t>Критична скорость доступа только к оперативным данным</a:t>
            </a:r>
          </a:p>
          <a:p>
            <a:r>
              <a:rPr lang="ru-RU" sz="2600" dirty="0" smtClean="0"/>
              <a:t>Данные не должны терять свойства конфиденциальности, целостности и доступности</a:t>
            </a:r>
            <a:endParaRPr lang="ru-RU" sz="26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№4.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оптимизации хранения данных. Практика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 lnSpcReduction="10000"/>
          </a:bodyPr>
          <a:lstStyle/>
          <a:p>
            <a:r>
              <a:rPr lang="ru-RU" sz="2600" dirty="0" smtClean="0"/>
              <a:t>Сохранение часто-используемых данных в памяти</a:t>
            </a:r>
          </a:p>
          <a:p>
            <a:r>
              <a:rPr lang="ru-RU" sz="2600" dirty="0" smtClean="0"/>
              <a:t>Использование индекс-серверов только для оперативных данных</a:t>
            </a:r>
          </a:p>
          <a:p>
            <a:r>
              <a:rPr lang="ru-RU" sz="2600" dirty="0" smtClean="0"/>
              <a:t>Разделение архивной и оперативной БД</a:t>
            </a:r>
          </a:p>
          <a:p>
            <a:r>
              <a:rPr lang="ru-RU" sz="2600" dirty="0" smtClean="0"/>
              <a:t>Применение механизмов </a:t>
            </a:r>
            <a:r>
              <a:rPr lang="ru-RU" sz="2600" dirty="0" err="1" smtClean="0"/>
              <a:t>дедупликации</a:t>
            </a:r>
            <a:r>
              <a:rPr lang="ru-RU" sz="2600" dirty="0" smtClean="0"/>
              <a:t> данных при вводе в систему и при архивировании</a:t>
            </a:r>
          </a:p>
          <a:p>
            <a:r>
              <a:rPr lang="ru-RU" sz="2600" dirty="0" smtClean="0"/>
              <a:t>Проработка механизмов взаимной миграции данных</a:t>
            </a:r>
          </a:p>
          <a:p>
            <a:r>
              <a:rPr lang="ru-RU" sz="2600" dirty="0" smtClean="0"/>
              <a:t>Использование идентичных справочников с поддержкой версионности и прав доступа </a:t>
            </a:r>
          </a:p>
          <a:p>
            <a:r>
              <a:rPr lang="ru-RU" sz="2600" dirty="0" smtClean="0"/>
              <a:t>Регулярный контроль </a:t>
            </a:r>
            <a:r>
              <a:rPr lang="ru-RU" sz="2600" dirty="0" err="1" smtClean="0"/>
              <a:t>бэкапов</a:t>
            </a:r>
            <a:r>
              <a:rPr lang="ru-RU" sz="2600" dirty="0" smtClean="0"/>
              <a:t> на целостность</a:t>
            </a:r>
            <a:endParaRPr lang="ru-RU" sz="2600" dirty="0" smtClean="0"/>
          </a:p>
          <a:p>
            <a:endParaRPr lang="ru-RU" sz="26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№4.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Кэширование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Кэш </a:t>
            </a:r>
            <a:r>
              <a:rPr lang="ru-RU" sz="2600" dirty="0"/>
              <a:t>– </a:t>
            </a:r>
            <a:r>
              <a:rPr lang="ru-RU" sz="2600" dirty="0" smtClean="0"/>
              <a:t>(</a:t>
            </a:r>
            <a:r>
              <a:rPr lang="en-US" sz="2600" dirty="0" smtClean="0"/>
              <a:t>cache</a:t>
            </a:r>
            <a:r>
              <a:rPr lang="ru-RU" sz="2600" dirty="0" smtClean="0"/>
              <a:t>) </a:t>
            </a:r>
            <a:r>
              <a:rPr lang="ru-RU" sz="2600" dirty="0"/>
              <a:t>— промежуточный буфер с быстрым доступом, содержащий информацию, которая может быть запрошена с наибольшей вероятностью. Доступ к данным в кэше осуществляется быстрее, чем выборка исходных данных из более медленной памяти или удаленного источника, однако её объём существенно ограничен по сравнению с хранилищем исходных данных.</a:t>
            </a:r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№4.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18" y="1155630"/>
            <a:ext cx="1457657" cy="11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8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Кэширование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127768"/>
            <a:ext cx="8536675" cy="4372874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Аппаратное кэширование</a:t>
            </a:r>
          </a:p>
          <a:p>
            <a:r>
              <a:rPr lang="ru-RU" sz="2600" dirty="0" smtClean="0"/>
              <a:t>Программное кэширование</a:t>
            </a:r>
          </a:p>
          <a:p>
            <a:pPr lvl="1"/>
            <a:r>
              <a:rPr lang="ru-RU" sz="2600" dirty="0" smtClean="0"/>
              <a:t>Системное </a:t>
            </a:r>
          </a:p>
          <a:p>
            <a:pPr lvl="1"/>
            <a:r>
              <a:rPr lang="ru-RU" sz="2600" dirty="0" smtClean="0"/>
              <a:t>Прикладное</a:t>
            </a:r>
          </a:p>
          <a:p>
            <a:pPr marL="0" indent="0">
              <a:buNone/>
            </a:pPr>
            <a:endParaRPr lang="ru-RU" sz="26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№4.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Кэширование данных. Основы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 fontScale="92500" lnSpcReduction="10000"/>
          </a:bodyPr>
          <a:lstStyle/>
          <a:p>
            <a:r>
              <a:rPr lang="ru-RU" sz="2600" dirty="0" smtClean="0"/>
              <a:t>Кэшируемые выборки  - состав кэшируемых данных и моделей</a:t>
            </a:r>
            <a:endParaRPr lang="ru-RU" sz="2600" dirty="0" smtClean="0"/>
          </a:p>
          <a:p>
            <a:r>
              <a:rPr lang="ru-RU" sz="2600" dirty="0" smtClean="0"/>
              <a:t>Объем кэша – количество памяти для кэша</a:t>
            </a:r>
          </a:p>
          <a:p>
            <a:r>
              <a:rPr lang="ru-RU" sz="2600" dirty="0" smtClean="0"/>
              <a:t>Когерентность кэша – актуальность данных во всех формах</a:t>
            </a:r>
          </a:p>
          <a:p>
            <a:r>
              <a:rPr lang="ru-RU" sz="2600" dirty="0" smtClean="0"/>
              <a:t>Эффективность кэша – процент попаданий запросов в кэш</a:t>
            </a:r>
          </a:p>
          <a:p>
            <a:r>
              <a:rPr lang="ru-RU" sz="2600" dirty="0" smtClean="0"/>
              <a:t>Гранулярность кэширования – единица объема кэшируемых данных</a:t>
            </a:r>
          </a:p>
          <a:p>
            <a:r>
              <a:rPr lang="ru-RU" sz="2600" dirty="0" smtClean="0"/>
              <a:t>Время жизни – время, после которого данные будут удалены из кэша</a:t>
            </a:r>
          </a:p>
          <a:p>
            <a:r>
              <a:rPr lang="en-US" sz="2600" dirty="0"/>
              <a:t>LRU </a:t>
            </a:r>
            <a:r>
              <a:rPr lang="en-US" sz="2600" dirty="0" smtClean="0"/>
              <a:t>(Least </a:t>
            </a:r>
            <a:r>
              <a:rPr lang="en-US" sz="2600" dirty="0"/>
              <a:t>Recently </a:t>
            </a:r>
            <a:r>
              <a:rPr lang="en-US" sz="2600" dirty="0" smtClean="0"/>
              <a:t>Used) – </a:t>
            </a:r>
            <a:r>
              <a:rPr lang="ru-RU" sz="2600" dirty="0" smtClean="0"/>
              <a:t>алгоритм вытеснения данных</a:t>
            </a:r>
          </a:p>
          <a:p>
            <a:r>
              <a:rPr lang="ru-RU" sz="2600" dirty="0" smtClean="0"/>
              <a:t>Подогревания – принудительное обновление данных кэша</a:t>
            </a:r>
            <a:endParaRPr lang="ru-RU" sz="2600" dirty="0"/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№4.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18" y="1155630"/>
            <a:ext cx="1457657" cy="11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6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Лекция </a:t>
            </a:r>
            <a:r>
              <a:rPr lang="ru-RU" dirty="0" smtClean="0"/>
              <a:t>№</a:t>
            </a:r>
            <a:r>
              <a:rPr lang="en-US" dirty="0" smtClean="0"/>
              <a:t>4</a:t>
            </a:r>
            <a:r>
              <a:rPr lang="ru-RU" dirty="0" smtClean="0"/>
              <a:t>. </a:t>
            </a:r>
            <a:r>
              <a:rPr lang="ru-RU" dirty="0"/>
              <a:t>Технологии хранения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063820"/>
            <a:ext cx="7581331" cy="4637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Содержание лекции:</a:t>
            </a:r>
          </a:p>
          <a:p>
            <a:r>
              <a:rPr lang="ru-RU" dirty="0" smtClean="0"/>
              <a:t>Организация </a:t>
            </a:r>
            <a:r>
              <a:rPr lang="ru-RU" dirty="0" smtClean="0"/>
              <a:t>доступа к данным</a:t>
            </a:r>
          </a:p>
          <a:p>
            <a:r>
              <a:rPr lang="en-US" dirty="0" err="1" smtClean="0"/>
              <a:t>BigData</a:t>
            </a:r>
            <a:endParaRPr lang="ru-RU" dirty="0" smtClean="0"/>
          </a:p>
          <a:p>
            <a:r>
              <a:rPr lang="ru-RU" dirty="0" smtClean="0"/>
              <a:t>Методы оптимизации хранения данных</a:t>
            </a:r>
          </a:p>
          <a:p>
            <a:r>
              <a:rPr lang="ru-RU" dirty="0" smtClean="0"/>
              <a:t>Кэширование данных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16406" y="247518"/>
            <a:ext cx="5827594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№4.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6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Кэширование данных. Типы кэша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 fontScale="77500" lnSpcReduction="20000"/>
          </a:bodyPr>
          <a:lstStyle/>
          <a:p>
            <a:r>
              <a:rPr lang="ru-RU" sz="3100" dirty="0" err="1" smtClean="0"/>
              <a:t>Lazy</a:t>
            </a:r>
            <a:r>
              <a:rPr lang="ru-RU" sz="3100" dirty="0" smtClean="0"/>
              <a:t> </a:t>
            </a:r>
            <a:r>
              <a:rPr lang="ru-RU" sz="3100" dirty="0" err="1"/>
              <a:t>cache</a:t>
            </a:r>
            <a:r>
              <a:rPr lang="ru-RU" sz="3100" dirty="0"/>
              <a:t>, он же ленивый </a:t>
            </a:r>
            <a:r>
              <a:rPr lang="ru-RU" sz="3100" dirty="0" err="1"/>
              <a:t>кеш</a:t>
            </a:r>
            <a:r>
              <a:rPr lang="ru-RU" sz="3100" dirty="0"/>
              <a:t>, он же тупой </a:t>
            </a:r>
            <a:r>
              <a:rPr lang="ru-RU" sz="3100" dirty="0" err="1"/>
              <a:t>кеш</a:t>
            </a:r>
            <a:r>
              <a:rPr lang="ru-RU" sz="3100" dirty="0"/>
              <a:t> – самый простой в реализации тип кеширования, зачастую встроен в </a:t>
            </a:r>
            <a:r>
              <a:rPr lang="ru-RU" sz="3100" dirty="0" err="1"/>
              <a:t>фреймворки</a:t>
            </a:r>
            <a:r>
              <a:rPr lang="ru-RU" sz="3100" dirty="0"/>
              <a:t>. Кеш просто сохраняет данные и отдает их пока не устареет.</a:t>
            </a:r>
          </a:p>
          <a:p>
            <a:r>
              <a:rPr lang="ru-RU" sz="3100" dirty="0" err="1"/>
              <a:t>Synchronized</a:t>
            </a:r>
            <a:r>
              <a:rPr lang="ru-RU" sz="3100" dirty="0"/>
              <a:t> </a:t>
            </a:r>
            <a:r>
              <a:rPr lang="ru-RU" sz="3100" dirty="0" err="1"/>
              <a:t>cache</a:t>
            </a:r>
            <a:r>
              <a:rPr lang="ru-RU" sz="3100" dirty="0"/>
              <a:t>, синхронизированный </a:t>
            </a:r>
            <a:r>
              <a:rPr lang="ru-RU" sz="3100" dirty="0" err="1"/>
              <a:t>кеш</a:t>
            </a:r>
            <a:r>
              <a:rPr lang="ru-RU" sz="3100" dirty="0"/>
              <a:t> – клиент вместе с данными получается метку последнего изменения и может спросить у поставщика не изменились ли данные, чтобы повторно из не запрашивать. Такой тип кеширования позволяет всегда иметь свежие данные, но очень сложен в реализации.</a:t>
            </a:r>
          </a:p>
          <a:p>
            <a:r>
              <a:rPr lang="ru-RU" sz="3100" dirty="0" err="1"/>
              <a:t>Write-through</a:t>
            </a:r>
            <a:r>
              <a:rPr lang="ru-RU" sz="3100" dirty="0"/>
              <a:t> </a:t>
            </a:r>
            <a:r>
              <a:rPr lang="ru-RU" sz="3100" dirty="0" err="1"/>
              <a:t>cache</a:t>
            </a:r>
            <a:r>
              <a:rPr lang="ru-RU" sz="3100" dirty="0"/>
              <a:t>, или </a:t>
            </a:r>
            <a:r>
              <a:rPr lang="ru-RU" sz="3100" dirty="0" err="1"/>
              <a:t>кеш</a:t>
            </a:r>
            <a:r>
              <a:rPr lang="ru-RU" sz="3100" dirty="0"/>
              <a:t> сквозной записи – любое изменение данных выполняется сразу в хранилище и в </a:t>
            </a:r>
            <a:r>
              <a:rPr lang="ru-RU" sz="3100" dirty="0" err="1"/>
              <a:t>кеше</a:t>
            </a:r>
            <a:r>
              <a:rPr lang="ru-RU" sz="3100" dirty="0"/>
              <a:t>. Этот тип </a:t>
            </a:r>
            <a:r>
              <a:rPr lang="ru-RU" sz="3100" dirty="0" err="1"/>
              <a:t>кеша</a:t>
            </a:r>
            <a:r>
              <a:rPr lang="ru-RU" sz="3100" dirty="0"/>
              <a:t> может никогда не устаревать, но возникают проблемы с так называемой “когерентностью”.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№4.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  <a:p>
            <a:r>
              <a:rPr lang="en-US" dirty="0"/>
              <a:t>p</a:t>
            </a:r>
            <a:r>
              <a:rPr lang="en-US" dirty="0" smtClean="0"/>
              <a:t>antenkov@gmail.com</a:t>
            </a:r>
            <a:endParaRPr lang="en-US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 smtClean="0">
                <a:solidFill>
                  <a:schemeClr val="bg1"/>
                </a:solidFill>
              </a:rPr>
              <a:t>Санкт-Петербург</a:t>
            </a:r>
            <a:r>
              <a:rPr lang="en-US" sz="1200" dirty="0" smtClean="0">
                <a:solidFill>
                  <a:schemeClr val="bg1"/>
                </a:solidFill>
              </a:rPr>
              <a:t>, 201</a:t>
            </a:r>
            <a:r>
              <a:rPr lang="ru-RU" sz="1200" dirty="0" smtClean="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Организация доступа к данным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en-US" b="1" dirty="0" smtClean="0"/>
              <a:t>ORM</a:t>
            </a:r>
            <a:r>
              <a:rPr lang="ru-RU" dirty="0" smtClean="0"/>
              <a:t>  </a:t>
            </a:r>
            <a:r>
              <a:rPr lang="en-US" dirty="0" smtClean="0"/>
              <a:t>- </a:t>
            </a:r>
            <a:r>
              <a:rPr lang="ru-RU" dirty="0"/>
              <a:t>технология программирования, которая связывает базы данных с концепциями объектно-ориентированных языков программирования, создавая «виртуальную объектную базу данных».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</a:t>
            </a:r>
          </a:p>
          <a:p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18" y="1155630"/>
            <a:ext cx="1457657" cy="1169962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№4.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developer.com/imagesvr_ce/5631/ORM-image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4" y="2325759"/>
            <a:ext cx="5604467" cy="36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ORM. </a:t>
            </a:r>
            <a:r>
              <a:rPr lang="ru-RU" dirty="0" smtClean="0"/>
              <a:t>Схема работы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№4.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ORM. </a:t>
            </a:r>
            <a:r>
              <a:rPr lang="ru-RU" dirty="0" smtClean="0"/>
              <a:t>Основы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ru-RU" b="1" dirty="0" smtClean="0"/>
              <a:t>Главный принцип: работаем с объектом, а не с таблицей</a:t>
            </a:r>
          </a:p>
          <a:p>
            <a:endParaRPr lang="ru-RU" b="1" dirty="0"/>
          </a:p>
          <a:p>
            <a:r>
              <a:rPr lang="ru-RU" b="1" dirty="0" smtClean="0"/>
              <a:t>Главное преимущество: не надо работать напрямую с </a:t>
            </a:r>
            <a:r>
              <a:rPr lang="en-US" b="1" dirty="0" smtClean="0"/>
              <a:t>SQL-</a:t>
            </a:r>
            <a:r>
              <a:rPr lang="ru-RU" b="1" dirty="0" smtClean="0"/>
              <a:t>таблицей</a:t>
            </a:r>
          </a:p>
          <a:p>
            <a:endParaRPr lang="ru-RU" b="1" dirty="0"/>
          </a:p>
          <a:p>
            <a:r>
              <a:rPr lang="ru-RU" b="1" dirty="0" smtClean="0"/>
              <a:t>Главный недостаток: громоздкость технологии, замедление выполнения запросов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</a:t>
            </a:r>
          </a:p>
          <a:p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№4.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2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ORM. </a:t>
            </a:r>
            <a:r>
              <a:rPr lang="ru-RU" dirty="0" smtClean="0"/>
              <a:t>Основные библиотеки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ru-RU" b="1" dirty="0" smtClean="0"/>
              <a:t>Библиотеки есть почти под все языки программирования</a:t>
            </a:r>
          </a:p>
          <a:p>
            <a:r>
              <a:rPr lang="ru-RU" b="1" dirty="0" smtClean="0"/>
              <a:t>Библиотеки есть платные и бесплатные</a:t>
            </a:r>
            <a:endParaRPr lang="ru-RU" b="1" dirty="0"/>
          </a:p>
          <a:p>
            <a:r>
              <a:rPr lang="ru-RU" b="1" dirty="0" smtClean="0"/>
              <a:t>Основные библиотеки</a:t>
            </a:r>
          </a:p>
          <a:p>
            <a:pPr lvl="1"/>
            <a:r>
              <a:rPr lang="en-US" b="1" dirty="0" smtClean="0"/>
              <a:t>Java: Hibernate, EJB, </a:t>
            </a:r>
            <a:r>
              <a:rPr lang="en-US" b="1" dirty="0" err="1" smtClean="0"/>
              <a:t>myBatis</a:t>
            </a:r>
            <a:endParaRPr lang="en-US" b="1" dirty="0" smtClean="0"/>
          </a:p>
          <a:p>
            <a:pPr lvl="1"/>
            <a:r>
              <a:rPr lang="en-US" b="1" dirty="0" smtClean="0"/>
              <a:t>.NET: Entity, NHibernate, DataObjects.NET</a:t>
            </a:r>
            <a:endParaRPr lang="ru-RU" b="1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  </a:t>
            </a:r>
          </a:p>
          <a:p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№4.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Hibernate. </a:t>
            </a:r>
            <a:r>
              <a:rPr lang="ru-RU" dirty="0" smtClean="0"/>
              <a:t>Ключевые особенности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ru-RU" b="1" dirty="0" smtClean="0"/>
              <a:t>Работа с </a:t>
            </a:r>
            <a:r>
              <a:rPr lang="en-US" b="1" dirty="0" smtClean="0"/>
              <a:t>Java</a:t>
            </a:r>
            <a:endParaRPr lang="ru-RU" b="1" dirty="0" smtClean="0"/>
          </a:p>
          <a:p>
            <a:r>
              <a:rPr lang="ru-RU" b="1" dirty="0" smtClean="0"/>
              <a:t>Автоматическая генерация структуры БД</a:t>
            </a:r>
          </a:p>
          <a:p>
            <a:r>
              <a:rPr lang="ru-RU" b="1" dirty="0" smtClean="0"/>
              <a:t>Сохранность данных для </a:t>
            </a:r>
            <a:r>
              <a:rPr lang="en-US" b="1" dirty="0" smtClean="0"/>
              <a:t>POJO</a:t>
            </a:r>
            <a:endParaRPr lang="ru-RU" b="1" dirty="0"/>
          </a:p>
          <a:p>
            <a:r>
              <a:rPr lang="ru-RU" b="1" dirty="0" smtClean="0"/>
              <a:t>Использование </a:t>
            </a:r>
            <a:r>
              <a:rPr lang="ru-RU" b="1" dirty="0" err="1" smtClean="0"/>
              <a:t>маппингов</a:t>
            </a:r>
            <a:endParaRPr lang="ru-RU" b="1" dirty="0" smtClean="0"/>
          </a:p>
          <a:p>
            <a:r>
              <a:rPr lang="ru-RU" b="1" dirty="0" err="1" smtClean="0"/>
              <a:t>Персистентность</a:t>
            </a:r>
            <a:endParaRPr lang="ru-RU" b="1" dirty="0" smtClean="0"/>
          </a:p>
          <a:p>
            <a:r>
              <a:rPr lang="en-US" b="1" dirty="0" smtClean="0"/>
              <a:t>HQL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  </a:t>
            </a:r>
          </a:p>
          <a:p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№4.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  <p:pic>
        <p:nvPicPr>
          <p:cNvPr id="4098" name="Picture 2" descr="Hibern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268" y="4240818"/>
            <a:ext cx="237172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8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Entity</a:t>
            </a:r>
            <a:r>
              <a:rPr lang="en-US" dirty="0" smtClean="0"/>
              <a:t>. </a:t>
            </a:r>
            <a:r>
              <a:rPr lang="ru-RU" dirty="0" smtClean="0"/>
              <a:t>Ключевые особенности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ru-RU" b="1" dirty="0" smtClean="0"/>
              <a:t>Работа с </a:t>
            </a:r>
            <a:r>
              <a:rPr lang="en-US" b="1" dirty="0" smtClean="0"/>
              <a:t>.NET 3.5 SP1 </a:t>
            </a:r>
            <a:r>
              <a:rPr lang="ru-RU" b="1" dirty="0" smtClean="0"/>
              <a:t>и выше</a:t>
            </a:r>
            <a:endParaRPr lang="en-US" b="1" dirty="0" smtClean="0"/>
          </a:p>
          <a:p>
            <a:r>
              <a:rPr lang="ru-RU" b="1" dirty="0" smtClean="0"/>
              <a:t>Использование </a:t>
            </a:r>
            <a:r>
              <a:rPr lang="en-US" b="1" dirty="0" smtClean="0"/>
              <a:t>LINQ </a:t>
            </a:r>
            <a:r>
              <a:rPr lang="en-US" b="1" dirty="0"/>
              <a:t>to </a:t>
            </a:r>
            <a:r>
              <a:rPr lang="en-US" b="1" dirty="0" smtClean="0"/>
              <a:t>Entities</a:t>
            </a:r>
            <a:endParaRPr lang="en-US" b="1" dirty="0" smtClean="0"/>
          </a:p>
          <a:p>
            <a:r>
              <a:rPr lang="ru-RU" b="1" dirty="0" smtClean="0"/>
              <a:t>Построение БД на основе кода модели на </a:t>
            </a:r>
            <a:r>
              <a:rPr lang="en-US" b="1" dirty="0" smtClean="0"/>
              <a:t>C#</a:t>
            </a:r>
            <a:endParaRPr lang="ru-RU" b="1" dirty="0"/>
          </a:p>
          <a:p>
            <a:r>
              <a:rPr lang="en-US" b="1" dirty="0" smtClean="0"/>
              <a:t>Entity SQL</a:t>
            </a:r>
            <a:endParaRPr lang="ru-RU" b="1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  </a:t>
            </a:r>
          </a:p>
          <a:p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№4.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  <p:pic>
        <p:nvPicPr>
          <p:cNvPr id="3074" name="Picture 2" descr="https://i-msdn.sec.s-msft.com/en-us/data/aa937709.EF_AtAGlance_1c(en-us,MSDN.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040" y="3689947"/>
            <a:ext cx="2343920" cy="301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1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err="1" smtClean="0"/>
              <a:t>BigData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BigData</a:t>
            </a:r>
            <a:r>
              <a:rPr lang="ru-RU" dirty="0" smtClean="0"/>
              <a:t>  </a:t>
            </a:r>
            <a:r>
              <a:rPr lang="en-US" dirty="0" smtClean="0"/>
              <a:t>- </a:t>
            </a:r>
            <a:r>
              <a:rPr lang="ru-RU" dirty="0"/>
              <a:t>серия подходов, инструментов и методов обработки структурированных и неструктурированных данных огромных объёмов и значительного многообразия для получения воспринимаемых человеком результатов, эффективных в условиях непрерывного прироста, распределения по многочисленным узлам вычислительной сети, сформировавшихся в конце 2000-х годов, альтернативных традиционным системам управления базами данных и решениям класса </a:t>
            </a:r>
            <a:r>
              <a:rPr lang="ru-RU" dirty="0" err="1"/>
              <a:t>Business</a:t>
            </a:r>
            <a:r>
              <a:rPr lang="ru-RU" dirty="0"/>
              <a:t> </a:t>
            </a:r>
            <a:r>
              <a:rPr lang="ru-RU" dirty="0" err="1" smtClean="0"/>
              <a:t>Intelligence</a:t>
            </a:r>
            <a:r>
              <a:rPr lang="ru-RU" dirty="0" smtClean="0"/>
              <a:t>.</a:t>
            </a:r>
            <a:endParaRPr lang="ru-RU" dirty="0" smtClean="0"/>
          </a:p>
          <a:p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18" y="1155630"/>
            <a:ext cx="1457657" cy="1169962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№4.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5667</TotalTime>
  <Words>1110</Words>
  <Application>Microsoft Office PowerPoint</Application>
  <PresentationFormat>Экран (4:3)</PresentationFormat>
  <Paragraphs>162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Verdana</vt:lpstr>
      <vt:lpstr>Cover</vt:lpstr>
      <vt:lpstr>1_Cover</vt:lpstr>
      <vt:lpstr>Технологии разработки корпоративных  информационных систем</vt:lpstr>
      <vt:lpstr>Лекция №4. Технологии хранения данных</vt:lpstr>
      <vt:lpstr>Организация доступа к данным</vt:lpstr>
      <vt:lpstr>ORM. Схема работы</vt:lpstr>
      <vt:lpstr>ORM. Основы</vt:lpstr>
      <vt:lpstr>ORM. Основные библиотеки</vt:lpstr>
      <vt:lpstr>Hibernate. Ключевые особенности</vt:lpstr>
      <vt:lpstr>Entity. Ключевые особенности</vt:lpstr>
      <vt:lpstr>BigData </vt:lpstr>
      <vt:lpstr>BigData. Определяющие характеристики </vt:lpstr>
      <vt:lpstr>BigData. Источники </vt:lpstr>
      <vt:lpstr>BigData. Методы анализа (по McKinsey)</vt:lpstr>
      <vt:lpstr>BigData. Технологии обработки</vt:lpstr>
      <vt:lpstr>BigData. Зачем и как?</vt:lpstr>
      <vt:lpstr>Методы оптимизации хранения данных</vt:lpstr>
      <vt:lpstr>Методы оптимизации хранения данных. Практика</vt:lpstr>
      <vt:lpstr>Кэширование данных</vt:lpstr>
      <vt:lpstr>Кэширование данных</vt:lpstr>
      <vt:lpstr>Кэширование данных. Основы</vt:lpstr>
      <vt:lpstr>Кэширование данных. Типы кэша</vt:lpstr>
      <vt:lpstr>Спасибо за внимание!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Sergey Pantenkov</cp:lastModifiedBy>
  <cp:revision>89</cp:revision>
  <dcterms:created xsi:type="dcterms:W3CDTF">2014-06-27T12:30:22Z</dcterms:created>
  <dcterms:modified xsi:type="dcterms:W3CDTF">2016-03-11T21:46:00Z</dcterms:modified>
</cp:coreProperties>
</file>