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3" r:id="rId2"/>
    <p:sldId id="257" r:id="rId3"/>
    <p:sldId id="259" r:id="rId4"/>
    <p:sldId id="256" r:id="rId5"/>
    <p:sldId id="258" r:id="rId6"/>
    <p:sldId id="280" r:id="rId7"/>
    <p:sldId id="274" r:id="rId8"/>
    <p:sldId id="260" r:id="rId9"/>
    <p:sldId id="271" r:id="rId10"/>
    <p:sldId id="270" r:id="rId11"/>
    <p:sldId id="279" r:id="rId12"/>
    <p:sldId id="284" r:id="rId13"/>
    <p:sldId id="281" r:id="rId14"/>
    <p:sldId id="282" r:id="rId15"/>
    <p:sldId id="283" r:id="rId16"/>
    <p:sldId id="285" r:id="rId17"/>
    <p:sldId id="287" r:id="rId18"/>
    <p:sldId id="288" r:id="rId19"/>
    <p:sldId id="286" r:id="rId20"/>
    <p:sldId id="261" r:id="rId21"/>
    <p:sldId id="278" r:id="rId22"/>
    <p:sldId id="269"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0D9B7-58BE-440D-9C15-20018A91E7EB}" type="doc">
      <dgm:prSet loTypeId="urn:microsoft.com/office/officeart/2005/8/layout/process1" loCatId="process" qsTypeId="urn:microsoft.com/office/officeart/2005/8/quickstyle/3d2" qsCatId="3D" csTypeId="urn:microsoft.com/office/officeart/2005/8/colors/accent1_2" csCatId="accent1" phldr="1"/>
      <dgm:spPr/>
    </dgm:pt>
    <dgm:pt modelId="{8DE7589F-A603-450D-90F3-E9AB9CB48CB3}">
      <dgm:prSet phldrT="[Text]"/>
      <dgm:spPr/>
      <dgm:t>
        <a:bodyPr/>
        <a:lstStyle/>
        <a:p>
          <a:r>
            <a:rPr lang="en-US" dirty="0"/>
            <a:t>Add students information and face in database</a:t>
          </a:r>
        </a:p>
      </dgm:t>
    </dgm:pt>
    <dgm:pt modelId="{76F5F2F0-00DF-42EC-8580-CD134AB47B0A}" type="parTrans" cxnId="{59894870-1EBF-42D0-BC5C-3B50C3E77227}">
      <dgm:prSet/>
      <dgm:spPr/>
      <dgm:t>
        <a:bodyPr/>
        <a:lstStyle/>
        <a:p>
          <a:endParaRPr lang="en-US"/>
        </a:p>
      </dgm:t>
    </dgm:pt>
    <dgm:pt modelId="{44A1CD2F-FC30-4881-8F7B-D2254590395B}" type="sibTrans" cxnId="{59894870-1EBF-42D0-BC5C-3B50C3E77227}">
      <dgm:prSet/>
      <dgm:spPr/>
      <dgm:t>
        <a:bodyPr/>
        <a:lstStyle/>
        <a:p>
          <a:endParaRPr lang="en-US"/>
        </a:p>
      </dgm:t>
    </dgm:pt>
    <dgm:pt modelId="{A6581DCF-B5BC-4959-BA66-51703C9FBC18}">
      <dgm:prSet phldrT="[Text]"/>
      <dgm:spPr/>
      <dgm:t>
        <a:bodyPr/>
        <a:lstStyle/>
        <a:p>
          <a:r>
            <a:rPr lang="en-US" dirty="0"/>
            <a:t>Database is trained in backend</a:t>
          </a:r>
        </a:p>
      </dgm:t>
    </dgm:pt>
    <dgm:pt modelId="{1AF25EB3-54D1-454C-9357-3A3CF4A58A04}" type="parTrans" cxnId="{BB49F12F-59A5-4061-AF4D-57EDA31DADA9}">
      <dgm:prSet/>
      <dgm:spPr/>
      <dgm:t>
        <a:bodyPr/>
        <a:lstStyle/>
        <a:p>
          <a:endParaRPr lang="en-US"/>
        </a:p>
      </dgm:t>
    </dgm:pt>
    <dgm:pt modelId="{33B2ECD5-8224-4556-B7AF-6E4F50CF71FA}" type="sibTrans" cxnId="{BB49F12F-59A5-4061-AF4D-57EDA31DADA9}">
      <dgm:prSet/>
      <dgm:spPr/>
      <dgm:t>
        <a:bodyPr/>
        <a:lstStyle/>
        <a:p>
          <a:endParaRPr lang="en-US"/>
        </a:p>
      </dgm:t>
    </dgm:pt>
    <dgm:pt modelId="{54D44514-4167-4F6E-AD5B-DC2A2EC63952}">
      <dgm:prSet phldrT="[Text]"/>
      <dgm:spPr/>
      <dgm:t>
        <a:bodyPr/>
        <a:lstStyle/>
        <a:p>
          <a:r>
            <a:rPr lang="en-US" dirty="0"/>
            <a:t>Open the camera for recognition</a:t>
          </a:r>
        </a:p>
      </dgm:t>
    </dgm:pt>
    <dgm:pt modelId="{5BDA1AAC-2979-4F50-87F4-C594A2645BCD}" type="parTrans" cxnId="{28E8C373-2A01-4E53-8D7A-58085BE52A9A}">
      <dgm:prSet/>
      <dgm:spPr/>
      <dgm:t>
        <a:bodyPr/>
        <a:lstStyle/>
        <a:p>
          <a:endParaRPr lang="en-US"/>
        </a:p>
      </dgm:t>
    </dgm:pt>
    <dgm:pt modelId="{A6E9E691-7FE2-426B-936C-C790D3E5E8BE}" type="sibTrans" cxnId="{28E8C373-2A01-4E53-8D7A-58085BE52A9A}">
      <dgm:prSet/>
      <dgm:spPr/>
      <dgm:t>
        <a:bodyPr/>
        <a:lstStyle/>
        <a:p>
          <a:endParaRPr lang="en-US"/>
        </a:p>
      </dgm:t>
    </dgm:pt>
    <dgm:pt modelId="{10DBC3F3-4DA8-40FE-B77B-DB819FD94604}">
      <dgm:prSet phldrT="[Text]"/>
      <dgm:spPr/>
      <dgm:t>
        <a:bodyPr/>
        <a:lstStyle/>
        <a:p>
          <a:r>
            <a:rPr lang="en-US" dirty="0"/>
            <a:t>Face recognition done</a:t>
          </a:r>
        </a:p>
      </dgm:t>
    </dgm:pt>
    <dgm:pt modelId="{FBF86169-62F3-4E76-B7F1-45D66F88AB3E}" type="parTrans" cxnId="{B932B183-D662-407E-8811-957AA0C6279B}">
      <dgm:prSet/>
      <dgm:spPr/>
      <dgm:t>
        <a:bodyPr/>
        <a:lstStyle/>
        <a:p>
          <a:endParaRPr lang="en-US"/>
        </a:p>
      </dgm:t>
    </dgm:pt>
    <dgm:pt modelId="{2F40F8F5-C911-4CED-85F9-88211D7FE06F}" type="sibTrans" cxnId="{B932B183-D662-407E-8811-957AA0C6279B}">
      <dgm:prSet/>
      <dgm:spPr/>
      <dgm:t>
        <a:bodyPr/>
        <a:lstStyle/>
        <a:p>
          <a:endParaRPr lang="en-US"/>
        </a:p>
      </dgm:t>
    </dgm:pt>
    <dgm:pt modelId="{D1064386-B63A-4846-8076-882801BAAAE5}">
      <dgm:prSet phldrT="[Text]"/>
      <dgm:spPr/>
      <dgm:t>
        <a:bodyPr/>
        <a:lstStyle/>
        <a:p>
          <a:r>
            <a:rPr lang="en-US" dirty="0"/>
            <a:t>Attendance with date and time saved in database</a:t>
          </a:r>
        </a:p>
      </dgm:t>
    </dgm:pt>
    <dgm:pt modelId="{F25EB8BA-BBF0-4404-8F75-9158EA392C6D}" type="parTrans" cxnId="{1E57E840-B213-48EB-9E51-DE42D2070C93}">
      <dgm:prSet/>
      <dgm:spPr/>
      <dgm:t>
        <a:bodyPr/>
        <a:lstStyle/>
        <a:p>
          <a:endParaRPr lang="en-US"/>
        </a:p>
      </dgm:t>
    </dgm:pt>
    <dgm:pt modelId="{8FFCC564-0F35-47A3-823F-7E2BAA1AED73}" type="sibTrans" cxnId="{1E57E840-B213-48EB-9E51-DE42D2070C93}">
      <dgm:prSet/>
      <dgm:spPr/>
      <dgm:t>
        <a:bodyPr/>
        <a:lstStyle/>
        <a:p>
          <a:endParaRPr lang="en-US"/>
        </a:p>
      </dgm:t>
    </dgm:pt>
    <dgm:pt modelId="{C5AA2986-FE7B-4038-AE80-A5053360C6BA}" type="pres">
      <dgm:prSet presAssocID="{3460D9B7-58BE-440D-9C15-20018A91E7EB}" presName="Name0" presStyleCnt="0">
        <dgm:presLayoutVars>
          <dgm:dir/>
          <dgm:resizeHandles val="exact"/>
        </dgm:presLayoutVars>
      </dgm:prSet>
      <dgm:spPr/>
    </dgm:pt>
    <dgm:pt modelId="{28B4CF4F-13B7-4F87-9EEC-0F8F53EC893E}" type="pres">
      <dgm:prSet presAssocID="{8DE7589F-A603-450D-90F3-E9AB9CB48CB3}" presName="node" presStyleLbl="node1" presStyleIdx="0" presStyleCnt="5" custAng="0">
        <dgm:presLayoutVars>
          <dgm:bulletEnabled val="1"/>
        </dgm:presLayoutVars>
      </dgm:prSet>
      <dgm:spPr/>
    </dgm:pt>
    <dgm:pt modelId="{CD635E81-CAFF-4E85-ADC1-C36B9AB54D34}" type="pres">
      <dgm:prSet presAssocID="{44A1CD2F-FC30-4881-8F7B-D2254590395B}" presName="sibTrans" presStyleLbl="sibTrans2D1" presStyleIdx="0" presStyleCnt="4"/>
      <dgm:spPr/>
    </dgm:pt>
    <dgm:pt modelId="{D0B147C8-CC70-4662-971D-7734ACE9375C}" type="pres">
      <dgm:prSet presAssocID="{44A1CD2F-FC30-4881-8F7B-D2254590395B}" presName="connectorText" presStyleLbl="sibTrans2D1" presStyleIdx="0" presStyleCnt="4"/>
      <dgm:spPr/>
    </dgm:pt>
    <dgm:pt modelId="{A8256434-1337-459B-AB10-C2AF7965828D}" type="pres">
      <dgm:prSet presAssocID="{A6581DCF-B5BC-4959-BA66-51703C9FBC18}" presName="node" presStyleLbl="node1" presStyleIdx="1" presStyleCnt="5">
        <dgm:presLayoutVars>
          <dgm:bulletEnabled val="1"/>
        </dgm:presLayoutVars>
      </dgm:prSet>
      <dgm:spPr/>
    </dgm:pt>
    <dgm:pt modelId="{50396CB4-6DDA-4798-B876-A352CE0B0C51}" type="pres">
      <dgm:prSet presAssocID="{33B2ECD5-8224-4556-B7AF-6E4F50CF71FA}" presName="sibTrans" presStyleLbl="sibTrans2D1" presStyleIdx="1" presStyleCnt="4"/>
      <dgm:spPr/>
    </dgm:pt>
    <dgm:pt modelId="{1C6CB4AC-5873-4C15-9437-A17B9C13C934}" type="pres">
      <dgm:prSet presAssocID="{33B2ECD5-8224-4556-B7AF-6E4F50CF71FA}" presName="connectorText" presStyleLbl="sibTrans2D1" presStyleIdx="1" presStyleCnt="4"/>
      <dgm:spPr/>
    </dgm:pt>
    <dgm:pt modelId="{B2834763-0318-4B66-AF3B-3822C5D97419}" type="pres">
      <dgm:prSet presAssocID="{54D44514-4167-4F6E-AD5B-DC2A2EC63952}" presName="node" presStyleLbl="node1" presStyleIdx="2" presStyleCnt="5">
        <dgm:presLayoutVars>
          <dgm:bulletEnabled val="1"/>
        </dgm:presLayoutVars>
      </dgm:prSet>
      <dgm:spPr/>
    </dgm:pt>
    <dgm:pt modelId="{D37BF38B-FB7F-4A36-AB7E-B9EFCC0E3C5C}" type="pres">
      <dgm:prSet presAssocID="{A6E9E691-7FE2-426B-936C-C790D3E5E8BE}" presName="sibTrans" presStyleLbl="sibTrans2D1" presStyleIdx="2" presStyleCnt="4"/>
      <dgm:spPr/>
    </dgm:pt>
    <dgm:pt modelId="{73A10B48-C8F4-456F-BB76-3E3BA50C4158}" type="pres">
      <dgm:prSet presAssocID="{A6E9E691-7FE2-426B-936C-C790D3E5E8BE}" presName="connectorText" presStyleLbl="sibTrans2D1" presStyleIdx="2" presStyleCnt="4"/>
      <dgm:spPr/>
    </dgm:pt>
    <dgm:pt modelId="{7F43C3BE-1E5D-4CFA-BE8B-491DFFE5F62F}" type="pres">
      <dgm:prSet presAssocID="{10DBC3F3-4DA8-40FE-B77B-DB819FD94604}" presName="node" presStyleLbl="node1" presStyleIdx="3" presStyleCnt="5">
        <dgm:presLayoutVars>
          <dgm:bulletEnabled val="1"/>
        </dgm:presLayoutVars>
      </dgm:prSet>
      <dgm:spPr/>
    </dgm:pt>
    <dgm:pt modelId="{449F5C83-55A1-4B6B-B176-8CDFF652419F}" type="pres">
      <dgm:prSet presAssocID="{2F40F8F5-C911-4CED-85F9-88211D7FE06F}" presName="sibTrans" presStyleLbl="sibTrans2D1" presStyleIdx="3" presStyleCnt="4"/>
      <dgm:spPr/>
    </dgm:pt>
    <dgm:pt modelId="{8A8EC151-E782-4731-82E6-46C17ED979F9}" type="pres">
      <dgm:prSet presAssocID="{2F40F8F5-C911-4CED-85F9-88211D7FE06F}" presName="connectorText" presStyleLbl="sibTrans2D1" presStyleIdx="3" presStyleCnt="4"/>
      <dgm:spPr/>
    </dgm:pt>
    <dgm:pt modelId="{03201FE4-E1AC-4F91-B22A-C98D470009ED}" type="pres">
      <dgm:prSet presAssocID="{D1064386-B63A-4846-8076-882801BAAAE5}" presName="node" presStyleLbl="node1" presStyleIdx="4" presStyleCnt="5">
        <dgm:presLayoutVars>
          <dgm:bulletEnabled val="1"/>
        </dgm:presLayoutVars>
      </dgm:prSet>
      <dgm:spPr/>
    </dgm:pt>
  </dgm:ptLst>
  <dgm:cxnLst>
    <dgm:cxn modelId="{E650B907-FC21-47E2-80F2-43383810C237}" type="presOf" srcId="{A6E9E691-7FE2-426B-936C-C790D3E5E8BE}" destId="{73A10B48-C8F4-456F-BB76-3E3BA50C4158}" srcOrd="1" destOrd="0" presId="urn:microsoft.com/office/officeart/2005/8/layout/process1"/>
    <dgm:cxn modelId="{BB49F12F-59A5-4061-AF4D-57EDA31DADA9}" srcId="{3460D9B7-58BE-440D-9C15-20018A91E7EB}" destId="{A6581DCF-B5BC-4959-BA66-51703C9FBC18}" srcOrd="1" destOrd="0" parTransId="{1AF25EB3-54D1-454C-9357-3A3CF4A58A04}" sibTransId="{33B2ECD5-8224-4556-B7AF-6E4F50CF71FA}"/>
    <dgm:cxn modelId="{F433F933-0AB4-4B44-BB3A-4DF81AE69287}" type="presOf" srcId="{2F40F8F5-C911-4CED-85F9-88211D7FE06F}" destId="{8A8EC151-E782-4731-82E6-46C17ED979F9}" srcOrd="1" destOrd="0" presId="urn:microsoft.com/office/officeart/2005/8/layout/process1"/>
    <dgm:cxn modelId="{1E57E840-B213-48EB-9E51-DE42D2070C93}" srcId="{3460D9B7-58BE-440D-9C15-20018A91E7EB}" destId="{D1064386-B63A-4846-8076-882801BAAAE5}" srcOrd="4" destOrd="0" parTransId="{F25EB8BA-BBF0-4404-8F75-9158EA392C6D}" sibTransId="{8FFCC564-0F35-47A3-823F-7E2BAA1AED73}"/>
    <dgm:cxn modelId="{EC0A775D-6F7C-4824-B1D3-0A53DA35AC87}" type="presOf" srcId="{3460D9B7-58BE-440D-9C15-20018A91E7EB}" destId="{C5AA2986-FE7B-4038-AE80-A5053360C6BA}" srcOrd="0" destOrd="0" presId="urn:microsoft.com/office/officeart/2005/8/layout/process1"/>
    <dgm:cxn modelId="{89AB9E6F-5933-4D9D-A216-155EEB0E3539}" type="presOf" srcId="{8DE7589F-A603-450D-90F3-E9AB9CB48CB3}" destId="{28B4CF4F-13B7-4F87-9EEC-0F8F53EC893E}" srcOrd="0" destOrd="0" presId="urn:microsoft.com/office/officeart/2005/8/layout/process1"/>
    <dgm:cxn modelId="{57DB3E50-15C0-4798-B242-776791C836AA}" type="presOf" srcId="{D1064386-B63A-4846-8076-882801BAAAE5}" destId="{03201FE4-E1AC-4F91-B22A-C98D470009ED}" srcOrd="0" destOrd="0" presId="urn:microsoft.com/office/officeart/2005/8/layout/process1"/>
    <dgm:cxn modelId="{59894870-1EBF-42D0-BC5C-3B50C3E77227}" srcId="{3460D9B7-58BE-440D-9C15-20018A91E7EB}" destId="{8DE7589F-A603-450D-90F3-E9AB9CB48CB3}" srcOrd="0" destOrd="0" parTransId="{76F5F2F0-00DF-42EC-8580-CD134AB47B0A}" sibTransId="{44A1CD2F-FC30-4881-8F7B-D2254590395B}"/>
    <dgm:cxn modelId="{4B9AA372-89DF-4091-9232-E3225901075F}" type="presOf" srcId="{33B2ECD5-8224-4556-B7AF-6E4F50CF71FA}" destId="{50396CB4-6DDA-4798-B876-A352CE0B0C51}" srcOrd="0" destOrd="0" presId="urn:microsoft.com/office/officeart/2005/8/layout/process1"/>
    <dgm:cxn modelId="{0A6FF552-1B71-4012-AC81-9D912E263434}" type="presOf" srcId="{54D44514-4167-4F6E-AD5B-DC2A2EC63952}" destId="{B2834763-0318-4B66-AF3B-3822C5D97419}" srcOrd="0" destOrd="0" presId="urn:microsoft.com/office/officeart/2005/8/layout/process1"/>
    <dgm:cxn modelId="{28E8C373-2A01-4E53-8D7A-58085BE52A9A}" srcId="{3460D9B7-58BE-440D-9C15-20018A91E7EB}" destId="{54D44514-4167-4F6E-AD5B-DC2A2EC63952}" srcOrd="2" destOrd="0" parTransId="{5BDA1AAC-2979-4F50-87F4-C594A2645BCD}" sibTransId="{A6E9E691-7FE2-426B-936C-C790D3E5E8BE}"/>
    <dgm:cxn modelId="{B932B183-D662-407E-8811-957AA0C6279B}" srcId="{3460D9B7-58BE-440D-9C15-20018A91E7EB}" destId="{10DBC3F3-4DA8-40FE-B77B-DB819FD94604}" srcOrd="3" destOrd="0" parTransId="{FBF86169-62F3-4E76-B7F1-45D66F88AB3E}" sibTransId="{2F40F8F5-C911-4CED-85F9-88211D7FE06F}"/>
    <dgm:cxn modelId="{60129F8C-5D55-4211-8A94-25997D5B9ED0}" type="presOf" srcId="{10DBC3F3-4DA8-40FE-B77B-DB819FD94604}" destId="{7F43C3BE-1E5D-4CFA-BE8B-491DFFE5F62F}" srcOrd="0" destOrd="0" presId="urn:microsoft.com/office/officeart/2005/8/layout/process1"/>
    <dgm:cxn modelId="{21271797-EBB3-4828-959D-9315E9BE9053}" type="presOf" srcId="{2F40F8F5-C911-4CED-85F9-88211D7FE06F}" destId="{449F5C83-55A1-4B6B-B176-8CDFF652419F}" srcOrd="0" destOrd="0" presId="urn:microsoft.com/office/officeart/2005/8/layout/process1"/>
    <dgm:cxn modelId="{4499969B-AE3C-49E2-8121-44DB814125F5}" type="presOf" srcId="{A6E9E691-7FE2-426B-936C-C790D3E5E8BE}" destId="{D37BF38B-FB7F-4A36-AB7E-B9EFCC0E3C5C}" srcOrd="0" destOrd="0" presId="urn:microsoft.com/office/officeart/2005/8/layout/process1"/>
    <dgm:cxn modelId="{708E85AD-E535-416C-B7E9-32A1C8FFFCE6}" type="presOf" srcId="{A6581DCF-B5BC-4959-BA66-51703C9FBC18}" destId="{A8256434-1337-459B-AB10-C2AF7965828D}" srcOrd="0" destOrd="0" presId="urn:microsoft.com/office/officeart/2005/8/layout/process1"/>
    <dgm:cxn modelId="{EC4DB8C8-BE11-4796-A2B5-4D87DEB1EDDB}" type="presOf" srcId="{44A1CD2F-FC30-4881-8F7B-D2254590395B}" destId="{CD635E81-CAFF-4E85-ADC1-C36B9AB54D34}" srcOrd="0" destOrd="0" presId="urn:microsoft.com/office/officeart/2005/8/layout/process1"/>
    <dgm:cxn modelId="{F39784D4-DB02-46EC-9B3F-E0BC03003C12}" type="presOf" srcId="{33B2ECD5-8224-4556-B7AF-6E4F50CF71FA}" destId="{1C6CB4AC-5873-4C15-9437-A17B9C13C934}" srcOrd="1" destOrd="0" presId="urn:microsoft.com/office/officeart/2005/8/layout/process1"/>
    <dgm:cxn modelId="{9BE422E2-F020-42EC-8896-36B2B9D09A58}" type="presOf" srcId="{44A1CD2F-FC30-4881-8F7B-D2254590395B}" destId="{D0B147C8-CC70-4662-971D-7734ACE9375C}" srcOrd="1" destOrd="0" presId="urn:microsoft.com/office/officeart/2005/8/layout/process1"/>
    <dgm:cxn modelId="{CA70B6FA-7D81-4881-B1F9-4920E80CA8BC}" type="presParOf" srcId="{C5AA2986-FE7B-4038-AE80-A5053360C6BA}" destId="{28B4CF4F-13B7-4F87-9EEC-0F8F53EC893E}" srcOrd="0" destOrd="0" presId="urn:microsoft.com/office/officeart/2005/8/layout/process1"/>
    <dgm:cxn modelId="{49B98A9C-87C2-4536-9C86-DCA76BAEFC69}" type="presParOf" srcId="{C5AA2986-FE7B-4038-AE80-A5053360C6BA}" destId="{CD635E81-CAFF-4E85-ADC1-C36B9AB54D34}" srcOrd="1" destOrd="0" presId="urn:microsoft.com/office/officeart/2005/8/layout/process1"/>
    <dgm:cxn modelId="{0038FABC-DB38-45DA-A4B1-F5472284B302}" type="presParOf" srcId="{CD635E81-CAFF-4E85-ADC1-C36B9AB54D34}" destId="{D0B147C8-CC70-4662-971D-7734ACE9375C}" srcOrd="0" destOrd="0" presId="urn:microsoft.com/office/officeart/2005/8/layout/process1"/>
    <dgm:cxn modelId="{C1059287-89D5-4AE8-9B77-405E250A1C9B}" type="presParOf" srcId="{C5AA2986-FE7B-4038-AE80-A5053360C6BA}" destId="{A8256434-1337-459B-AB10-C2AF7965828D}" srcOrd="2" destOrd="0" presId="urn:microsoft.com/office/officeart/2005/8/layout/process1"/>
    <dgm:cxn modelId="{5BECF407-1D8F-4B3B-9F2F-852B8C5623B0}" type="presParOf" srcId="{C5AA2986-FE7B-4038-AE80-A5053360C6BA}" destId="{50396CB4-6DDA-4798-B876-A352CE0B0C51}" srcOrd="3" destOrd="0" presId="urn:microsoft.com/office/officeart/2005/8/layout/process1"/>
    <dgm:cxn modelId="{6592F45C-C5C6-425C-B0F0-B768ADCEF8A9}" type="presParOf" srcId="{50396CB4-6DDA-4798-B876-A352CE0B0C51}" destId="{1C6CB4AC-5873-4C15-9437-A17B9C13C934}" srcOrd="0" destOrd="0" presId="urn:microsoft.com/office/officeart/2005/8/layout/process1"/>
    <dgm:cxn modelId="{71841687-7E9B-42C3-9190-45059282277C}" type="presParOf" srcId="{C5AA2986-FE7B-4038-AE80-A5053360C6BA}" destId="{B2834763-0318-4B66-AF3B-3822C5D97419}" srcOrd="4" destOrd="0" presId="urn:microsoft.com/office/officeart/2005/8/layout/process1"/>
    <dgm:cxn modelId="{3BA31DE0-1C6F-42C5-8E63-0330998E9225}" type="presParOf" srcId="{C5AA2986-FE7B-4038-AE80-A5053360C6BA}" destId="{D37BF38B-FB7F-4A36-AB7E-B9EFCC0E3C5C}" srcOrd="5" destOrd="0" presId="urn:microsoft.com/office/officeart/2005/8/layout/process1"/>
    <dgm:cxn modelId="{426AF1D2-7D57-4A3B-86A4-3D8EB2E6729A}" type="presParOf" srcId="{D37BF38B-FB7F-4A36-AB7E-B9EFCC0E3C5C}" destId="{73A10B48-C8F4-456F-BB76-3E3BA50C4158}" srcOrd="0" destOrd="0" presId="urn:microsoft.com/office/officeart/2005/8/layout/process1"/>
    <dgm:cxn modelId="{3A243C8C-53F3-4B5C-929A-DF9DE3EF9DE5}" type="presParOf" srcId="{C5AA2986-FE7B-4038-AE80-A5053360C6BA}" destId="{7F43C3BE-1E5D-4CFA-BE8B-491DFFE5F62F}" srcOrd="6" destOrd="0" presId="urn:microsoft.com/office/officeart/2005/8/layout/process1"/>
    <dgm:cxn modelId="{7E3AAC44-3E58-4B85-B242-84189DB5090C}" type="presParOf" srcId="{C5AA2986-FE7B-4038-AE80-A5053360C6BA}" destId="{449F5C83-55A1-4B6B-B176-8CDFF652419F}" srcOrd="7" destOrd="0" presId="urn:microsoft.com/office/officeart/2005/8/layout/process1"/>
    <dgm:cxn modelId="{61831E3D-56CD-4E9F-AB69-4D4C1D8355CF}" type="presParOf" srcId="{449F5C83-55A1-4B6B-B176-8CDFF652419F}" destId="{8A8EC151-E782-4731-82E6-46C17ED979F9}" srcOrd="0" destOrd="0" presId="urn:microsoft.com/office/officeart/2005/8/layout/process1"/>
    <dgm:cxn modelId="{D1BAC8A5-2EEF-4552-A6D1-7F6AE11164AB}" type="presParOf" srcId="{C5AA2986-FE7B-4038-AE80-A5053360C6BA}" destId="{03201FE4-E1AC-4F91-B22A-C98D470009E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4CF4F-13B7-4F87-9EEC-0F8F53EC893E}">
      <dsp:nvSpPr>
        <dsp:cNvPr id="0" name=""/>
        <dsp:cNvSpPr/>
      </dsp:nvSpPr>
      <dsp:spPr>
        <a:xfrm>
          <a:off x="3850" y="1515355"/>
          <a:ext cx="1193787" cy="13206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students information and face in database</a:t>
          </a:r>
        </a:p>
      </dsp:txBody>
      <dsp:txXfrm>
        <a:off x="38815" y="1550320"/>
        <a:ext cx="1123857" cy="1250697"/>
      </dsp:txXfrm>
    </dsp:sp>
    <dsp:sp modelId="{CD635E81-CAFF-4E85-ADC1-C36B9AB54D34}">
      <dsp:nvSpPr>
        <dsp:cNvPr id="0" name=""/>
        <dsp:cNvSpPr/>
      </dsp:nvSpPr>
      <dsp:spPr>
        <a:xfrm>
          <a:off x="1317017" y="2027639"/>
          <a:ext cx="253082" cy="29605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17017" y="2086851"/>
        <a:ext cx="177157" cy="177635"/>
      </dsp:txXfrm>
    </dsp:sp>
    <dsp:sp modelId="{A8256434-1337-459B-AB10-C2AF7965828D}">
      <dsp:nvSpPr>
        <dsp:cNvPr id="0" name=""/>
        <dsp:cNvSpPr/>
      </dsp:nvSpPr>
      <dsp:spPr>
        <a:xfrm>
          <a:off x="1675153" y="1515355"/>
          <a:ext cx="1193787" cy="13206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Database is trained in backend</a:t>
          </a:r>
        </a:p>
      </dsp:txBody>
      <dsp:txXfrm>
        <a:off x="1710118" y="1550320"/>
        <a:ext cx="1123857" cy="1250697"/>
      </dsp:txXfrm>
    </dsp:sp>
    <dsp:sp modelId="{50396CB4-6DDA-4798-B876-A352CE0B0C51}">
      <dsp:nvSpPr>
        <dsp:cNvPr id="0" name=""/>
        <dsp:cNvSpPr/>
      </dsp:nvSpPr>
      <dsp:spPr>
        <a:xfrm>
          <a:off x="2988319" y="2027639"/>
          <a:ext cx="253082" cy="29605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88319" y="2086851"/>
        <a:ext cx="177157" cy="177635"/>
      </dsp:txXfrm>
    </dsp:sp>
    <dsp:sp modelId="{B2834763-0318-4B66-AF3B-3822C5D97419}">
      <dsp:nvSpPr>
        <dsp:cNvPr id="0" name=""/>
        <dsp:cNvSpPr/>
      </dsp:nvSpPr>
      <dsp:spPr>
        <a:xfrm>
          <a:off x="3346456" y="1515355"/>
          <a:ext cx="1193787" cy="13206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Open the camera for recognition</a:t>
          </a:r>
        </a:p>
      </dsp:txBody>
      <dsp:txXfrm>
        <a:off x="3381421" y="1550320"/>
        <a:ext cx="1123857" cy="1250697"/>
      </dsp:txXfrm>
    </dsp:sp>
    <dsp:sp modelId="{D37BF38B-FB7F-4A36-AB7E-B9EFCC0E3C5C}">
      <dsp:nvSpPr>
        <dsp:cNvPr id="0" name=""/>
        <dsp:cNvSpPr/>
      </dsp:nvSpPr>
      <dsp:spPr>
        <a:xfrm>
          <a:off x="4659622" y="2027639"/>
          <a:ext cx="253082" cy="29605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659622" y="2086851"/>
        <a:ext cx="177157" cy="177635"/>
      </dsp:txXfrm>
    </dsp:sp>
    <dsp:sp modelId="{7F43C3BE-1E5D-4CFA-BE8B-491DFFE5F62F}">
      <dsp:nvSpPr>
        <dsp:cNvPr id="0" name=""/>
        <dsp:cNvSpPr/>
      </dsp:nvSpPr>
      <dsp:spPr>
        <a:xfrm>
          <a:off x="5017758" y="1515355"/>
          <a:ext cx="1193787" cy="13206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Face recognition done</a:t>
          </a:r>
        </a:p>
      </dsp:txBody>
      <dsp:txXfrm>
        <a:off x="5052723" y="1550320"/>
        <a:ext cx="1123857" cy="1250697"/>
      </dsp:txXfrm>
    </dsp:sp>
    <dsp:sp modelId="{449F5C83-55A1-4B6B-B176-8CDFF652419F}">
      <dsp:nvSpPr>
        <dsp:cNvPr id="0" name=""/>
        <dsp:cNvSpPr/>
      </dsp:nvSpPr>
      <dsp:spPr>
        <a:xfrm>
          <a:off x="6330925" y="2027639"/>
          <a:ext cx="253082" cy="29605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330925" y="2086851"/>
        <a:ext cx="177157" cy="177635"/>
      </dsp:txXfrm>
    </dsp:sp>
    <dsp:sp modelId="{03201FE4-E1AC-4F91-B22A-C98D470009ED}">
      <dsp:nvSpPr>
        <dsp:cNvPr id="0" name=""/>
        <dsp:cNvSpPr/>
      </dsp:nvSpPr>
      <dsp:spPr>
        <a:xfrm>
          <a:off x="6689061" y="1515355"/>
          <a:ext cx="1193787" cy="13206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Attendance with date and time saved in database</a:t>
          </a:r>
        </a:p>
      </dsp:txBody>
      <dsp:txXfrm>
        <a:off x="6724026" y="1550320"/>
        <a:ext cx="1123857" cy="12506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57B6A6-3768-411B-89D2-47B97C9ADAF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55777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57B6A6-3768-411B-89D2-47B97C9ADAF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26084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57B6A6-3768-411B-89D2-47B97C9ADAF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368009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57B6A6-3768-411B-89D2-47B97C9ADAF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48276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7B6A6-3768-411B-89D2-47B97C9ADAF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10573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57B6A6-3768-411B-89D2-47B97C9ADAF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405659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57B6A6-3768-411B-89D2-47B97C9ADAFC}"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184596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57B6A6-3768-411B-89D2-47B97C9ADAFC}"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100792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7B6A6-3768-411B-89D2-47B97C9ADAFC}"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375966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57B6A6-3768-411B-89D2-47B97C9ADAF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49781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57B6A6-3768-411B-89D2-47B97C9ADAF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95E4A-0584-497E-91A6-69AF0FD77644}" type="slidenum">
              <a:rPr lang="en-US" smtClean="0"/>
              <a:t>‹#›</a:t>
            </a:fld>
            <a:endParaRPr lang="en-US"/>
          </a:p>
        </p:txBody>
      </p:sp>
    </p:spTree>
    <p:extLst>
      <p:ext uri="{BB962C8B-B14F-4D97-AF65-F5344CB8AC3E}">
        <p14:creationId xmlns:p14="http://schemas.microsoft.com/office/powerpoint/2010/main" val="131110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C57B6A6-3768-411B-89D2-47B97C9ADAFC}" type="datetimeFigureOut">
              <a:rPr lang="en-US" smtClean="0"/>
              <a:t>1/20/2022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795E4A-0584-497E-91A6-69AF0FD77644}" type="slidenum">
              <a:rPr lang="en-US" smtClean="0"/>
              <a:t>‹#›</a:t>
            </a:fld>
            <a:endParaRPr lang="en-US"/>
          </a:p>
        </p:txBody>
      </p:sp>
    </p:spTree>
    <p:extLst>
      <p:ext uri="{BB962C8B-B14F-4D97-AF65-F5344CB8AC3E}">
        <p14:creationId xmlns:p14="http://schemas.microsoft.com/office/powerpoint/2010/main" val="363150158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academia.edu/" TargetMode="External"/><Relationship Id="rId2" Type="http://schemas.openxmlformats.org/officeDocument/2006/relationships/hyperlink" Target="http://www.wordpress.org/" TargetMode="External"/><Relationship Id="rId1" Type="http://schemas.openxmlformats.org/officeDocument/2006/relationships/slideLayout" Target="../slideLayouts/slideLayout2.xml"/><Relationship Id="rId5" Type="http://schemas.openxmlformats.org/officeDocument/2006/relationships/hyperlink" Target="http://www.iproject.com/" TargetMode="External"/><Relationship Id="rId4" Type="http://schemas.openxmlformats.org/officeDocument/2006/relationships/hyperlink" Target="http://www.stackoverflow.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0" y="1239983"/>
            <a:ext cx="8229600" cy="685800"/>
          </a:xfrm>
        </p:spPr>
        <p:txBody>
          <a:bodyPr>
            <a:noAutofit/>
          </a:bodyPr>
          <a:lstStyle/>
          <a:p>
            <a:r>
              <a:rPr lang="en-US" sz="2400" dirty="0">
                <a:solidFill>
                  <a:srgbClr val="7030A0"/>
                </a:solidFill>
                <a:latin typeface="Times New Roman" pitchFamily="18" charset="0"/>
                <a:cs typeface="Times New Roman" pitchFamily="18" charset="0"/>
              </a:rPr>
              <a:t>			Science College, Kokrajhar</a:t>
            </a:r>
          </a:p>
        </p:txBody>
      </p:sp>
      <p:sp>
        <p:nvSpPr>
          <p:cNvPr id="3" name="Content Placeholder 2"/>
          <p:cNvSpPr>
            <a:spLocks noGrp="1"/>
          </p:cNvSpPr>
          <p:nvPr>
            <p:ph idx="1"/>
          </p:nvPr>
        </p:nvSpPr>
        <p:spPr>
          <a:xfrm>
            <a:off x="457200" y="2209801"/>
            <a:ext cx="8229600" cy="533400"/>
          </a:xfrm>
        </p:spPr>
        <p:txBody>
          <a:bodyPr>
            <a:normAutofit/>
          </a:bodyPr>
          <a:lstStyle/>
          <a:p>
            <a:pPr marL="0" indent="0">
              <a:buNone/>
            </a:pPr>
            <a:r>
              <a:rPr lang="en-US" sz="2400" dirty="0">
                <a:solidFill>
                  <a:srgbClr val="00B0F0"/>
                </a:solidFill>
              </a:rPr>
              <a:t>        DEPARTMENT OF COMPUTER ENGINEERING</a:t>
            </a:r>
          </a:p>
        </p:txBody>
      </p:sp>
      <p:cxnSp>
        <p:nvCxnSpPr>
          <p:cNvPr id="8" name="Straight Connector 7"/>
          <p:cNvCxnSpPr/>
          <p:nvPr/>
        </p:nvCxnSpPr>
        <p:spPr>
          <a:xfrm>
            <a:off x="1219200" y="2057400"/>
            <a:ext cx="69549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22220" y="2743200"/>
            <a:ext cx="678872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27910" y="2877234"/>
            <a:ext cx="5943600" cy="707886"/>
          </a:xfrm>
          <a:prstGeom prst="rect">
            <a:avLst/>
          </a:prstGeom>
          <a:noFill/>
        </p:spPr>
        <p:txBody>
          <a:bodyPr wrap="square" rtlCol="0">
            <a:spAutoFit/>
          </a:bodyPr>
          <a:lstStyle/>
          <a:p>
            <a:r>
              <a:rPr lang="en-US" sz="2000" dirty="0">
                <a:solidFill>
                  <a:srgbClr val="00B050"/>
                </a:solidFill>
              </a:rPr>
              <a:t>REAL TIME FACE RECOGNITION AUTOMATIC STUDENTS ATTENDENCE MANAGEMENT</a:t>
            </a:r>
          </a:p>
        </p:txBody>
      </p:sp>
      <p:cxnSp>
        <p:nvCxnSpPr>
          <p:cNvPr id="21" name="Straight Connector 20"/>
          <p:cNvCxnSpPr/>
          <p:nvPr/>
        </p:nvCxnSpPr>
        <p:spPr>
          <a:xfrm>
            <a:off x="1627910" y="3555784"/>
            <a:ext cx="501534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7400" y="3810000"/>
            <a:ext cx="5514110" cy="2862322"/>
          </a:xfrm>
          <a:prstGeom prst="rect">
            <a:avLst/>
          </a:prstGeom>
          <a:noFill/>
        </p:spPr>
        <p:txBody>
          <a:bodyPr wrap="square" rtlCol="0">
            <a:spAutoFit/>
          </a:bodyPr>
          <a:lstStyle/>
          <a:p>
            <a:r>
              <a:rPr lang="en-US" sz="2000" dirty="0">
                <a:solidFill>
                  <a:schemeClr val="accent2">
                    <a:lumMod val="50000"/>
                  </a:schemeClr>
                </a:solidFill>
              </a:rPr>
              <a:t>Project Review By</a:t>
            </a:r>
          </a:p>
          <a:p>
            <a:pPr marL="457200" indent="-457200">
              <a:buFont typeface="+mj-lt"/>
              <a:buAutoNum type="arabicPeriod"/>
            </a:pPr>
            <a:r>
              <a:rPr lang="en-US" sz="2000" dirty="0">
                <a:solidFill>
                  <a:schemeClr val="accent2">
                    <a:lumMod val="50000"/>
                  </a:schemeClr>
                </a:solidFill>
              </a:rPr>
              <a:t>Student Name1 and Roll</a:t>
            </a:r>
          </a:p>
          <a:p>
            <a:pPr marL="457200" indent="-457200">
              <a:buFont typeface="+mj-lt"/>
              <a:buAutoNum type="arabicPeriod"/>
            </a:pPr>
            <a:r>
              <a:rPr lang="en-US" sz="2000" dirty="0">
                <a:solidFill>
                  <a:schemeClr val="accent2">
                    <a:lumMod val="50000"/>
                  </a:schemeClr>
                </a:solidFill>
              </a:rPr>
              <a:t>Student Name2 and Roll</a:t>
            </a:r>
          </a:p>
          <a:p>
            <a:pPr marL="457200" indent="-457200">
              <a:buFont typeface="+mj-lt"/>
              <a:buAutoNum type="arabicPeriod"/>
            </a:pPr>
            <a:r>
              <a:rPr lang="en-US" sz="2000" dirty="0">
                <a:solidFill>
                  <a:schemeClr val="accent2">
                    <a:lumMod val="50000"/>
                  </a:schemeClr>
                </a:solidFill>
              </a:rPr>
              <a:t>Student Name3 and Roll</a:t>
            </a:r>
          </a:p>
          <a:p>
            <a:pPr marL="457200" indent="-457200">
              <a:buFont typeface="+mj-lt"/>
              <a:buAutoNum type="arabicPeriod"/>
            </a:pPr>
            <a:r>
              <a:rPr lang="en-US" sz="2000" dirty="0">
                <a:solidFill>
                  <a:schemeClr val="accent2">
                    <a:lumMod val="50000"/>
                  </a:schemeClr>
                </a:solidFill>
              </a:rPr>
              <a:t>Student Name4 and Roll</a:t>
            </a:r>
          </a:p>
          <a:p>
            <a:r>
              <a:rPr lang="en-US" sz="2000" dirty="0">
                <a:solidFill>
                  <a:schemeClr val="accent2">
                    <a:lumMod val="50000"/>
                  </a:schemeClr>
                </a:solidFill>
              </a:rPr>
              <a:t> </a:t>
            </a:r>
          </a:p>
          <a:p>
            <a:r>
              <a:rPr lang="en-US" sz="2000" dirty="0">
                <a:solidFill>
                  <a:schemeClr val="accent2">
                    <a:lumMod val="50000"/>
                  </a:schemeClr>
                </a:solidFill>
              </a:rPr>
              <a:t>Guided by </a:t>
            </a:r>
            <a:r>
              <a:rPr lang="en-US" sz="2000" dirty="0" err="1">
                <a:solidFill>
                  <a:schemeClr val="accent2">
                    <a:lumMod val="50000"/>
                  </a:schemeClr>
                </a:solidFill>
              </a:rPr>
              <a:t>By</a:t>
            </a:r>
            <a:r>
              <a:rPr lang="en-US" sz="2000" dirty="0">
                <a:solidFill>
                  <a:schemeClr val="accent2">
                    <a:lumMod val="50000"/>
                  </a:schemeClr>
                </a:solidFill>
              </a:rPr>
              <a:t> </a:t>
            </a:r>
          </a:p>
          <a:p>
            <a:r>
              <a:rPr lang="en-US" sz="2000" dirty="0">
                <a:solidFill>
                  <a:schemeClr val="accent2">
                    <a:lumMod val="50000"/>
                  </a:schemeClr>
                </a:solidFill>
              </a:rPr>
              <a:t> guide name</a:t>
            </a:r>
          </a:p>
          <a:p>
            <a:pPr marL="457200" indent="-457200">
              <a:buFont typeface="+mj-lt"/>
              <a:buAutoNum type="arabicPeriod"/>
            </a:pPr>
            <a:endParaRPr lang="en-US" sz="2000" dirty="0"/>
          </a:p>
        </p:txBody>
      </p:sp>
    </p:spTree>
    <p:extLst>
      <p:ext uri="{BB962C8B-B14F-4D97-AF65-F5344CB8AC3E}">
        <p14:creationId xmlns:p14="http://schemas.microsoft.com/office/powerpoint/2010/main" val="354037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HAAR CASCADE ALGORITHM</a:t>
            </a:r>
          </a:p>
        </p:txBody>
      </p:sp>
      <p:sp>
        <p:nvSpPr>
          <p:cNvPr id="3" name="Content Placeholder 2"/>
          <p:cNvSpPr>
            <a:spLocks noGrp="1"/>
          </p:cNvSpPr>
          <p:nvPr>
            <p:ph idx="1"/>
          </p:nvPr>
        </p:nvSpPr>
        <p:spPr/>
        <p:txBody>
          <a:bodyPr>
            <a:normAutofit/>
          </a:bodyPr>
          <a:lstStyle/>
          <a:p>
            <a:r>
              <a:rPr lang="en-US" sz="2400" dirty="0"/>
              <a:t> It is an Object Detection Algorithm used to identify faces in an image or a real time</a:t>
            </a:r>
          </a:p>
          <a:p>
            <a:r>
              <a:rPr lang="en-US" sz="2400" dirty="0"/>
              <a:t>The algorithm is given a lot of positive images consisting of faces, and a lot of negative images not consisting of any face to train on them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7599"/>
            <a:ext cx="6096000" cy="2895601"/>
          </a:xfrm>
          <a:prstGeom prst="rect">
            <a:avLst/>
          </a:prstGeom>
        </p:spPr>
      </p:pic>
    </p:spTree>
    <p:extLst>
      <p:ext uri="{BB962C8B-B14F-4D97-AF65-F5344CB8AC3E}">
        <p14:creationId xmlns:p14="http://schemas.microsoft.com/office/powerpoint/2010/main" val="168854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LBPH ALGORITHM</a:t>
            </a:r>
          </a:p>
        </p:txBody>
      </p:sp>
      <p:sp>
        <p:nvSpPr>
          <p:cNvPr id="3" name="Content Placeholder 2"/>
          <p:cNvSpPr>
            <a:spLocks noGrp="1"/>
          </p:cNvSpPr>
          <p:nvPr>
            <p:ph idx="1"/>
          </p:nvPr>
        </p:nvSpPr>
        <p:spPr/>
        <p:txBody>
          <a:bodyPr>
            <a:normAutofit/>
          </a:bodyPr>
          <a:lstStyle/>
          <a:p>
            <a:r>
              <a:rPr lang="en-US" sz="2400" dirty="0"/>
              <a:t>The Local Binary Pattern Histogram(LBPH)</a:t>
            </a:r>
            <a:r>
              <a:rPr lang="en-US" sz="2400" b="1" dirty="0"/>
              <a:t> </a:t>
            </a:r>
            <a:r>
              <a:rPr lang="en-US" sz="2400" dirty="0"/>
              <a:t>algorithm is a simple solution on face recognition problem, which can recognize both front face and side face</a:t>
            </a:r>
          </a:p>
          <a:p>
            <a:r>
              <a:rPr lang="en-US" sz="2400" dirty="0"/>
              <a:t>Local Binary Pattern (LBP) is a simple yet very efficient texture operator which labels the pixels of an image by </a:t>
            </a:r>
            <a:r>
              <a:rPr lang="en-US" sz="2400" dirty="0" err="1"/>
              <a:t>thresholding</a:t>
            </a:r>
            <a:r>
              <a:rPr lang="en-US" sz="2400" dirty="0"/>
              <a:t> the </a:t>
            </a:r>
            <a:r>
              <a:rPr lang="en-US" sz="2400" dirty="0" err="1"/>
              <a:t>neighbourhood</a:t>
            </a:r>
            <a:r>
              <a:rPr lang="en-US" sz="2400" dirty="0"/>
              <a:t> of each pixel and considers the result as a binary number.</a:t>
            </a:r>
          </a:p>
          <a:p>
            <a:endParaRPr lang="en-US" sz="2400" dirty="0"/>
          </a:p>
        </p:txBody>
      </p:sp>
    </p:spTree>
    <p:extLst>
      <p:ext uri="{BB962C8B-B14F-4D97-AF65-F5344CB8AC3E}">
        <p14:creationId xmlns:p14="http://schemas.microsoft.com/office/powerpoint/2010/main" val="113840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DETECTION AND</a:t>
            </a:r>
            <a:r>
              <a:rPr lang="en-US" dirty="0"/>
              <a:t> </a:t>
            </a:r>
            <a:r>
              <a:rPr lang="en-US" sz="3200" dirty="0"/>
              <a:t>RECOGNITION</a:t>
            </a:r>
            <a:endParaRPr lang="en-US" dirty="0"/>
          </a:p>
        </p:txBody>
      </p:sp>
      <p:sp>
        <p:nvSpPr>
          <p:cNvPr id="7" name="Content Placeholder 6"/>
          <p:cNvSpPr>
            <a:spLocks noGrp="1"/>
          </p:cNvSpPr>
          <p:nvPr>
            <p:ph idx="1"/>
          </p:nvPr>
        </p:nvSpPr>
        <p:spPr/>
        <p:txBody>
          <a:bodyPr>
            <a:normAutofit/>
          </a:bodyPr>
          <a:lstStyle/>
          <a:p>
            <a:r>
              <a:rPr lang="en-US" sz="2400" dirty="0"/>
              <a:t>Face Detection: It has the objective of finding the faces (location and size) in an image and probably extract them to be used by the face recognition algorithm.</a:t>
            </a:r>
          </a:p>
          <a:p>
            <a:r>
              <a:rPr lang="en-US" sz="2400" dirty="0"/>
              <a:t>Face Recognition: with the facial images already extracted, cropped, resized and usually converted to </a:t>
            </a:r>
            <a:r>
              <a:rPr lang="en-US" sz="2400" dirty="0" err="1"/>
              <a:t>grayscale</a:t>
            </a:r>
            <a:r>
              <a:rPr lang="en-US" sz="2400" dirty="0"/>
              <a:t>, the face recognition algorithm is responsible for finding characteristics which best describe the image.</a:t>
            </a:r>
          </a:p>
          <a:p>
            <a:endParaRPr lang="en-US" sz="2400" dirty="0"/>
          </a:p>
        </p:txBody>
      </p:sp>
    </p:spTree>
    <p:extLst>
      <p:ext uri="{BB962C8B-B14F-4D97-AF65-F5344CB8AC3E}">
        <p14:creationId xmlns:p14="http://schemas.microsoft.com/office/powerpoint/2010/main" val="241498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VERIFIACATION</a:t>
            </a:r>
          </a:p>
        </p:txBody>
      </p:sp>
      <p:sp>
        <p:nvSpPr>
          <p:cNvPr id="3" name="Content Placeholder 2"/>
          <p:cNvSpPr>
            <a:spLocks noGrp="1"/>
          </p:cNvSpPr>
          <p:nvPr>
            <p:ph idx="1"/>
          </p:nvPr>
        </p:nvSpPr>
        <p:spPr/>
        <p:txBody>
          <a:bodyPr>
            <a:normAutofit/>
          </a:bodyPr>
          <a:lstStyle/>
          <a:p>
            <a:r>
              <a:rPr lang="en-US" sz="2400" dirty="0"/>
              <a:t>Verification or authentication of a facial image: it basically compares the input facial image with the facial image related to the user which is requiring the authentication. It is basically a 1x1 comparison.</a:t>
            </a:r>
          </a:p>
          <a:p>
            <a:r>
              <a:rPr lang="en-US" sz="2400" dirty="0"/>
              <a:t>Identification or facial recognition: it basically compares the input facial image with all facial images from a dataset with the aim to find the user that matches that face. It is basically a 1xN comparison.</a:t>
            </a:r>
          </a:p>
          <a:p>
            <a:endParaRPr lang="en-US" sz="2400" dirty="0"/>
          </a:p>
        </p:txBody>
      </p:sp>
    </p:spTree>
    <p:extLst>
      <p:ext uri="{BB962C8B-B14F-4D97-AF65-F5344CB8AC3E}">
        <p14:creationId xmlns:p14="http://schemas.microsoft.com/office/powerpoint/2010/main" val="367624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LBPH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a:t>
            </a:r>
          </a:p>
          <a:p>
            <a:r>
              <a:rPr lang="en-US" sz="2600" dirty="0"/>
              <a:t>Using the LBP combined with histograms we can represent the face images with a simple data vector.</a:t>
            </a:r>
          </a:p>
          <a:p>
            <a:endParaRPr lang="en-US" dirty="0"/>
          </a:p>
        </p:txBody>
      </p:sp>
    </p:spTree>
    <p:extLst>
      <p:ext uri="{BB962C8B-B14F-4D97-AF65-F5344CB8AC3E}">
        <p14:creationId xmlns:p14="http://schemas.microsoft.com/office/powerpoint/2010/main" val="1448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PARAMETERS OF LBPH</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sz="3400" dirty="0"/>
              <a:t>Radius: the radius is used to build the circular local binary pattern and represents the radius around the central pixel. It is usually set to 1.</a:t>
            </a:r>
          </a:p>
          <a:p>
            <a:pPr marL="514350" indent="-514350">
              <a:buFont typeface="+mj-lt"/>
              <a:buAutoNum type="arabicPeriod"/>
            </a:pPr>
            <a:r>
              <a:rPr lang="en-US" sz="3400" dirty="0"/>
              <a:t>Neighbors: the number of sample points to build the circular local binary pattern ,the  more sample points we include, the higher the computational cost. It is usually set to 8.</a:t>
            </a:r>
          </a:p>
          <a:p>
            <a:pPr marL="514350" indent="-514350">
              <a:buFont typeface="+mj-lt"/>
              <a:buAutoNum type="arabicPeriod"/>
            </a:pPr>
            <a:r>
              <a:rPr lang="en-US" sz="3400" dirty="0"/>
              <a:t>Grid X: the number of cells in the horizontal direction. The more cells, the finer the grid, the higher the dimensionality of the resulting feature vector. It is usually set to 8.</a:t>
            </a:r>
          </a:p>
          <a:p>
            <a:pPr marL="514350" indent="-514350">
              <a:buFont typeface="+mj-lt"/>
              <a:buAutoNum type="arabicPeriod"/>
            </a:pPr>
            <a:r>
              <a:rPr lang="en-US" sz="3400" dirty="0"/>
              <a:t>Grid Y: the number of cells in the vertical direction. The more cells, the finer the grid, the higher the dimensionality of the resulting feature vector. It is usually set to 8. </a:t>
            </a:r>
          </a:p>
          <a:p>
            <a:endParaRPr lang="en-US" dirty="0"/>
          </a:p>
        </p:txBody>
      </p:sp>
    </p:spTree>
    <p:extLst>
      <p:ext uri="{BB962C8B-B14F-4D97-AF65-F5344CB8AC3E}">
        <p14:creationId xmlns:p14="http://schemas.microsoft.com/office/powerpoint/2010/main" val="4266019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TRAINING ALORITHM</a:t>
            </a:r>
          </a:p>
        </p:txBody>
      </p:sp>
      <p:sp>
        <p:nvSpPr>
          <p:cNvPr id="3" name="Content Placeholder 2"/>
          <p:cNvSpPr>
            <a:spLocks noGrp="1"/>
          </p:cNvSpPr>
          <p:nvPr>
            <p:ph idx="1"/>
          </p:nvPr>
        </p:nvSpPr>
        <p:spPr/>
        <p:txBody>
          <a:bodyPr>
            <a:normAutofit/>
          </a:bodyPr>
          <a:lstStyle/>
          <a:p>
            <a:r>
              <a:rPr lang="en-US" sz="2400" dirty="0"/>
              <a:t> Training the Algorithm: 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a:t>
            </a:r>
          </a:p>
        </p:txBody>
      </p:sp>
      <p:sp>
        <p:nvSpPr>
          <p:cNvPr id="6" name="Rectangle 5"/>
          <p:cNvSpPr/>
          <p:nvPr/>
        </p:nvSpPr>
        <p:spPr>
          <a:xfrm>
            <a:off x="2286000" y="1859340"/>
            <a:ext cx="4572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2332938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APPLYING LBP ALGORITHM</a:t>
            </a:r>
          </a:p>
        </p:txBody>
      </p:sp>
      <p:sp>
        <p:nvSpPr>
          <p:cNvPr id="3" name="Content Placeholder 2"/>
          <p:cNvSpPr>
            <a:spLocks noGrp="1"/>
          </p:cNvSpPr>
          <p:nvPr>
            <p:ph idx="1"/>
          </p:nvPr>
        </p:nvSpPr>
        <p:spPr/>
        <p:txBody>
          <a:bodyPr/>
          <a:lstStyle/>
          <a:p>
            <a:r>
              <a:rPr lang="en-US" dirty="0"/>
              <a:t> </a:t>
            </a:r>
            <a:r>
              <a:rPr lang="en-US" sz="2400"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810000"/>
            <a:ext cx="5334000" cy="1905000"/>
          </a:xfrm>
          <a:prstGeom prst="rect">
            <a:avLst/>
          </a:prstGeom>
        </p:spPr>
      </p:pic>
    </p:spTree>
    <p:extLst>
      <p:ext uri="{BB962C8B-B14F-4D97-AF65-F5344CB8AC3E}">
        <p14:creationId xmlns:p14="http://schemas.microsoft.com/office/powerpoint/2010/main" val="140667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200" dirty="0"/>
            </a:br>
            <a:r>
              <a:rPr lang="en-US" sz="3600" dirty="0"/>
              <a:t>EXTRACTING HISTOGRSM</a:t>
            </a:r>
            <a:br>
              <a:rPr lang="en-US" sz="3200" dirty="0"/>
            </a:br>
            <a:endParaRPr lang="en-US" sz="3200" dirty="0"/>
          </a:p>
        </p:txBody>
      </p:sp>
      <p:sp>
        <p:nvSpPr>
          <p:cNvPr id="3" name="Content Placeholder 2"/>
          <p:cNvSpPr>
            <a:spLocks noGrp="1"/>
          </p:cNvSpPr>
          <p:nvPr>
            <p:ph idx="1"/>
          </p:nvPr>
        </p:nvSpPr>
        <p:spPr/>
        <p:txBody>
          <a:bodyPr/>
          <a:lstStyle/>
          <a:p>
            <a:pPr marL="0" indent="0">
              <a:buNone/>
            </a:pPr>
            <a:r>
              <a:rPr lang="en-US" sz="2400" dirty="0"/>
              <a:t>Now, using the image generated in the last step, we can use the Grid X and Grid Y parameters to divide the image into multiple grids, as can be seen in the following image:</a:t>
            </a:r>
          </a:p>
          <a:p>
            <a:pPr marL="0" indent="0">
              <a:buNone/>
            </a:pP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1745"/>
            <a:ext cx="8077200" cy="2528455"/>
          </a:xfrm>
          <a:prstGeom prst="rect">
            <a:avLst/>
          </a:prstGeom>
        </p:spPr>
      </p:pic>
    </p:spTree>
    <p:extLst>
      <p:ext uri="{BB962C8B-B14F-4D97-AF65-F5344CB8AC3E}">
        <p14:creationId xmlns:p14="http://schemas.microsoft.com/office/powerpoint/2010/main" val="1843238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PERFORMING THE FACE</a:t>
            </a:r>
            <a:br>
              <a:rPr lang="en-US" sz="3200" dirty="0"/>
            </a:br>
            <a:r>
              <a:rPr lang="en-US" sz="3200" dirty="0"/>
              <a:t> RECOGNITION</a:t>
            </a:r>
          </a:p>
        </p:txBody>
      </p:sp>
      <p:sp>
        <p:nvSpPr>
          <p:cNvPr id="3" name="Content Placeholder 2"/>
          <p:cNvSpPr>
            <a:spLocks noGrp="1"/>
          </p:cNvSpPr>
          <p:nvPr>
            <p:ph idx="1"/>
          </p:nvPr>
        </p:nvSpPr>
        <p:spPr/>
        <p:txBody>
          <a:bodyPr>
            <a:normAutofit/>
          </a:bodyPr>
          <a:lstStyle/>
          <a:p>
            <a:pPr marL="0" indent="0">
              <a:buNone/>
            </a:pPr>
            <a:r>
              <a:rPr lang="en-US" sz="2400" dirty="0"/>
              <a:t>In this step, the algorithm is already trained. Each histogram created is used to represent each image from the training dataset. So, given an input image, we perform the steps again for new image and creates a histogram which represents the image.</a:t>
            </a:r>
          </a:p>
        </p:txBody>
      </p:sp>
    </p:spTree>
    <p:extLst>
      <p:ext uri="{BB962C8B-B14F-4D97-AF65-F5344CB8AC3E}">
        <p14:creationId xmlns:p14="http://schemas.microsoft.com/office/powerpoint/2010/main" val="253787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57201"/>
            <a:ext cx="5029200" cy="838199"/>
          </a:xfrm>
        </p:spPr>
        <p:txBody>
          <a:bodyPr>
            <a:normAutofit/>
          </a:bodyPr>
          <a:lstStyle/>
          <a:p>
            <a:r>
              <a:rPr lang="en-US" sz="3200" dirty="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449763"/>
          </a:xfrm>
        </p:spPr>
        <p:txBody>
          <a:bodyPr>
            <a:normAutofit/>
          </a:bodyPr>
          <a:lstStyle/>
          <a:p>
            <a:r>
              <a:rPr lang="en-US" sz="2400" dirty="0"/>
              <a:t>The purpose of the attendance monitoring system using face recognition is to ease the attendance process which consumes lot of time and efforts , it is a convenient and easy way for students and teacher. The system will capture the images of the students and using face recognition algorithm mark the attendance in the sheet. This way the class-teacher will get their attendance marked without actually spending time in traditional attendance marking</a:t>
            </a:r>
          </a:p>
        </p:txBody>
      </p:sp>
    </p:spTree>
    <p:extLst>
      <p:ext uri="{BB962C8B-B14F-4D97-AF65-F5344CB8AC3E}">
        <p14:creationId xmlns:p14="http://schemas.microsoft.com/office/powerpoint/2010/main" val="144298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ADVANTAGES</a:t>
            </a:r>
          </a:p>
        </p:txBody>
      </p:sp>
      <p:sp>
        <p:nvSpPr>
          <p:cNvPr id="3" name="Content Placeholder 2"/>
          <p:cNvSpPr>
            <a:spLocks noGrp="1"/>
          </p:cNvSpPr>
          <p:nvPr>
            <p:ph idx="1"/>
          </p:nvPr>
        </p:nvSpPr>
        <p:spPr/>
        <p:txBody>
          <a:bodyPr/>
          <a:lstStyle/>
          <a:p>
            <a:pPr marL="514350" lvl="2" indent="-514350">
              <a:buFont typeface="+mj-lt"/>
              <a:buAutoNum type="arabicPeriod"/>
            </a:pPr>
            <a:r>
              <a:rPr lang="en-US" dirty="0"/>
              <a:t>It is trouble-free to use.  </a:t>
            </a:r>
            <a:endParaRPr lang="en-US" sz="2000" b="1" dirty="0"/>
          </a:p>
          <a:p>
            <a:pPr marL="514350" lvl="2" indent="-514350">
              <a:buFont typeface="+mj-lt"/>
              <a:buAutoNum type="arabicPeriod"/>
            </a:pPr>
            <a:r>
              <a:rPr lang="en-US" dirty="0"/>
              <a:t>It is a relatively fast approach to enter attendance </a:t>
            </a:r>
          </a:p>
          <a:p>
            <a:pPr marL="514350" lvl="2" indent="-514350">
              <a:buFont typeface="+mj-lt"/>
              <a:buAutoNum type="arabicPeriod"/>
            </a:pPr>
            <a:r>
              <a:rPr lang="en-US" dirty="0"/>
              <a:t>Is highly reliable, approximate result from user </a:t>
            </a:r>
          </a:p>
          <a:p>
            <a:pPr marL="514350" lvl="2" indent="-514350">
              <a:buFont typeface="+mj-lt"/>
              <a:buAutoNum type="arabicPeriod"/>
            </a:pPr>
            <a:r>
              <a:rPr lang="en-US" dirty="0"/>
              <a:t>Best user Interface </a:t>
            </a:r>
            <a:endParaRPr lang="en-US" b="1" dirty="0"/>
          </a:p>
          <a:p>
            <a:pPr marL="514350" lvl="2" indent="-514350">
              <a:buFont typeface="+mj-lt"/>
              <a:buAutoNum type="arabicPeriod"/>
            </a:pP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420" y="0"/>
            <a:ext cx="1524000" cy="1295400"/>
          </a:xfrm>
          <a:prstGeom prst="rect">
            <a:avLst/>
          </a:prstGeom>
        </p:spPr>
      </p:pic>
    </p:spTree>
    <p:extLst>
      <p:ext uri="{BB962C8B-B14F-4D97-AF65-F5344CB8AC3E}">
        <p14:creationId xmlns:p14="http://schemas.microsoft.com/office/powerpoint/2010/main" val="939957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REFERANCES</a:t>
            </a:r>
          </a:p>
        </p:txBody>
      </p:sp>
      <p:sp>
        <p:nvSpPr>
          <p:cNvPr id="3" name="Content Placeholder 2"/>
          <p:cNvSpPr>
            <a:spLocks noGrp="1"/>
          </p:cNvSpPr>
          <p:nvPr>
            <p:ph idx="1"/>
          </p:nvPr>
        </p:nvSpPr>
        <p:spPr/>
        <p:txBody>
          <a:bodyPr>
            <a:normAutofit fontScale="92500"/>
          </a:bodyPr>
          <a:lstStyle/>
          <a:p>
            <a:pPr marL="457200" lvl="0" indent="-457200">
              <a:buFont typeface="+mj-lt"/>
              <a:buAutoNum type="arabicPeriod"/>
            </a:pPr>
            <a:r>
              <a:rPr lang="en-US" sz="2400" dirty="0" err="1"/>
              <a:t>G.Satyanarayana</a:t>
            </a:r>
            <a:r>
              <a:rPr lang="en-US" sz="2400" dirty="0"/>
              <a:t> </a:t>
            </a:r>
            <a:r>
              <a:rPr lang="en-US" sz="2400" dirty="0" err="1"/>
              <a:t>Reddy,Rallabandi</a:t>
            </a:r>
            <a:r>
              <a:rPr lang="en-US" sz="2400" dirty="0"/>
              <a:t> </a:t>
            </a:r>
            <a:r>
              <a:rPr lang="en-US" sz="2400" dirty="0" err="1"/>
              <a:t>Srinivasu,Srikanth</a:t>
            </a:r>
            <a:r>
              <a:rPr lang="en-US" sz="2400" dirty="0"/>
              <a:t> Reddy </a:t>
            </a:r>
            <a:r>
              <a:rPr lang="en-US" sz="2400" dirty="0" err="1"/>
              <a:t>Rikkula,Vuda</a:t>
            </a:r>
            <a:r>
              <a:rPr lang="en-US" sz="2400" dirty="0"/>
              <a:t> </a:t>
            </a:r>
            <a:r>
              <a:rPr lang="en-US" sz="2400" dirty="0" err="1"/>
              <a:t>Sreenivasa</a:t>
            </a:r>
            <a:r>
              <a:rPr lang="en-US" sz="2400" dirty="0"/>
              <a:t> </a:t>
            </a:r>
            <a:r>
              <a:rPr lang="en-US" sz="2400" dirty="0" err="1"/>
              <a:t>Rao</a:t>
            </a:r>
            <a:r>
              <a:rPr lang="en-US" sz="2400" dirty="0"/>
              <a:t>,” Management Information System To Help Managers For Providing Decision Making In An Organization”, International Journal of Reviews in Computing. </a:t>
            </a:r>
            <a:endParaRPr lang="en-US" sz="2400" b="1" dirty="0"/>
          </a:p>
          <a:p>
            <a:pPr marL="457200" lvl="0" indent="-457200">
              <a:buFont typeface="+mj-lt"/>
              <a:buAutoNum type="arabicPeriod"/>
            </a:pPr>
            <a:r>
              <a:rPr lang="en-US" sz="2400" dirty="0" err="1"/>
              <a:t>G.Satyanarayana</a:t>
            </a:r>
            <a:r>
              <a:rPr lang="en-US" sz="2400" dirty="0"/>
              <a:t> </a:t>
            </a:r>
            <a:r>
              <a:rPr lang="en-US" sz="2400" dirty="0" err="1"/>
              <a:t>Reddy,Rallabandi</a:t>
            </a:r>
            <a:r>
              <a:rPr lang="en-US" sz="2400" dirty="0"/>
              <a:t> </a:t>
            </a:r>
            <a:r>
              <a:rPr lang="en-US" sz="2400" dirty="0" err="1"/>
              <a:t>Srinivasu,Srikanth</a:t>
            </a:r>
            <a:r>
              <a:rPr lang="en-US" sz="2400" dirty="0"/>
              <a:t> Reddy </a:t>
            </a:r>
            <a:r>
              <a:rPr lang="en-US" sz="2400" dirty="0" err="1"/>
              <a:t>Rikkula,Vuda</a:t>
            </a:r>
            <a:r>
              <a:rPr lang="en-US" sz="2400" dirty="0"/>
              <a:t> </a:t>
            </a:r>
            <a:r>
              <a:rPr lang="en-US" sz="2400" dirty="0" err="1"/>
              <a:t>Sreenivasa</a:t>
            </a:r>
            <a:r>
              <a:rPr lang="en-US" sz="2400" dirty="0"/>
              <a:t> </a:t>
            </a:r>
            <a:r>
              <a:rPr lang="en-US" sz="2400" dirty="0" err="1"/>
              <a:t>Rao</a:t>
            </a:r>
            <a:r>
              <a:rPr lang="en-US" sz="2400" dirty="0"/>
              <a:t>,” Management Information System To Help Managers For Providing Decision Making In An Organization”, International Journal of Reviews in Computing.</a:t>
            </a:r>
            <a:endParaRPr lang="en-US" sz="2400" b="1" dirty="0"/>
          </a:p>
          <a:p>
            <a:pPr>
              <a:buFont typeface="Wingdings" pitchFamily="2" charset="2"/>
              <a:buChar char="§"/>
            </a:pPr>
            <a:r>
              <a:rPr lang="en-US" sz="2400" dirty="0"/>
              <a:t>Other websites;-</a:t>
            </a:r>
          </a:p>
          <a:p>
            <a:pPr marL="342900" lvl="1" indent="-342900">
              <a:buFont typeface="Wingdings" pitchFamily="2" charset="2"/>
              <a:buChar char="§"/>
            </a:pPr>
            <a:r>
              <a:rPr lang="en-US" b="1" u="sng" dirty="0">
                <a:hlinkClick r:id="rId2"/>
              </a:rPr>
              <a:t>http://www.wordpress.org/</a:t>
            </a:r>
            <a:r>
              <a:rPr lang="en-US" b="1" dirty="0"/>
              <a:t> </a:t>
            </a:r>
          </a:p>
          <a:p>
            <a:pPr marL="342900" lvl="1" indent="-342900">
              <a:buFont typeface="Wingdings" pitchFamily="2" charset="2"/>
              <a:buChar char="§"/>
            </a:pPr>
            <a:r>
              <a:rPr lang="en-US" b="1" u="sng" dirty="0">
                <a:hlinkClick r:id="rId3"/>
              </a:rPr>
              <a:t>http://www.academia.edu/</a:t>
            </a:r>
            <a:r>
              <a:rPr lang="en-US" b="1" dirty="0"/>
              <a:t> </a:t>
            </a:r>
          </a:p>
          <a:p>
            <a:pPr marL="342900" lvl="1" indent="-342900">
              <a:buFont typeface="Wingdings" pitchFamily="2" charset="2"/>
              <a:buChar char="§"/>
            </a:pPr>
            <a:r>
              <a:rPr lang="en-US" b="1" u="sng" dirty="0">
                <a:hlinkClick r:id="rId4"/>
              </a:rPr>
              <a:t>http://www.stackoverflow.com/</a:t>
            </a:r>
            <a:endParaRPr lang="en-US" b="1" dirty="0"/>
          </a:p>
          <a:p>
            <a:pPr marL="342900" lvl="1" indent="-342900">
              <a:buFont typeface="Wingdings" pitchFamily="2" charset="2"/>
              <a:buChar char="§"/>
            </a:pPr>
            <a:r>
              <a:rPr lang="en-US" b="1" u="sng" dirty="0">
                <a:hlinkClick r:id="rId5"/>
              </a:rPr>
              <a:t>http://www.iproject.com</a:t>
            </a:r>
            <a:endParaRPr lang="en-US" b="1" dirty="0"/>
          </a:p>
          <a:p>
            <a:pPr>
              <a:buFont typeface="Wingdings" pitchFamily="2" charset="2"/>
              <a:buChar char="§"/>
            </a:pPr>
            <a:endParaRPr lang="en-US" sz="2400" dirty="0"/>
          </a:p>
        </p:txBody>
      </p:sp>
    </p:spTree>
    <p:extLst>
      <p:ext uri="{BB962C8B-B14F-4D97-AF65-F5344CB8AC3E}">
        <p14:creationId xmlns:p14="http://schemas.microsoft.com/office/powerpoint/2010/main" val="3200673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r>
              <a:rPr lang="en-US" sz="2400" dirty="0"/>
              <a:t>The Attendance Management System is developed using Machine Learning meets the objectives of the system which it has been developed. The system has reached a steady state where all bugs have been eliminated. The system is operated at a high level of efficiency. The system solves the problem. It was intended to solve as requirement specification.</a:t>
            </a:r>
          </a:p>
          <a:p>
            <a:endParaRPr lang="en-US" sz="2400" dirty="0"/>
          </a:p>
        </p:txBody>
      </p:sp>
    </p:spTree>
    <p:extLst>
      <p:ext uri="{BB962C8B-B14F-4D97-AF65-F5344CB8AC3E}">
        <p14:creationId xmlns:p14="http://schemas.microsoft.com/office/powerpoint/2010/main" val="1031964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95600"/>
            <a:ext cx="8229600" cy="990600"/>
          </a:xfrm>
        </p:spPr>
        <p:txBody>
          <a:bodyPr/>
          <a:lstStyle/>
          <a:p>
            <a:r>
              <a:rPr lang="en-US" dirty="0">
                <a:solidFill>
                  <a:srgbClr val="00B0F0"/>
                </a:solidFill>
              </a:rPr>
              <a:t>				THANK YOU</a:t>
            </a:r>
          </a:p>
        </p:txBody>
      </p:sp>
    </p:spTree>
    <p:extLst>
      <p:ext uri="{BB962C8B-B14F-4D97-AF65-F5344CB8AC3E}">
        <p14:creationId xmlns:p14="http://schemas.microsoft.com/office/powerpoint/2010/main" val="139460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Autofit/>
          </a:bodyPr>
          <a:lstStyle/>
          <a:p>
            <a:pPr marL="0" indent="0">
              <a:buNone/>
            </a:pPr>
            <a:r>
              <a:rPr lang="en-US" sz="2400" dirty="0"/>
              <a:t>In the era of modern technologies emerging at rapid pace there is no reason why a crucial event in educational sector such as attendance should be done in the old boring traditional way. Attendance monitoring system will save a lot of time and energy for the both parties  students as well as the class teachers. Attendance will be monitored by the face recognition algorithm by recognizing only the face of the students from the rest of the objects and then marking them as present. The system will be pre feed with the images of all the students and with the help of this pre feed data the algorithm will detect them who are present and match the features with the already saved images of them present in the database.</a:t>
            </a:r>
          </a:p>
        </p:txBody>
      </p:sp>
    </p:spTree>
    <p:extLst>
      <p:ext uri="{BB962C8B-B14F-4D97-AF65-F5344CB8AC3E}">
        <p14:creationId xmlns:p14="http://schemas.microsoft.com/office/powerpoint/2010/main" val="172644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1676400" y="1302327"/>
            <a:ext cx="5618020" cy="3200400"/>
          </a:xfrm>
        </p:spPr>
        <p:txBody>
          <a:bodyPr>
            <a:normAutofit/>
          </a:bodyPr>
          <a:lstStyle/>
          <a:p>
            <a:pPr algn="l"/>
            <a:br>
              <a:rPr lang="en-US" sz="2400" b="1" dirty="0"/>
            </a:br>
            <a:br>
              <a:rPr lang="en-US" sz="2400" b="1" dirty="0"/>
            </a:br>
            <a:endParaRPr lang="en-US" sz="2400" b="1" dirty="0"/>
          </a:p>
        </p:txBody>
      </p:sp>
      <p:sp>
        <p:nvSpPr>
          <p:cNvPr id="8" name="TextBox 7"/>
          <p:cNvSpPr txBox="1"/>
          <p:nvPr/>
        </p:nvSpPr>
        <p:spPr>
          <a:xfrm>
            <a:off x="2971800" y="457200"/>
            <a:ext cx="3733800" cy="584775"/>
          </a:xfrm>
          <a:prstGeom prst="rect">
            <a:avLst/>
          </a:prstGeom>
          <a:noFill/>
        </p:spPr>
        <p:txBody>
          <a:bodyPr wrap="square" rtlCol="0">
            <a:spAutoFit/>
          </a:bodyPr>
          <a:lstStyle/>
          <a:p>
            <a:r>
              <a:rPr lang="en-US" sz="3200" dirty="0">
                <a:latin typeface="Times New Roman" pitchFamily="18" charset="0"/>
                <a:cs typeface="Times New Roman" pitchFamily="18" charset="0"/>
              </a:rPr>
              <a:t>MOTIVATION</a:t>
            </a:r>
          </a:p>
        </p:txBody>
      </p:sp>
      <p:sp>
        <p:nvSpPr>
          <p:cNvPr id="3" name="TextBox 2"/>
          <p:cNvSpPr txBox="1"/>
          <p:nvPr/>
        </p:nvSpPr>
        <p:spPr>
          <a:xfrm>
            <a:off x="685800" y="1752600"/>
            <a:ext cx="7751620" cy="3416320"/>
          </a:xfrm>
          <a:prstGeom prst="rect">
            <a:avLst/>
          </a:prstGeom>
          <a:noFill/>
        </p:spPr>
        <p:txBody>
          <a:bodyPr wrap="square" rtlCol="0">
            <a:spAutoFit/>
          </a:bodyPr>
          <a:lstStyle/>
          <a:p>
            <a:r>
              <a:rPr lang="en-US" sz="2400" dirty="0"/>
              <a:t>Nowadays many educational institutes are using a manual monitoring system and most of the time they accidentally loss their attendance sheet so that they cannot properly monitor the attendance of their students .Therefore it is important to design software which will help these institutes to mark the attendance of the students by face recognition which will save their time.</a:t>
            </a:r>
          </a:p>
          <a:p>
            <a:endParaRPr lang="en-US" sz="2400" dirty="0"/>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9893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LITERATURE</a:t>
            </a:r>
            <a:r>
              <a:rPr lang="en-US" dirty="0"/>
              <a:t> </a:t>
            </a:r>
            <a:r>
              <a:rPr lang="en-US" sz="3200" dirty="0">
                <a:latin typeface="Times New Roman" pitchFamily="18" charset="0"/>
                <a:cs typeface="Times New Roman" pitchFamily="18" charset="0"/>
              </a:rPr>
              <a:t>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3418959"/>
              </p:ext>
            </p:extLst>
          </p:nvPr>
        </p:nvGraphicFramePr>
        <p:xfrm>
          <a:off x="533400" y="1143000"/>
          <a:ext cx="8305800" cy="5994400"/>
        </p:xfrm>
        <a:graphic>
          <a:graphicData uri="http://schemas.openxmlformats.org/drawingml/2006/table">
            <a:tbl>
              <a:tblPr firstRow="1" bandRow="1">
                <a:tableStyleId>{93296810-A885-4BE3-A3E7-6D5BEEA58F35}</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614218">
                <a:tc>
                  <a:txBody>
                    <a:bodyPr/>
                    <a:lstStyle/>
                    <a:p>
                      <a:r>
                        <a:rPr lang="en-US" dirty="0"/>
                        <a:t>YEAR</a:t>
                      </a:r>
                    </a:p>
                  </a:txBody>
                  <a:tcPr/>
                </a:tc>
                <a:tc>
                  <a:txBody>
                    <a:bodyPr/>
                    <a:lstStyle/>
                    <a:p>
                      <a:r>
                        <a:rPr lang="en-US" dirty="0"/>
                        <a:t>AUTHOR</a:t>
                      </a:r>
                    </a:p>
                  </a:txBody>
                  <a:tcPr/>
                </a:tc>
                <a:tc>
                  <a:txBody>
                    <a:bodyPr/>
                    <a:lstStyle/>
                    <a:p>
                      <a:r>
                        <a:rPr lang="en-US" dirty="0"/>
                        <a:t>OBJECTIVES</a:t>
                      </a:r>
                    </a:p>
                  </a:txBody>
                  <a:tcPr/>
                </a:tc>
                <a:tc>
                  <a:txBody>
                    <a:bodyPr/>
                    <a:lstStyle/>
                    <a:p>
                      <a:pPr marL="0" marR="0" algn="just">
                        <a:lnSpc>
                          <a:spcPct val="107000"/>
                        </a:lnSpc>
                        <a:spcBef>
                          <a:spcPts val="0"/>
                        </a:spcBef>
                        <a:spcAft>
                          <a:spcPts val="800"/>
                        </a:spcAft>
                      </a:pPr>
                      <a:r>
                        <a:rPr lang="en-US" sz="1400" dirty="0">
                          <a:effectLst/>
                        </a:rPr>
                        <a:t>METHODOLOGY</a:t>
                      </a:r>
                      <a:endParaRPr lang="en-US" sz="1100" dirty="0">
                        <a:effectLst/>
                        <a:latin typeface="Calibri"/>
                        <a:ea typeface="Calibri"/>
                        <a:cs typeface="Mangal"/>
                      </a:endParaRPr>
                    </a:p>
                  </a:txBody>
                  <a:tcPr marL="68580" marR="68580" marT="0" marB="0"/>
                </a:tc>
                <a:tc>
                  <a:txBody>
                    <a:bodyPr/>
                    <a:lstStyle/>
                    <a:p>
                      <a:pPr marL="0" marR="0" algn="just">
                        <a:lnSpc>
                          <a:spcPct val="107000"/>
                        </a:lnSpc>
                        <a:spcBef>
                          <a:spcPts val="0"/>
                        </a:spcBef>
                        <a:spcAft>
                          <a:spcPts val="800"/>
                        </a:spcAft>
                      </a:pPr>
                      <a:r>
                        <a:rPr lang="en-US" sz="1400" dirty="0">
                          <a:effectLst/>
                        </a:rPr>
                        <a:t>FINDINGS</a:t>
                      </a:r>
                      <a:endParaRPr lang="en-US" sz="1100" dirty="0">
                        <a:effectLst/>
                        <a:latin typeface="Calibri"/>
                        <a:ea typeface="Calibri"/>
                        <a:cs typeface="Mangal"/>
                      </a:endParaRPr>
                    </a:p>
                  </a:txBody>
                  <a:tcPr marL="68580" marR="68580" marT="0" marB="0"/>
                </a:tc>
                <a:tc>
                  <a:txBody>
                    <a:bodyPr/>
                    <a:lstStyle/>
                    <a:p>
                      <a:pPr marL="0" marR="0" algn="just">
                        <a:lnSpc>
                          <a:spcPct val="107000"/>
                        </a:lnSpc>
                        <a:spcBef>
                          <a:spcPts val="0"/>
                        </a:spcBef>
                        <a:spcAft>
                          <a:spcPts val="800"/>
                        </a:spcAft>
                      </a:pPr>
                      <a:r>
                        <a:rPr lang="en-US" sz="1400" dirty="0">
                          <a:effectLst/>
                        </a:rPr>
                        <a:t>PROBLEMS</a:t>
                      </a:r>
                      <a:endParaRPr lang="en-US" sz="1100" dirty="0">
                        <a:effectLst/>
                        <a:latin typeface="Calibri"/>
                        <a:ea typeface="Calibri"/>
                        <a:cs typeface="Mangal"/>
                      </a:endParaRPr>
                    </a:p>
                  </a:txBody>
                  <a:tcPr marL="68580" marR="68580" marT="0" marB="0"/>
                </a:tc>
                <a:extLst>
                  <a:ext uri="{0D108BD9-81ED-4DB2-BD59-A6C34878D82A}">
                    <a16:rowId xmlns:a16="http://schemas.microsoft.com/office/drawing/2014/main" val="10000"/>
                  </a:ext>
                </a:extLst>
              </a:tr>
              <a:tr h="4826000">
                <a:tc>
                  <a:txBody>
                    <a:bodyPr/>
                    <a:lstStyle/>
                    <a:p>
                      <a:r>
                        <a:rPr lang="en-US" sz="1800" kern="1200" dirty="0">
                          <a:solidFill>
                            <a:schemeClr val="dk1"/>
                          </a:solidFill>
                          <a:effectLst/>
                          <a:latin typeface="+mn-lt"/>
                          <a:ea typeface="+mn-ea"/>
                          <a:cs typeface="+mn-cs"/>
                        </a:rPr>
                        <a:t>2017</a:t>
                      </a:r>
                      <a:endParaRPr lang="en-US" dirty="0"/>
                    </a:p>
                  </a:txBody>
                  <a:tcPr/>
                </a:tc>
                <a:tc>
                  <a:txBody>
                    <a:bodyPr/>
                    <a:lstStyle/>
                    <a:p>
                      <a:pPr marL="0" marR="0">
                        <a:lnSpc>
                          <a:spcPct val="107000"/>
                        </a:lnSpc>
                        <a:spcBef>
                          <a:spcPts val="0"/>
                        </a:spcBef>
                        <a:spcAft>
                          <a:spcPts val="800"/>
                        </a:spcAft>
                      </a:pPr>
                      <a:r>
                        <a:rPr lang="en-US" sz="1300" dirty="0" err="1">
                          <a:effectLst/>
                          <a:latin typeface="Times New Roman"/>
                          <a:ea typeface="Calibri"/>
                          <a:cs typeface="Mangal"/>
                        </a:rPr>
                        <a:t>Monica.C</a:t>
                      </a:r>
                      <a:r>
                        <a:rPr lang="en-US" sz="1300" dirty="0">
                          <a:effectLst/>
                          <a:latin typeface="Times New Roman"/>
                          <a:ea typeface="Calibri"/>
                          <a:cs typeface="Mangal"/>
                        </a:rPr>
                        <a:t>, </a:t>
                      </a:r>
                      <a:r>
                        <a:rPr lang="en-US" sz="1300" dirty="0" err="1">
                          <a:effectLst/>
                          <a:latin typeface="Times New Roman"/>
                          <a:ea typeface="Calibri"/>
                          <a:cs typeface="Mangal"/>
                        </a:rPr>
                        <a:t>Nithya.R</a:t>
                      </a:r>
                      <a:r>
                        <a:rPr lang="en-US" sz="1300" dirty="0">
                          <a:effectLst/>
                          <a:latin typeface="Times New Roman"/>
                          <a:ea typeface="Calibri"/>
                          <a:cs typeface="Mangal"/>
                        </a:rPr>
                        <a:t>, </a:t>
                      </a:r>
                      <a:r>
                        <a:rPr lang="en-US" sz="1300" dirty="0" err="1">
                          <a:effectLst/>
                          <a:latin typeface="Times New Roman"/>
                          <a:ea typeface="Calibri"/>
                          <a:cs typeface="Mangal"/>
                        </a:rPr>
                        <a:t>Prarthana.M</a:t>
                      </a:r>
                      <a:r>
                        <a:rPr lang="en-US" sz="1300" dirty="0">
                          <a:effectLst/>
                          <a:latin typeface="Times New Roman"/>
                          <a:ea typeface="Calibri"/>
                          <a:cs typeface="Mangal"/>
                        </a:rPr>
                        <a:t>, </a:t>
                      </a:r>
                      <a:r>
                        <a:rPr lang="en-US" sz="1300" dirty="0" err="1">
                          <a:effectLst/>
                          <a:latin typeface="Times New Roman"/>
                          <a:ea typeface="Calibri"/>
                          <a:cs typeface="Mangal"/>
                        </a:rPr>
                        <a:t>Sonika.S.V</a:t>
                      </a:r>
                      <a:r>
                        <a:rPr lang="en-US" sz="1300" dirty="0">
                          <a:effectLst/>
                          <a:latin typeface="Times New Roman"/>
                          <a:ea typeface="Calibri"/>
                          <a:cs typeface="Mangal"/>
                        </a:rPr>
                        <a:t>, </a:t>
                      </a:r>
                      <a:r>
                        <a:rPr lang="en-US" sz="1300" dirty="0" err="1">
                          <a:effectLst/>
                          <a:latin typeface="Times New Roman"/>
                          <a:ea typeface="Calibri"/>
                          <a:cs typeface="Mangal"/>
                        </a:rPr>
                        <a:t>Dr.M.Ramakrishna</a:t>
                      </a:r>
                      <a:endParaRPr lang="en-US" sz="1100" dirty="0">
                        <a:effectLst/>
                        <a:latin typeface="Calibri"/>
                        <a:ea typeface="Calibri"/>
                        <a:cs typeface="Mangal"/>
                      </a:endParaRPr>
                    </a:p>
                    <a:p>
                      <a:pPr marL="0" marR="0" algn="just">
                        <a:lnSpc>
                          <a:spcPct val="107000"/>
                        </a:lnSpc>
                        <a:spcBef>
                          <a:spcPts val="0"/>
                        </a:spcBef>
                        <a:spcAft>
                          <a:spcPts val="800"/>
                        </a:spcAft>
                      </a:pPr>
                      <a:r>
                        <a:rPr lang="en-US" sz="1300" dirty="0">
                          <a:effectLst/>
                          <a:latin typeface="Times New Roman"/>
                          <a:ea typeface="Calibri"/>
                          <a:cs typeface="Mangal"/>
                        </a:rPr>
                        <a:t> </a:t>
                      </a:r>
                      <a:endParaRPr lang="en-US" sz="1100" dirty="0">
                        <a:effectLst/>
                        <a:latin typeface="Calibri"/>
                        <a:ea typeface="Calibri"/>
                        <a:cs typeface="Mangal"/>
                      </a:endParaRPr>
                    </a:p>
                  </a:txBody>
                  <a:tcPr marL="68580" marR="68580" marT="0" marB="0"/>
                </a:tc>
                <a:tc>
                  <a:txBody>
                    <a:bodyPr/>
                    <a:lstStyle/>
                    <a:p>
                      <a:r>
                        <a:rPr lang="en-US" sz="1800" kern="1200" dirty="0">
                          <a:solidFill>
                            <a:schemeClr val="dk1"/>
                          </a:solidFill>
                          <a:effectLst/>
                          <a:latin typeface="+mn-lt"/>
                          <a:ea typeface="+mn-ea"/>
                          <a:cs typeface="+mn-cs"/>
                        </a:rPr>
                        <a:t>Data of student has been computerized without using any manual effort.</a:t>
                      </a:r>
                      <a:endParaRPr lang="en-US" dirty="0"/>
                    </a:p>
                  </a:txBody>
                  <a:tcPr/>
                </a:tc>
                <a:tc>
                  <a:txBody>
                    <a:bodyPr/>
                    <a:lstStyle/>
                    <a:p>
                      <a:r>
                        <a:rPr lang="en-US" sz="1800" kern="1200" dirty="0">
                          <a:solidFill>
                            <a:schemeClr val="dk1"/>
                          </a:solidFill>
                          <a:effectLst/>
                          <a:latin typeface="+mn-lt"/>
                          <a:ea typeface="+mn-ea"/>
                          <a:cs typeface="+mn-cs"/>
                        </a:rPr>
                        <a:t>The design is expressed in sufficient detail so as to enable all the developers to understand the underlying architecture of Attendance system.</a:t>
                      </a:r>
                      <a:endParaRPr lang="en-US" dirty="0"/>
                    </a:p>
                  </a:txBody>
                  <a:tcPr/>
                </a:tc>
                <a:tc>
                  <a:txBody>
                    <a:bodyPr/>
                    <a:lstStyle/>
                    <a:p>
                      <a:r>
                        <a:rPr lang="en-US" sz="1800" kern="1200" dirty="0">
                          <a:solidFill>
                            <a:schemeClr val="dk1"/>
                          </a:solidFill>
                          <a:effectLst/>
                          <a:latin typeface="+mn-lt"/>
                          <a:ea typeface="+mn-ea"/>
                          <a:cs typeface="+mn-cs"/>
                        </a:rPr>
                        <a:t>The Existing system is a manual entry for the Admin and also Faculty. Here the attendance will be carried out in the hand written registers. Maintaining the records for the Faculty is a tedious job.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requirements for the Software to work are much (Python, Tomcat,  My SQL,) etc.</a:t>
                      </a:r>
                    </a:p>
                    <a:p>
                      <a:endParaRPr lang="en-US" dirty="0"/>
                    </a:p>
                  </a:txBody>
                  <a:tcPr/>
                </a:tc>
                <a:extLst>
                  <a:ext uri="{0D108BD9-81ED-4DB2-BD59-A6C34878D82A}">
                    <a16:rowId xmlns:a16="http://schemas.microsoft.com/office/drawing/2014/main" val="10001"/>
                  </a:ext>
                </a:extLst>
              </a:tr>
              <a:tr h="35098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2752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SURVEY NO.02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4531506"/>
              </p:ext>
            </p:extLst>
          </p:nvPr>
        </p:nvGraphicFramePr>
        <p:xfrm>
          <a:off x="628650" y="1825625"/>
          <a:ext cx="7886700" cy="512064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1314450">
                  <a:extLst>
                    <a:ext uri="{9D8B030D-6E8A-4147-A177-3AD203B41FA5}">
                      <a16:colId xmlns:a16="http://schemas.microsoft.com/office/drawing/2014/main" val="20005"/>
                    </a:ext>
                  </a:extLst>
                </a:gridCol>
              </a:tblGrid>
              <a:tr h="370840">
                <a:tc>
                  <a:txBody>
                    <a:bodyPr/>
                    <a:lstStyle/>
                    <a:p>
                      <a:r>
                        <a:rPr lang="en-US" sz="1800" b="1" kern="1200" dirty="0">
                          <a:solidFill>
                            <a:schemeClr val="lt1"/>
                          </a:solidFill>
                          <a:effectLst/>
                          <a:latin typeface="+mn-lt"/>
                          <a:ea typeface="+mn-ea"/>
                          <a:cs typeface="+mn-cs"/>
                        </a:rPr>
                        <a:t>YEAR</a:t>
                      </a:r>
                      <a:endParaRPr lang="en-US" dirty="0"/>
                    </a:p>
                  </a:txBody>
                  <a:tcPr marL="87629" marR="87629"/>
                </a:tc>
                <a:tc>
                  <a:txBody>
                    <a:bodyPr/>
                    <a:lstStyle/>
                    <a:p>
                      <a:r>
                        <a:rPr lang="en-US" sz="1800" b="1" kern="1200" dirty="0">
                          <a:solidFill>
                            <a:schemeClr val="lt1"/>
                          </a:solidFill>
                          <a:effectLst/>
                          <a:latin typeface="+mn-lt"/>
                          <a:ea typeface="+mn-ea"/>
                          <a:cs typeface="+mn-cs"/>
                        </a:rPr>
                        <a:t>AUTHOR</a:t>
                      </a:r>
                      <a:endParaRPr lang="en-US" dirty="0"/>
                    </a:p>
                  </a:txBody>
                  <a:tcPr marL="87629" marR="87629"/>
                </a:tc>
                <a:tc>
                  <a:txBody>
                    <a:bodyPr/>
                    <a:lstStyle/>
                    <a:p>
                      <a:r>
                        <a:rPr lang="en-US" sz="1800" b="1" kern="1200" dirty="0">
                          <a:solidFill>
                            <a:schemeClr val="lt1"/>
                          </a:solidFill>
                          <a:effectLst/>
                          <a:latin typeface="+mn-lt"/>
                          <a:ea typeface="+mn-ea"/>
                          <a:cs typeface="+mn-cs"/>
                        </a:rPr>
                        <a:t>OBJECTIVES</a:t>
                      </a:r>
                      <a:endParaRPr lang="en-US" dirty="0"/>
                    </a:p>
                  </a:txBody>
                  <a:tcPr marL="87629" marR="87629"/>
                </a:tc>
                <a:tc>
                  <a:txBody>
                    <a:bodyPr/>
                    <a:lstStyle/>
                    <a:p>
                      <a:r>
                        <a:rPr lang="en-US" sz="1800" b="1" kern="1200" dirty="0">
                          <a:solidFill>
                            <a:schemeClr val="lt1"/>
                          </a:solidFill>
                          <a:effectLst/>
                          <a:latin typeface="+mn-lt"/>
                          <a:ea typeface="+mn-ea"/>
                          <a:cs typeface="+mn-cs"/>
                        </a:rPr>
                        <a:t>METHODOLOGY</a:t>
                      </a:r>
                      <a:endParaRPr lang="en-US" dirty="0"/>
                    </a:p>
                  </a:txBody>
                  <a:tcPr marL="87629" marR="87629"/>
                </a:tc>
                <a:tc>
                  <a:txBody>
                    <a:bodyPr/>
                    <a:lstStyle/>
                    <a:p>
                      <a:r>
                        <a:rPr lang="en-US" sz="1800" b="1" kern="1200" dirty="0">
                          <a:solidFill>
                            <a:schemeClr val="lt1"/>
                          </a:solidFill>
                          <a:effectLst/>
                          <a:latin typeface="+mn-lt"/>
                          <a:ea typeface="+mn-ea"/>
                          <a:cs typeface="+mn-cs"/>
                        </a:rPr>
                        <a:t>FINDINGS</a:t>
                      </a:r>
                      <a:endParaRPr lang="en-US" dirty="0"/>
                    </a:p>
                  </a:txBody>
                  <a:tcPr marL="87629" marR="87629"/>
                </a:tc>
                <a:tc>
                  <a:txBody>
                    <a:bodyPr/>
                    <a:lstStyle/>
                    <a:p>
                      <a:r>
                        <a:rPr lang="en-US" sz="1800" b="1" kern="1200" dirty="0">
                          <a:solidFill>
                            <a:schemeClr val="lt1"/>
                          </a:solidFill>
                          <a:effectLst/>
                          <a:latin typeface="+mn-lt"/>
                          <a:ea typeface="+mn-ea"/>
                          <a:cs typeface="+mn-cs"/>
                        </a:rPr>
                        <a:t>PROBLEMS</a:t>
                      </a:r>
                      <a:endParaRPr lang="en-US" dirty="0"/>
                    </a:p>
                  </a:txBody>
                  <a:tcPr marL="87629" marR="87629"/>
                </a:tc>
                <a:extLst>
                  <a:ext uri="{0D108BD9-81ED-4DB2-BD59-A6C34878D82A}">
                    <a16:rowId xmlns:a16="http://schemas.microsoft.com/office/drawing/2014/main" val="10000"/>
                  </a:ext>
                </a:extLst>
              </a:tr>
              <a:tr h="370840">
                <a:tc>
                  <a:txBody>
                    <a:bodyPr/>
                    <a:lstStyle/>
                    <a:p>
                      <a:r>
                        <a:rPr lang="en-US" dirty="0"/>
                        <a:t>2016</a:t>
                      </a:r>
                    </a:p>
                  </a:txBody>
                  <a:tcPr marL="87629" marR="87629"/>
                </a:tc>
                <a:tc>
                  <a:txBody>
                    <a:bodyPr/>
                    <a:lstStyle/>
                    <a:p>
                      <a:r>
                        <a:rPr lang="en-US" sz="1800" kern="1200" dirty="0" err="1">
                          <a:solidFill>
                            <a:schemeClr val="dk1"/>
                          </a:solidFill>
                          <a:effectLst/>
                          <a:latin typeface="+mn-lt"/>
                          <a:ea typeface="+mn-ea"/>
                          <a:cs typeface="+mn-cs"/>
                        </a:rPr>
                        <a:t>Abdoulrahmaine</a:t>
                      </a:r>
                      <a:r>
                        <a:rPr lang="en-US" sz="1800" kern="1200" dirty="0">
                          <a:solidFill>
                            <a:schemeClr val="dk1"/>
                          </a:solidFill>
                          <a:effectLst/>
                          <a:latin typeface="+mn-lt"/>
                          <a:ea typeface="+mn-ea"/>
                          <a:cs typeface="+mn-cs"/>
                        </a:rPr>
                        <a:t> Mohammad,                                Mohammad </a:t>
                      </a:r>
                      <a:r>
                        <a:rPr lang="en-US" sz="1800" kern="1200" dirty="0" err="1">
                          <a:solidFill>
                            <a:schemeClr val="dk1"/>
                          </a:solidFill>
                          <a:effectLst/>
                          <a:latin typeface="+mn-lt"/>
                          <a:ea typeface="+mn-ea"/>
                          <a:cs typeface="+mn-cs"/>
                        </a:rPr>
                        <a:t>Elmi</a:t>
                      </a:r>
                      <a:r>
                        <a:rPr lang="en-US" sz="1800" kern="1200" dirty="0">
                          <a:solidFill>
                            <a:schemeClr val="dk1"/>
                          </a:solidFill>
                          <a:effectLst/>
                          <a:latin typeface="+mn-lt"/>
                          <a:ea typeface="+mn-ea"/>
                          <a:cs typeface="+mn-cs"/>
                        </a:rPr>
                        <a:t>    Hassan,                                Muslim Musa</a:t>
                      </a:r>
                      <a:endParaRPr lang="en-US" dirty="0"/>
                    </a:p>
                  </a:txBody>
                  <a:tcPr marL="87629" marR="87629"/>
                </a:tc>
                <a:tc>
                  <a:txBody>
                    <a:bodyPr/>
                    <a:lstStyle/>
                    <a:p>
                      <a:r>
                        <a:rPr lang="en-US" sz="1800" kern="1200" dirty="0">
                          <a:solidFill>
                            <a:schemeClr val="dk1"/>
                          </a:solidFill>
                          <a:effectLst/>
                          <a:latin typeface="+mn-lt"/>
                          <a:ea typeface="+mn-ea"/>
                          <a:cs typeface="+mn-cs"/>
                        </a:rPr>
                        <a:t>Create a Window application to be used in place of old paper based user Employee Salary manage process</a:t>
                      </a:r>
                      <a:endParaRPr lang="en-US" dirty="0"/>
                    </a:p>
                  </a:txBody>
                  <a:tcPr marL="87629" marR="87629"/>
                </a:tc>
                <a:tc>
                  <a:txBody>
                    <a:bodyPr/>
                    <a:lstStyle/>
                    <a:p>
                      <a:r>
                        <a:rPr lang="en-US" sz="1800" kern="1200" dirty="0">
                          <a:solidFill>
                            <a:schemeClr val="dk1"/>
                          </a:solidFill>
                          <a:effectLst/>
                          <a:latin typeface="+mn-lt"/>
                          <a:ea typeface="+mn-ea"/>
                          <a:cs typeface="+mn-cs"/>
                        </a:rPr>
                        <a:t>In this we study it capable of eliminating time wasted during manual collection of attendance and for the educational administration</a:t>
                      </a:r>
                      <a:endParaRPr lang="en-US" dirty="0"/>
                    </a:p>
                  </a:txBody>
                  <a:tcPr marL="87629" marR="87629"/>
                </a:tc>
                <a:tc>
                  <a:txBody>
                    <a:bodyPr/>
                    <a:lstStyle/>
                    <a:p>
                      <a:r>
                        <a:rPr lang="en-US" sz="1800" kern="1200" dirty="0">
                          <a:solidFill>
                            <a:schemeClr val="dk1"/>
                          </a:solidFill>
                          <a:effectLst/>
                          <a:latin typeface="+mn-lt"/>
                          <a:ea typeface="+mn-ea"/>
                          <a:cs typeface="+mn-cs"/>
                        </a:rPr>
                        <a:t>The new system has been designed as per the user requirements so as to fulfill almost all them.</a:t>
                      </a:r>
                    </a:p>
                    <a:p>
                      <a:r>
                        <a:rPr lang="en-US" sz="1800" kern="1200" dirty="0">
                          <a:solidFill>
                            <a:schemeClr val="dk1"/>
                          </a:solidFill>
                          <a:effectLst/>
                          <a:latin typeface="+mn-lt"/>
                          <a:ea typeface="+mn-ea"/>
                          <a:cs typeface="+mn-cs"/>
                        </a:rPr>
                        <a:t>-User friendly</a:t>
                      </a:r>
                    </a:p>
                    <a:p>
                      <a:r>
                        <a:rPr lang="en-US" sz="1800" kern="1200" dirty="0">
                          <a:solidFill>
                            <a:schemeClr val="dk1"/>
                          </a:solidFill>
                          <a:effectLst/>
                          <a:latin typeface="+mn-lt"/>
                          <a:ea typeface="+mn-ea"/>
                          <a:cs typeface="+mn-cs"/>
                        </a:rPr>
                        <a:t>-Report Generation</a:t>
                      </a:r>
                    </a:p>
                    <a:p>
                      <a:r>
                        <a:rPr lang="en-US" sz="1800" kern="1200" dirty="0">
                          <a:solidFill>
                            <a:schemeClr val="dk1"/>
                          </a:solidFill>
                          <a:effectLst/>
                          <a:latin typeface="+mn-lt"/>
                          <a:ea typeface="+mn-ea"/>
                          <a:cs typeface="+mn-cs"/>
                        </a:rPr>
                        <a:t>-Less paper work</a:t>
                      </a:r>
                      <a:endParaRPr lang="en-US" dirty="0"/>
                    </a:p>
                  </a:txBody>
                  <a:tcPr marL="87629" marR="87629"/>
                </a:tc>
                <a:tc>
                  <a:txBody>
                    <a:bodyPr/>
                    <a:lstStyle/>
                    <a:p>
                      <a:r>
                        <a:rPr lang="en-US" sz="1800" kern="1200" dirty="0">
                          <a:solidFill>
                            <a:schemeClr val="dk1"/>
                          </a:solidFill>
                          <a:effectLst/>
                          <a:latin typeface="+mn-lt"/>
                          <a:ea typeface="+mn-ea"/>
                          <a:cs typeface="+mn-cs"/>
                        </a:rPr>
                        <a:t>Existing system requires lot of paper work. Loss of even a single </a:t>
                      </a:r>
                    </a:p>
                    <a:p>
                      <a:r>
                        <a:rPr lang="en-US" sz="1800" kern="1200" dirty="0">
                          <a:solidFill>
                            <a:schemeClr val="dk1"/>
                          </a:solidFill>
                          <a:effectLst/>
                          <a:latin typeface="+mn-lt"/>
                          <a:ea typeface="+mn-ea"/>
                          <a:cs typeface="+mn-cs"/>
                        </a:rPr>
                        <a:t>register/record led to difficult situation because all the papers are needed </a:t>
                      </a:r>
                    </a:p>
                    <a:p>
                      <a:r>
                        <a:rPr lang="en-US" sz="1800" kern="1200" dirty="0">
                          <a:solidFill>
                            <a:schemeClr val="dk1"/>
                          </a:solidFill>
                          <a:effectLst/>
                          <a:latin typeface="+mn-lt"/>
                          <a:ea typeface="+mn-ea"/>
                          <a:cs typeface="+mn-cs"/>
                        </a:rPr>
                        <a:t>to generate the reports.</a:t>
                      </a:r>
                      <a:endParaRPr lang="en-US" dirty="0"/>
                    </a:p>
                  </a:txBody>
                  <a:tcPr marL="87629" marR="87629"/>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805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 REQUIREMENT</a:t>
            </a:r>
          </a:p>
        </p:txBody>
      </p:sp>
      <p:sp>
        <p:nvSpPr>
          <p:cNvPr id="3" name="Content Placeholder 2"/>
          <p:cNvSpPr>
            <a:spLocks noGrp="1"/>
          </p:cNvSpPr>
          <p:nvPr>
            <p:ph idx="1"/>
          </p:nvPr>
        </p:nvSpPr>
        <p:spPr/>
        <p:txBody>
          <a:bodyPr/>
          <a:lstStyle/>
          <a:p>
            <a:pPr marL="514350" lvl="0" indent="-514350">
              <a:buFont typeface="+mj-lt"/>
              <a:buAutoNum type="arabicPeriod"/>
            </a:pPr>
            <a:r>
              <a:rPr lang="en-US" sz="2400" dirty="0"/>
              <a:t>Minimum RAM: 256 MB</a:t>
            </a:r>
          </a:p>
          <a:p>
            <a:pPr marL="514350" lvl="0" indent="-514350">
              <a:buFont typeface="+mj-lt"/>
              <a:buAutoNum type="arabicPeriod"/>
            </a:pPr>
            <a:r>
              <a:rPr lang="en-US" sz="2400" dirty="0"/>
              <a:t>Hard Disk: 40 GB</a:t>
            </a:r>
          </a:p>
          <a:p>
            <a:pPr marL="514350" lvl="0" indent="-514350">
              <a:buFont typeface="+mj-lt"/>
              <a:buAutoNum type="arabicPeriod"/>
            </a:pPr>
            <a:r>
              <a:rPr lang="en-US" sz="2400" dirty="0"/>
              <a:t>Processor: Intel Pentium 4</a:t>
            </a:r>
          </a:p>
          <a:p>
            <a:pPr marL="514350" lvl="0" indent="-514350">
              <a:buFont typeface="+mj-lt"/>
              <a:buAutoNum type="arabicPeriod"/>
            </a:pPr>
            <a:r>
              <a:rPr lang="en-US" sz="2400" dirty="0"/>
              <a:t>Operating System: Windows OS, Linux OS, UNIX OS and Mac OS.</a:t>
            </a:r>
          </a:p>
          <a:p>
            <a:pPr marL="514350" indent="-514350">
              <a:buFont typeface="+mj-lt"/>
              <a:buAutoNum type="arabicPeriod"/>
            </a:pPr>
            <a:endParaRPr lang="en-US" dirty="0"/>
          </a:p>
        </p:txBody>
      </p:sp>
    </p:spTree>
    <p:extLst>
      <p:ext uri="{BB962C8B-B14F-4D97-AF65-F5344CB8AC3E}">
        <p14:creationId xmlns:p14="http://schemas.microsoft.com/office/powerpoint/2010/main" val="289271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USER INTERFACE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29619"/>
            <a:ext cx="7886700" cy="3943350"/>
          </a:xfrm>
        </p:spPr>
      </p:pic>
    </p:spTree>
    <p:extLst>
      <p:ext uri="{BB962C8B-B14F-4D97-AF65-F5344CB8AC3E}">
        <p14:creationId xmlns:p14="http://schemas.microsoft.com/office/powerpoint/2010/main" val="287885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FLOWCHART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641249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99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TotalTime>
  <Words>1546</Words>
  <Application>Microsoft Office PowerPoint</Application>
  <PresentationFormat>On-screen Show (4:3)</PresentationFormat>
  <Paragraphs>107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   Science College, Kokrajhar</vt:lpstr>
      <vt:lpstr>INTRODUCTION</vt:lpstr>
      <vt:lpstr>ABSTRACT</vt:lpstr>
      <vt:lpstr>  </vt:lpstr>
      <vt:lpstr>LITERATURE SURVEY</vt:lpstr>
      <vt:lpstr>SURVEY NO.02</vt:lpstr>
      <vt:lpstr> REQUIREMENT</vt:lpstr>
      <vt:lpstr>USER INTERFACE</vt:lpstr>
      <vt:lpstr>FLOWCHART</vt:lpstr>
      <vt:lpstr>HAAR CASCADE ALGORITHM</vt:lpstr>
      <vt:lpstr>LBPH ALGORITHM</vt:lpstr>
      <vt:lpstr>DETECTION AND RECOGNITION</vt:lpstr>
      <vt:lpstr>VERIFIACATION</vt:lpstr>
      <vt:lpstr>PowerPoint Presentation</vt:lpstr>
      <vt:lpstr>PARAMETERS OF LBPH</vt:lpstr>
      <vt:lpstr>TRAINING ALORITHM</vt:lpstr>
      <vt:lpstr>APPLYING LBP ALGORITHM</vt:lpstr>
      <vt:lpstr> EXTRACTING HISTOGRSM </vt:lpstr>
      <vt:lpstr>PERFORMING THE FACE  RECOGNITION</vt:lpstr>
      <vt:lpstr>ADVANTAGES</vt:lpstr>
      <vt:lpstr>REFERANCES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dc:creator>
  <cp:lastModifiedBy>MITALI BARMAN</cp:lastModifiedBy>
  <cp:revision>41</cp:revision>
  <dcterms:created xsi:type="dcterms:W3CDTF">2021-04-22T07:23:02Z</dcterms:created>
  <dcterms:modified xsi:type="dcterms:W3CDTF">2022-01-20T12:43:58Z</dcterms:modified>
</cp:coreProperties>
</file>