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1" Type="http://schemas.openxmlformats.org/officeDocument/2006/relationships/font" Target="fonts/La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bold.fntdata"/><Relationship Id="rId12" Type="http://schemas.openxmlformats.org/officeDocument/2006/relationships/slide" Target="slides/slide8.xml"/><Relationship Id="rId34" Type="http://schemas.openxmlformats.org/officeDocument/2006/relationships/font" Target="fonts/Raleway-regular.fntdata"/><Relationship Id="rId15" Type="http://schemas.openxmlformats.org/officeDocument/2006/relationships/slide" Target="slides/slide11.xml"/><Relationship Id="rId37" Type="http://schemas.openxmlformats.org/officeDocument/2006/relationships/font" Target="fonts/Raleway-boldItalic.fntdata"/><Relationship Id="rId14" Type="http://schemas.openxmlformats.org/officeDocument/2006/relationships/slide" Target="slides/slide10.xml"/><Relationship Id="rId36" Type="http://schemas.openxmlformats.org/officeDocument/2006/relationships/font" Target="fonts/Raleway-italic.fntdata"/><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Lato"/>
                <a:ea typeface="Lato"/>
                <a:cs typeface="Lato"/>
                <a:sym typeface="Lato"/>
              </a:defRPr>
            </a:lvl1pPr>
            <a:lvl2pPr lvl="1" algn="r">
              <a:spcBef>
                <a:spcPts val="0"/>
              </a:spcBef>
              <a:buNone/>
              <a:defRPr sz="1000">
                <a:solidFill>
                  <a:schemeClr val="accent1"/>
                </a:solidFill>
                <a:latin typeface="Lato"/>
                <a:ea typeface="Lato"/>
                <a:cs typeface="Lato"/>
                <a:sym typeface="Lato"/>
              </a:defRPr>
            </a:lvl2pPr>
            <a:lvl3pPr lvl="2" algn="r">
              <a:spcBef>
                <a:spcPts val="0"/>
              </a:spcBef>
              <a:buNone/>
              <a:defRPr sz="1000">
                <a:solidFill>
                  <a:schemeClr val="accent1"/>
                </a:solidFill>
                <a:latin typeface="Lato"/>
                <a:ea typeface="Lato"/>
                <a:cs typeface="Lato"/>
                <a:sym typeface="Lato"/>
              </a:defRPr>
            </a:lvl3pPr>
            <a:lvl4pPr lvl="3" algn="r">
              <a:spcBef>
                <a:spcPts val="0"/>
              </a:spcBef>
              <a:buNone/>
              <a:defRPr sz="1000">
                <a:solidFill>
                  <a:schemeClr val="accent1"/>
                </a:solidFill>
                <a:latin typeface="Lato"/>
                <a:ea typeface="Lato"/>
                <a:cs typeface="Lato"/>
                <a:sym typeface="Lato"/>
              </a:defRPr>
            </a:lvl4pPr>
            <a:lvl5pPr lvl="4" algn="r">
              <a:spcBef>
                <a:spcPts val="0"/>
              </a:spcBef>
              <a:buNone/>
              <a:defRPr sz="1000">
                <a:solidFill>
                  <a:schemeClr val="accent1"/>
                </a:solidFill>
                <a:latin typeface="Lato"/>
                <a:ea typeface="Lato"/>
                <a:cs typeface="Lato"/>
                <a:sym typeface="Lato"/>
              </a:defRPr>
            </a:lvl5pPr>
            <a:lvl6pPr lvl="5" algn="r">
              <a:spcBef>
                <a:spcPts val="0"/>
              </a:spcBef>
              <a:buNone/>
              <a:defRPr sz="1000">
                <a:solidFill>
                  <a:schemeClr val="accent1"/>
                </a:solidFill>
                <a:latin typeface="Lato"/>
                <a:ea typeface="Lato"/>
                <a:cs typeface="Lato"/>
                <a:sym typeface="Lato"/>
              </a:defRPr>
            </a:lvl6pPr>
            <a:lvl7pPr lvl="6" algn="r">
              <a:spcBef>
                <a:spcPts val="0"/>
              </a:spcBef>
              <a:buNone/>
              <a:defRPr sz="1000">
                <a:solidFill>
                  <a:schemeClr val="accent1"/>
                </a:solidFill>
                <a:latin typeface="Lato"/>
                <a:ea typeface="Lato"/>
                <a:cs typeface="Lato"/>
                <a:sym typeface="Lato"/>
              </a:defRPr>
            </a:lvl7pPr>
            <a:lvl8pPr lvl="7" algn="r">
              <a:spcBef>
                <a:spcPts val="0"/>
              </a:spcBef>
              <a:buNone/>
              <a:defRPr sz="1000">
                <a:solidFill>
                  <a:schemeClr val="accent1"/>
                </a:solidFill>
                <a:latin typeface="Lato"/>
                <a:ea typeface="Lato"/>
                <a:cs typeface="Lato"/>
                <a:sym typeface="Lato"/>
              </a:defRPr>
            </a:lvl8pPr>
            <a:lvl9pPr lvl="8" algn="r">
              <a:spcBef>
                <a:spcPts val="0"/>
              </a:spcBef>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ans.org/reading-room/whitepapers/incident/incident-handlers-handbook-3390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CptOfEvilMinions/GuardiansOfTheNetwork/blob/master/week1_dvwa/READM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amazon.com/Crafting-InfoSec-Playbook-Security-Monitoring/dp/1491949406/ref=sr_1_1?ie=UTF8&amp;qid=1518309731&amp;sr=8-1&amp;keywords=crafting+infosec+playbook&amp;dpID=51z900Bs5XL&amp;preST=_SX218_BO1,204,203,200_QL40_&amp;dpSrc=srch" TargetMode="External"/><Relationship Id="rId4" Type="http://schemas.openxmlformats.org/officeDocument/2006/relationships/hyperlink" Target="https://www.sans.org/reading-room/whitepapers/incident/incident-handlers-handbook-33901" TargetMode="External"/><Relationship Id="rId5" Type="http://schemas.openxmlformats.org/officeDocument/2006/relationships/hyperlink" Target="https://www.sans.org/media/score/checklists/ID-Windows.pdf" TargetMode="External"/><Relationship Id="rId6" Type="http://schemas.openxmlformats.org/officeDocument/2006/relationships/hyperlink" Target="https://www.sans.org/media/score/checklists/ID-Linux.pdf" TargetMode="External"/><Relationship Id="rId7" Type="http://schemas.openxmlformats.org/officeDocument/2006/relationships/hyperlink" Target="https://msdn.microsoft.com/powershell/reference/4.0/microsoft.powershell.management/Get-EventLog" TargetMode="External"/><Relationship Id="rId8" Type="http://schemas.openxmlformats.org/officeDocument/2006/relationships/hyperlink" Target="https://www.youtube.com/watch?v=Xw536W7kbD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igitalguardian.com/blog/what-incident-response"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Guardians of the Network</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200">
                <a:solidFill>
                  <a:schemeClr val="dk2"/>
                </a:solidFill>
                <a:latin typeface="Raleway"/>
                <a:ea typeface="Raleway"/>
                <a:cs typeface="Raleway"/>
                <a:sym typeface="Raleway"/>
              </a:rPr>
              <a:t>Intro to IR</a:t>
            </a:r>
            <a:endParaRPr b="1" sz="4200">
              <a:solidFill>
                <a:schemeClr val="dk2"/>
              </a:solidFill>
              <a:latin typeface="Raleway"/>
              <a:ea typeface="Raleway"/>
              <a:cs typeface="Raleway"/>
              <a:sym typeface="Raleway"/>
            </a:endParaRPr>
          </a:p>
          <a:p>
            <a:pPr indent="0" lvl="0" marL="0">
              <a:spcBef>
                <a:spcPts val="0"/>
              </a:spcBef>
              <a:spcAft>
                <a:spcPts val="0"/>
              </a:spcAft>
              <a:buNone/>
            </a:pPr>
            <a:r>
              <a:t/>
            </a:r>
            <a:endParaRPr b="1" sz="42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12100" y="47560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SANS incident response process</a:t>
            </a:r>
            <a:endParaRPr/>
          </a:p>
        </p:txBody>
      </p:sp>
      <p:sp>
        <p:nvSpPr>
          <p:cNvPr id="143" name="Shape 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4" name="Shape 144"/>
          <p:cNvPicPr preferRelativeResize="0"/>
          <p:nvPr/>
        </p:nvPicPr>
        <p:blipFill>
          <a:blip r:embed="rId3">
            <a:alphaModFix/>
          </a:blip>
          <a:stretch>
            <a:fillRect/>
          </a:stretch>
        </p:blipFill>
        <p:spPr>
          <a:xfrm>
            <a:off x="1807" y="1134775"/>
            <a:ext cx="9144000" cy="40087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812100" y="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SANs incident </a:t>
            </a:r>
            <a:r>
              <a:rPr lang="en"/>
              <a:t>response</a:t>
            </a:r>
            <a:r>
              <a:rPr lang="en"/>
              <a:t> handbook</a:t>
            </a:r>
            <a:endParaRPr/>
          </a:p>
        </p:txBody>
      </p:sp>
      <p:sp>
        <p:nvSpPr>
          <p:cNvPr id="150" name="Shape 150"/>
          <p:cNvSpPr txBox="1"/>
          <p:nvPr>
            <p:ph idx="1" type="body"/>
          </p:nvPr>
        </p:nvSpPr>
        <p:spPr>
          <a:xfrm>
            <a:off x="727650" y="716850"/>
            <a:ext cx="7688700" cy="3709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u="sng">
                <a:solidFill>
                  <a:schemeClr val="hlink"/>
                </a:solidFill>
                <a:hlinkClick r:id="rId3"/>
              </a:rPr>
              <a:t>https://www.sans.org/reading-room/whitepapers/incident/incident-handlers-handbook-33901</a:t>
            </a:r>
            <a:br>
              <a:rPr lang="en"/>
            </a:br>
            <a:br>
              <a:rPr lang="en"/>
            </a:br>
            <a:r>
              <a:rPr b="1" lang="en" sz="3000"/>
              <a:t>READ THIS. READ THIS. READ THIS. READ THIS. READ THIS. READ THIS. READ THIS. READ THIS. READ THIS. READ THIS. READ THIS. READ THIS. READ THIS. READ THIS. READ THIS. READ THIS. READ THIS. READ THIS. READ THIS. READ THIS. READ THIS. </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Scenario</a:t>
            </a:r>
            <a:endParaRPr/>
          </a:p>
        </p:txBody>
      </p:sp>
      <p:sp>
        <p:nvSpPr>
          <p:cNvPr id="156" name="Shape 1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are BenAtCost which is a brand new startup on the internet. </a:t>
            </a:r>
            <a:endParaRPr/>
          </a:p>
          <a:p>
            <a:pPr indent="-311150" lvl="0" marL="457200" rtl="0">
              <a:spcBef>
                <a:spcPts val="0"/>
              </a:spcBef>
              <a:spcAft>
                <a:spcPts val="0"/>
              </a:spcAft>
              <a:buSzPts val="1300"/>
              <a:buChar char="●"/>
            </a:pPr>
            <a:r>
              <a:rPr lang="en"/>
              <a:t>BenAtCost is currently running a web store for customers to purchase services and swag. </a:t>
            </a:r>
            <a:endParaRPr/>
          </a:p>
          <a:p>
            <a:pPr indent="-311150" lvl="0" marL="457200" rtl="0">
              <a:spcBef>
                <a:spcPts val="0"/>
              </a:spcBef>
              <a:spcAft>
                <a:spcPts val="0"/>
              </a:spcAft>
              <a:buSzPts val="1300"/>
              <a:buChar char="●"/>
            </a:pPr>
            <a:r>
              <a:rPr lang="en"/>
              <a:t>Our dev’s are good guys but they believe security kills creativity.</a:t>
            </a:r>
            <a:endParaRPr/>
          </a:p>
          <a:p>
            <a:pPr indent="-298450" lvl="1" marL="914400" rtl="0">
              <a:spcBef>
                <a:spcPts val="0"/>
              </a:spcBef>
              <a:spcAft>
                <a:spcPts val="0"/>
              </a:spcAft>
              <a:buSzPts val="1100"/>
              <a:buChar char="○"/>
            </a:pPr>
            <a:r>
              <a:rPr lang="en"/>
              <a:t>:(</a:t>
            </a:r>
            <a:endParaRPr/>
          </a:p>
          <a:p>
            <a:pPr indent="-311150" lvl="0" marL="457200" rtl="0">
              <a:spcBef>
                <a:spcPts val="0"/>
              </a:spcBef>
              <a:spcAft>
                <a:spcPts val="0"/>
              </a:spcAft>
              <a:buSzPts val="1300"/>
              <a:buChar char="●"/>
            </a:pPr>
            <a:r>
              <a:rPr lang="en"/>
              <a:t>So tldr we have been pwned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Preparation</a:t>
            </a:r>
            <a:endParaRPr/>
          </a:p>
        </p:txBody>
      </p:sp>
      <p:sp>
        <p:nvSpPr>
          <p:cNvPr id="162" name="Shape 162"/>
          <p:cNvSpPr txBox="1"/>
          <p:nvPr>
            <p:ph idx="1" type="body"/>
          </p:nvPr>
        </p:nvSpPr>
        <p:spPr>
          <a:xfrm>
            <a:off x="729450" y="2078875"/>
            <a:ext cx="7688700" cy="2742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This phase as its name implies deals with the preparing a team to be ready to handle an incident at a moment’s notice. </a:t>
            </a:r>
            <a:endParaRPr/>
          </a:p>
          <a:p>
            <a:pPr indent="-298450" lvl="1" marL="914400" rtl="0">
              <a:spcBef>
                <a:spcPts val="0"/>
              </a:spcBef>
              <a:spcAft>
                <a:spcPts val="0"/>
              </a:spcAft>
              <a:buSzPts val="1100"/>
              <a:buChar char="○"/>
            </a:pPr>
            <a:r>
              <a:rPr lang="en"/>
              <a:t>Policy</a:t>
            </a:r>
            <a:endParaRPr/>
          </a:p>
          <a:p>
            <a:pPr indent="-298450" lvl="2" marL="1371600" rtl="0">
              <a:spcBef>
                <a:spcPts val="0"/>
              </a:spcBef>
              <a:spcAft>
                <a:spcPts val="0"/>
              </a:spcAft>
              <a:buSzPts val="1100"/>
              <a:buChar char="■"/>
            </a:pPr>
            <a:r>
              <a:rPr lang="en"/>
              <a:t>All employees are aware of computing policies</a:t>
            </a:r>
            <a:endParaRPr/>
          </a:p>
          <a:p>
            <a:pPr indent="-298450" lvl="1" marL="914400" rtl="0">
              <a:spcBef>
                <a:spcPts val="0"/>
              </a:spcBef>
              <a:spcAft>
                <a:spcPts val="0"/>
              </a:spcAft>
              <a:buSzPts val="1100"/>
              <a:buChar char="○"/>
            </a:pPr>
            <a:r>
              <a:rPr lang="en"/>
              <a:t>Response plan/strategy</a:t>
            </a:r>
            <a:endParaRPr/>
          </a:p>
          <a:p>
            <a:pPr indent="-298450" lvl="1" marL="914400" rtl="0">
              <a:spcBef>
                <a:spcPts val="0"/>
              </a:spcBef>
              <a:spcAft>
                <a:spcPts val="0"/>
              </a:spcAft>
              <a:buSzPts val="1100"/>
              <a:buChar char="○"/>
            </a:pPr>
            <a:r>
              <a:rPr lang="en"/>
              <a:t>Communication - PR and legal team</a:t>
            </a:r>
            <a:endParaRPr/>
          </a:p>
          <a:p>
            <a:pPr indent="-298450" lvl="1" marL="914400" rtl="0">
              <a:spcBef>
                <a:spcPts val="0"/>
              </a:spcBef>
              <a:spcAft>
                <a:spcPts val="0"/>
              </a:spcAft>
              <a:buSzPts val="1100"/>
              <a:buChar char="○"/>
            </a:pPr>
            <a:r>
              <a:rPr lang="en"/>
              <a:t>Documentation - playbooks</a:t>
            </a:r>
            <a:endParaRPr/>
          </a:p>
          <a:p>
            <a:pPr indent="-298450" lvl="1" marL="914400" rtl="0">
              <a:spcBef>
                <a:spcPts val="0"/>
              </a:spcBef>
              <a:spcAft>
                <a:spcPts val="0"/>
              </a:spcAft>
              <a:buSzPts val="1100"/>
              <a:buChar char="○"/>
            </a:pPr>
            <a:r>
              <a:rPr lang="en"/>
              <a:t>Team </a:t>
            </a:r>
            <a:endParaRPr/>
          </a:p>
          <a:p>
            <a:pPr indent="-298450" lvl="1" marL="914400" rtl="0">
              <a:spcBef>
                <a:spcPts val="0"/>
              </a:spcBef>
              <a:spcAft>
                <a:spcPts val="0"/>
              </a:spcAft>
              <a:buSzPts val="1100"/>
              <a:buChar char="○"/>
            </a:pPr>
            <a:r>
              <a:rPr lang="en"/>
              <a:t>Access Control - Firewalls and user permissions</a:t>
            </a:r>
            <a:endParaRPr/>
          </a:p>
          <a:p>
            <a:pPr indent="-298450" lvl="1" marL="914400" rtl="0">
              <a:spcBef>
                <a:spcPts val="0"/>
              </a:spcBef>
              <a:spcAft>
                <a:spcPts val="0"/>
              </a:spcAft>
              <a:buSzPts val="1100"/>
              <a:buChar char="○"/>
            </a:pPr>
            <a:r>
              <a:rPr lang="en"/>
              <a:t>Tools </a:t>
            </a:r>
            <a:endParaRPr/>
          </a:p>
          <a:p>
            <a:pPr indent="-298450" lvl="1" marL="914400" rtl="0">
              <a:spcBef>
                <a:spcPts val="0"/>
              </a:spcBef>
              <a:spcAft>
                <a:spcPts val="0"/>
              </a:spcAft>
              <a:buSzPts val="1100"/>
              <a:buChar char="○"/>
            </a:pPr>
            <a:r>
              <a:rPr lang="en"/>
              <a:t>Practice/Training</a:t>
            </a:r>
            <a:endParaRPr/>
          </a:p>
          <a:p>
            <a:pPr indent="-298450" lvl="2" marL="1371600" rtl="0">
              <a:spcBef>
                <a:spcPts val="0"/>
              </a:spcBef>
              <a:spcAft>
                <a:spcPts val="0"/>
              </a:spcAft>
              <a:buSzPts val="1100"/>
              <a:buChar char="■"/>
            </a:pPr>
            <a:r>
              <a:rPr lang="en"/>
              <a:t>Simulate an attacker to see how the team responds</a:t>
            </a:r>
            <a:endParaRPr/>
          </a:p>
          <a:p>
            <a:pPr indent="-298450" lvl="1" marL="914400" rtl="0">
              <a:spcBef>
                <a:spcPts val="0"/>
              </a:spcBef>
              <a:spcAft>
                <a:spcPts val="0"/>
              </a:spcAft>
              <a:buSzPts val="1100"/>
              <a:buChar char="○"/>
            </a:pPr>
            <a:r>
              <a:rPr lang="en"/>
              <a:t>My spirit animal ---&gt;</a:t>
            </a:r>
            <a:endParaRPr/>
          </a:p>
          <a:p>
            <a:pPr indent="0" lvl="0" marL="0">
              <a:spcBef>
                <a:spcPts val="0"/>
              </a:spcBef>
              <a:spcAft>
                <a:spcPts val="0"/>
              </a:spcAft>
              <a:buNone/>
            </a:pPr>
            <a:r>
              <a:t/>
            </a:r>
            <a:endParaRPr/>
          </a:p>
        </p:txBody>
      </p:sp>
      <p:pic>
        <p:nvPicPr>
          <p:cNvPr descr="55960684.jpg" id="163" name="Shape 163"/>
          <p:cNvPicPr preferRelativeResize="0"/>
          <p:nvPr/>
        </p:nvPicPr>
        <p:blipFill>
          <a:blip r:embed="rId3">
            <a:alphaModFix/>
          </a:blip>
          <a:stretch>
            <a:fillRect/>
          </a:stretch>
        </p:blipFill>
        <p:spPr>
          <a:xfrm>
            <a:off x="5516256" y="2400900"/>
            <a:ext cx="3627744" cy="274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Preparation - scenario</a:t>
            </a:r>
            <a:endParaRPr/>
          </a:p>
        </p:txBody>
      </p:sp>
      <p:sp>
        <p:nvSpPr>
          <p:cNvPr id="169" name="Shape 1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didn’t prepare</a:t>
            </a:r>
            <a:endParaRPr/>
          </a:p>
          <a:p>
            <a:pPr indent="0" lvl="0" marL="0">
              <a:spcBef>
                <a:spcPts val="1600"/>
              </a:spcBef>
              <a:spcAft>
                <a:spcPts val="1600"/>
              </a:spcAft>
              <a:buNone/>
            </a:pPr>
            <a:r>
              <a:t/>
            </a:r>
            <a:endParaRPr/>
          </a:p>
        </p:txBody>
      </p:sp>
      <p:pic>
        <p:nvPicPr>
          <p:cNvPr id="170" name="Shape 170"/>
          <p:cNvPicPr preferRelativeResize="0"/>
          <p:nvPr/>
        </p:nvPicPr>
        <p:blipFill>
          <a:blip r:embed="rId3">
            <a:alphaModFix/>
          </a:blip>
          <a:stretch>
            <a:fillRect/>
          </a:stretch>
        </p:blipFill>
        <p:spPr>
          <a:xfrm>
            <a:off x="4348125" y="0"/>
            <a:ext cx="47958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Identification</a:t>
            </a:r>
            <a:endParaRPr/>
          </a:p>
        </p:txBody>
      </p:sp>
      <p:sp>
        <p:nvSpPr>
          <p:cNvPr id="176" name="Shape 1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TLDR - Determining if an event is an incident ( more on this in the next slide)</a:t>
            </a:r>
            <a:endParaRPr/>
          </a:p>
          <a:p>
            <a:pPr indent="-298450" lvl="1" marL="914400" rtl="0">
              <a:spcBef>
                <a:spcPts val="0"/>
              </a:spcBef>
              <a:spcAft>
                <a:spcPts val="0"/>
              </a:spcAft>
              <a:buSzPts val="1100"/>
              <a:buChar char="○"/>
            </a:pPr>
            <a:r>
              <a:rPr lang="en"/>
              <a:t>False positives - Detected as malicious but it’s not</a:t>
            </a:r>
            <a:endParaRPr/>
          </a:p>
          <a:p>
            <a:pPr indent="-311150" lvl="0" marL="457200" rtl="0">
              <a:spcBef>
                <a:spcPts val="0"/>
              </a:spcBef>
              <a:spcAft>
                <a:spcPts val="0"/>
              </a:spcAft>
              <a:buSzPts val="1300"/>
              <a:buChar char="●"/>
            </a:pPr>
            <a:r>
              <a:rPr lang="en" u="sng"/>
              <a:t>Identification</a:t>
            </a:r>
            <a:r>
              <a:rPr lang="en"/>
              <a:t> - This phase deals with the detection and determination of whether a deviation from normal operations within an organization is an incident, and its scope assuming that the deviation is indeed an incident. Gathering data from sources such as:</a:t>
            </a:r>
            <a:endParaRPr/>
          </a:p>
          <a:p>
            <a:pPr indent="-298450" lvl="1" marL="914400" rtl="0">
              <a:spcBef>
                <a:spcPts val="0"/>
              </a:spcBef>
              <a:spcAft>
                <a:spcPts val="0"/>
              </a:spcAft>
              <a:buSzPts val="1100"/>
              <a:buChar char="○"/>
            </a:pPr>
            <a:r>
              <a:rPr lang="en"/>
              <a:t>Log files</a:t>
            </a:r>
            <a:endParaRPr/>
          </a:p>
          <a:p>
            <a:pPr indent="-298450" lvl="1" marL="914400" rtl="0">
              <a:spcBef>
                <a:spcPts val="0"/>
              </a:spcBef>
              <a:spcAft>
                <a:spcPts val="0"/>
              </a:spcAft>
              <a:buSzPts val="1100"/>
              <a:buChar char="○"/>
            </a:pPr>
            <a:r>
              <a:rPr lang="en"/>
              <a:t>Error messages</a:t>
            </a:r>
            <a:endParaRPr/>
          </a:p>
          <a:p>
            <a:pPr indent="-298450" lvl="1" marL="914400" rtl="0">
              <a:spcBef>
                <a:spcPts val="0"/>
              </a:spcBef>
              <a:spcAft>
                <a:spcPts val="0"/>
              </a:spcAft>
              <a:buSzPts val="1100"/>
              <a:buChar char="○"/>
            </a:pPr>
            <a:r>
              <a:rPr lang="en"/>
              <a:t>IDS/IPS</a:t>
            </a:r>
            <a:endParaRPr/>
          </a:p>
          <a:p>
            <a:pPr indent="-298450" lvl="1" marL="914400" rtl="0">
              <a:spcBef>
                <a:spcPts val="0"/>
              </a:spcBef>
              <a:spcAft>
                <a:spcPts val="0"/>
              </a:spcAft>
              <a:buSzPts val="1100"/>
              <a:buChar char="○"/>
            </a:pPr>
            <a:r>
              <a:rPr lang="en"/>
              <a:t>SIEM</a:t>
            </a:r>
            <a:endParaRPr/>
          </a:p>
          <a:p>
            <a:pPr indent="-298450" lvl="1" marL="914400" rtl="0">
              <a:spcBef>
                <a:spcPts val="0"/>
              </a:spcBef>
              <a:spcAft>
                <a:spcPts val="0"/>
              </a:spcAft>
              <a:buSzPts val="1100"/>
              <a:buChar char="○"/>
            </a:pPr>
            <a:r>
              <a:rPr lang="en"/>
              <a:t>Firewalls</a:t>
            </a:r>
            <a:endParaRPr/>
          </a:p>
          <a:p>
            <a:pPr indent="0" lvl="0" marL="0" rt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Event vs. incident</a:t>
            </a:r>
            <a:endParaRPr/>
          </a:p>
        </p:txBody>
      </p:sp>
      <p:sp>
        <p:nvSpPr>
          <p:cNvPr id="182" name="Shape 182"/>
          <p:cNvSpPr txBox="1"/>
          <p:nvPr>
            <p:ph idx="1" type="body"/>
          </p:nvPr>
        </p:nvSpPr>
        <p:spPr>
          <a:xfrm>
            <a:off x="6852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Event is an observable occurrence </a:t>
            </a:r>
            <a:endParaRPr/>
          </a:p>
          <a:p>
            <a:pPr indent="-311150" lvl="0" marL="457200" rtl="0">
              <a:spcBef>
                <a:spcPts val="0"/>
              </a:spcBef>
              <a:spcAft>
                <a:spcPts val="0"/>
              </a:spcAft>
              <a:buSzPts val="1300"/>
              <a:buChar char="●"/>
            </a:pPr>
            <a:r>
              <a:rPr lang="en"/>
              <a:t>Incident is an unacceptable act utilizing a digital asset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Event vs. incident</a:t>
            </a:r>
            <a:endParaRPr/>
          </a:p>
        </p:txBody>
      </p:sp>
      <p:sp>
        <p:nvSpPr>
          <p:cNvPr id="188" name="Shape 1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Event vs. incident</a:t>
            </a:r>
            <a:endParaRPr/>
          </a:p>
          <a:p>
            <a:pPr indent="0" lvl="0" marL="0" marR="0" rtl="0" algn="l">
              <a:lnSpc>
                <a:spcPct val="115000"/>
              </a:lnSpc>
              <a:spcBef>
                <a:spcPts val="0"/>
              </a:spcBef>
              <a:spcAft>
                <a:spcPts val="0"/>
              </a:spcAft>
              <a:buNone/>
            </a:pPr>
            <a:r>
              <a:t/>
            </a:r>
            <a:endParaRPr/>
          </a:p>
        </p:txBody>
      </p:sp>
      <p:sp>
        <p:nvSpPr>
          <p:cNvPr id="189" name="Shape 189"/>
          <p:cNvSpPr txBox="1"/>
          <p:nvPr/>
        </p:nvSpPr>
        <p:spPr>
          <a:xfrm>
            <a:off x="883775" y="2333125"/>
            <a:ext cx="5187600" cy="2704200"/>
          </a:xfrm>
          <a:prstGeom prst="rect">
            <a:avLst/>
          </a:prstGeom>
          <a:noFill/>
          <a:ln>
            <a:noFill/>
          </a:ln>
        </p:spPr>
        <p:txBody>
          <a:bodyPr anchorCtr="0" anchor="t" bIns="91425" lIns="91425" spcFirstLastPara="1" rIns="91425" wrap="square" tIns="91425">
            <a:noAutofit/>
          </a:bodyPr>
          <a:lstStyle/>
          <a:p>
            <a:pPr indent="-311150" lvl="0" marL="457200"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Event</a:t>
            </a:r>
            <a:endParaRPr sz="13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An email</a:t>
            </a:r>
            <a:endParaRPr sz="11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 phone call</a:t>
            </a:r>
            <a:endParaRPr sz="11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 system crash</a:t>
            </a:r>
            <a:endParaRPr sz="11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 request for a file to be scanned for malicious content</a:t>
            </a:r>
            <a:endParaRPr sz="1100">
              <a:solidFill>
                <a:schemeClr val="accent1"/>
              </a:solidFill>
              <a:latin typeface="Lato"/>
              <a:ea typeface="Lato"/>
              <a:cs typeface="Lato"/>
              <a:sym typeface="Lato"/>
            </a:endParaRPr>
          </a:p>
          <a:p>
            <a:pPr indent="-311150" lvl="0" marL="457200"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Incident</a:t>
            </a:r>
            <a:endParaRPr sz="13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Violation of a policy</a:t>
            </a:r>
            <a:endParaRPr sz="11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Attempts to gain unauthorized access</a:t>
            </a:r>
            <a:endParaRPr sz="11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DDOS</a:t>
            </a:r>
            <a:endParaRPr sz="1100">
              <a:solidFill>
                <a:schemeClr val="accent1"/>
              </a:solidFill>
              <a:latin typeface="Lato"/>
              <a:ea typeface="Lato"/>
              <a:cs typeface="Lato"/>
              <a:sym typeface="Lato"/>
            </a:endParaRPr>
          </a:p>
          <a:p>
            <a:pPr indent="-298450" lvl="1" marL="914400" rtl="0">
              <a:lnSpc>
                <a:spcPct val="115000"/>
              </a:lnSpc>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Changes made to a system without the owner's consent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Identification - scenario</a:t>
            </a:r>
            <a:endParaRPr/>
          </a:p>
        </p:txBody>
      </p:sp>
      <p:sp>
        <p:nvSpPr>
          <p:cNvPr id="195" name="Shape 195"/>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 database dump of users has ended up on PasteBin</a:t>
            </a:r>
            <a:endParaRPr/>
          </a:p>
          <a:p>
            <a:pPr indent="-298450" lvl="1" marL="914400" rtl="0">
              <a:spcBef>
                <a:spcPts val="0"/>
              </a:spcBef>
              <a:spcAft>
                <a:spcPts val="0"/>
              </a:spcAft>
              <a:buSzPts val="1100"/>
              <a:buChar char="○"/>
            </a:pPr>
            <a:r>
              <a:rPr lang="en"/>
              <a:t>So we know our web server has been compromised</a:t>
            </a:r>
            <a:endParaRPr/>
          </a:p>
          <a:p>
            <a:pPr indent="-311150" lvl="0" marL="457200" rtl="0">
              <a:spcBef>
                <a:spcPts val="0"/>
              </a:spcBef>
              <a:spcAft>
                <a:spcPts val="0"/>
              </a:spcAft>
              <a:buSzPts val="1300"/>
              <a:buChar char="●"/>
            </a:pPr>
            <a:r>
              <a:rPr lang="en"/>
              <a:t>In the /var/log/apache2/access.log we saw a user-agent of:</a:t>
            </a:r>
            <a:endParaRPr/>
          </a:p>
          <a:p>
            <a:pPr indent="-298450" lvl="1" marL="914400" rtl="0">
              <a:spcBef>
                <a:spcPts val="0"/>
              </a:spcBef>
              <a:spcAft>
                <a:spcPts val="0"/>
              </a:spcAft>
              <a:buSzPts val="1100"/>
              <a:buChar char="○"/>
            </a:pPr>
            <a:r>
              <a:rPr lang="en"/>
              <a:t>"Mozilla/5.00 (</a:t>
            </a:r>
            <a:r>
              <a:rPr b="1" lang="en">
                <a:solidFill>
                  <a:srgbClr val="FF0000"/>
                </a:solidFill>
              </a:rPr>
              <a:t>Nikto</a:t>
            </a:r>
            <a:r>
              <a:rPr lang="en"/>
              <a:t>/2.1.6) (Evasions:None) (Test:Port Check)"</a:t>
            </a:r>
            <a:endParaRPr/>
          </a:p>
          <a:p>
            <a:pPr indent="-298450" lvl="1" marL="914400" rtl="0">
              <a:spcBef>
                <a:spcPts val="0"/>
              </a:spcBef>
              <a:spcAft>
                <a:spcPts val="0"/>
              </a:spcAft>
              <a:buSzPts val="1100"/>
              <a:buChar char="○"/>
            </a:pPr>
            <a:r>
              <a:rPr lang="en"/>
              <a:t>Real user agent: “Mozilla/5.0 (Windows NT 10.0; Win64; x64) AppleWebKit/537.36 (KHTML, like Gecko) Chrome/59.0.3071.115 Safari/537.36“</a:t>
            </a:r>
            <a:endParaRPr/>
          </a:p>
          <a:p>
            <a:pPr indent="-311150" lvl="0" marL="457200" rtl="0">
              <a:spcBef>
                <a:spcPts val="0"/>
              </a:spcBef>
              <a:spcAft>
                <a:spcPts val="0"/>
              </a:spcAft>
              <a:buSzPts val="1300"/>
              <a:buChar char="●"/>
            </a:pPr>
            <a:r>
              <a:rPr lang="en"/>
              <a:t>Next we see them accessing “uploads/c99.php</a:t>
            </a:r>
            <a:endParaRPr/>
          </a:p>
          <a:p>
            <a:pPr indent="-298450" lvl="1" marL="914400">
              <a:spcBef>
                <a:spcPts val="0"/>
              </a:spcBef>
              <a:spcAft>
                <a:spcPts val="0"/>
              </a:spcAft>
              <a:buSzPts val="1100"/>
              <a:buChar char="○"/>
            </a:pPr>
            <a:r>
              <a:rPr lang="en"/>
              <a:t>Famous web shell</a:t>
            </a:r>
            <a:endParaRPr/>
          </a:p>
        </p:txBody>
      </p:sp>
      <p:pic>
        <p:nvPicPr>
          <p:cNvPr descr="c99-1.png" id="196" name="Shape 196"/>
          <p:cNvPicPr preferRelativeResize="0"/>
          <p:nvPr/>
        </p:nvPicPr>
        <p:blipFill>
          <a:blip r:embed="rId3">
            <a:alphaModFix/>
          </a:blip>
          <a:stretch>
            <a:fillRect/>
          </a:stretch>
        </p:blipFill>
        <p:spPr>
          <a:xfrm>
            <a:off x="6355375" y="2995950"/>
            <a:ext cx="2740699" cy="214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Containment - short</a:t>
            </a:r>
            <a:endParaRPr/>
          </a:p>
        </p:txBody>
      </p:sp>
      <p:sp>
        <p:nvSpPr>
          <p:cNvPr id="202" name="Shape 2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primary purpose of this phase is to limit the damage and prevent any further damage from happening.</a:t>
            </a:r>
            <a:endParaRPr/>
          </a:p>
          <a:p>
            <a:pPr indent="-311150" lvl="0" marL="457200" rtl="0">
              <a:spcBef>
                <a:spcPts val="0"/>
              </a:spcBef>
              <a:spcAft>
                <a:spcPts val="0"/>
              </a:spcAft>
              <a:buClr>
                <a:srgbClr val="FF0000"/>
              </a:buClr>
              <a:buSzPts val="1300"/>
              <a:buChar char="●"/>
            </a:pPr>
            <a:r>
              <a:rPr b="1" lang="en">
                <a:solidFill>
                  <a:srgbClr val="FF0000"/>
                </a:solidFill>
              </a:rPr>
              <a:t>Short-term containment</a:t>
            </a:r>
            <a:endParaRPr b="1">
              <a:solidFill>
                <a:srgbClr val="FF0000"/>
              </a:solidFill>
            </a:endParaRPr>
          </a:p>
          <a:p>
            <a:pPr indent="-298450" lvl="1" marL="914400" rtl="0">
              <a:spcBef>
                <a:spcPts val="0"/>
              </a:spcBef>
              <a:spcAft>
                <a:spcPts val="0"/>
              </a:spcAft>
              <a:buSzPts val="1100"/>
              <a:buChar char="○"/>
            </a:pPr>
            <a:r>
              <a:rPr lang="en"/>
              <a:t>Can be simple </a:t>
            </a:r>
            <a:endParaRPr/>
          </a:p>
          <a:p>
            <a:pPr indent="-298450" lvl="2" marL="1371600" rtl="0">
              <a:spcBef>
                <a:spcPts val="0"/>
              </a:spcBef>
              <a:spcAft>
                <a:spcPts val="0"/>
              </a:spcAft>
              <a:buSzPts val="1100"/>
              <a:buChar char="■"/>
            </a:pPr>
            <a:r>
              <a:rPr lang="en"/>
              <a:t>Isolating a network segment of infected workstations</a:t>
            </a:r>
            <a:endParaRPr/>
          </a:p>
          <a:p>
            <a:pPr indent="-298450" lvl="2" marL="1371600" rtl="0">
              <a:spcBef>
                <a:spcPts val="0"/>
              </a:spcBef>
              <a:spcAft>
                <a:spcPts val="0"/>
              </a:spcAft>
              <a:buSzPts val="1100"/>
              <a:buChar char="■"/>
            </a:pPr>
            <a:r>
              <a:rPr lang="en"/>
              <a:t>Routing all traffic to failover servers</a:t>
            </a:r>
            <a:endParaRPr/>
          </a:p>
          <a:p>
            <a:pPr indent="-298450" lvl="1" marL="914400" rtl="0">
              <a:spcBef>
                <a:spcPts val="0"/>
              </a:spcBef>
              <a:spcAft>
                <a:spcPts val="0"/>
              </a:spcAft>
              <a:buSzPts val="1100"/>
              <a:buChar char="○"/>
            </a:pPr>
            <a:r>
              <a:rPr b="1" lang="en" u="sng"/>
              <a:t>Not</a:t>
            </a:r>
            <a:r>
              <a:rPr lang="en"/>
              <a:t> intended to be a long term solution to the problem; it is only intended to </a:t>
            </a:r>
            <a:r>
              <a:rPr lang="en" u="sng"/>
              <a:t>limit the incident before it gets worse</a:t>
            </a:r>
            <a:endParaRPr/>
          </a:p>
          <a:p>
            <a:pPr indent="0" lvl="0" marL="0">
              <a:spcBef>
                <a:spcPts val="0"/>
              </a:spcBef>
              <a:spcAft>
                <a:spcPts val="0"/>
              </a:spcAft>
              <a:buNone/>
            </a:pPr>
            <a:r>
              <a:t/>
            </a:r>
            <a:endParaRPr/>
          </a:p>
        </p:txBody>
      </p:sp>
      <p:pic>
        <p:nvPicPr>
          <p:cNvPr descr="c5bfbb55f1d54d82f1b6bcbe586d28554e5698f05b31d2fd477fbc2e29389b46.jpg" id="203" name="Shape 203"/>
          <p:cNvPicPr preferRelativeResize="0"/>
          <p:nvPr/>
        </p:nvPicPr>
        <p:blipFill rotWithShape="1">
          <a:blip r:embed="rId3">
            <a:alphaModFix/>
          </a:blip>
          <a:srcRect b="0" l="0" r="0" t="0"/>
          <a:stretch/>
        </p:blipFill>
        <p:spPr>
          <a:xfrm>
            <a:off x="6292400" y="0"/>
            <a:ext cx="2851600" cy="207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Welcome to Guardians of the Network</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will emulate incident </a:t>
            </a:r>
            <a:r>
              <a:rPr lang="en"/>
              <a:t>response</a:t>
            </a:r>
            <a:r>
              <a:rPr lang="en"/>
              <a:t> of the real world with lab scenarios</a:t>
            </a:r>
            <a:endParaRPr/>
          </a:p>
          <a:p>
            <a:pPr indent="-298450" lvl="1" marL="914400" rtl="0">
              <a:spcBef>
                <a:spcPts val="0"/>
              </a:spcBef>
              <a:spcAft>
                <a:spcPts val="0"/>
              </a:spcAft>
              <a:buSzPts val="1100"/>
              <a:buChar char="○"/>
            </a:pPr>
            <a:r>
              <a:rPr lang="en"/>
              <a:t>Real world != competition IR</a:t>
            </a:r>
            <a:endParaRPr/>
          </a:p>
          <a:p>
            <a:pPr indent="-311150" lvl="0" marL="457200" rtl="0">
              <a:spcBef>
                <a:spcPts val="0"/>
              </a:spcBef>
              <a:spcAft>
                <a:spcPts val="0"/>
              </a:spcAft>
              <a:buSzPts val="1300"/>
              <a:buChar char="●"/>
            </a:pPr>
            <a:r>
              <a:rPr lang="en"/>
              <a:t>Security is not a problem ONE person or ONE group can solve</a:t>
            </a:r>
            <a:endParaRPr/>
          </a:p>
          <a:p>
            <a:pPr indent="-298450" lvl="1" marL="914400" rtl="0">
              <a:spcBef>
                <a:spcPts val="0"/>
              </a:spcBef>
              <a:spcAft>
                <a:spcPts val="0"/>
              </a:spcAft>
              <a:buSzPts val="1100"/>
              <a:buChar char="○"/>
            </a:pPr>
            <a:r>
              <a:rPr lang="en"/>
              <a:t>We must come together as a community to solve the problem</a:t>
            </a:r>
            <a:endParaRPr/>
          </a:p>
          <a:p>
            <a:pPr indent="-311150" lvl="0" marL="457200" rtl="0">
              <a:spcBef>
                <a:spcPts val="0"/>
              </a:spcBef>
              <a:spcAft>
                <a:spcPts val="0"/>
              </a:spcAft>
              <a:buSzPts val="1300"/>
              <a:buChar char="●"/>
            </a:pPr>
            <a:r>
              <a:rPr lang="en"/>
              <a:t>We will create a community here</a:t>
            </a:r>
            <a:endParaRPr/>
          </a:p>
          <a:p>
            <a:pPr indent="-298450" lvl="1" marL="914400" rtl="0">
              <a:spcBef>
                <a:spcPts val="0"/>
              </a:spcBef>
              <a:spcAft>
                <a:spcPts val="0"/>
              </a:spcAft>
              <a:buSzPts val="1100"/>
              <a:buChar char="○"/>
            </a:pPr>
            <a:r>
              <a:rPr lang="en"/>
              <a:t>Icebreaker </a:t>
            </a:r>
            <a:endParaRPr/>
          </a:p>
          <a:p>
            <a:pPr indent="0" lvl="0" marL="457200" rt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Containment cont.</a:t>
            </a:r>
            <a:endParaRPr/>
          </a:p>
        </p:txBody>
      </p:sp>
      <p:sp>
        <p:nvSpPr>
          <p:cNvPr id="209" name="Shape 2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FFD966"/>
              </a:buClr>
              <a:buSzPts val="1300"/>
              <a:buChar char="●"/>
            </a:pPr>
            <a:r>
              <a:rPr lang="en">
                <a:solidFill>
                  <a:srgbClr val="FFD966"/>
                </a:solidFill>
              </a:rPr>
              <a:t>System Back-Up</a:t>
            </a:r>
            <a:endParaRPr>
              <a:solidFill>
                <a:srgbClr val="FFD966"/>
              </a:solidFill>
            </a:endParaRPr>
          </a:p>
          <a:p>
            <a:pPr indent="-298450" lvl="1" marL="914400" rtl="0">
              <a:spcBef>
                <a:spcPts val="0"/>
              </a:spcBef>
              <a:spcAft>
                <a:spcPts val="0"/>
              </a:spcAft>
              <a:buSzPts val="1100"/>
              <a:buChar char="○"/>
            </a:pPr>
            <a:r>
              <a:rPr lang="en"/>
              <a:t>Before wiping/re-imaging a system, you must take a forensic image of the affected system(s) with known forensics tools </a:t>
            </a:r>
            <a:endParaRPr/>
          </a:p>
          <a:p>
            <a:pPr indent="-298450" lvl="2" marL="1371600" rtl="0">
              <a:spcBef>
                <a:spcPts val="0"/>
              </a:spcBef>
              <a:spcAft>
                <a:spcPts val="0"/>
              </a:spcAft>
              <a:buSzPts val="1100"/>
              <a:buChar char="■"/>
            </a:pPr>
            <a:r>
              <a:rPr lang="en"/>
              <a:t>This preserves evidence and events from the incident and is used for observing how the system(s) were compromised during the lessons learned phase</a:t>
            </a:r>
            <a:endParaRPr/>
          </a:p>
          <a:p>
            <a:pPr indent="-298450" lvl="1" marL="914400" rtl="0">
              <a:spcBef>
                <a:spcPts val="0"/>
              </a:spcBef>
              <a:spcAft>
                <a:spcPts val="0"/>
              </a:spcAft>
              <a:buSzPts val="1100"/>
              <a:buChar char="○"/>
            </a:pPr>
            <a:r>
              <a:rPr lang="en"/>
              <a:t>If the infected machine is a VM take a snapshot of the current system. Store snapshot in a safe location for further analysis.</a:t>
            </a:r>
            <a:endParaRPr/>
          </a:p>
          <a:p>
            <a:pPr indent="-298450" lvl="1" marL="914400" rtl="0">
              <a:spcBef>
                <a:spcPts val="0"/>
              </a:spcBef>
              <a:spcAft>
                <a:spcPts val="0"/>
              </a:spcAft>
              <a:buSzPts val="1100"/>
              <a:buChar char="○"/>
            </a:pPr>
            <a:r>
              <a:rPr lang="en"/>
              <a:t>Tools: FTK, EnCase, DD, Clonezilla</a:t>
            </a:r>
            <a:endParaRPr/>
          </a:p>
          <a:p>
            <a:pPr indent="-298450" lvl="1" marL="914400" rtl="0">
              <a:spcBef>
                <a:spcPts val="0"/>
              </a:spcBef>
              <a:spcAft>
                <a:spcPts val="0"/>
              </a:spcAft>
              <a:buSzPts val="1100"/>
              <a:buChar char="○"/>
            </a:pPr>
            <a:r>
              <a:rPr lang="en"/>
              <a:t>Pro tip: Take hash of the forensic evidence!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Containment - long</a:t>
            </a:r>
            <a:endParaRPr/>
          </a:p>
        </p:txBody>
      </p:sp>
      <p:sp>
        <p:nvSpPr>
          <p:cNvPr id="215" name="Shape 2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6AA84F"/>
              </a:buClr>
              <a:buSzPts val="1300"/>
              <a:buChar char="●"/>
            </a:pPr>
            <a:r>
              <a:rPr lang="en">
                <a:solidFill>
                  <a:srgbClr val="6AA84F"/>
                </a:solidFill>
              </a:rPr>
              <a:t>Long-term containment</a:t>
            </a:r>
            <a:endParaRPr>
              <a:solidFill>
                <a:srgbClr val="6AA84F"/>
              </a:solidFill>
            </a:endParaRPr>
          </a:p>
          <a:p>
            <a:pPr indent="-298450" lvl="1" marL="914400" rtl="0">
              <a:spcBef>
                <a:spcPts val="0"/>
              </a:spcBef>
              <a:spcAft>
                <a:spcPts val="0"/>
              </a:spcAft>
              <a:buSzPts val="1100"/>
              <a:buChar char="○"/>
            </a:pPr>
            <a:r>
              <a:rPr lang="en"/>
              <a:t>This is when we temporarily fix the affected systems so that they can be used again </a:t>
            </a:r>
            <a:endParaRPr/>
          </a:p>
          <a:p>
            <a:pPr indent="-298450" lvl="1" marL="914400" rtl="0">
              <a:spcBef>
                <a:spcPts val="0"/>
              </a:spcBef>
              <a:spcAft>
                <a:spcPts val="0"/>
              </a:spcAft>
              <a:buSzPts val="1100"/>
              <a:buChar char="○"/>
            </a:pPr>
            <a:r>
              <a:rPr lang="en"/>
              <a:t>Examples</a:t>
            </a:r>
            <a:endParaRPr/>
          </a:p>
          <a:p>
            <a:pPr indent="-298450" lvl="2" marL="1371600" rtl="0">
              <a:spcBef>
                <a:spcPts val="0"/>
              </a:spcBef>
              <a:spcAft>
                <a:spcPts val="0"/>
              </a:spcAft>
              <a:buSzPts val="1100"/>
              <a:buChar char="■"/>
            </a:pPr>
            <a:r>
              <a:rPr lang="en"/>
              <a:t>Remove accounts and/or backdoors left by attackers</a:t>
            </a:r>
            <a:endParaRPr/>
          </a:p>
          <a:p>
            <a:pPr indent="-298450" lvl="2" marL="1371600" rtl="0">
              <a:spcBef>
                <a:spcPts val="0"/>
              </a:spcBef>
              <a:spcAft>
                <a:spcPts val="0"/>
              </a:spcAft>
              <a:buSzPts val="1100"/>
              <a:buChar char="■"/>
            </a:pPr>
            <a:r>
              <a:rPr lang="en"/>
              <a:t>Install security patches on affected system(s) and neighboring systems</a:t>
            </a:r>
            <a:endParaRPr/>
          </a:p>
          <a:p>
            <a:pPr indent="-298450" lvl="2" marL="1371600" rtl="0">
              <a:spcBef>
                <a:spcPts val="0"/>
              </a:spcBef>
              <a:spcAft>
                <a:spcPts val="0"/>
              </a:spcAft>
              <a:buSzPts val="1100"/>
              <a:buChar char="■"/>
            </a:pPr>
            <a:r>
              <a:rPr lang="en"/>
              <a:t>Disconnect and isolate systems from network </a:t>
            </a:r>
            <a:endParaRPr/>
          </a:p>
          <a:p>
            <a:pPr indent="-298450" lvl="3" marL="1828800" rtl="0">
              <a:spcBef>
                <a:spcPts val="0"/>
              </a:spcBef>
              <a:spcAft>
                <a:spcPts val="0"/>
              </a:spcAft>
              <a:buSzPts val="1100"/>
              <a:buChar char="●"/>
            </a:pPr>
            <a:r>
              <a:rPr lang="en"/>
              <a:t>This will limit the spread of malware and reduce the number of affected systems</a:t>
            </a:r>
            <a:endParaRPr/>
          </a:p>
          <a:p>
            <a:pPr indent="-298450" lvl="2" marL="1371600" rtl="0">
              <a:spcBef>
                <a:spcPts val="0"/>
              </a:spcBef>
              <a:spcAft>
                <a:spcPts val="0"/>
              </a:spcAft>
              <a:buSzPts val="1100"/>
              <a:buChar char="■"/>
            </a:pPr>
            <a:r>
              <a:rPr lang="en"/>
              <a:t>Basically any type of remediation that will allow normal business operations to continue</a:t>
            </a:r>
            <a:endParaRPr/>
          </a:p>
          <a:p>
            <a:pPr indent="0" lvl="0" marL="0" rt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Containment - scenario</a:t>
            </a:r>
            <a:endParaRPr/>
          </a:p>
        </p:txBody>
      </p:sp>
      <p:sp>
        <p:nvSpPr>
          <p:cNvPr id="221" name="Shape 2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CMO - </a:t>
            </a:r>
            <a:r>
              <a:rPr lang="en"/>
              <a:t>Chief</a:t>
            </a:r>
            <a:r>
              <a:rPr lang="en"/>
              <a:t> Meme officer said we CANNOT take our ONLY webserver offline</a:t>
            </a:r>
            <a:endParaRPr/>
          </a:p>
          <a:p>
            <a:pPr indent="-311150" lvl="0" marL="457200" rtl="0">
              <a:spcBef>
                <a:spcPts val="0"/>
              </a:spcBef>
              <a:spcAft>
                <a:spcPts val="0"/>
              </a:spcAft>
              <a:buSzPts val="1300"/>
              <a:buChar char="●"/>
            </a:pPr>
            <a:r>
              <a:rPr lang="en"/>
              <a:t>We take a live snapshot of the machine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Eradication </a:t>
            </a:r>
            <a:endParaRPr/>
          </a:p>
        </p:txBody>
      </p:sp>
      <p:sp>
        <p:nvSpPr>
          <p:cNvPr id="227" name="Shape 227"/>
          <p:cNvSpPr txBox="1"/>
          <p:nvPr>
            <p:ph idx="1" type="body"/>
          </p:nvPr>
        </p:nvSpPr>
        <p:spPr>
          <a:xfrm>
            <a:off x="729450" y="2078875"/>
            <a:ext cx="7688700" cy="263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This phase deals with the actual removal and restoration of affected systems. </a:t>
            </a:r>
            <a:endParaRPr/>
          </a:p>
          <a:p>
            <a:pPr indent="-311150" lvl="0" marL="457200" rtl="0">
              <a:spcBef>
                <a:spcPts val="0"/>
              </a:spcBef>
              <a:spcAft>
                <a:spcPts val="0"/>
              </a:spcAft>
              <a:buSzPts val="1300"/>
              <a:buChar char="●"/>
            </a:pPr>
            <a:r>
              <a:rPr lang="en"/>
              <a:t>Defenses should be improved after learning what caused the incident and ensure that the system cannot be compromised again</a:t>
            </a:r>
            <a:endParaRPr/>
          </a:p>
          <a:p>
            <a:pPr indent="-298450" lvl="1" marL="914400" rtl="0">
              <a:spcBef>
                <a:spcPts val="0"/>
              </a:spcBef>
              <a:spcAft>
                <a:spcPts val="0"/>
              </a:spcAft>
              <a:buSzPts val="1100"/>
              <a:buChar char="○"/>
            </a:pPr>
            <a:r>
              <a:rPr lang="en"/>
              <a:t>Examples</a:t>
            </a:r>
            <a:endParaRPr/>
          </a:p>
          <a:p>
            <a:pPr indent="-298450" lvl="2" marL="1371600" rtl="0">
              <a:spcBef>
                <a:spcPts val="0"/>
              </a:spcBef>
              <a:spcAft>
                <a:spcPts val="0"/>
              </a:spcAft>
              <a:buSzPts val="1100"/>
              <a:buChar char="■"/>
            </a:pPr>
            <a:r>
              <a:rPr lang="en"/>
              <a:t>Reimaging of system’s hard drives</a:t>
            </a:r>
            <a:endParaRPr/>
          </a:p>
          <a:p>
            <a:pPr indent="-298450" lvl="3" marL="1828800" rtl="0">
              <a:spcBef>
                <a:spcPts val="0"/>
              </a:spcBef>
              <a:spcAft>
                <a:spcPts val="0"/>
              </a:spcAft>
              <a:buSzPts val="1100"/>
              <a:buChar char="●"/>
            </a:pPr>
            <a:r>
              <a:rPr lang="en"/>
              <a:t>Ransomware - Used by attackers to hide tracks</a:t>
            </a:r>
            <a:endParaRPr/>
          </a:p>
          <a:p>
            <a:pPr indent="-298450" lvl="3" marL="1828800" rtl="0">
              <a:spcBef>
                <a:spcPts val="0"/>
              </a:spcBef>
              <a:spcAft>
                <a:spcPts val="0"/>
              </a:spcAft>
              <a:buSzPts val="1100"/>
              <a:buChar char="●"/>
            </a:pPr>
            <a:r>
              <a:rPr lang="en"/>
              <a:t>Determination has to be made if time and resources want to allocated to this incident.</a:t>
            </a:r>
            <a:endParaRPr/>
          </a:p>
          <a:p>
            <a:pPr indent="-298450" lvl="2" marL="1371600" rtl="0">
              <a:spcBef>
                <a:spcPts val="0"/>
              </a:spcBef>
              <a:spcAft>
                <a:spcPts val="0"/>
              </a:spcAft>
              <a:buSzPts val="1100"/>
              <a:buChar char="■"/>
            </a:pPr>
            <a:r>
              <a:rPr lang="en"/>
              <a:t>Installing patches to fix vulnerabilities used by attacker</a:t>
            </a:r>
            <a:endParaRPr/>
          </a:p>
          <a:p>
            <a:pPr indent="-298450" lvl="2" marL="1371600" rtl="0">
              <a:spcBef>
                <a:spcPts val="0"/>
              </a:spcBef>
              <a:spcAft>
                <a:spcPts val="0"/>
              </a:spcAft>
              <a:buSzPts val="1100"/>
              <a:buChar char="■"/>
            </a:pPr>
            <a:r>
              <a:rPr lang="en"/>
              <a:t>Disabling unused services to harden system</a:t>
            </a:r>
            <a:endParaRPr/>
          </a:p>
          <a:p>
            <a:pPr indent="-298450" lvl="2" marL="1371600" rtl="0">
              <a:spcBef>
                <a:spcPts val="0"/>
              </a:spcBef>
              <a:spcAft>
                <a:spcPts val="0"/>
              </a:spcAft>
              <a:buSzPts val="1100"/>
              <a:buChar char="■"/>
            </a:pPr>
            <a:r>
              <a:rPr lang="en"/>
              <a:t>Scan affected system with anti-malware software to make sure malware is gone</a:t>
            </a:r>
            <a:endParaRPr/>
          </a:p>
          <a:p>
            <a:pPr indent="-298450" lvl="3" marL="1828800" rtl="0">
              <a:spcBef>
                <a:spcPts val="0"/>
              </a:spcBef>
              <a:spcAft>
                <a:spcPts val="0"/>
              </a:spcAft>
              <a:buSzPts val="1100"/>
              <a:buChar char="●"/>
            </a:pPr>
            <a:r>
              <a:rPr lang="en"/>
              <a:t>Creating/downloading signatures for malware </a:t>
            </a:r>
            <a:endParaRPr/>
          </a:p>
          <a:p>
            <a:pPr indent="-298450" lvl="3" marL="1828800" rtl="0">
              <a:spcBef>
                <a:spcPts val="0"/>
              </a:spcBef>
              <a:spcAft>
                <a:spcPts val="0"/>
              </a:spcAft>
              <a:buSzPts val="1100"/>
              <a:buChar char="●"/>
            </a:pPr>
            <a:r>
              <a:rPr lang="en"/>
              <a:t>Tools: YARA</a:t>
            </a:r>
            <a:endParaRPr/>
          </a:p>
          <a:p>
            <a:pPr indent="-298450" lvl="2" marL="1371600" rtl="0">
              <a:spcBef>
                <a:spcPts val="0"/>
              </a:spcBef>
              <a:spcAft>
                <a:spcPts val="0"/>
              </a:spcAft>
              <a:buSzPts val="1100"/>
              <a:buChar char="■"/>
            </a:pPr>
            <a:r>
              <a:rPr lang="en"/>
              <a:t>Remove backdoor users or persistent mechanisms</a:t>
            </a:r>
            <a:endParaRPr/>
          </a:p>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Eradication - scenario</a:t>
            </a:r>
            <a:endParaRPr/>
          </a:p>
        </p:txBody>
      </p:sp>
      <p:sp>
        <p:nvSpPr>
          <p:cNvPr id="233" name="Shape 2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Fixing the code for files being uploaded.</a:t>
            </a:r>
            <a:endParaRPr/>
          </a:p>
          <a:p>
            <a:pPr indent="-311150" lvl="0" marL="457200" rtl="0">
              <a:spcBef>
                <a:spcPts val="0"/>
              </a:spcBef>
              <a:spcAft>
                <a:spcPts val="0"/>
              </a:spcAft>
              <a:buSzPts val="1300"/>
              <a:buChar char="●"/>
            </a:pPr>
            <a:r>
              <a:rPr lang="en"/>
              <a:t>Implement file integrity monitor</a:t>
            </a:r>
            <a:endParaRPr/>
          </a:p>
          <a:p>
            <a:pPr indent="-311150" lvl="0" marL="457200" rtl="0">
              <a:spcBef>
                <a:spcPts val="0"/>
              </a:spcBef>
              <a:spcAft>
                <a:spcPts val="0"/>
              </a:spcAft>
              <a:buSzPts val="1300"/>
              <a:buChar char="●"/>
            </a:pPr>
            <a:r>
              <a:rPr lang="en"/>
              <a:t>Check ‘/etc/passwd’ for new users</a:t>
            </a:r>
            <a:endParaRPr/>
          </a:p>
          <a:p>
            <a:pPr indent="0" lvl="0" marL="0" rt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Recovery</a:t>
            </a:r>
            <a:endParaRPr/>
          </a:p>
        </p:txBody>
      </p:sp>
      <p:sp>
        <p:nvSpPr>
          <p:cNvPr id="239" name="Shape 2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purpose of this phase is to bring affected systems back into the production environment carefully, as to ensure that it will not lead to another incident.</a:t>
            </a:r>
            <a:endParaRPr/>
          </a:p>
          <a:p>
            <a:pPr indent="-298450" lvl="1" marL="914400" rtl="0">
              <a:spcBef>
                <a:spcPts val="0"/>
              </a:spcBef>
              <a:spcAft>
                <a:spcPts val="0"/>
              </a:spcAft>
              <a:buSzPts val="1100"/>
              <a:buChar char="○"/>
            </a:pPr>
            <a:r>
              <a:rPr lang="en"/>
              <a:t>It is essential to test, monitor, and validate the systems that are being put back into production</a:t>
            </a:r>
            <a:endParaRPr/>
          </a:p>
          <a:p>
            <a:pPr indent="-298450" lvl="1" marL="914400" rtl="0">
              <a:spcBef>
                <a:spcPts val="0"/>
              </a:spcBef>
              <a:spcAft>
                <a:spcPts val="0"/>
              </a:spcAft>
              <a:buSzPts val="1100"/>
              <a:buChar char="○"/>
            </a:pPr>
            <a:r>
              <a:rPr lang="en"/>
              <a:t>Verify that they are not being reinfected by malware or compromised by some </a:t>
            </a:r>
            <a:r>
              <a:rPr b="1" lang="en"/>
              <a:t>other</a:t>
            </a:r>
            <a:r>
              <a:rPr lang="en"/>
              <a:t> means.</a:t>
            </a:r>
            <a:endParaRPr/>
          </a:p>
          <a:p>
            <a:pPr indent="-311150" lvl="0" marL="457200" rtl="0">
              <a:spcBef>
                <a:spcPts val="0"/>
              </a:spcBef>
              <a:spcAft>
                <a:spcPts val="0"/>
              </a:spcAft>
              <a:buSzPts val="1300"/>
              <a:buChar char="●"/>
            </a:pPr>
            <a:r>
              <a:rPr lang="en"/>
              <a:t>The length of this phase is done case by case. </a:t>
            </a:r>
            <a:endParaRPr/>
          </a:p>
          <a:p>
            <a:pPr indent="-311150" lvl="0" marL="457200" rtl="0">
              <a:spcBef>
                <a:spcPts val="0"/>
              </a:spcBef>
              <a:spcAft>
                <a:spcPts val="0"/>
              </a:spcAft>
              <a:buSzPts val="1300"/>
              <a:buChar char="●"/>
            </a:pPr>
            <a:r>
              <a:rPr lang="en"/>
              <a:t>If a known vulnerability is unfixable, detection capabilities should be put in place</a:t>
            </a:r>
            <a:endParaRPr/>
          </a:p>
          <a:p>
            <a:pPr indent="-298450" lvl="1" marL="914400" rtl="0">
              <a:spcBef>
                <a:spcPts val="0"/>
              </a:spcBef>
              <a:spcAft>
                <a:spcPts val="0"/>
              </a:spcAft>
              <a:buSzPts val="1100"/>
              <a:buChar char="○"/>
            </a:pPr>
            <a:r>
              <a:rPr lang="en"/>
              <a:t> Alerts should be created. </a:t>
            </a:r>
            <a:endParaRPr/>
          </a:p>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Recovery - scenario</a:t>
            </a:r>
            <a:endParaRPr/>
          </a:p>
        </p:txBody>
      </p:sp>
      <p:sp>
        <p:nvSpPr>
          <p:cNvPr id="245" name="Shape 2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We secured the box</a:t>
            </a:r>
            <a:endParaRPr/>
          </a:p>
          <a:p>
            <a:pPr indent="-311150" lvl="0" marL="457200" rtl="0">
              <a:spcBef>
                <a:spcPts val="0"/>
              </a:spcBef>
              <a:spcAft>
                <a:spcPts val="0"/>
              </a:spcAft>
              <a:buSzPts val="1300"/>
              <a:buAutoNum type="arabicPeriod"/>
            </a:pPr>
            <a:r>
              <a:rPr lang="en"/>
              <a:t>We implemented security measures</a:t>
            </a:r>
            <a:endParaRPr/>
          </a:p>
          <a:p>
            <a:pPr indent="-298450" lvl="1" marL="914400" rtl="0">
              <a:spcBef>
                <a:spcPts val="0"/>
              </a:spcBef>
              <a:spcAft>
                <a:spcPts val="0"/>
              </a:spcAft>
              <a:buSzPts val="1100"/>
              <a:buAutoNum type="alphaLcPeriod"/>
            </a:pPr>
            <a:r>
              <a:rPr lang="en"/>
              <a:t>This slide is left blank intentionally.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Lessons learned</a:t>
            </a:r>
            <a:endParaRPr/>
          </a:p>
        </p:txBody>
      </p:sp>
      <p:sp>
        <p:nvSpPr>
          <p:cNvPr id="251" name="Shape 251"/>
          <p:cNvSpPr txBox="1"/>
          <p:nvPr>
            <p:ph idx="1" type="body"/>
          </p:nvPr>
        </p:nvSpPr>
        <p:spPr>
          <a:xfrm>
            <a:off x="729450" y="2078875"/>
            <a:ext cx="7688700" cy="2463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6AA84F"/>
              </a:buClr>
              <a:buSzPts val="1300"/>
              <a:buChar char="●"/>
            </a:pPr>
            <a:r>
              <a:rPr b="1" lang="en">
                <a:solidFill>
                  <a:srgbClr val="6AA84F"/>
                </a:solidFill>
              </a:rPr>
              <a:t>The most critical phase after all of the others is lessons Learned. </a:t>
            </a:r>
            <a:endParaRPr b="1">
              <a:solidFill>
                <a:srgbClr val="6AA84F"/>
              </a:solidFill>
            </a:endParaRPr>
          </a:p>
          <a:p>
            <a:pPr indent="-311150" lvl="0" marL="457200" rtl="0">
              <a:spcBef>
                <a:spcPts val="0"/>
              </a:spcBef>
              <a:spcAft>
                <a:spcPts val="0"/>
              </a:spcAft>
              <a:buSzPts val="1300"/>
              <a:buChar char="●"/>
            </a:pPr>
            <a:r>
              <a:rPr lang="en"/>
              <a:t>The purpose of this phase is to complete any documentation that was not done during the incident, as well as any additional documentation that may be beneficial in future incidents. </a:t>
            </a:r>
            <a:endParaRPr/>
          </a:p>
          <a:p>
            <a:pPr indent="-298450" lvl="1" marL="914400" rtl="0">
              <a:spcBef>
                <a:spcPts val="0"/>
              </a:spcBef>
              <a:spcAft>
                <a:spcPts val="0"/>
              </a:spcAft>
              <a:buSzPts val="1100"/>
              <a:buChar char="○"/>
            </a:pPr>
            <a:r>
              <a:rPr lang="en"/>
              <a:t>When was the problem was first detected and by whom? </a:t>
            </a:r>
            <a:endParaRPr/>
          </a:p>
          <a:p>
            <a:pPr indent="-298450" lvl="1" marL="914400" rtl="0">
              <a:spcBef>
                <a:spcPts val="0"/>
              </a:spcBef>
              <a:spcAft>
                <a:spcPts val="0"/>
              </a:spcAft>
              <a:buSzPts val="1100"/>
              <a:buChar char="○"/>
            </a:pPr>
            <a:r>
              <a:rPr lang="en"/>
              <a:t>The scope of the incident.</a:t>
            </a:r>
            <a:endParaRPr/>
          </a:p>
          <a:p>
            <a:pPr indent="-298450" lvl="1" marL="914400" rtl="0">
              <a:spcBef>
                <a:spcPts val="0"/>
              </a:spcBef>
              <a:spcAft>
                <a:spcPts val="0"/>
              </a:spcAft>
              <a:buSzPts val="1100"/>
              <a:buChar char="○"/>
            </a:pPr>
            <a:r>
              <a:rPr lang="en"/>
              <a:t>How it was contained and eradicated?</a:t>
            </a:r>
            <a:endParaRPr/>
          </a:p>
          <a:p>
            <a:pPr indent="-298450" lvl="1" marL="914400" rtl="0">
              <a:spcBef>
                <a:spcPts val="0"/>
              </a:spcBef>
              <a:spcAft>
                <a:spcPts val="0"/>
              </a:spcAft>
              <a:buSzPts val="1100"/>
              <a:buChar char="○"/>
            </a:pPr>
            <a:r>
              <a:rPr lang="en"/>
              <a:t>Worked performed during recovery.</a:t>
            </a:r>
            <a:endParaRPr/>
          </a:p>
          <a:p>
            <a:pPr indent="-298450" lvl="1" marL="914400" rtl="0">
              <a:spcBef>
                <a:spcPts val="0"/>
              </a:spcBef>
              <a:spcAft>
                <a:spcPts val="0"/>
              </a:spcAft>
              <a:buSzPts val="1100"/>
              <a:buChar char="○"/>
            </a:pPr>
            <a:r>
              <a:rPr lang="en"/>
              <a:t>Areas where the IR team was effective.</a:t>
            </a:r>
            <a:endParaRPr/>
          </a:p>
          <a:p>
            <a:pPr indent="-298450" lvl="1" marL="914400" rtl="0">
              <a:spcBef>
                <a:spcPts val="0"/>
              </a:spcBef>
              <a:spcAft>
                <a:spcPts val="0"/>
              </a:spcAft>
              <a:buSzPts val="1100"/>
              <a:buChar char="○"/>
            </a:pPr>
            <a:r>
              <a:rPr lang="en"/>
              <a:t>Areas that need improvement.</a:t>
            </a:r>
            <a:endParaRPr/>
          </a:p>
          <a:p>
            <a:pPr indent="-311150" lvl="0" marL="457200" rtl="0">
              <a:spcBef>
                <a:spcPts val="0"/>
              </a:spcBef>
              <a:spcAft>
                <a:spcPts val="0"/>
              </a:spcAft>
              <a:buSzPts val="1300"/>
              <a:buChar char="●"/>
            </a:pPr>
            <a:r>
              <a:rPr lang="en"/>
              <a:t>The overall goal is to learn from the incidents that occurred within an organization to improve the team’s performance and provide reference materials in the event of a similar incident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a:t>
            </a:r>
            <a:endParaRPr/>
          </a:p>
        </p:txBody>
      </p:sp>
      <p:sp>
        <p:nvSpPr>
          <p:cNvPr id="257" name="Shape 2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Github repo:</a:t>
            </a:r>
            <a:endParaRPr/>
          </a:p>
          <a:p>
            <a:pPr indent="-298450" lvl="1" marL="914400" rtl="0">
              <a:spcBef>
                <a:spcPts val="0"/>
              </a:spcBef>
              <a:spcAft>
                <a:spcPts val="0"/>
              </a:spcAft>
              <a:buSzPts val="1100"/>
              <a:buChar char="○"/>
            </a:pPr>
            <a:r>
              <a:rPr lang="en"/>
              <a:t>https://github.com/CptOfEvilMinions/GuardiansOfTheNetwork</a:t>
            </a:r>
            <a:endParaRPr/>
          </a:p>
          <a:p>
            <a:pPr indent="-311150" lvl="0" marL="457200" rtl="0">
              <a:spcBef>
                <a:spcPts val="0"/>
              </a:spcBef>
              <a:spcAft>
                <a:spcPts val="0"/>
              </a:spcAft>
              <a:buSzPts val="1300"/>
              <a:buChar char="●"/>
            </a:pPr>
            <a:r>
              <a:rPr lang="en"/>
              <a:t>Demo readme.md -- Section “Incident reponse demo”</a:t>
            </a:r>
            <a:endParaRPr/>
          </a:p>
          <a:p>
            <a:pPr indent="-298450" lvl="1" marL="914400" rtl="0">
              <a:spcBef>
                <a:spcPts val="0"/>
              </a:spcBef>
              <a:spcAft>
                <a:spcPts val="0"/>
              </a:spcAft>
              <a:buSzPts val="1100"/>
              <a:buChar char="○"/>
            </a:pPr>
            <a:r>
              <a:rPr lang="en" u="sng">
                <a:solidFill>
                  <a:schemeClr val="hlink"/>
                </a:solidFill>
                <a:hlinkClick r:id="rId3"/>
              </a:rPr>
              <a:t>https://github.com/CptOfEvilMinions/GuardiansOfTheNetwork/blob/master/week1_dvwa/README.md</a:t>
            </a:r>
            <a:endParaRPr/>
          </a:p>
          <a:p>
            <a:pPr indent="-311150" lvl="0" marL="457200" rtl="0">
              <a:spcBef>
                <a:spcPts val="0"/>
              </a:spcBef>
              <a:spcAft>
                <a:spcPts val="0"/>
              </a:spcAft>
              <a:buSzPts val="1300"/>
              <a:buChar char="●"/>
            </a:pPr>
            <a:r>
              <a:rPr lang="en"/>
              <a:t>SSH into dvwa.hackinglab.beer</a:t>
            </a:r>
            <a:endParaRPr/>
          </a:p>
          <a:p>
            <a:pPr indent="-298450" lvl="1" marL="914400" rtl="0">
              <a:spcBef>
                <a:spcPts val="0"/>
              </a:spcBef>
              <a:spcAft>
                <a:spcPts val="0"/>
              </a:spcAft>
              <a:buSzPts val="1100"/>
              <a:buChar char="○"/>
            </a:pPr>
            <a:r>
              <a:rPr lang="en"/>
              <a:t>User: superadmin</a:t>
            </a:r>
            <a:endParaRPr/>
          </a:p>
          <a:p>
            <a:pPr indent="-298450" lvl="1" marL="914400" rtl="0">
              <a:spcBef>
                <a:spcPts val="0"/>
              </a:spcBef>
              <a:spcAft>
                <a:spcPts val="0"/>
              </a:spcAft>
              <a:buSzPts val="1100"/>
              <a:buChar char="○"/>
            </a:pPr>
            <a:r>
              <a:rPr lang="en"/>
              <a:t>Pass: PartyLike1969</a:t>
            </a:r>
            <a:endParaRPr/>
          </a:p>
          <a:p>
            <a:pPr indent="-298450" lvl="1" marL="914400" rtl="0">
              <a:spcBef>
                <a:spcPts val="0"/>
              </a:spcBef>
              <a:spcAft>
                <a:spcPts val="0"/>
              </a:spcAft>
              <a:buSzPts val="1100"/>
              <a:buChar char="○"/>
            </a:pPr>
            <a:r>
              <a:rPr lang="en"/>
              <a:t>docker exec -it dvwa_demo bash</a:t>
            </a:r>
            <a:endParaRPr/>
          </a:p>
          <a:p>
            <a:pPr indent="-311150" lvl="0" marL="457200" rtl="0">
              <a:spcBef>
                <a:spcPts val="0"/>
              </a:spcBef>
              <a:spcAft>
                <a:spcPts val="0"/>
              </a:spcAft>
              <a:buSzPts val="1300"/>
              <a:buChar char="●"/>
            </a:pPr>
            <a:r>
              <a:rPr lang="en"/>
              <a:t>For red team challenge and testing red team activity</a:t>
            </a:r>
            <a:endParaRPr/>
          </a:p>
          <a:p>
            <a:pPr indent="-311150" lvl="1" marL="914400" rtl="0">
              <a:spcBef>
                <a:spcPts val="0"/>
              </a:spcBef>
              <a:spcAft>
                <a:spcPts val="0"/>
              </a:spcAft>
              <a:buSzPts val="1300"/>
              <a:buChar char="○"/>
            </a:pPr>
            <a:r>
              <a:rPr lang="en" sz="1300"/>
              <a:t>dvwa.hackinglab.beer:</a:t>
            </a:r>
            <a:r>
              <a:rPr b="1" lang="en" sz="1300">
                <a:solidFill>
                  <a:srgbClr val="FF9900"/>
                </a:solidFill>
              </a:rPr>
              <a:t>8080</a:t>
            </a:r>
            <a:endParaRPr b="1" sz="1300">
              <a:solidFill>
                <a:srgbClr val="FF9900"/>
              </a:solidFill>
            </a:endParaRPr>
          </a:p>
          <a:p>
            <a:pPr indent="-311150" lvl="1" marL="914400" rtl="0">
              <a:spcBef>
                <a:spcPts val="0"/>
              </a:spcBef>
              <a:spcAft>
                <a:spcPts val="0"/>
              </a:spcAft>
              <a:buClr>
                <a:srgbClr val="FF9900"/>
              </a:buClr>
              <a:buSzPts val="1300"/>
              <a:buChar char="○"/>
            </a:pPr>
            <a:r>
              <a:rPr lang="en"/>
              <a:t>docker exec -it dvwa_pwn bash</a:t>
            </a:r>
            <a:endParaRPr/>
          </a:p>
          <a:p>
            <a:pPr indent="-298450" lvl="1" marL="914400" rtl="0">
              <a:spcBef>
                <a:spcPts val="0"/>
              </a:spcBef>
              <a:spcAft>
                <a:spcPts val="0"/>
              </a:spcAft>
              <a:buSzPts val="1100"/>
              <a:buChar char="○"/>
            </a:pPr>
            <a:r>
              <a:rPr lang="en"/>
              <a:t>Docker restart dvwa_pwn</a:t>
            </a:r>
            <a:endParaRPr/>
          </a:p>
          <a:p>
            <a:pPr indent="0" lvl="0" mar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Resources/Sources</a:t>
            </a:r>
            <a:endParaRPr/>
          </a:p>
        </p:txBody>
      </p:sp>
      <p:sp>
        <p:nvSpPr>
          <p:cNvPr id="263" name="Shape 2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hlink"/>
                </a:solidFill>
                <a:hlinkClick r:id="rId3"/>
              </a:rPr>
              <a:t>Creating the InfoSec Playbook</a:t>
            </a:r>
            <a:endParaRPr/>
          </a:p>
          <a:p>
            <a:pPr indent="-311150" lvl="0" marL="457200" rtl="0">
              <a:spcBef>
                <a:spcPts val="0"/>
              </a:spcBef>
              <a:spcAft>
                <a:spcPts val="0"/>
              </a:spcAft>
              <a:buSzPts val="1300"/>
              <a:buChar char="●"/>
            </a:pPr>
            <a:r>
              <a:rPr lang="en" u="sng">
                <a:solidFill>
                  <a:schemeClr val="hlink"/>
                </a:solidFill>
                <a:hlinkClick r:id="rId4"/>
              </a:rPr>
              <a:t>SANs - Incident Handler’s Handbook</a:t>
            </a:r>
            <a:endParaRPr/>
          </a:p>
          <a:p>
            <a:pPr indent="-311150" lvl="0" marL="457200" rtl="0">
              <a:spcBef>
                <a:spcPts val="0"/>
              </a:spcBef>
              <a:spcAft>
                <a:spcPts val="0"/>
              </a:spcAft>
              <a:buSzPts val="1300"/>
              <a:buChar char="●"/>
            </a:pPr>
            <a:r>
              <a:rPr lang="en"/>
              <a:t>Windows: </a:t>
            </a:r>
            <a:r>
              <a:rPr lang="en" u="sng">
                <a:solidFill>
                  <a:schemeClr val="hlink"/>
                </a:solidFill>
                <a:hlinkClick r:id="rId5"/>
              </a:rPr>
              <a:t>SANS Intrusion Discovery Cheat Sheet</a:t>
            </a:r>
            <a:endParaRPr/>
          </a:p>
          <a:p>
            <a:pPr indent="-311150" lvl="0" marL="457200" rtl="0">
              <a:spcBef>
                <a:spcPts val="0"/>
              </a:spcBef>
              <a:spcAft>
                <a:spcPts val="0"/>
              </a:spcAft>
              <a:buSzPts val="1300"/>
              <a:buChar char="●"/>
            </a:pPr>
            <a:r>
              <a:rPr lang="en"/>
              <a:t>Linux: </a:t>
            </a:r>
            <a:r>
              <a:rPr lang="en" u="sng">
                <a:solidFill>
                  <a:schemeClr val="hlink"/>
                </a:solidFill>
                <a:hlinkClick r:id="rId6"/>
              </a:rPr>
              <a:t>SANS Intrusion Discovery Cheat Sheet</a:t>
            </a:r>
            <a:endParaRPr/>
          </a:p>
          <a:p>
            <a:pPr indent="-311150" lvl="0" marL="457200" rtl="0">
              <a:spcBef>
                <a:spcPts val="0"/>
              </a:spcBef>
              <a:spcAft>
                <a:spcPts val="0"/>
              </a:spcAft>
              <a:buSzPts val="1300"/>
              <a:buChar char="●"/>
            </a:pPr>
            <a:r>
              <a:rPr lang="en" u="sng">
                <a:solidFill>
                  <a:schemeClr val="hlink"/>
                </a:solidFill>
                <a:hlinkClick r:id="rId7"/>
              </a:rPr>
              <a:t>Powershell Event Manager Commands</a:t>
            </a:r>
            <a:endParaRPr/>
          </a:p>
          <a:p>
            <a:pPr indent="-311150" lvl="0" marL="457200" rtl="0">
              <a:spcBef>
                <a:spcPts val="0"/>
              </a:spcBef>
              <a:spcAft>
                <a:spcPts val="0"/>
              </a:spcAft>
              <a:buSzPts val="1300"/>
              <a:buChar char="●"/>
            </a:pPr>
            <a:r>
              <a:rPr lang="en"/>
              <a:t>Youtube - </a:t>
            </a:r>
            <a:r>
              <a:rPr lang="en" u="sng">
                <a:solidFill>
                  <a:schemeClr val="hlink"/>
                </a:solidFill>
                <a:hlinkClick r:id="rId8"/>
              </a:rPr>
              <a:t>SANS DFIR Webcast - Incident Response Event Log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Building a toolbox</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Over the next two weeks we are going to lay down the foundation:</a:t>
            </a:r>
            <a:endParaRPr/>
          </a:p>
          <a:p>
            <a:pPr indent="-298450" lvl="1" marL="914400" rtl="0">
              <a:spcBef>
                <a:spcPts val="0"/>
              </a:spcBef>
              <a:spcAft>
                <a:spcPts val="0"/>
              </a:spcAft>
              <a:buSzPts val="1100"/>
              <a:buChar char="○"/>
            </a:pPr>
            <a:r>
              <a:rPr lang="en"/>
              <a:t>incident response mindset</a:t>
            </a:r>
            <a:endParaRPr/>
          </a:p>
          <a:p>
            <a:pPr indent="-298450" lvl="1" marL="914400" rtl="0">
              <a:spcBef>
                <a:spcPts val="0"/>
              </a:spcBef>
              <a:spcAft>
                <a:spcPts val="0"/>
              </a:spcAft>
              <a:buSzPts val="1100"/>
              <a:buChar char="○"/>
            </a:pPr>
            <a:r>
              <a:rPr lang="en"/>
              <a:t>attacker mindset</a:t>
            </a:r>
            <a:endParaRPr/>
          </a:p>
          <a:p>
            <a:pPr indent="-311150" lvl="0" marL="457200" rtl="0">
              <a:spcBef>
                <a:spcPts val="0"/>
              </a:spcBef>
              <a:spcAft>
                <a:spcPts val="0"/>
              </a:spcAft>
              <a:buSzPts val="1300"/>
              <a:buChar char="●"/>
            </a:pPr>
            <a:r>
              <a:rPr lang="en"/>
              <a:t>This foundation is going to create our toolbox</a:t>
            </a:r>
            <a:endParaRPr/>
          </a:p>
          <a:p>
            <a:pPr indent="-311150" lvl="0" marL="457200">
              <a:spcBef>
                <a:spcPts val="0"/>
              </a:spcBef>
              <a:spcAft>
                <a:spcPts val="0"/>
              </a:spcAft>
              <a:buSzPts val="1300"/>
              <a:buChar char="●"/>
            </a:pPr>
            <a:r>
              <a:rPr lang="en"/>
              <a:t>But we need tools to make our toolbox effective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You’re the tool</a:t>
            </a:r>
            <a:endParaRPr/>
          </a:p>
        </p:txBody>
      </p:sp>
      <p:sp>
        <p:nvSpPr>
          <p:cNvPr id="105" name="Shape 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are going to work in groups and with each other to grow </a:t>
            </a:r>
            <a:r>
              <a:rPr lang="en"/>
              <a:t>everyone's</a:t>
            </a:r>
            <a:r>
              <a:rPr lang="en"/>
              <a:t> toolset</a:t>
            </a:r>
            <a:endParaRPr/>
          </a:p>
          <a:p>
            <a:pPr indent="-311150" lvl="0" marL="457200" rtl="0">
              <a:spcBef>
                <a:spcPts val="0"/>
              </a:spcBef>
              <a:spcAft>
                <a:spcPts val="0"/>
              </a:spcAft>
              <a:buSzPts val="1300"/>
              <a:buChar char="●"/>
            </a:pPr>
            <a:r>
              <a:rPr lang="en"/>
              <a:t>1st year(freshmen)</a:t>
            </a:r>
            <a:endParaRPr/>
          </a:p>
          <a:p>
            <a:pPr indent="-298450" lvl="1" marL="914400" rtl="0">
              <a:spcBef>
                <a:spcPts val="0"/>
              </a:spcBef>
              <a:spcAft>
                <a:spcPts val="0"/>
              </a:spcAft>
              <a:buSzPts val="1100"/>
              <a:buChar char="○"/>
            </a:pPr>
            <a:r>
              <a:rPr lang="en"/>
              <a:t>Tools, </a:t>
            </a:r>
            <a:r>
              <a:rPr lang="en"/>
              <a:t>Tactics</a:t>
            </a:r>
            <a:r>
              <a:rPr lang="en"/>
              <a:t>, and Procedures (TTPs) time - 5 min presentation</a:t>
            </a:r>
            <a:endParaRPr/>
          </a:p>
          <a:p>
            <a:pPr indent="-311150" lvl="0" marL="457200" rtl="0">
              <a:spcBef>
                <a:spcPts val="0"/>
              </a:spcBef>
              <a:spcAft>
                <a:spcPts val="0"/>
              </a:spcAft>
              <a:buSzPts val="1300"/>
              <a:buChar char="●"/>
            </a:pPr>
            <a:r>
              <a:rPr lang="en"/>
              <a:t>2nd/3rd years</a:t>
            </a:r>
            <a:endParaRPr/>
          </a:p>
          <a:p>
            <a:pPr indent="-298450" lvl="1" marL="914400" rtl="0">
              <a:spcBef>
                <a:spcPts val="0"/>
              </a:spcBef>
              <a:spcAft>
                <a:spcPts val="0"/>
              </a:spcAft>
              <a:buSzPts val="1100"/>
              <a:buChar char="○"/>
            </a:pPr>
            <a:r>
              <a:rPr lang="en"/>
              <a:t>Presentation 10+ mins on a tool/topic OF YOUR CHOICE --- you can do in teams/</a:t>
            </a:r>
            <a:r>
              <a:rPr lang="en"/>
              <a:t>partners</a:t>
            </a:r>
            <a:endParaRPr/>
          </a:p>
          <a:p>
            <a:pPr indent="-298450" lvl="1" marL="914400" rtl="0">
              <a:spcBef>
                <a:spcPts val="0"/>
              </a:spcBef>
              <a:spcAft>
                <a:spcPts val="0"/>
              </a:spcAft>
              <a:buSzPts val="1100"/>
              <a:buChar char="○"/>
            </a:pPr>
            <a:r>
              <a:rPr lang="en"/>
              <a:t>Red team challenges/scripting challenges</a:t>
            </a:r>
            <a:endParaRPr/>
          </a:p>
          <a:p>
            <a:pPr indent="-311150" lvl="0" marL="457200" rtl="0">
              <a:spcBef>
                <a:spcPts val="0"/>
              </a:spcBef>
              <a:spcAft>
                <a:spcPts val="0"/>
              </a:spcAft>
              <a:buSzPts val="1300"/>
              <a:buChar char="●"/>
            </a:pPr>
            <a:r>
              <a:rPr lang="en"/>
              <a:t>4th year +</a:t>
            </a:r>
            <a:endParaRPr/>
          </a:p>
          <a:p>
            <a:pPr indent="-298450" lvl="1" marL="914400" rtl="0">
              <a:spcBef>
                <a:spcPts val="0"/>
              </a:spcBef>
              <a:spcAft>
                <a:spcPts val="0"/>
              </a:spcAft>
              <a:buSzPts val="1100"/>
              <a:buChar char="○"/>
            </a:pPr>
            <a:r>
              <a:rPr lang="en"/>
              <a:t>Must present BUT you must work with an underclassmen(junior and below)</a:t>
            </a:r>
            <a:endParaRPr/>
          </a:p>
          <a:p>
            <a:pPr indent="-311150" lvl="0" marL="457200" rtl="0">
              <a:spcBef>
                <a:spcPts val="0"/>
              </a:spcBef>
              <a:spcAft>
                <a:spcPts val="0"/>
              </a:spcAft>
              <a:buSzPts val="1300"/>
              <a:buChar char="●"/>
            </a:pPr>
            <a:r>
              <a:rPr lang="en"/>
              <a:t>Everyone has their own unique way of tackling problems and I want everyone to share that.</a:t>
            </a:r>
            <a:endParaRPr/>
          </a:p>
          <a:p>
            <a:pPr indent="-298450" lvl="1" marL="914400" rtl="0">
              <a:spcBef>
                <a:spcPts val="0"/>
              </a:spcBef>
              <a:spcAft>
                <a:spcPts val="0"/>
              </a:spcAft>
              <a:buSzPts val="1100"/>
              <a:buChar char="○"/>
            </a:pPr>
            <a:r>
              <a:rPr lang="en"/>
              <a:t>Mine is not the best way but it’s MY 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will be doing - “plan”</a:t>
            </a:r>
            <a:endParaRPr/>
          </a:p>
        </p:txBody>
      </p:sp>
      <p:sp>
        <p:nvSpPr>
          <p:cNvPr id="111" name="Shape 111"/>
          <p:cNvSpPr txBox="1"/>
          <p:nvPr>
            <p:ph idx="1" type="body"/>
          </p:nvPr>
        </p:nvSpPr>
        <p:spPr>
          <a:xfrm>
            <a:off x="727650" y="1853850"/>
            <a:ext cx="7688700" cy="271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will learn about what IR is and how to do it</a:t>
            </a:r>
            <a:endParaRPr/>
          </a:p>
          <a:p>
            <a:pPr indent="-311150" lvl="0" marL="457200" rtl="0">
              <a:spcBef>
                <a:spcPts val="0"/>
              </a:spcBef>
              <a:spcAft>
                <a:spcPts val="0"/>
              </a:spcAft>
              <a:buSzPts val="1300"/>
              <a:buChar char="●"/>
            </a:pPr>
            <a:r>
              <a:rPr lang="en"/>
              <a:t>We will learn about the attacker mindset and how they operate</a:t>
            </a:r>
            <a:endParaRPr/>
          </a:p>
          <a:p>
            <a:pPr indent="-298450" lvl="1" marL="914400" rtl="0">
              <a:spcBef>
                <a:spcPts val="0"/>
              </a:spcBef>
              <a:spcAft>
                <a:spcPts val="0"/>
              </a:spcAft>
              <a:buSzPts val="1100"/>
              <a:buChar char="○"/>
            </a:pPr>
            <a:r>
              <a:rPr lang="en"/>
              <a:t>Insert Sun Tzu quote</a:t>
            </a:r>
            <a:endParaRPr/>
          </a:p>
          <a:p>
            <a:pPr indent="-311150" lvl="0" marL="457200" rtl="0">
              <a:spcBef>
                <a:spcPts val="0"/>
              </a:spcBef>
              <a:spcAft>
                <a:spcPts val="0"/>
              </a:spcAft>
              <a:buSzPts val="1300"/>
              <a:buChar char="●"/>
            </a:pPr>
            <a:r>
              <a:rPr lang="en"/>
              <a:t>We will blue AND red team </a:t>
            </a:r>
            <a:endParaRPr/>
          </a:p>
          <a:p>
            <a:pPr indent="-311150" lvl="0" marL="457200" rtl="0">
              <a:spcBef>
                <a:spcPts val="0"/>
              </a:spcBef>
              <a:spcAft>
                <a:spcPts val="0"/>
              </a:spcAft>
              <a:buSzPts val="1300"/>
              <a:buChar char="●"/>
            </a:pPr>
            <a:r>
              <a:rPr lang="en"/>
              <a:t>Forensics</a:t>
            </a:r>
            <a:endParaRPr/>
          </a:p>
          <a:p>
            <a:pPr indent="-311150" lvl="0" marL="457200" rtl="0">
              <a:spcBef>
                <a:spcPts val="0"/>
              </a:spcBef>
              <a:spcAft>
                <a:spcPts val="0"/>
              </a:spcAft>
              <a:buSzPts val="1300"/>
              <a:buChar char="●"/>
            </a:pPr>
            <a:r>
              <a:rPr lang="en"/>
              <a:t>Hope to do:</a:t>
            </a:r>
            <a:endParaRPr/>
          </a:p>
          <a:p>
            <a:pPr indent="-298450" lvl="1" marL="914400" rtl="0">
              <a:spcBef>
                <a:spcPts val="0"/>
              </a:spcBef>
              <a:spcAft>
                <a:spcPts val="0"/>
              </a:spcAft>
              <a:buSzPts val="1100"/>
              <a:buChar char="○"/>
            </a:pPr>
            <a:r>
              <a:rPr lang="en"/>
              <a:t>SpaceJam is may be coming back and we can create our own logging platform</a:t>
            </a:r>
            <a:endParaRPr/>
          </a:p>
          <a:p>
            <a:pPr indent="-298450" lvl="2" marL="1371600" rtl="0">
              <a:spcBef>
                <a:spcPts val="0"/>
              </a:spcBef>
              <a:spcAft>
                <a:spcPts val="0"/>
              </a:spcAft>
              <a:buSzPts val="1100"/>
              <a:buChar char="■"/>
            </a:pPr>
            <a:r>
              <a:rPr lang="en"/>
              <a:t>YOU will decide the tools we use</a:t>
            </a:r>
            <a:endParaRPr/>
          </a:p>
          <a:p>
            <a:pPr indent="-298450" lvl="1" marL="914400" rtl="0">
              <a:spcBef>
                <a:spcPts val="0"/>
              </a:spcBef>
              <a:spcAft>
                <a:spcPts val="0"/>
              </a:spcAft>
              <a:buSzPts val="1100"/>
              <a:buChar char="○"/>
            </a:pPr>
            <a:r>
              <a:rPr lang="en"/>
              <a:t>Memory forensics</a:t>
            </a:r>
            <a:endParaRPr/>
          </a:p>
          <a:p>
            <a:pPr indent="-298450" lvl="1" marL="914400" rtl="0">
              <a:spcBef>
                <a:spcPts val="0"/>
              </a:spcBef>
              <a:spcAft>
                <a:spcPts val="0"/>
              </a:spcAft>
              <a:buSzPts val="1100"/>
              <a:buChar char="○"/>
            </a:pPr>
            <a:r>
              <a:rPr lang="en"/>
              <a:t>Offensive coutner measures - internal honeypots and windows honey users</a:t>
            </a:r>
            <a:endParaRPr/>
          </a:p>
          <a:p>
            <a:pPr indent="-298450" lvl="1" marL="914400" rtl="0">
              <a:spcBef>
                <a:spcPts val="0"/>
              </a:spcBef>
              <a:spcAft>
                <a:spcPts val="0"/>
              </a:spcAft>
              <a:buSzPts val="1100"/>
              <a:buChar char="○"/>
            </a:pPr>
            <a:r>
              <a:rPr lang="en"/>
              <a:t>Incident response in a competition </a:t>
            </a:r>
            <a:r>
              <a:rPr lang="en"/>
              <a:t>environment</a:t>
            </a:r>
            <a:endParaRPr/>
          </a:p>
          <a:p>
            <a:pPr indent="-298450" lvl="1" marL="914400" rtl="0">
              <a:spcBef>
                <a:spcPts val="0"/>
              </a:spcBef>
              <a:spcAft>
                <a:spcPts val="0"/>
              </a:spcAft>
              <a:buSzPts val="1100"/>
              <a:buChar char="○"/>
            </a:pPr>
            <a:r>
              <a:rPr lang="en"/>
              <a:t>Possibly</a:t>
            </a:r>
            <a:r>
              <a:rPr lang="en"/>
              <a:t> have Kyle come in and talk about rootkits</a:t>
            </a:r>
            <a:endParaRPr/>
          </a:p>
          <a:p>
            <a:pPr indent="-298450" lvl="1" marL="914400" rtl="0">
              <a:spcBef>
                <a:spcPts val="0"/>
              </a:spcBef>
              <a:spcAft>
                <a:spcPts val="0"/>
              </a:spcAft>
              <a:buSzPts val="1100"/>
              <a:buChar char="○"/>
            </a:pPr>
            <a:r>
              <a:rPr lang="en"/>
              <a:t>Do some threat hunting</a:t>
            </a:r>
            <a:endParaRPr/>
          </a:p>
          <a:p>
            <a:pPr indent="-298450" lvl="1" marL="914400" rtl="0">
              <a:spcBef>
                <a:spcPts val="0"/>
              </a:spcBef>
              <a:spcAft>
                <a:spcPts val="0"/>
              </a:spcAft>
              <a:buSzPts val="1100"/>
              <a:buChar char="○"/>
            </a:pPr>
            <a:r>
              <a:rPr lang="en"/>
              <a:t>Discussion about security topics and news --- I will moderate</a:t>
            </a:r>
            <a:endParaRPr/>
          </a:p>
          <a:p>
            <a:pPr indent="-311150" lvl="0" marL="457200" rtl="0">
              <a:spcBef>
                <a:spcPts val="0"/>
              </a:spcBef>
              <a:spcAft>
                <a:spcPts val="0"/>
              </a:spcAft>
              <a:buSzPts val="1300"/>
              <a:buChar char="●"/>
            </a:pPr>
            <a:r>
              <a:rPr lang="en">
                <a:solidFill>
                  <a:srgbClr val="38761D"/>
                </a:solidFill>
              </a:rPr>
              <a:t>WHATEVER you and your peers wanna do --- This OUR group I am not the dictator</a:t>
            </a:r>
            <a:endParaRPr>
              <a:solidFill>
                <a:srgbClr val="38761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incident response?</a:t>
            </a:r>
            <a:endParaRPr/>
          </a:p>
        </p:txBody>
      </p:sp>
      <p:sp>
        <p:nvSpPr>
          <p:cNvPr id="117" name="Shape 11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Incident responders are the cyber detectives of the internet</a:t>
            </a:r>
            <a:endParaRPr/>
          </a:p>
          <a:p>
            <a:pPr indent="-298450" lvl="1" marL="914400" rtl="0">
              <a:spcBef>
                <a:spcPts val="0"/>
              </a:spcBef>
              <a:spcAft>
                <a:spcPts val="0"/>
              </a:spcAft>
              <a:buSzPts val="1100"/>
              <a:buChar char="○"/>
            </a:pPr>
            <a:r>
              <a:rPr lang="en"/>
              <a:t>Internet police - We did it reddit</a:t>
            </a:r>
            <a:endParaRPr/>
          </a:p>
          <a:p>
            <a:pPr indent="-311150" lvl="0" marL="457200" rtl="0">
              <a:spcBef>
                <a:spcPts val="0"/>
              </a:spcBef>
              <a:spcAft>
                <a:spcPts val="0"/>
              </a:spcAft>
              <a:buSzPts val="1300"/>
              <a:buChar char="●"/>
            </a:pPr>
            <a:r>
              <a:rPr lang="en" u="sng">
                <a:solidFill>
                  <a:schemeClr val="hlink"/>
                </a:solidFill>
                <a:hlinkClick r:id="rId3"/>
              </a:rPr>
              <a:t>Incident response</a:t>
            </a:r>
            <a:r>
              <a:rPr lang="en"/>
              <a:t> - A term used to describe the process by which an organization handles a data breach or cyberattack, including the way the organization attempts to manage the consequences of the attack or breach (the “incident”)</a:t>
            </a:r>
            <a:endParaRPr/>
          </a:p>
          <a:p>
            <a:pPr indent="-311150" lvl="0" marL="457200" rtl="0">
              <a:spcBef>
                <a:spcPts val="0"/>
              </a:spcBef>
              <a:spcAft>
                <a:spcPts val="0"/>
              </a:spcAft>
              <a:buSzPts val="1300"/>
              <a:buChar char="●"/>
            </a:pPr>
            <a:r>
              <a:rPr lang="en"/>
              <a:t>Incident response is NOT about </a:t>
            </a:r>
            <a:r>
              <a:rPr b="1" lang="en">
                <a:solidFill>
                  <a:srgbClr val="FF0000"/>
                </a:solidFill>
              </a:rPr>
              <a:t>IF</a:t>
            </a:r>
            <a:r>
              <a:rPr lang="en"/>
              <a:t> but about </a:t>
            </a:r>
            <a:r>
              <a:rPr b="1" lang="en">
                <a:solidFill>
                  <a:srgbClr val="FF0000"/>
                </a:solidFill>
              </a:rPr>
              <a:t>WHEN!!!</a:t>
            </a:r>
            <a:endParaRPr b="1">
              <a:solidFill>
                <a:srgbClr val="FF0000"/>
              </a:solidFill>
            </a:endParaRPr>
          </a:p>
        </p:txBody>
      </p:sp>
      <p:pic>
        <p:nvPicPr>
          <p:cNvPr id="118" name="Shape 118"/>
          <p:cNvPicPr preferRelativeResize="0"/>
          <p:nvPr/>
        </p:nvPicPr>
        <p:blipFill>
          <a:blip r:embed="rId4">
            <a:alphaModFix/>
          </a:blip>
          <a:stretch>
            <a:fillRect/>
          </a:stretch>
        </p:blipFill>
        <p:spPr>
          <a:xfrm>
            <a:off x="7070100" y="2795850"/>
            <a:ext cx="2073900" cy="2347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you trying to protect?</a:t>
            </a:r>
            <a:endParaRPr/>
          </a:p>
        </p:txBody>
      </p:sp>
      <p:sp>
        <p:nvSpPr>
          <p:cNvPr id="124" name="Shape 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Assets</a:t>
            </a:r>
            <a:endParaRPr/>
          </a:p>
          <a:p>
            <a:pPr indent="-311150" lvl="0" marL="457200" rtl="0">
              <a:spcBef>
                <a:spcPts val="0"/>
              </a:spcBef>
              <a:spcAft>
                <a:spcPts val="0"/>
              </a:spcAft>
              <a:buSzPts val="1300"/>
              <a:buChar char="●"/>
            </a:pPr>
            <a:r>
              <a:rPr lang="en"/>
              <a:t>IT IS </a:t>
            </a:r>
            <a:r>
              <a:rPr b="1" lang="en" sz="3000"/>
              <a:t>IMPOSSIBLE</a:t>
            </a:r>
            <a:r>
              <a:rPr b="1" lang="en"/>
              <a:t> </a:t>
            </a:r>
            <a:r>
              <a:rPr lang="en"/>
              <a:t>to determine your risk → which leads to managing it</a:t>
            </a:r>
            <a:endParaRPr/>
          </a:p>
          <a:p>
            <a:pPr indent="-298450" lvl="1" marL="914400" rtl="0">
              <a:spcBef>
                <a:spcPts val="0"/>
              </a:spcBef>
              <a:spcAft>
                <a:spcPts val="0"/>
              </a:spcAft>
              <a:buSzPts val="1100"/>
              <a:buChar char="○"/>
            </a:pPr>
            <a:r>
              <a:rPr lang="en"/>
              <a:t>IF you are NOT aware of what you have then you don’t know what you can lose. </a:t>
            </a:r>
            <a:endParaRPr/>
          </a:p>
          <a:p>
            <a:pPr indent="-298450" lvl="1" marL="914400" rtl="0">
              <a:spcBef>
                <a:spcPts val="0"/>
              </a:spcBef>
              <a:spcAft>
                <a:spcPts val="0"/>
              </a:spcAft>
              <a:buSzPts val="1100"/>
              <a:buChar char="○"/>
            </a:pPr>
            <a:r>
              <a:rPr lang="en"/>
              <a:t>Sun Tzu  - Know thy self, know thy enemy. A thousand battles, a thousand victories.</a:t>
            </a:r>
            <a:endParaRPr/>
          </a:p>
          <a:p>
            <a:pPr indent="-298450" lvl="1" marL="914400" rtl="0">
              <a:spcBef>
                <a:spcPts val="0"/>
              </a:spcBef>
              <a:spcAft>
                <a:spcPts val="0"/>
              </a:spcAft>
              <a:buSzPts val="1100"/>
              <a:buChar char="○"/>
            </a:pPr>
            <a:r>
              <a:rPr lang="en"/>
              <a:t>WE have an idea of what the attackers are going for…</a:t>
            </a:r>
            <a:endParaRPr/>
          </a:p>
          <a:p>
            <a:pPr indent="-298450" lvl="1" marL="914400" rtl="0">
              <a:spcBef>
                <a:spcPts val="0"/>
              </a:spcBef>
              <a:spcAft>
                <a:spcPts val="0"/>
              </a:spcAft>
              <a:buSzPts val="1100"/>
              <a:buChar char="○"/>
            </a:pPr>
            <a:r>
              <a:rPr lang="en"/>
              <a:t>WE have an idea of their tactics….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protect our booty</a:t>
            </a:r>
            <a:endParaRPr/>
          </a:p>
        </p:txBody>
      </p:sp>
      <p:sp>
        <p:nvSpPr>
          <p:cNvPr id="130" name="Shape 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Asset worth protecting?</a:t>
            </a:r>
            <a:endParaRPr/>
          </a:p>
          <a:p>
            <a:pPr indent="-298450" lvl="1" marL="914400" rtl="0">
              <a:spcBef>
                <a:spcPts val="0"/>
              </a:spcBef>
              <a:spcAft>
                <a:spcPts val="0"/>
              </a:spcAft>
              <a:buSzPts val="1100"/>
              <a:buChar char="○"/>
            </a:pPr>
            <a:r>
              <a:rPr lang="en"/>
              <a:t>User endpoints/client machines</a:t>
            </a:r>
            <a:endParaRPr/>
          </a:p>
          <a:p>
            <a:pPr indent="-298450" lvl="1" marL="914400" rtl="0">
              <a:spcBef>
                <a:spcPts val="0"/>
              </a:spcBef>
              <a:spcAft>
                <a:spcPts val="0"/>
              </a:spcAft>
              <a:buSzPts val="1100"/>
              <a:buChar char="○"/>
            </a:pPr>
            <a:r>
              <a:rPr lang="en"/>
              <a:t>5 year old e-mails</a:t>
            </a:r>
            <a:endParaRPr/>
          </a:p>
          <a:p>
            <a:pPr indent="-298450" lvl="1" marL="914400" rtl="0">
              <a:spcBef>
                <a:spcPts val="0"/>
              </a:spcBef>
              <a:spcAft>
                <a:spcPts val="0"/>
              </a:spcAft>
              <a:buSzPts val="1100"/>
              <a:buChar char="○"/>
            </a:pPr>
            <a:r>
              <a:rPr lang="en"/>
              <a:t>Credit card database</a:t>
            </a:r>
            <a:endParaRPr/>
          </a:p>
          <a:p>
            <a:pPr indent="-298450" lvl="1" marL="914400" rtl="0">
              <a:spcBef>
                <a:spcPts val="0"/>
              </a:spcBef>
              <a:spcAft>
                <a:spcPts val="0"/>
              </a:spcAft>
              <a:buSzPts val="1100"/>
              <a:buChar char="○"/>
            </a:pPr>
            <a:r>
              <a:rPr lang="en"/>
              <a:t>Employee e-mails </a:t>
            </a:r>
            <a:endParaRPr/>
          </a:p>
          <a:p>
            <a:pPr indent="-298450" lvl="1" marL="914400" rtl="0">
              <a:spcBef>
                <a:spcPts val="0"/>
              </a:spcBef>
              <a:spcAft>
                <a:spcPts val="0"/>
              </a:spcAft>
              <a:buSzPts val="1100"/>
              <a:buChar char="○"/>
            </a:pPr>
            <a:r>
              <a:rPr lang="en"/>
              <a:t>User’s hashed password</a:t>
            </a:r>
            <a:endParaRPr/>
          </a:p>
          <a:p>
            <a:pPr indent="-298450" lvl="1" marL="914400" rtl="0">
              <a:spcBef>
                <a:spcPts val="0"/>
              </a:spcBef>
              <a:spcAft>
                <a:spcPts val="0"/>
              </a:spcAft>
              <a:buSzPts val="1100"/>
              <a:buChar char="○"/>
            </a:pPr>
            <a:r>
              <a:rPr lang="en"/>
              <a:t>Employee parking lot/garage</a:t>
            </a:r>
            <a:endParaRPr/>
          </a:p>
          <a:p>
            <a:pPr indent="-298450" lvl="1" marL="914400" rtl="0">
              <a:spcBef>
                <a:spcPts val="0"/>
              </a:spcBef>
              <a:spcAft>
                <a:spcPts val="0"/>
              </a:spcAft>
              <a:buSzPts val="1100"/>
              <a:buChar char="○"/>
            </a:pPr>
            <a:r>
              <a:rPr lang="en"/>
              <a:t>Chrome extensions</a:t>
            </a:r>
            <a:endParaRPr/>
          </a:p>
          <a:p>
            <a:pPr indent="-298450" lvl="1" marL="914400" rtl="0">
              <a:spcBef>
                <a:spcPts val="0"/>
              </a:spcBef>
              <a:spcAft>
                <a:spcPts val="0"/>
              </a:spcAft>
              <a:buSzPts val="1100"/>
              <a:buChar char="○"/>
            </a:pPr>
            <a:r>
              <a:rPr lang="en"/>
              <a:t>Doors</a:t>
            </a:r>
            <a:endParaRPr/>
          </a:p>
        </p:txBody>
      </p:sp>
      <p:sp>
        <p:nvSpPr>
          <p:cNvPr id="131" name="Shape 131"/>
          <p:cNvSpPr txBox="1"/>
          <p:nvPr/>
        </p:nvSpPr>
        <p:spPr>
          <a:xfrm>
            <a:off x="729450" y="3841200"/>
            <a:ext cx="4019400" cy="870300"/>
          </a:xfrm>
          <a:prstGeom prst="rect">
            <a:avLst/>
          </a:prstGeom>
          <a:noFill/>
          <a:ln>
            <a:noFill/>
          </a:ln>
        </p:spPr>
        <p:txBody>
          <a:bodyPr anchorCtr="0" anchor="t" bIns="91425" lIns="91425" spcFirstLastPara="1" rIns="91425" wrap="square" tIns="91425">
            <a:noAutofit/>
          </a:bodyPr>
          <a:lstStyle/>
          <a:p>
            <a:pPr indent="-311150" lvl="0" marL="457200"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Now let’s prioritize these items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Responsibilities</a:t>
            </a:r>
            <a:r>
              <a:rPr lang="en"/>
              <a:t> of Incident </a:t>
            </a:r>
            <a:r>
              <a:rPr lang="en"/>
              <a:t>responder</a:t>
            </a:r>
            <a:endParaRPr/>
          </a:p>
        </p:txBody>
      </p:sp>
      <p:sp>
        <p:nvSpPr>
          <p:cNvPr id="137" name="Shape 1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Scandalous</a:t>
            </a:r>
            <a:r>
              <a:rPr lang="en"/>
              <a:t> </a:t>
            </a:r>
            <a:r>
              <a:rPr lang="en"/>
              <a:t>email has been discovered on company devices/services</a:t>
            </a:r>
            <a:endParaRPr/>
          </a:p>
          <a:p>
            <a:pPr indent="-311150" lvl="0" marL="457200" rtl="0">
              <a:spcBef>
                <a:spcPts val="0"/>
              </a:spcBef>
              <a:spcAft>
                <a:spcPts val="0"/>
              </a:spcAft>
              <a:buSzPts val="1300"/>
              <a:buChar char="●"/>
            </a:pPr>
            <a:r>
              <a:rPr lang="en"/>
              <a:t>Empowering your users with knowledge</a:t>
            </a:r>
            <a:endParaRPr/>
          </a:p>
          <a:p>
            <a:pPr indent="-311150" lvl="0" marL="457200" rtl="0">
              <a:spcBef>
                <a:spcPts val="0"/>
              </a:spcBef>
              <a:spcAft>
                <a:spcPts val="0"/>
              </a:spcAft>
              <a:buSzPts val="1300"/>
              <a:buChar char="●"/>
            </a:pPr>
            <a:r>
              <a:rPr lang="en"/>
              <a:t>Determining the root cause of an issue and how to prevent recurrence</a:t>
            </a:r>
            <a:endParaRPr/>
          </a:p>
          <a:p>
            <a:pPr indent="-298450" lvl="1" marL="914400" rtl="0">
              <a:spcBef>
                <a:spcPts val="0"/>
              </a:spcBef>
              <a:spcAft>
                <a:spcPts val="0"/>
              </a:spcAft>
              <a:buSzPts val="1100"/>
              <a:buChar char="○"/>
            </a:pPr>
            <a:r>
              <a:rPr lang="en"/>
              <a:t>Includes detailed reports</a:t>
            </a:r>
            <a:endParaRPr/>
          </a:p>
          <a:p>
            <a:pPr indent="-298450" lvl="1" marL="914400" rtl="0">
              <a:spcBef>
                <a:spcPts val="0"/>
              </a:spcBef>
              <a:spcAft>
                <a:spcPts val="0"/>
              </a:spcAft>
              <a:buSzPts val="1100"/>
              <a:buChar char="○"/>
            </a:pPr>
            <a:r>
              <a:rPr lang="en"/>
              <a:t>Engaging stakeholders </a:t>
            </a:r>
            <a:endParaRPr/>
          </a:p>
          <a:p>
            <a:pPr indent="-298450" lvl="2" marL="1371600" rtl="0">
              <a:spcBef>
                <a:spcPts val="0"/>
              </a:spcBef>
              <a:spcAft>
                <a:spcPts val="0"/>
              </a:spcAft>
              <a:buSzPts val="1100"/>
              <a:buChar char="■"/>
            </a:pPr>
            <a:r>
              <a:rPr lang="en"/>
              <a:t>Internal - third party services that you utilize </a:t>
            </a:r>
            <a:endParaRPr/>
          </a:p>
          <a:p>
            <a:pPr indent="-298450" lvl="2" marL="1371600" rtl="0">
              <a:spcBef>
                <a:spcPts val="0"/>
              </a:spcBef>
              <a:spcAft>
                <a:spcPts val="0"/>
              </a:spcAft>
              <a:buSzPts val="1100"/>
              <a:buChar char="■"/>
            </a:pPr>
            <a:r>
              <a:rPr lang="en"/>
              <a:t>External - customers </a:t>
            </a:r>
            <a:endParaRPr/>
          </a:p>
          <a:p>
            <a:pPr indent="-311150" lvl="0" marL="457200" rtl="0">
              <a:spcBef>
                <a:spcPts val="0"/>
              </a:spcBef>
              <a:spcAft>
                <a:spcPts val="0"/>
              </a:spcAft>
              <a:buSzPts val="1300"/>
              <a:buChar char="●"/>
            </a:pPr>
            <a:r>
              <a:rPr lang="en"/>
              <a:t>Improving security</a:t>
            </a:r>
            <a:endParaRPr/>
          </a:p>
          <a:p>
            <a:pPr indent="-311150" lvl="0" marL="457200" rtl="0">
              <a:spcBef>
                <a:spcPts val="0"/>
              </a:spcBef>
              <a:spcAft>
                <a:spcPts val="0"/>
              </a:spcAft>
              <a:buSzPts val="1300"/>
              <a:buChar char="●"/>
            </a:pPr>
            <a:r>
              <a:rPr lang="en"/>
              <a:t>Being lovable &lt;3</a:t>
            </a:r>
            <a:endParaRPr/>
          </a:p>
          <a:p>
            <a:pPr indent="-298450" lvl="1" marL="914400" rtl="0">
              <a:spcBef>
                <a:spcPts val="0"/>
              </a:spcBef>
              <a:spcAft>
                <a:spcPts val="0"/>
              </a:spcAft>
              <a:buSzPts val="1100"/>
              <a:buChar char="○"/>
            </a:pPr>
            <a:r>
              <a:rPr lang="en"/>
              <a:t>Security is about people</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