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6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D341-78E8-43F7-A99A-CC2F3F9E7527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1A13D-33B6-488C-8EAF-A2DBB30A733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75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1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37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8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55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07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6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3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535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138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29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4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C45A-C844-4512-B5CE-0277F559D025}" type="datetimeFigureOut">
              <a:rPr lang="pl-PL" smtClean="0"/>
              <a:t>15.04.2022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292F-71D7-42C3-8D62-1F2F327C7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08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a.nauka.gov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DF602F9-33C1-4FAE-9B71-C57877DDC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199"/>
            <a:ext cx="12192000" cy="1909763"/>
          </a:xfrm>
        </p:spPr>
        <p:txBody>
          <a:bodyPr>
            <a:noAutofit/>
          </a:bodyPr>
          <a:lstStyle/>
          <a:p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Analiza zarobków absolwentów studiów wyższych pięć lat </a:t>
            </a:r>
            <a:b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dirty="0">
                <a:latin typeface="Arial" panose="020B0604020202020204" pitchFamily="34" charset="0"/>
                <a:cs typeface="Arial" panose="020B0604020202020204" pitchFamily="34" charset="0"/>
              </a:rPr>
              <a:t>po uzyskaniu dyplomu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B0036C-33D0-494D-A7F7-02FBF528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3750197"/>
            <a:ext cx="9788628" cy="3107803"/>
          </a:xfrm>
        </p:spPr>
        <p:txBody>
          <a:bodyPr>
            <a:normAutofit/>
          </a:bodyPr>
          <a:lstStyle/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endParaRPr lang="pl-P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000" algn="r"/>
            <a:r>
              <a:rPr lang="pl-PL" sz="2800" dirty="0">
                <a:latin typeface="Arial" panose="020B0604020202020204" pitchFamily="34" charset="0"/>
                <a:cs typeface="Arial" panose="020B0604020202020204" pitchFamily="34" charset="0"/>
              </a:rPr>
              <a:t>Przygotował: Kamil Kulesza</a:t>
            </a:r>
          </a:p>
        </p:txBody>
      </p:sp>
    </p:spTree>
    <p:extLst>
      <p:ext uri="{BB962C8B-B14F-4D97-AF65-F5344CB8AC3E}">
        <p14:creationId xmlns:p14="http://schemas.microsoft.com/office/powerpoint/2010/main" val="461008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Podsumowanie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 err="1">
                <a:latin typeface="Arial" panose="020B0604020202020204" pitchFamily="34" charset="0"/>
                <a:cs typeface="Arial" panose="020B0604020202020204" pitchFamily="34" charset="0"/>
              </a:rPr>
              <a:t>podus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B9CF2-4DE2-42C6-BEC8-4D75F45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AEBF3F-D911-45DE-B52C-66AD05500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446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badaniu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Badanie to ma na celu ukazać jak kształtują się zarobki absolwentów studiów magisterskich polskich uczelni, pięć lat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od uzyskaniu dyplomu. Dostępne dane pozwalają na przeprowadzenie analizy bazując na danych o absolwentach lat 2014 i 2015.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Za reprezentację zarobków poszczególnych kierunków przyjęto średnie mediany wynagrodzeń kierunków, których liczności wynosiła co najmniej 30 absolwentów. Uzyskana w ten sposób grupa przedstawia zarobki </a:t>
            </a:r>
            <a:b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314 tysięcy absolwentów po prawie 2500 kierunków.</a:t>
            </a:r>
          </a:p>
          <a:p>
            <a:pPr marL="1080000" indent="0" algn="just">
              <a:buNone/>
            </a:pP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</a:rPr>
              <a:t>	Wykorzystane w badaniu dane pochodzą z serwisu systemu Ekonomicznych Losów Absolwentów szkół wyższych (ELA) 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www.ela.nauka.gov.pl</a:t>
            </a:r>
            <a:r>
              <a:rPr lang="pl-PL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96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39948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absolwentów uzyskała dyplom magistra na kierunku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dziedzinie nauk społecznych. Innymi popularnymi kierunkami były kierunki związane z nowoczesnymi technologiami, medyczne i humanistyczne.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A12D4AA6-AC26-4312-BEC0-646E19AEA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27" y="2275173"/>
            <a:ext cx="10098345" cy="410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badanych studentów ukończyła studia magisterskie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na kierunku odbywającym się w formie stacjonarnej.</a:t>
            </a: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FEE9E55E-7EC3-4B65-970D-0441DFBC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07" y="2197545"/>
            <a:ext cx="5992585" cy="40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Dziedzina i forma studiów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Ponad połowa absolwentów studiów społecznych ukończyła studia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niestacjonarnej i są głównymi przedstawicielami tej grupy.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większość absolwentów pozostałych kierunków uzyskała dyplom </a:t>
            </a:r>
            <a:b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w formie stacjonarnej.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880175-DDDC-43E9-9346-BE2C3246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648498"/>
            <a:ext cx="10032000" cy="37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9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połowy absolwentów po pięciu latach nie przekraczają 4000 złotych,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6DEEC3-DCC6-4ACD-B103-322720798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0" y="2090303"/>
            <a:ext cx="9742220" cy="41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Zarobki absolwentów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	Zarobki absolwentów po studiach inżynieryjno-technicznych wyróżniają się na tle pozostałych kierunków.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41B2C5B-0385-452F-A9BF-5F97A3AD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0" y="2126748"/>
            <a:ext cx="10338620" cy="42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Informacje o setce najlepiej płatnych kierunków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37130"/>
            <a:ext cx="11336595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Znaczna część najlepiej płatnych kierunków związana jest z rozwojem technologii i medycyną, a ich studenci w większości odbyli studia stacjonarne.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Obraz 14" descr="Obraz zawierający tekst&#10;&#10;Opis wygenerowany automatycznie">
            <a:extLst>
              <a:ext uri="{FF2B5EF4-FFF2-40B4-BE49-F238E27FC236}">
                <a16:creationId xmlns:a16="http://schemas.microsoft.com/office/drawing/2014/main" id="{860B5D60-8234-448F-9F5B-81BB21A5A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2663223"/>
            <a:ext cx="11061292" cy="297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E6572A4F-AEE0-4C43-A19A-0A4EFDB1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1"/>
            <a:ext cx="12192000" cy="758980"/>
          </a:xfrm>
        </p:spPr>
        <p:txBody>
          <a:bodyPr>
            <a:normAutofit/>
          </a:bodyPr>
          <a:lstStyle/>
          <a:p>
            <a:pPr marL="1080000"/>
            <a:r>
              <a:rPr lang="pl-PL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kierunków pod względem zarobków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DA401464-8C74-4E2C-AA34-162A596EE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130"/>
            <a:ext cx="11112000" cy="4528970"/>
          </a:xfrm>
        </p:spPr>
        <p:txBody>
          <a:bodyPr>
            <a:normAutofit/>
          </a:bodyPr>
          <a:lstStyle/>
          <a:p>
            <a:pPr marL="1080000" indent="0" algn="just">
              <a:buNone/>
            </a:pPr>
            <a:r>
              <a:rPr lang="pl-PL" sz="2300" dirty="0">
                <a:latin typeface="Arial" panose="020B0604020202020204" pitchFamily="34" charset="0"/>
                <a:cs typeface="Arial" panose="020B0604020202020204" pitchFamily="34" charset="0"/>
              </a:rPr>
              <a:t>Zarobki studentów w oparciu o 2459 </a:t>
            </a:r>
            <a:endParaRPr lang="pl-PL" sz="23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ymbol zastępczy zawartości 12">
            <a:extLst>
              <a:ext uri="{FF2B5EF4-FFF2-40B4-BE49-F238E27FC236}">
                <a16:creationId xmlns:a16="http://schemas.microsoft.com/office/drawing/2014/main" id="{28670177-31EF-45B8-9694-7BE806BE5EC0}"/>
              </a:ext>
            </a:extLst>
          </p:cNvPr>
          <p:cNvSpPr txBox="1">
            <a:spLocks/>
          </p:cNvSpPr>
          <p:nvPr/>
        </p:nvSpPr>
        <p:spPr>
          <a:xfrm>
            <a:off x="0" y="6260951"/>
            <a:ext cx="12192000" cy="41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pl-PL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C157A6A-FB17-4F9E-BDDF-71C14E41E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99556"/>
              </p:ext>
            </p:extLst>
          </p:nvPr>
        </p:nvGraphicFramePr>
        <p:xfrm>
          <a:off x="1164348" y="1091900"/>
          <a:ext cx="9863303" cy="51000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3032">
                  <a:extLst>
                    <a:ext uri="{9D8B030D-6E8A-4147-A177-3AD203B41FA5}">
                      <a16:colId xmlns:a16="http://schemas.microsoft.com/office/drawing/2014/main" val="2933899059"/>
                    </a:ext>
                  </a:extLst>
                </a:gridCol>
                <a:gridCol w="2269584">
                  <a:extLst>
                    <a:ext uri="{9D8B030D-6E8A-4147-A177-3AD203B41FA5}">
                      <a16:colId xmlns:a16="http://schemas.microsoft.com/office/drawing/2014/main" val="353010117"/>
                    </a:ext>
                  </a:extLst>
                </a:gridCol>
                <a:gridCol w="5716621">
                  <a:extLst>
                    <a:ext uri="{9D8B030D-6E8A-4147-A177-3AD203B41FA5}">
                      <a16:colId xmlns:a16="http://schemas.microsoft.com/office/drawing/2014/main" val="3963521193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38560977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LP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uczelni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Nazwa kierunku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Mediana zarobków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6424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15177,51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5214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2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14264,42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51303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3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14038,355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053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4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Akademia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13586,03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24853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5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Warszawska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13216,63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69042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6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Akademia Górniczo-Hutnicza im. Stanisława Staszica w Krakowie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 stosowana,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12756,725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63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7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Polsko-Japońska Wyższa Szkoła Technik Komputerowych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niestacjonarne drugiego stopnia, 5-semestralne, profil praktyczny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12740,78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63538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8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Politechnika Gdańska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12618,515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7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9</a:t>
                      </a:r>
                      <a:endParaRPr lang="pl-PL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Politechnika Wrocławska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3-semestralne,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12416,86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16086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10</a:t>
                      </a:r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Uniwersytet Jagielloński w Krakowie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Informatyka, studia stacjonarne drugiego stopnia, 4-semestralne, profil ogólnoakademicki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 dirty="0">
                          <a:effectLst/>
                        </a:rPr>
                        <a:t>12326,155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86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70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ioletowy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469</Words>
  <Application>Microsoft Office PowerPoint</Application>
  <PresentationFormat>Panoramiczny</PresentationFormat>
  <Paragraphs>78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Analiza zarobków absolwentów studiów wyższych pięć lat  po uzyskaniu dyplomu</vt:lpstr>
      <vt:lpstr>Informacje o badaniu</vt:lpstr>
      <vt:lpstr>Dziedzina i forma studiów</vt:lpstr>
      <vt:lpstr>Dziedzina i forma studiów</vt:lpstr>
      <vt:lpstr>Dziedzina i forma studiów</vt:lpstr>
      <vt:lpstr>Zarobki absolwentów</vt:lpstr>
      <vt:lpstr>Zarobki absolwentów</vt:lpstr>
      <vt:lpstr>Informacje o setce najlepiej płatnych kierunków</vt:lpstr>
      <vt:lpstr>Ranking kierunków pod względem zarobków</vt:lpstr>
      <vt:lpstr>Podsumowanie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 Kulesza (105114)</dc:creator>
  <cp:lastModifiedBy>Kamil Kulesza (105114)</cp:lastModifiedBy>
  <cp:revision>23</cp:revision>
  <dcterms:created xsi:type="dcterms:W3CDTF">2022-04-14T09:51:25Z</dcterms:created>
  <dcterms:modified xsi:type="dcterms:W3CDTF">2022-04-15T10:08:18Z</dcterms:modified>
</cp:coreProperties>
</file>