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6" r:id="rId9"/>
    <p:sldId id="264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97AF"/>
    <a:srgbClr val="EF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Styl pośredni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6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3D341-78E8-43F7-A99A-CC2F3F9E7527}" type="datetimeFigureOut">
              <a:rPr lang="pl-PL" smtClean="0"/>
              <a:t>16.04.2022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1A13D-33B6-488C-8EAF-A2DBB30A7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175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16.04.2022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1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16.04.2022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373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16.04.2022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883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16.04.2022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557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16.04.2022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407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16.04.2022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462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16.04.2022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038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16.04.2022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35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16.04.2022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138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16.04.2022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98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16.04.2022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546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4C45A-C844-4512-B5CE-0277F559D025}" type="datetimeFigureOut">
              <a:rPr lang="pl-PL" smtClean="0"/>
              <a:t>16.04.2022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408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la.nauka.gov.p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id="{9F39EE03-3446-430B-B727-0F18F1B1F783}"/>
              </a:ext>
            </a:extLst>
          </p:cNvPr>
          <p:cNvSpPr/>
          <p:nvPr/>
        </p:nvSpPr>
        <p:spPr>
          <a:xfrm>
            <a:off x="6290310" y="5122749"/>
            <a:ext cx="4643089" cy="135052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8DF602F9-33C1-4FAE-9B71-C57877DDC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00199"/>
            <a:ext cx="12192000" cy="1909763"/>
          </a:xfrm>
        </p:spPr>
        <p:txBody>
          <a:bodyPr>
            <a:noAutofit/>
          </a:bodyPr>
          <a:lstStyle/>
          <a:p>
            <a:r>
              <a:rPr lang="pl-PL" sz="5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Analiza zarobków absolwentów studiów wyższych pięć lat </a:t>
            </a:r>
            <a:br>
              <a:rPr lang="pl-PL" sz="5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5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od uzyskania dyplomu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B8B0036C-33D0-494D-A7F7-02FBF5288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1" y="2777703"/>
            <a:ext cx="9788628" cy="3107803"/>
          </a:xfrm>
        </p:spPr>
        <p:txBody>
          <a:bodyPr>
            <a:normAutofit/>
          </a:bodyPr>
          <a:lstStyle/>
          <a:p>
            <a:pPr marL="720000" algn="r"/>
            <a:endParaRPr lang="pl-P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algn="r"/>
            <a:endParaRPr lang="pl-P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algn="r"/>
            <a:endParaRPr lang="pl-P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algn="r"/>
            <a:endParaRPr lang="pl-P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algn="r"/>
            <a:r>
              <a:rPr lang="pl-PL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Przygotował: Kamil Kulesza</a:t>
            </a:r>
          </a:p>
        </p:txBody>
      </p: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2501FC6-0AA4-487E-A1F6-EE9EEB447193}"/>
              </a:ext>
            </a:extLst>
          </p:cNvPr>
          <p:cNvCxnSpPr>
            <a:cxnSpLocks/>
          </p:cNvCxnSpPr>
          <p:nvPr/>
        </p:nvCxnSpPr>
        <p:spPr>
          <a:xfrm>
            <a:off x="1080000" y="3893574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008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10">
            <a:extLst>
              <a:ext uri="{FF2B5EF4-FFF2-40B4-BE49-F238E27FC236}">
                <a16:creationId xmlns:a16="http://schemas.microsoft.com/office/drawing/2014/main" id="{E2B7F47F-06CC-4327-999C-0AFF97F5784A}"/>
              </a:ext>
            </a:extLst>
          </p:cNvPr>
          <p:cNvSpPr/>
          <p:nvPr/>
        </p:nvSpPr>
        <p:spPr>
          <a:xfrm>
            <a:off x="1055370" y="650240"/>
            <a:ext cx="10415270" cy="130582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Najlepiej opłacane kierunki w województwach</a:t>
            </a:r>
          </a:p>
        </p:txBody>
      </p:sp>
      <p:graphicFrame>
        <p:nvGraphicFramePr>
          <p:cNvPr id="3" name="Symbol zastępczy zawartości 2">
            <a:extLst>
              <a:ext uri="{FF2B5EF4-FFF2-40B4-BE49-F238E27FC236}">
                <a16:creationId xmlns:a16="http://schemas.microsoft.com/office/drawing/2014/main" id="{415C6C03-B991-4632-BB00-C69DD9517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820325"/>
              </p:ext>
            </p:extLst>
          </p:nvPr>
        </p:nvGraphicFramePr>
        <p:xfrm>
          <a:off x="539750" y="1162075"/>
          <a:ext cx="11123929" cy="47311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286682112"/>
                    </a:ext>
                  </a:extLst>
                </a:gridCol>
                <a:gridCol w="1666240">
                  <a:extLst>
                    <a:ext uri="{9D8B030D-6E8A-4147-A177-3AD203B41FA5}">
                      <a16:colId xmlns:a16="http://schemas.microsoft.com/office/drawing/2014/main" val="2371264202"/>
                    </a:ext>
                  </a:extLst>
                </a:gridCol>
                <a:gridCol w="1940560">
                  <a:extLst>
                    <a:ext uri="{9D8B030D-6E8A-4147-A177-3AD203B41FA5}">
                      <a16:colId xmlns:a16="http://schemas.microsoft.com/office/drawing/2014/main" val="411073058"/>
                    </a:ext>
                  </a:extLst>
                </a:gridCol>
                <a:gridCol w="5191760">
                  <a:extLst>
                    <a:ext uri="{9D8B030D-6E8A-4147-A177-3AD203B41FA5}">
                      <a16:colId xmlns:a16="http://schemas.microsoft.com/office/drawing/2014/main" val="2559168455"/>
                    </a:ext>
                  </a:extLst>
                </a:gridCol>
                <a:gridCol w="1940559">
                  <a:extLst>
                    <a:ext uri="{9D8B030D-6E8A-4147-A177-3AD203B41FA5}">
                      <a16:colId xmlns:a16="http://schemas.microsoft.com/office/drawing/2014/main" val="3708089434"/>
                    </a:ext>
                  </a:extLst>
                </a:gridCol>
              </a:tblGrid>
              <a:tr h="26925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 LP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Województwo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Nazwa uczelni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Nazwa kierunku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Mediana zarobków (PLN)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597411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1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Małopolskie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Akademia Górniczo-Hutnicza im. Stanisława Staszica w Krakowie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15177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069968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2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Mazowieckie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Polsko-Japońska Akademia Technik Komputerowych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niestacjonarne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5-semestralne,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14264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75741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3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Pomorskie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Politechnika Gdańska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12618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037457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4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Dolnoślaśkie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Politechnika Wrocławska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12416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56372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5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Wielkopolskie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Politechnika Poznańska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niestacjonarne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4-semestralne,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11190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894593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6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Warmińsko-mazurskie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Uniwersytet Warmińsko-Mazurski w Olsztynie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Kierunek lekarski, stacjonarne jednolite studia magisterskie,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10-semestralne, profil praktyczny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10247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298982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7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Łódzkie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Politechnika Łódzka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 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10025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506221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8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Lubuskie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Uniwersytet Zielonogórski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Mechanika i budowa maszyn, studia niestacjonarne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9672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34550"/>
                  </a:ext>
                </a:extLst>
              </a:tr>
            </a:tbl>
          </a:graphicData>
        </a:graphic>
      </p:graphicFrame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1FA19DE5-53A0-4CCD-B251-25F5D2FDFE97}"/>
              </a:ext>
            </a:extLst>
          </p:cNvPr>
          <p:cNvCxnSpPr>
            <a:cxnSpLocks/>
          </p:cNvCxnSpPr>
          <p:nvPr/>
        </p:nvCxnSpPr>
        <p:spPr>
          <a:xfrm>
            <a:off x="1080000" y="1064313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7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10">
            <a:extLst>
              <a:ext uri="{FF2B5EF4-FFF2-40B4-BE49-F238E27FC236}">
                <a16:creationId xmlns:a16="http://schemas.microsoft.com/office/drawing/2014/main" id="{3992C568-EC22-48E5-994A-707B8C30BA8F}"/>
              </a:ext>
            </a:extLst>
          </p:cNvPr>
          <p:cNvSpPr/>
          <p:nvPr/>
        </p:nvSpPr>
        <p:spPr>
          <a:xfrm>
            <a:off x="1055370" y="650240"/>
            <a:ext cx="10415270" cy="130582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Najlepiej opłacane kierunki w województwach</a:t>
            </a:r>
          </a:p>
        </p:txBody>
      </p:sp>
      <p:graphicFrame>
        <p:nvGraphicFramePr>
          <p:cNvPr id="3" name="Symbol zastępczy zawartości 2">
            <a:extLst>
              <a:ext uri="{FF2B5EF4-FFF2-40B4-BE49-F238E27FC236}">
                <a16:creationId xmlns:a16="http://schemas.microsoft.com/office/drawing/2014/main" id="{415C6C03-B991-4632-BB00-C69DD9517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116149"/>
              </p:ext>
            </p:extLst>
          </p:nvPr>
        </p:nvGraphicFramePr>
        <p:xfrm>
          <a:off x="539750" y="1188236"/>
          <a:ext cx="11123929" cy="44912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286682112"/>
                    </a:ext>
                  </a:extLst>
                </a:gridCol>
                <a:gridCol w="1666240">
                  <a:extLst>
                    <a:ext uri="{9D8B030D-6E8A-4147-A177-3AD203B41FA5}">
                      <a16:colId xmlns:a16="http://schemas.microsoft.com/office/drawing/2014/main" val="237126420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411073058"/>
                    </a:ext>
                  </a:extLst>
                </a:gridCol>
                <a:gridCol w="5201920">
                  <a:extLst>
                    <a:ext uri="{9D8B030D-6E8A-4147-A177-3AD203B41FA5}">
                      <a16:colId xmlns:a16="http://schemas.microsoft.com/office/drawing/2014/main" val="2559168455"/>
                    </a:ext>
                  </a:extLst>
                </a:gridCol>
                <a:gridCol w="1940559">
                  <a:extLst>
                    <a:ext uri="{9D8B030D-6E8A-4147-A177-3AD203B41FA5}">
                      <a16:colId xmlns:a16="http://schemas.microsoft.com/office/drawing/2014/main" val="3708089434"/>
                    </a:ext>
                  </a:extLst>
                </a:gridCol>
              </a:tblGrid>
              <a:tr h="26925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 LP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Województwo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Nazwa uczelni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Nazwa kierunku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Mediana zarobków (PLN)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597411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Śląskie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Politechnika Śląska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Informatyka, studia niestacjonarne drugiego stopnia, </a:t>
                      </a:r>
                      <a:b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4-semestralne, profil ogólnoakademicki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9619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069968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Lubelskie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Uniwersytet Medyczny </a:t>
                      </a:r>
                      <a:b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 Lublinie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Kierunek lekarski, niestacjonarne jednolite studia magisterskie, </a:t>
                      </a:r>
                      <a:b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12-semestralne, profil nieokreślony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9086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75741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Kujawsko-Pomorskie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Uniwersytet Mikołaja Kopernika w Toruniu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Kierunek lekarski, stacjonarne jednolite studia magisterskie, </a:t>
                      </a:r>
                      <a:b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10-semestralne, profil praktyczny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9033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037457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Zachodniopomorskie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Pomorski Uniwersytet Medyczny w Szczecinie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Kierunek lekarski, stacjonarne jednolite studia magisterskie, </a:t>
                      </a:r>
                      <a:b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10-semestralne, profil praktyczny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9019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56372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Podlaskie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Uniwersytet Medyczny </a:t>
                      </a:r>
                      <a:b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 Białymstoku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Kierunek lekarski, stacjonarne jednolite studia magisterskie, </a:t>
                      </a:r>
                      <a:b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10-semestralne, profil praktyczny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8871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894593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Opolskie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Politechnika Opolska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Elektrotechnika, studia niestacjonarne drugiego stopnia, </a:t>
                      </a:r>
                      <a:b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4-semestralne, profil ogólnoakademicki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8722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298982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Podkarpackie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Politechnika Rzeszowska im. Ignacego Łukasiewicza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Lotnictwo i Kosmonautyka, studia stacjonarne drugiego stopnia, </a:t>
                      </a:r>
                      <a:b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3-semestralne, profil ogólnoakademicki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6612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506221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Świętokrzyskie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Politechnika Świętokrzyska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Informatyka, studia stacjonarne drugiego stopnia, </a:t>
                      </a:r>
                      <a:b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3-semestralne, profil ogólnoakademicki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6267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34550"/>
                  </a:ext>
                </a:extLst>
              </a:tr>
            </a:tbl>
          </a:graphicData>
        </a:graphic>
      </p:graphicFrame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253B66FE-FA9A-48DE-8EA8-618B1E45C992}"/>
              </a:ext>
            </a:extLst>
          </p:cNvPr>
          <p:cNvCxnSpPr>
            <a:cxnSpLocks/>
          </p:cNvCxnSpPr>
          <p:nvPr/>
        </p:nvCxnSpPr>
        <p:spPr>
          <a:xfrm>
            <a:off x="1080000" y="1064313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69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10">
            <a:extLst>
              <a:ext uri="{FF2B5EF4-FFF2-40B4-BE49-F238E27FC236}">
                <a16:creationId xmlns:a16="http://schemas.microsoft.com/office/drawing/2014/main" id="{A99285A9-50C4-478D-AAE6-D605756309B4}"/>
              </a:ext>
            </a:extLst>
          </p:cNvPr>
          <p:cNvSpPr/>
          <p:nvPr/>
        </p:nvSpPr>
        <p:spPr>
          <a:xfrm>
            <a:off x="1055370" y="624840"/>
            <a:ext cx="3745230" cy="155982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Podsumowanie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	Najlepiej opłacanymi specjalistami są absolwenci kierunków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w dziedzinach inżynieryjno-technicznych i medycznych. Ukończyli oni studia głównie w formie stacjonarnej, jednak są unikalne uczelnie jak np. PJATK, której absolwenci ukończyli studia niestacjonarne..</a:t>
            </a:r>
          </a:p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	Pierwszą dziesiątkę najlepiej opłacanych kierunków w Polsce zdominowały studia informatyczne. Zmieniając spojrzenie na najlepiej opłacane kierunki w poszczególnych województwach pojawia się wiele studiów lekarskich.</a:t>
            </a: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B6BFAD0F-E6CD-49AE-9981-DA23495150EC}"/>
              </a:ext>
            </a:extLst>
          </p:cNvPr>
          <p:cNvCxnSpPr>
            <a:cxnSpLocks/>
          </p:cNvCxnSpPr>
          <p:nvPr/>
        </p:nvCxnSpPr>
        <p:spPr>
          <a:xfrm>
            <a:off x="1080000" y="1064313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70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10">
            <a:extLst>
              <a:ext uri="{FF2B5EF4-FFF2-40B4-BE49-F238E27FC236}">
                <a16:creationId xmlns:a16="http://schemas.microsoft.com/office/drawing/2014/main" id="{3FE1C9B0-B27F-4A20-8F09-FF822A6C3AAC}"/>
              </a:ext>
            </a:extLst>
          </p:cNvPr>
          <p:cNvSpPr/>
          <p:nvPr/>
        </p:nvSpPr>
        <p:spPr>
          <a:xfrm>
            <a:off x="1055370" y="632615"/>
            <a:ext cx="5040630" cy="148208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Informacje o badaniu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	Badanie to ma na celu ukazać jak kształtują się zarobki absolwentów studiów magisterskich polskich uczelni, pięć lat </a:t>
            </a:r>
            <a:b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od uzyskaniu dyplomu. Dostępne dane pozwalają na przeprowadzenie analizy bazując na danych o absolwentach, którzy uzyskali dyplom </a:t>
            </a:r>
            <a:b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w  latach 2014 i 2015. </a:t>
            </a:r>
          </a:p>
          <a:p>
            <a:pPr marL="108000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	Za reprezentację zarobków poszczególnych kierunków na uczelniach przyjęto mediany wynagrodzeń kierunków, których liczności wynosiła co najmniej 30 absolwentów. Uzyskana w ten sposób grupa przedstawia zarobki 314 tysięcy absolwentów prawie 2500 kierunków.</a:t>
            </a:r>
          </a:p>
          <a:p>
            <a:pPr marL="108000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	Wykorzystane w badaniu dane pochodzą z serwisu systemu Ekonomicznych Losów Absolwentów szkół wyższych (ELA), </a:t>
            </a:r>
            <a:b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źródło: </a:t>
            </a:r>
            <a:r>
              <a:rPr lang="pl-PL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www.ela.nauka.gov.pl</a:t>
            </a:r>
            <a:r>
              <a:rPr lang="pl-PL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F5A1171D-0228-4CEC-9C84-F76C86379CC6}"/>
              </a:ext>
            </a:extLst>
          </p:cNvPr>
          <p:cNvCxnSpPr>
            <a:cxnSpLocks/>
          </p:cNvCxnSpPr>
          <p:nvPr/>
        </p:nvCxnSpPr>
        <p:spPr>
          <a:xfrm>
            <a:off x="1080000" y="1064313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96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10">
            <a:extLst>
              <a:ext uri="{FF2B5EF4-FFF2-40B4-BE49-F238E27FC236}">
                <a16:creationId xmlns:a16="http://schemas.microsoft.com/office/drawing/2014/main" id="{E8A7116A-BBCD-4EDD-BEED-F430D36F7A68}"/>
              </a:ext>
            </a:extLst>
          </p:cNvPr>
          <p:cNvSpPr/>
          <p:nvPr/>
        </p:nvSpPr>
        <p:spPr>
          <a:xfrm>
            <a:off x="1055370" y="640079"/>
            <a:ext cx="6625590" cy="140743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Popularność dziedziny nauk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39948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Ponad połowa absolwentów uzyskała dyplom magistra na kierunku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w dziedzinie nauk społecznych. Innymi popularnymi kierunkami były kierunki związane z nowoczesnymi technologiami, medyczne i humanistyczne.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71ACB23-F404-4937-8156-16C697AEE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2" y="2349852"/>
            <a:ext cx="9900769" cy="4021452"/>
          </a:xfrm>
          <a:prstGeom prst="rect">
            <a:avLst/>
          </a:prstGeom>
        </p:spPr>
      </p:pic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522DDD22-8D20-4A84-B299-8A9402D9BDA2}"/>
              </a:ext>
            </a:extLst>
          </p:cNvPr>
          <p:cNvCxnSpPr>
            <a:cxnSpLocks/>
          </p:cNvCxnSpPr>
          <p:nvPr/>
        </p:nvCxnSpPr>
        <p:spPr>
          <a:xfrm>
            <a:off x="1080000" y="1064313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65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10">
            <a:extLst>
              <a:ext uri="{FF2B5EF4-FFF2-40B4-BE49-F238E27FC236}">
                <a16:creationId xmlns:a16="http://schemas.microsoft.com/office/drawing/2014/main" id="{E3AF8EB9-137E-424A-9047-708808AB8D95}"/>
              </a:ext>
            </a:extLst>
          </p:cNvPr>
          <p:cNvSpPr/>
          <p:nvPr/>
        </p:nvSpPr>
        <p:spPr>
          <a:xfrm>
            <a:off x="1055370" y="640079"/>
            <a:ext cx="6625590" cy="140743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 ukończonych studiów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Ponad połowa badanych studentów ukończyła studia magisterskie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na kierunku odbywającym się w formie stacjonarnej.</a:t>
            </a: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516EFA4-07DC-4909-877E-38AB3053D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54" y="2149028"/>
            <a:ext cx="5530917" cy="4528970"/>
          </a:xfrm>
          <a:prstGeom prst="rect">
            <a:avLst/>
          </a:prstGeom>
        </p:spPr>
      </p:pic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E2687C28-D5C8-4984-B099-1EA1537B8A9F}"/>
              </a:ext>
            </a:extLst>
          </p:cNvPr>
          <p:cNvCxnSpPr>
            <a:cxnSpLocks/>
          </p:cNvCxnSpPr>
          <p:nvPr/>
        </p:nvCxnSpPr>
        <p:spPr>
          <a:xfrm>
            <a:off x="1080000" y="1064313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13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10">
            <a:extLst>
              <a:ext uri="{FF2B5EF4-FFF2-40B4-BE49-F238E27FC236}">
                <a16:creationId xmlns:a16="http://schemas.microsoft.com/office/drawing/2014/main" id="{A39A7106-FB7F-4CE6-9002-909C500A9200}"/>
              </a:ext>
            </a:extLst>
          </p:cNvPr>
          <p:cNvSpPr/>
          <p:nvPr/>
        </p:nvSpPr>
        <p:spPr>
          <a:xfrm>
            <a:off x="1055370" y="646176"/>
            <a:ext cx="9124950" cy="134646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Dziedzina i forma ukończonych studiów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Ponad połowa absolwentów studiów społecznych ukończyła studia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w formie niestacjonarnej i są głównymi przedstawicielami tej grupy.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Znaczna większość absolwentów pozostałych kierunków uzyskała dyplom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w formie stacjonarnej.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3C41020-DA2B-4840-A1C2-2D55D0AD0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376561"/>
            <a:ext cx="10028128" cy="4073182"/>
          </a:xfrm>
          <a:prstGeom prst="rect">
            <a:avLst/>
          </a:prstGeom>
        </p:spPr>
      </p:pic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0E23A9A4-16CC-422F-9B5E-E19750B7D94A}"/>
              </a:ext>
            </a:extLst>
          </p:cNvPr>
          <p:cNvCxnSpPr>
            <a:cxnSpLocks/>
          </p:cNvCxnSpPr>
          <p:nvPr/>
        </p:nvCxnSpPr>
        <p:spPr>
          <a:xfrm>
            <a:off x="1080000" y="1064313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9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10">
            <a:extLst>
              <a:ext uri="{FF2B5EF4-FFF2-40B4-BE49-F238E27FC236}">
                <a16:creationId xmlns:a16="http://schemas.microsoft.com/office/drawing/2014/main" id="{BB8D411E-CDF3-4342-BF7B-BC81ACE537D6}"/>
              </a:ext>
            </a:extLst>
          </p:cNvPr>
          <p:cNvSpPr/>
          <p:nvPr/>
        </p:nvSpPr>
        <p:spPr>
          <a:xfrm>
            <a:off x="1055370" y="652272"/>
            <a:ext cx="7570470" cy="128550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Zarobki wszystkich absolwentów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Zarobki połowy absolwentów po pięciu latach nie przekraczają 4000 złotych. 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24C889A-2C39-40F6-A1DA-E4E08F4AA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38" y="2036894"/>
            <a:ext cx="9242323" cy="3966800"/>
          </a:xfrm>
          <a:prstGeom prst="rect">
            <a:avLst/>
          </a:prstGeom>
        </p:spPr>
      </p:pic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1F7290C-BEF9-4F55-9F9B-501E086B76D4}"/>
              </a:ext>
            </a:extLst>
          </p:cNvPr>
          <p:cNvCxnSpPr>
            <a:cxnSpLocks/>
          </p:cNvCxnSpPr>
          <p:nvPr/>
        </p:nvCxnSpPr>
        <p:spPr>
          <a:xfrm>
            <a:off x="1080000" y="1064313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51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10">
            <a:extLst>
              <a:ext uri="{FF2B5EF4-FFF2-40B4-BE49-F238E27FC236}">
                <a16:creationId xmlns:a16="http://schemas.microsoft.com/office/drawing/2014/main" id="{283BC90F-C148-4A4D-BD92-F3808604DECE}"/>
              </a:ext>
            </a:extLst>
          </p:cNvPr>
          <p:cNvSpPr/>
          <p:nvPr/>
        </p:nvSpPr>
        <p:spPr>
          <a:xfrm>
            <a:off x="1055370" y="586740"/>
            <a:ext cx="10173068" cy="171222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Średnie zarobki absolwentów w dziedzinach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Średnia zarobków absolwentów po studiach inżynieryjno-technicznych wyróżnia się na tle pozostałych kierunków.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933B1919-3399-4FAE-98A6-8E4351D2F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57" y="2122303"/>
            <a:ext cx="10540181" cy="4347171"/>
          </a:xfrm>
          <a:prstGeom prst="rect">
            <a:avLst/>
          </a:prstGeom>
        </p:spPr>
      </p:pic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4CECA8CC-F00E-478F-B41D-411179FD1B39}"/>
              </a:ext>
            </a:extLst>
          </p:cNvPr>
          <p:cNvCxnSpPr>
            <a:cxnSpLocks/>
          </p:cNvCxnSpPr>
          <p:nvPr/>
        </p:nvCxnSpPr>
        <p:spPr>
          <a:xfrm>
            <a:off x="1080000" y="1064313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69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>
            <a:extLst>
              <a:ext uri="{FF2B5EF4-FFF2-40B4-BE49-F238E27FC236}">
                <a16:creationId xmlns:a16="http://schemas.microsoft.com/office/drawing/2014/main" id="{D135A1C6-E294-43F2-A9AA-5DE034AB77E7}"/>
              </a:ext>
            </a:extLst>
          </p:cNvPr>
          <p:cNvSpPr/>
          <p:nvPr/>
        </p:nvSpPr>
        <p:spPr>
          <a:xfrm>
            <a:off x="1055370" y="569462"/>
            <a:ext cx="9307830" cy="211360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0002"/>
            <a:ext cx="10717162" cy="758980"/>
          </a:xfrm>
        </p:spPr>
        <p:txBody>
          <a:bodyPr>
            <a:normAutofit fontScale="90000"/>
          </a:bodyPr>
          <a:lstStyle/>
          <a:p>
            <a:pPr marL="1080000"/>
            <a:r>
              <a:rPr lang="pl-PL" sz="3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Informacje o setce najlepiej płatnych kierunków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37130"/>
            <a:ext cx="11336595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Znaczna część najlepiej płatnych kierunków związana jest z rozwojem technologii i medycyną, a ich studenci w większości odbyli studia stacjonarne.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D35603E-4C68-4625-92FF-B6A4048B4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6" y="2389295"/>
            <a:ext cx="10717161" cy="3376805"/>
          </a:xfrm>
          <a:prstGeom prst="rect">
            <a:avLst/>
          </a:prstGeom>
        </p:spPr>
      </p:pic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583E3DCA-658D-4AF4-A875-4BC7D4C3343F}"/>
              </a:ext>
            </a:extLst>
          </p:cNvPr>
          <p:cNvCxnSpPr>
            <a:cxnSpLocks/>
          </p:cNvCxnSpPr>
          <p:nvPr/>
        </p:nvCxnSpPr>
        <p:spPr>
          <a:xfrm>
            <a:off x="1080000" y="1064313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1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10">
            <a:extLst>
              <a:ext uri="{FF2B5EF4-FFF2-40B4-BE49-F238E27FC236}">
                <a16:creationId xmlns:a16="http://schemas.microsoft.com/office/drawing/2014/main" id="{7F8FDB4C-2264-466B-ABF7-500691D443C3}"/>
              </a:ext>
            </a:extLst>
          </p:cNvPr>
          <p:cNvSpPr/>
          <p:nvPr/>
        </p:nvSpPr>
        <p:spPr>
          <a:xfrm>
            <a:off x="1055370" y="668169"/>
            <a:ext cx="8159750" cy="112653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3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Najlepiej opłacane kierunki w Polsce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Zarobki studentów w oparciu o 2459 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C157A6A-FB17-4F9E-BDDF-71C14E41E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133103"/>
              </p:ext>
            </p:extLst>
          </p:nvPr>
        </p:nvGraphicFramePr>
        <p:xfrm>
          <a:off x="1001907" y="1163020"/>
          <a:ext cx="10235382" cy="510001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1640">
                  <a:extLst>
                    <a:ext uri="{9D8B030D-6E8A-4147-A177-3AD203B41FA5}">
                      <a16:colId xmlns:a16="http://schemas.microsoft.com/office/drawing/2014/main" val="2933899059"/>
                    </a:ext>
                  </a:extLst>
                </a:gridCol>
                <a:gridCol w="2324836">
                  <a:extLst>
                    <a:ext uri="{9D8B030D-6E8A-4147-A177-3AD203B41FA5}">
                      <a16:colId xmlns:a16="http://schemas.microsoft.com/office/drawing/2014/main" val="353010117"/>
                    </a:ext>
                  </a:extLst>
                </a:gridCol>
                <a:gridCol w="5591447">
                  <a:extLst>
                    <a:ext uri="{9D8B030D-6E8A-4147-A177-3AD203B41FA5}">
                      <a16:colId xmlns:a16="http://schemas.microsoft.com/office/drawing/2014/main" val="3963521193"/>
                    </a:ext>
                  </a:extLst>
                </a:gridCol>
                <a:gridCol w="1907459">
                  <a:extLst>
                    <a:ext uri="{9D8B030D-6E8A-4147-A177-3AD203B41FA5}">
                      <a16:colId xmlns:a16="http://schemas.microsoft.com/office/drawing/2014/main" val="1385609779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LP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Nazwa uczelni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Nazwa kierunku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Mediana zarobków (PLN)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46424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1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Akademia Górniczo-Hutnicza im. Stanisława Staszica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w Krakowie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15177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45214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2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Polsko-Japońska Akademia Technik Komputerowych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niestacjonarne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5-semestralne,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14264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95130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>
                          <a:effectLst/>
                        </a:rPr>
                        <a:t>3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Politechnika Warszawska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 4-semestralne,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14038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538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4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Polsko-Japońska Akademia Technik Komputerowych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niestacjonarne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5-semestralne, profil praktyczny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13586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24853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5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Politechnika Warszawska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4-semestralne,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13216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69042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6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Akademia Górniczo-Hutnicza im. Stanisława Staszica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w Krakowie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 stosowana, studia 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12756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16327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7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Polsko-Japońska Wyższa Szkoła Technik Komputerowych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niestacjonarne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5-semestralne, profil praktyczny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12740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63538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8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Politechnika Gdańska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12618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98720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>
                          <a:effectLst/>
                        </a:rPr>
                        <a:t>9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Politechnika Wrocławska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12416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16086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10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Uniwersytet Jagielloński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w Krakowie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4-semestralne,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12326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867460"/>
                  </a:ext>
                </a:extLst>
              </a:tr>
            </a:tbl>
          </a:graphicData>
        </a:graphic>
      </p:graphicFrame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93672542-9C1B-4634-9ADC-FA9580A7DA57}"/>
              </a:ext>
            </a:extLst>
          </p:cNvPr>
          <p:cNvCxnSpPr>
            <a:cxnSpLocks/>
          </p:cNvCxnSpPr>
          <p:nvPr/>
        </p:nvCxnSpPr>
        <p:spPr>
          <a:xfrm>
            <a:off x="1080000" y="1064313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70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ioletowy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937</TotalTime>
  <Words>901</Words>
  <Application>Microsoft Office PowerPoint</Application>
  <PresentationFormat>Panoramiczny</PresentationFormat>
  <Paragraphs>174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Analiza zarobków absolwentów studiów wyższych pięć lat  od uzyskania dyplomu</vt:lpstr>
      <vt:lpstr>Informacje o badaniu</vt:lpstr>
      <vt:lpstr>Popularność dziedziny nauk</vt:lpstr>
      <vt:lpstr>Forma ukończonych studiów</vt:lpstr>
      <vt:lpstr>Dziedzina i forma ukończonych studiów</vt:lpstr>
      <vt:lpstr>Zarobki wszystkich absolwentów</vt:lpstr>
      <vt:lpstr>Średnie zarobki absolwentów w dziedzinach</vt:lpstr>
      <vt:lpstr>Informacje o setce najlepiej płatnych kierunków</vt:lpstr>
      <vt:lpstr>Najlepiej opłacane kierunki w Polsce</vt:lpstr>
      <vt:lpstr>Najlepiej opłacane kierunki w województwach</vt:lpstr>
      <vt:lpstr>Najlepiej opłacane kierunki w województwach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Kamil Kulesza (105114)</dc:creator>
  <cp:lastModifiedBy>Kamil Kulesza (105114)</cp:lastModifiedBy>
  <cp:revision>73</cp:revision>
  <dcterms:created xsi:type="dcterms:W3CDTF">2022-04-14T09:51:25Z</dcterms:created>
  <dcterms:modified xsi:type="dcterms:W3CDTF">2022-04-16T14:21:22Z</dcterms:modified>
</cp:coreProperties>
</file>