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6" r:id="rId2"/>
    <p:sldId id="258" r:id="rId3"/>
    <p:sldId id="259" r:id="rId4"/>
    <p:sldId id="260" r:id="rId5"/>
    <p:sldId id="261" r:id="rId6"/>
    <p:sldId id="262" r:id="rId7"/>
    <p:sldId id="25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notesViewPr>
    <p:cSldViewPr snapToGrid="0">
      <p:cViewPr varScale="1">
        <p:scale>
          <a:sx n="84" d="100"/>
          <a:sy n="84" d="100"/>
        </p:scale>
        <p:origin x="268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43D341-78E8-43F7-A99A-CC2F3F9E7527}" type="datetimeFigureOut">
              <a:rPr lang="pl-PL" smtClean="0"/>
              <a:t>14.04.2022</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B1A13D-33B6-488C-8EAF-A2DBB30A733F}" type="slidenum">
              <a:rPr lang="pl-PL" smtClean="0"/>
              <a:t>‹#›</a:t>
            </a:fld>
            <a:endParaRPr lang="pl-PL"/>
          </a:p>
        </p:txBody>
      </p:sp>
    </p:spTree>
    <p:extLst>
      <p:ext uri="{BB962C8B-B14F-4D97-AF65-F5344CB8AC3E}">
        <p14:creationId xmlns:p14="http://schemas.microsoft.com/office/powerpoint/2010/main" val="3981752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B984C45A-C844-4512-B5CE-0277F559D025}" type="datetimeFigureOut">
              <a:rPr lang="pl-PL" smtClean="0"/>
              <a:t>14.04.2022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051292F-71D7-42C3-8D62-1F2F327C761A}" type="slidenum">
              <a:rPr lang="pl-PL" smtClean="0"/>
              <a:t>‹#›</a:t>
            </a:fld>
            <a:endParaRPr lang="pl-PL"/>
          </a:p>
        </p:txBody>
      </p:sp>
    </p:spTree>
    <p:extLst>
      <p:ext uri="{BB962C8B-B14F-4D97-AF65-F5344CB8AC3E}">
        <p14:creationId xmlns:p14="http://schemas.microsoft.com/office/powerpoint/2010/main" val="951660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B984C45A-C844-4512-B5CE-0277F559D025}" type="datetimeFigureOut">
              <a:rPr lang="pl-PL" smtClean="0"/>
              <a:t>14.04.2022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051292F-71D7-42C3-8D62-1F2F327C761A}" type="slidenum">
              <a:rPr lang="pl-PL" smtClean="0"/>
              <a:t>‹#›</a:t>
            </a:fld>
            <a:endParaRPr lang="pl-PL"/>
          </a:p>
        </p:txBody>
      </p:sp>
    </p:spTree>
    <p:extLst>
      <p:ext uri="{BB962C8B-B14F-4D97-AF65-F5344CB8AC3E}">
        <p14:creationId xmlns:p14="http://schemas.microsoft.com/office/powerpoint/2010/main" val="513731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B984C45A-C844-4512-B5CE-0277F559D025}" type="datetimeFigureOut">
              <a:rPr lang="pl-PL" smtClean="0"/>
              <a:t>14.04.2022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051292F-71D7-42C3-8D62-1F2F327C761A}" type="slidenum">
              <a:rPr lang="pl-PL" smtClean="0"/>
              <a:t>‹#›</a:t>
            </a:fld>
            <a:endParaRPr lang="pl-PL"/>
          </a:p>
        </p:txBody>
      </p:sp>
    </p:spTree>
    <p:extLst>
      <p:ext uri="{BB962C8B-B14F-4D97-AF65-F5344CB8AC3E}">
        <p14:creationId xmlns:p14="http://schemas.microsoft.com/office/powerpoint/2010/main" val="1318834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B984C45A-C844-4512-B5CE-0277F559D025}" type="datetimeFigureOut">
              <a:rPr lang="pl-PL" smtClean="0"/>
              <a:t>14.04.2022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051292F-71D7-42C3-8D62-1F2F327C761A}" type="slidenum">
              <a:rPr lang="pl-PL" smtClean="0"/>
              <a:t>‹#›</a:t>
            </a:fld>
            <a:endParaRPr lang="pl-PL"/>
          </a:p>
        </p:txBody>
      </p:sp>
    </p:spTree>
    <p:extLst>
      <p:ext uri="{BB962C8B-B14F-4D97-AF65-F5344CB8AC3E}">
        <p14:creationId xmlns:p14="http://schemas.microsoft.com/office/powerpoint/2010/main" val="3525576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B984C45A-C844-4512-B5CE-0277F559D025}" type="datetimeFigureOut">
              <a:rPr lang="pl-PL" smtClean="0"/>
              <a:t>14.04.2022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051292F-71D7-42C3-8D62-1F2F327C761A}" type="slidenum">
              <a:rPr lang="pl-PL" smtClean="0"/>
              <a:t>‹#›</a:t>
            </a:fld>
            <a:endParaRPr lang="pl-PL"/>
          </a:p>
        </p:txBody>
      </p:sp>
    </p:spTree>
    <p:extLst>
      <p:ext uri="{BB962C8B-B14F-4D97-AF65-F5344CB8AC3E}">
        <p14:creationId xmlns:p14="http://schemas.microsoft.com/office/powerpoint/2010/main" val="3434073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B984C45A-C844-4512-B5CE-0277F559D025}" type="datetimeFigureOut">
              <a:rPr lang="pl-PL" smtClean="0"/>
              <a:t>14.04.2022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D051292F-71D7-42C3-8D62-1F2F327C761A}" type="slidenum">
              <a:rPr lang="pl-PL" smtClean="0"/>
              <a:t>‹#›</a:t>
            </a:fld>
            <a:endParaRPr lang="pl-PL"/>
          </a:p>
        </p:txBody>
      </p:sp>
    </p:spTree>
    <p:extLst>
      <p:ext uri="{BB962C8B-B14F-4D97-AF65-F5344CB8AC3E}">
        <p14:creationId xmlns:p14="http://schemas.microsoft.com/office/powerpoint/2010/main" val="1814626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l-PL"/>
              <a:t>Kliknij, aby edytować styl</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B984C45A-C844-4512-B5CE-0277F559D025}" type="datetimeFigureOut">
              <a:rPr lang="pl-PL" smtClean="0"/>
              <a:t>14.04.2022</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D051292F-71D7-42C3-8D62-1F2F327C761A}" type="slidenum">
              <a:rPr lang="pl-PL" smtClean="0"/>
              <a:t>‹#›</a:t>
            </a:fld>
            <a:endParaRPr lang="pl-PL"/>
          </a:p>
        </p:txBody>
      </p:sp>
    </p:spTree>
    <p:extLst>
      <p:ext uri="{BB962C8B-B14F-4D97-AF65-F5344CB8AC3E}">
        <p14:creationId xmlns:p14="http://schemas.microsoft.com/office/powerpoint/2010/main" val="2130381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B984C45A-C844-4512-B5CE-0277F559D025}" type="datetimeFigureOut">
              <a:rPr lang="pl-PL" smtClean="0"/>
              <a:t>14.04.2022</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D051292F-71D7-42C3-8D62-1F2F327C761A}" type="slidenum">
              <a:rPr lang="pl-PL" smtClean="0"/>
              <a:t>‹#›</a:t>
            </a:fld>
            <a:endParaRPr lang="pl-PL"/>
          </a:p>
        </p:txBody>
      </p:sp>
    </p:spTree>
    <p:extLst>
      <p:ext uri="{BB962C8B-B14F-4D97-AF65-F5344CB8AC3E}">
        <p14:creationId xmlns:p14="http://schemas.microsoft.com/office/powerpoint/2010/main" val="1625359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84C45A-C844-4512-B5CE-0277F559D025}" type="datetimeFigureOut">
              <a:rPr lang="pl-PL" smtClean="0"/>
              <a:t>14.04.2022</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D051292F-71D7-42C3-8D62-1F2F327C761A}" type="slidenum">
              <a:rPr lang="pl-PL" smtClean="0"/>
              <a:t>‹#›</a:t>
            </a:fld>
            <a:endParaRPr lang="pl-PL"/>
          </a:p>
        </p:txBody>
      </p:sp>
    </p:spTree>
    <p:extLst>
      <p:ext uri="{BB962C8B-B14F-4D97-AF65-F5344CB8AC3E}">
        <p14:creationId xmlns:p14="http://schemas.microsoft.com/office/powerpoint/2010/main" val="1531384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B984C45A-C844-4512-B5CE-0277F559D025}" type="datetimeFigureOut">
              <a:rPr lang="pl-PL" smtClean="0"/>
              <a:t>14.04.2022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D051292F-71D7-42C3-8D62-1F2F327C761A}" type="slidenum">
              <a:rPr lang="pl-PL" smtClean="0"/>
              <a:t>‹#›</a:t>
            </a:fld>
            <a:endParaRPr lang="pl-PL"/>
          </a:p>
        </p:txBody>
      </p:sp>
    </p:spTree>
    <p:extLst>
      <p:ext uri="{BB962C8B-B14F-4D97-AF65-F5344CB8AC3E}">
        <p14:creationId xmlns:p14="http://schemas.microsoft.com/office/powerpoint/2010/main" val="1102980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B984C45A-C844-4512-B5CE-0277F559D025}" type="datetimeFigureOut">
              <a:rPr lang="pl-PL" smtClean="0"/>
              <a:t>14.04.2022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D051292F-71D7-42C3-8D62-1F2F327C761A}" type="slidenum">
              <a:rPr lang="pl-PL" smtClean="0"/>
              <a:t>‹#›</a:t>
            </a:fld>
            <a:endParaRPr lang="pl-PL"/>
          </a:p>
        </p:txBody>
      </p:sp>
    </p:spTree>
    <p:extLst>
      <p:ext uri="{BB962C8B-B14F-4D97-AF65-F5344CB8AC3E}">
        <p14:creationId xmlns:p14="http://schemas.microsoft.com/office/powerpoint/2010/main" val="4095469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84C45A-C844-4512-B5CE-0277F559D025}" type="datetimeFigureOut">
              <a:rPr lang="pl-PL" smtClean="0"/>
              <a:t>14.04.2022</a:t>
            </a:fld>
            <a:endParaRPr lang="pl-P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1292F-71D7-42C3-8D62-1F2F327C761A}" type="slidenum">
              <a:rPr lang="pl-PL" smtClean="0"/>
              <a:t>‹#›</a:t>
            </a:fld>
            <a:endParaRPr lang="pl-PL"/>
          </a:p>
        </p:txBody>
      </p:sp>
    </p:spTree>
    <p:extLst>
      <p:ext uri="{BB962C8B-B14F-4D97-AF65-F5344CB8AC3E}">
        <p14:creationId xmlns:p14="http://schemas.microsoft.com/office/powerpoint/2010/main" val="41740895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ela.nauka.gov.p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DEF"/>
        </a:solidFill>
        <a:effectLst/>
      </p:bgPr>
    </p:bg>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8DF602F9-33C1-4FAE-9B71-C57877DDCBE7}"/>
              </a:ext>
            </a:extLst>
          </p:cNvPr>
          <p:cNvSpPr>
            <a:spLocks noGrp="1"/>
          </p:cNvSpPr>
          <p:nvPr>
            <p:ph type="ctrTitle"/>
          </p:nvPr>
        </p:nvSpPr>
        <p:spPr>
          <a:xfrm>
            <a:off x="0" y="1600199"/>
            <a:ext cx="12192000" cy="1909763"/>
          </a:xfrm>
        </p:spPr>
        <p:txBody>
          <a:bodyPr>
            <a:noAutofit/>
          </a:bodyPr>
          <a:lstStyle/>
          <a:p>
            <a:r>
              <a:rPr lang="pl-PL" sz="5400" dirty="0">
                <a:latin typeface="Arial" panose="020B0604020202020204" pitchFamily="34" charset="0"/>
                <a:cs typeface="Arial" panose="020B0604020202020204" pitchFamily="34" charset="0"/>
              </a:rPr>
              <a:t>Analiza zarobków absolwentów studiów wyższych pięć lat </a:t>
            </a:r>
            <a:br>
              <a:rPr lang="pl-PL" sz="5400" dirty="0">
                <a:latin typeface="Arial" panose="020B0604020202020204" pitchFamily="34" charset="0"/>
                <a:cs typeface="Arial" panose="020B0604020202020204" pitchFamily="34" charset="0"/>
              </a:rPr>
            </a:br>
            <a:r>
              <a:rPr lang="pl-PL" sz="5400" dirty="0">
                <a:latin typeface="Arial" panose="020B0604020202020204" pitchFamily="34" charset="0"/>
                <a:cs typeface="Arial" panose="020B0604020202020204" pitchFamily="34" charset="0"/>
              </a:rPr>
              <a:t>po uzyskaniu dyplomu</a:t>
            </a:r>
          </a:p>
        </p:txBody>
      </p:sp>
      <p:sp>
        <p:nvSpPr>
          <p:cNvPr id="5" name="Podtytuł 4">
            <a:extLst>
              <a:ext uri="{FF2B5EF4-FFF2-40B4-BE49-F238E27FC236}">
                <a16:creationId xmlns:a16="http://schemas.microsoft.com/office/drawing/2014/main" id="{B8B0036C-33D0-494D-A7F7-02FBF5288A94}"/>
              </a:ext>
            </a:extLst>
          </p:cNvPr>
          <p:cNvSpPr>
            <a:spLocks noGrp="1"/>
          </p:cNvSpPr>
          <p:nvPr>
            <p:ph type="subTitle" idx="1"/>
          </p:nvPr>
        </p:nvSpPr>
        <p:spPr>
          <a:xfrm>
            <a:off x="1080001" y="3750197"/>
            <a:ext cx="9788628" cy="3107803"/>
          </a:xfrm>
        </p:spPr>
        <p:txBody>
          <a:bodyPr>
            <a:normAutofit/>
          </a:bodyPr>
          <a:lstStyle/>
          <a:p>
            <a:pPr marL="720000" algn="r"/>
            <a:endParaRPr lang="pl-PL" sz="2800" dirty="0">
              <a:latin typeface="Arial" panose="020B0604020202020204" pitchFamily="34" charset="0"/>
              <a:cs typeface="Arial" panose="020B0604020202020204" pitchFamily="34" charset="0"/>
            </a:endParaRPr>
          </a:p>
          <a:p>
            <a:pPr marL="720000" algn="r"/>
            <a:endParaRPr lang="pl-PL" sz="2800" dirty="0">
              <a:latin typeface="Arial" panose="020B0604020202020204" pitchFamily="34" charset="0"/>
              <a:cs typeface="Arial" panose="020B0604020202020204" pitchFamily="34" charset="0"/>
            </a:endParaRPr>
          </a:p>
          <a:p>
            <a:pPr marL="720000" algn="r"/>
            <a:endParaRPr lang="pl-PL" sz="2800" dirty="0">
              <a:latin typeface="Arial" panose="020B0604020202020204" pitchFamily="34" charset="0"/>
              <a:cs typeface="Arial" panose="020B0604020202020204" pitchFamily="34" charset="0"/>
            </a:endParaRPr>
          </a:p>
          <a:p>
            <a:pPr marL="720000" algn="r"/>
            <a:endParaRPr lang="pl-PL" sz="2800" dirty="0">
              <a:latin typeface="Arial" panose="020B0604020202020204" pitchFamily="34" charset="0"/>
              <a:cs typeface="Arial" panose="020B0604020202020204" pitchFamily="34" charset="0"/>
            </a:endParaRPr>
          </a:p>
          <a:p>
            <a:pPr marL="720000" algn="r"/>
            <a:r>
              <a:rPr lang="pl-PL" sz="2800" dirty="0">
                <a:latin typeface="Arial" panose="020B0604020202020204" pitchFamily="34" charset="0"/>
                <a:cs typeface="Arial" panose="020B0604020202020204" pitchFamily="34" charset="0"/>
              </a:rPr>
              <a:t>Przygotował: Kamil Kulesza</a:t>
            </a:r>
          </a:p>
        </p:txBody>
      </p:sp>
    </p:spTree>
    <p:extLst>
      <p:ext uri="{BB962C8B-B14F-4D97-AF65-F5344CB8AC3E}">
        <p14:creationId xmlns:p14="http://schemas.microsoft.com/office/powerpoint/2010/main" val="461008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DEF"/>
        </a:solidFill>
        <a:effectLst/>
      </p:bgPr>
    </p:bg>
    <p:spTree>
      <p:nvGrpSpPr>
        <p:cNvPr id="1" name=""/>
        <p:cNvGrpSpPr/>
        <p:nvPr/>
      </p:nvGrpSpPr>
      <p:grpSpPr>
        <a:xfrm>
          <a:off x="0" y="0"/>
          <a:ext cx="0" cy="0"/>
          <a:chOff x="0" y="0"/>
          <a:chExt cx="0" cy="0"/>
        </a:xfrm>
      </p:grpSpPr>
      <p:sp>
        <p:nvSpPr>
          <p:cNvPr id="11" name="Tytuł 10">
            <a:extLst>
              <a:ext uri="{FF2B5EF4-FFF2-40B4-BE49-F238E27FC236}">
                <a16:creationId xmlns:a16="http://schemas.microsoft.com/office/drawing/2014/main" id="{E6572A4F-AEE0-4C43-A19A-0A4EFDB11758}"/>
              </a:ext>
            </a:extLst>
          </p:cNvPr>
          <p:cNvSpPr>
            <a:spLocks noGrp="1"/>
          </p:cNvSpPr>
          <p:nvPr>
            <p:ph type="title"/>
          </p:nvPr>
        </p:nvSpPr>
        <p:spPr>
          <a:xfrm>
            <a:off x="0" y="180001"/>
            <a:ext cx="12192000" cy="758980"/>
          </a:xfrm>
        </p:spPr>
        <p:txBody>
          <a:bodyPr>
            <a:normAutofit/>
          </a:bodyPr>
          <a:lstStyle/>
          <a:p>
            <a:pPr marL="1080000"/>
            <a:r>
              <a:rPr lang="pl-PL" sz="4000" dirty="0">
                <a:solidFill>
                  <a:srgbClr val="002060"/>
                </a:solidFill>
                <a:latin typeface="Arial" panose="020B0604020202020204" pitchFamily="34" charset="0"/>
                <a:cs typeface="Arial" panose="020B0604020202020204" pitchFamily="34" charset="0"/>
              </a:rPr>
              <a:t>Informacje o badaniu</a:t>
            </a:r>
          </a:p>
        </p:txBody>
      </p:sp>
      <p:sp>
        <p:nvSpPr>
          <p:cNvPr id="13" name="Symbol zastępczy zawartości 12">
            <a:extLst>
              <a:ext uri="{FF2B5EF4-FFF2-40B4-BE49-F238E27FC236}">
                <a16:creationId xmlns:a16="http://schemas.microsoft.com/office/drawing/2014/main" id="{DA401464-8C74-4E2C-AA34-162A596EE429}"/>
              </a:ext>
            </a:extLst>
          </p:cNvPr>
          <p:cNvSpPr>
            <a:spLocks noGrp="1"/>
          </p:cNvSpPr>
          <p:nvPr>
            <p:ph idx="1"/>
          </p:nvPr>
        </p:nvSpPr>
        <p:spPr>
          <a:xfrm>
            <a:off x="0" y="1237130"/>
            <a:ext cx="11112000" cy="4528970"/>
          </a:xfrm>
        </p:spPr>
        <p:txBody>
          <a:bodyPr>
            <a:normAutofit/>
          </a:bodyPr>
          <a:lstStyle/>
          <a:p>
            <a:pPr marL="1080000" indent="0" algn="just">
              <a:buNone/>
            </a:pPr>
            <a:r>
              <a:rPr lang="pl-PL" sz="2400" dirty="0">
                <a:latin typeface="Arial" panose="020B0604020202020204" pitchFamily="34" charset="0"/>
                <a:cs typeface="Arial" panose="020B0604020202020204" pitchFamily="34" charset="0"/>
              </a:rPr>
              <a:t>	Przeprowadzone badanie ma na celu ukazać jak kształtują się zarobki absolwentów studiów magisterskich polskich uczelni pięć lat na pozyskaniu dyplomu. Dostępne dane pozwalają na przeprowadzenie analizy bazując na absolwentach lat 2014 i 2015.</a:t>
            </a:r>
          </a:p>
          <a:p>
            <a:pPr marL="1080000" indent="0" algn="just">
              <a:buNone/>
            </a:pPr>
            <a:r>
              <a:rPr lang="pl-PL" sz="2400" dirty="0">
                <a:latin typeface="Arial" panose="020B0604020202020204" pitchFamily="34" charset="0"/>
                <a:cs typeface="Arial" panose="020B0604020202020204" pitchFamily="34" charset="0"/>
              </a:rPr>
              <a:t>	Wykorzystane w badaniu dane pochodzą z serwisu systemu Ekonomicznych Losów Absolwentów szkół wyższych (ELA) </a:t>
            </a:r>
            <a:r>
              <a:rPr lang="pl-PL" sz="2400" dirty="0">
                <a:solidFill>
                  <a:schemeClr val="accent4"/>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www.ela.nauka.gov.pl</a:t>
            </a:r>
            <a:r>
              <a:rPr lang="pl-PL" sz="2400" dirty="0">
                <a:solidFill>
                  <a:schemeClr val="accent4"/>
                </a:solidFill>
                <a:latin typeface="Arial" panose="020B0604020202020204" pitchFamily="34" charset="0"/>
                <a:cs typeface="Arial" panose="020B0604020202020204" pitchFamily="34" charset="0"/>
              </a:rPr>
              <a:t>.</a:t>
            </a:r>
          </a:p>
          <a:p>
            <a:pPr marL="1080000" indent="0" algn="just">
              <a:buNone/>
            </a:pPr>
            <a:endParaRPr lang="pl-PL" sz="2400" dirty="0">
              <a:solidFill>
                <a:schemeClr val="accent4"/>
              </a:solidFill>
              <a:latin typeface="Arial" panose="020B0604020202020204" pitchFamily="34" charset="0"/>
              <a:cs typeface="Arial" panose="020B0604020202020204" pitchFamily="34" charset="0"/>
            </a:endParaRPr>
          </a:p>
        </p:txBody>
      </p:sp>
      <p:sp>
        <p:nvSpPr>
          <p:cNvPr id="7" name="Symbol zastępczy zawartości 12">
            <a:extLst>
              <a:ext uri="{FF2B5EF4-FFF2-40B4-BE49-F238E27FC236}">
                <a16:creationId xmlns:a16="http://schemas.microsoft.com/office/drawing/2014/main" id="{28670177-31EF-45B8-9694-7BE806BE5EC0}"/>
              </a:ext>
            </a:extLst>
          </p:cNvPr>
          <p:cNvSpPr txBox="1">
            <a:spLocks/>
          </p:cNvSpPr>
          <p:nvPr/>
        </p:nvSpPr>
        <p:spPr>
          <a:xfrm>
            <a:off x="0" y="6260951"/>
            <a:ext cx="12192000" cy="4170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l-PL" sz="2000" dirty="0">
                <a:latin typeface="Arial" panose="020B0604020202020204" pitchFamily="34" charset="0"/>
                <a:cs typeface="Arial" panose="020B0604020202020204" pitchFamily="34" charset="0"/>
              </a:rPr>
              <a:t>1</a:t>
            </a:r>
            <a:endParaRPr lang="pl-PL"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9968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DEF"/>
        </a:solidFill>
        <a:effectLst/>
      </p:bgPr>
    </p:bg>
    <p:spTree>
      <p:nvGrpSpPr>
        <p:cNvPr id="1" name=""/>
        <p:cNvGrpSpPr/>
        <p:nvPr/>
      </p:nvGrpSpPr>
      <p:grpSpPr>
        <a:xfrm>
          <a:off x="0" y="0"/>
          <a:ext cx="0" cy="0"/>
          <a:chOff x="0" y="0"/>
          <a:chExt cx="0" cy="0"/>
        </a:xfrm>
      </p:grpSpPr>
      <p:sp>
        <p:nvSpPr>
          <p:cNvPr id="11" name="Tytuł 10">
            <a:extLst>
              <a:ext uri="{FF2B5EF4-FFF2-40B4-BE49-F238E27FC236}">
                <a16:creationId xmlns:a16="http://schemas.microsoft.com/office/drawing/2014/main" id="{E6572A4F-AEE0-4C43-A19A-0A4EFDB11758}"/>
              </a:ext>
            </a:extLst>
          </p:cNvPr>
          <p:cNvSpPr>
            <a:spLocks noGrp="1"/>
          </p:cNvSpPr>
          <p:nvPr>
            <p:ph type="title"/>
          </p:nvPr>
        </p:nvSpPr>
        <p:spPr>
          <a:xfrm>
            <a:off x="0" y="180001"/>
            <a:ext cx="12192000" cy="758980"/>
          </a:xfrm>
        </p:spPr>
        <p:txBody>
          <a:bodyPr>
            <a:normAutofit/>
          </a:bodyPr>
          <a:lstStyle/>
          <a:p>
            <a:pPr marL="1080000"/>
            <a:r>
              <a:rPr lang="pl-PL" sz="4000" dirty="0">
                <a:solidFill>
                  <a:srgbClr val="002060"/>
                </a:solidFill>
                <a:latin typeface="Arial" panose="020B0604020202020204" pitchFamily="34" charset="0"/>
                <a:cs typeface="Arial" panose="020B0604020202020204" pitchFamily="34" charset="0"/>
              </a:rPr>
              <a:t>Dziedzina i forma studiów</a:t>
            </a:r>
          </a:p>
        </p:txBody>
      </p:sp>
      <p:sp>
        <p:nvSpPr>
          <p:cNvPr id="13" name="Symbol zastępczy zawartości 12">
            <a:extLst>
              <a:ext uri="{FF2B5EF4-FFF2-40B4-BE49-F238E27FC236}">
                <a16:creationId xmlns:a16="http://schemas.microsoft.com/office/drawing/2014/main" id="{DA401464-8C74-4E2C-AA34-162A596EE429}"/>
              </a:ext>
            </a:extLst>
          </p:cNvPr>
          <p:cNvSpPr>
            <a:spLocks noGrp="1"/>
          </p:cNvSpPr>
          <p:nvPr>
            <p:ph idx="1"/>
          </p:nvPr>
        </p:nvSpPr>
        <p:spPr>
          <a:xfrm>
            <a:off x="0" y="1237130"/>
            <a:ext cx="11139948" cy="4528970"/>
          </a:xfrm>
        </p:spPr>
        <p:txBody>
          <a:bodyPr>
            <a:normAutofit/>
          </a:bodyPr>
          <a:lstStyle/>
          <a:p>
            <a:pPr marL="1080000" indent="0" algn="just">
              <a:buNone/>
            </a:pPr>
            <a:r>
              <a:rPr lang="pl-PL" sz="2300" dirty="0">
                <a:latin typeface="Arial" panose="020B0604020202020204" pitchFamily="34" charset="0"/>
                <a:cs typeface="Arial" panose="020B0604020202020204" pitchFamily="34" charset="0"/>
              </a:rPr>
              <a:t>	Ponad połowa absolwentów uzyskała dyplom magistra na kierunku </a:t>
            </a:r>
            <a:br>
              <a:rPr lang="pl-PL" sz="2300" dirty="0">
                <a:latin typeface="Arial" panose="020B0604020202020204" pitchFamily="34" charset="0"/>
                <a:cs typeface="Arial" panose="020B0604020202020204" pitchFamily="34" charset="0"/>
              </a:rPr>
            </a:br>
            <a:r>
              <a:rPr lang="pl-PL" sz="2300" dirty="0">
                <a:latin typeface="Arial" panose="020B0604020202020204" pitchFamily="34" charset="0"/>
                <a:cs typeface="Arial" panose="020B0604020202020204" pitchFamily="34" charset="0"/>
              </a:rPr>
              <a:t>w dziedzinie nauk społecznych. Innymi popularnymi kierunkami były kierunki związane z nowoczesnymi technologiami, medyczne i humanistyczne.</a:t>
            </a:r>
            <a:endParaRPr lang="pl-PL" sz="2300" dirty="0">
              <a:solidFill>
                <a:schemeClr val="accent4"/>
              </a:solidFill>
              <a:latin typeface="Arial" panose="020B0604020202020204" pitchFamily="34" charset="0"/>
              <a:cs typeface="Arial" panose="020B0604020202020204" pitchFamily="34" charset="0"/>
            </a:endParaRPr>
          </a:p>
        </p:txBody>
      </p:sp>
      <p:sp>
        <p:nvSpPr>
          <p:cNvPr id="7" name="Symbol zastępczy zawartości 12">
            <a:extLst>
              <a:ext uri="{FF2B5EF4-FFF2-40B4-BE49-F238E27FC236}">
                <a16:creationId xmlns:a16="http://schemas.microsoft.com/office/drawing/2014/main" id="{28670177-31EF-45B8-9694-7BE806BE5EC0}"/>
              </a:ext>
            </a:extLst>
          </p:cNvPr>
          <p:cNvSpPr txBox="1">
            <a:spLocks/>
          </p:cNvSpPr>
          <p:nvPr/>
        </p:nvSpPr>
        <p:spPr>
          <a:xfrm>
            <a:off x="0" y="6260951"/>
            <a:ext cx="12192000" cy="4170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l-PL" sz="2000" dirty="0">
                <a:latin typeface="Arial" panose="020B0604020202020204" pitchFamily="34" charset="0"/>
                <a:cs typeface="Arial" panose="020B0604020202020204" pitchFamily="34" charset="0"/>
              </a:rPr>
              <a:t>2</a:t>
            </a:r>
            <a:endParaRPr lang="pl-PL" sz="1800" dirty="0">
              <a:latin typeface="Arial" panose="020B0604020202020204" pitchFamily="34" charset="0"/>
              <a:cs typeface="Arial" panose="020B0604020202020204" pitchFamily="34" charset="0"/>
            </a:endParaRPr>
          </a:p>
        </p:txBody>
      </p:sp>
      <p:pic>
        <p:nvPicPr>
          <p:cNvPr id="24" name="Obraz 23">
            <a:extLst>
              <a:ext uri="{FF2B5EF4-FFF2-40B4-BE49-F238E27FC236}">
                <a16:creationId xmlns:a16="http://schemas.microsoft.com/office/drawing/2014/main" id="{A12D4AA6-AC26-4312-BEC0-646E19AEA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27" y="2275173"/>
            <a:ext cx="10098345" cy="4101703"/>
          </a:xfrm>
          <a:prstGeom prst="rect">
            <a:avLst/>
          </a:prstGeom>
        </p:spPr>
      </p:pic>
    </p:spTree>
    <p:extLst>
      <p:ext uri="{BB962C8B-B14F-4D97-AF65-F5344CB8AC3E}">
        <p14:creationId xmlns:p14="http://schemas.microsoft.com/office/powerpoint/2010/main" val="917658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DEF"/>
        </a:solidFill>
        <a:effectLst/>
      </p:bgPr>
    </p:bg>
    <p:spTree>
      <p:nvGrpSpPr>
        <p:cNvPr id="1" name=""/>
        <p:cNvGrpSpPr/>
        <p:nvPr/>
      </p:nvGrpSpPr>
      <p:grpSpPr>
        <a:xfrm>
          <a:off x="0" y="0"/>
          <a:ext cx="0" cy="0"/>
          <a:chOff x="0" y="0"/>
          <a:chExt cx="0" cy="0"/>
        </a:xfrm>
      </p:grpSpPr>
      <p:sp>
        <p:nvSpPr>
          <p:cNvPr id="11" name="Tytuł 10">
            <a:extLst>
              <a:ext uri="{FF2B5EF4-FFF2-40B4-BE49-F238E27FC236}">
                <a16:creationId xmlns:a16="http://schemas.microsoft.com/office/drawing/2014/main" id="{E6572A4F-AEE0-4C43-A19A-0A4EFDB11758}"/>
              </a:ext>
            </a:extLst>
          </p:cNvPr>
          <p:cNvSpPr>
            <a:spLocks noGrp="1"/>
          </p:cNvSpPr>
          <p:nvPr>
            <p:ph type="title"/>
          </p:nvPr>
        </p:nvSpPr>
        <p:spPr>
          <a:xfrm>
            <a:off x="0" y="180001"/>
            <a:ext cx="12192000" cy="758980"/>
          </a:xfrm>
        </p:spPr>
        <p:txBody>
          <a:bodyPr>
            <a:normAutofit/>
          </a:bodyPr>
          <a:lstStyle/>
          <a:p>
            <a:pPr marL="1080000"/>
            <a:r>
              <a:rPr lang="pl-PL" sz="4000" dirty="0">
                <a:solidFill>
                  <a:srgbClr val="002060"/>
                </a:solidFill>
                <a:latin typeface="Arial" panose="020B0604020202020204" pitchFamily="34" charset="0"/>
                <a:cs typeface="Arial" panose="020B0604020202020204" pitchFamily="34" charset="0"/>
              </a:rPr>
              <a:t>Dziedzina i forma studiów</a:t>
            </a:r>
          </a:p>
        </p:txBody>
      </p:sp>
      <p:sp>
        <p:nvSpPr>
          <p:cNvPr id="13" name="Symbol zastępczy zawartości 12">
            <a:extLst>
              <a:ext uri="{FF2B5EF4-FFF2-40B4-BE49-F238E27FC236}">
                <a16:creationId xmlns:a16="http://schemas.microsoft.com/office/drawing/2014/main" id="{DA401464-8C74-4E2C-AA34-162A596EE429}"/>
              </a:ext>
            </a:extLst>
          </p:cNvPr>
          <p:cNvSpPr>
            <a:spLocks noGrp="1"/>
          </p:cNvSpPr>
          <p:nvPr>
            <p:ph idx="1"/>
          </p:nvPr>
        </p:nvSpPr>
        <p:spPr>
          <a:xfrm>
            <a:off x="0" y="1237130"/>
            <a:ext cx="11112000" cy="4528970"/>
          </a:xfrm>
        </p:spPr>
        <p:txBody>
          <a:bodyPr>
            <a:normAutofit/>
          </a:bodyPr>
          <a:lstStyle/>
          <a:p>
            <a:pPr marL="1080000" indent="0" algn="just">
              <a:buNone/>
            </a:pPr>
            <a:r>
              <a:rPr lang="pl-PL" sz="2300" dirty="0">
                <a:latin typeface="Arial" panose="020B0604020202020204" pitchFamily="34" charset="0"/>
                <a:cs typeface="Arial" panose="020B0604020202020204" pitchFamily="34" charset="0"/>
              </a:rPr>
              <a:t>	Ponad połowa badanych studentów ukończyła studia magisterskie </a:t>
            </a:r>
            <a:br>
              <a:rPr lang="pl-PL" sz="2300" dirty="0">
                <a:latin typeface="Arial" panose="020B0604020202020204" pitchFamily="34" charset="0"/>
                <a:cs typeface="Arial" panose="020B0604020202020204" pitchFamily="34" charset="0"/>
              </a:rPr>
            </a:br>
            <a:r>
              <a:rPr lang="pl-PL" sz="2300" dirty="0">
                <a:latin typeface="Arial" panose="020B0604020202020204" pitchFamily="34" charset="0"/>
                <a:cs typeface="Arial" panose="020B0604020202020204" pitchFamily="34" charset="0"/>
              </a:rPr>
              <a:t>na kierunku odbywającym się w formie stacjonarnej.</a:t>
            </a:r>
          </a:p>
        </p:txBody>
      </p:sp>
      <p:sp>
        <p:nvSpPr>
          <p:cNvPr id="7" name="Symbol zastępczy zawartości 12">
            <a:extLst>
              <a:ext uri="{FF2B5EF4-FFF2-40B4-BE49-F238E27FC236}">
                <a16:creationId xmlns:a16="http://schemas.microsoft.com/office/drawing/2014/main" id="{28670177-31EF-45B8-9694-7BE806BE5EC0}"/>
              </a:ext>
            </a:extLst>
          </p:cNvPr>
          <p:cNvSpPr txBox="1">
            <a:spLocks/>
          </p:cNvSpPr>
          <p:nvPr/>
        </p:nvSpPr>
        <p:spPr>
          <a:xfrm>
            <a:off x="0" y="6260951"/>
            <a:ext cx="12192000" cy="4170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l-PL" sz="2000" dirty="0">
                <a:latin typeface="Arial" panose="020B0604020202020204" pitchFamily="34" charset="0"/>
                <a:cs typeface="Arial" panose="020B0604020202020204" pitchFamily="34" charset="0"/>
              </a:rPr>
              <a:t>3</a:t>
            </a:r>
            <a:endParaRPr lang="pl-PL" sz="1800" dirty="0">
              <a:latin typeface="Arial" panose="020B0604020202020204" pitchFamily="34" charset="0"/>
              <a:cs typeface="Arial" panose="020B0604020202020204" pitchFamily="34" charset="0"/>
            </a:endParaRPr>
          </a:p>
        </p:txBody>
      </p:sp>
      <p:pic>
        <p:nvPicPr>
          <p:cNvPr id="22" name="Obraz 21">
            <a:extLst>
              <a:ext uri="{FF2B5EF4-FFF2-40B4-BE49-F238E27FC236}">
                <a16:creationId xmlns:a16="http://schemas.microsoft.com/office/drawing/2014/main" id="{FEE9E55E-7EC3-4B65-970D-0441DFBCA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9707" y="2197545"/>
            <a:ext cx="5992585" cy="4063406"/>
          </a:xfrm>
          <a:prstGeom prst="rect">
            <a:avLst/>
          </a:prstGeom>
        </p:spPr>
      </p:pic>
    </p:spTree>
    <p:extLst>
      <p:ext uri="{BB962C8B-B14F-4D97-AF65-F5344CB8AC3E}">
        <p14:creationId xmlns:p14="http://schemas.microsoft.com/office/powerpoint/2010/main" val="2745133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DEF"/>
        </a:solidFill>
        <a:effectLst/>
      </p:bgPr>
    </p:bg>
    <p:spTree>
      <p:nvGrpSpPr>
        <p:cNvPr id="1" name=""/>
        <p:cNvGrpSpPr/>
        <p:nvPr/>
      </p:nvGrpSpPr>
      <p:grpSpPr>
        <a:xfrm>
          <a:off x="0" y="0"/>
          <a:ext cx="0" cy="0"/>
          <a:chOff x="0" y="0"/>
          <a:chExt cx="0" cy="0"/>
        </a:xfrm>
      </p:grpSpPr>
      <p:sp>
        <p:nvSpPr>
          <p:cNvPr id="11" name="Tytuł 10">
            <a:extLst>
              <a:ext uri="{FF2B5EF4-FFF2-40B4-BE49-F238E27FC236}">
                <a16:creationId xmlns:a16="http://schemas.microsoft.com/office/drawing/2014/main" id="{E6572A4F-AEE0-4C43-A19A-0A4EFDB11758}"/>
              </a:ext>
            </a:extLst>
          </p:cNvPr>
          <p:cNvSpPr>
            <a:spLocks noGrp="1"/>
          </p:cNvSpPr>
          <p:nvPr>
            <p:ph type="title"/>
          </p:nvPr>
        </p:nvSpPr>
        <p:spPr>
          <a:xfrm>
            <a:off x="0" y="180001"/>
            <a:ext cx="12192000" cy="758980"/>
          </a:xfrm>
        </p:spPr>
        <p:txBody>
          <a:bodyPr>
            <a:normAutofit/>
          </a:bodyPr>
          <a:lstStyle/>
          <a:p>
            <a:pPr marL="1080000"/>
            <a:r>
              <a:rPr lang="pl-PL" sz="4000" dirty="0">
                <a:solidFill>
                  <a:srgbClr val="002060"/>
                </a:solidFill>
                <a:latin typeface="Arial" panose="020B0604020202020204" pitchFamily="34" charset="0"/>
                <a:cs typeface="Arial" panose="020B0604020202020204" pitchFamily="34" charset="0"/>
              </a:rPr>
              <a:t>Dziedzina i forma studiów</a:t>
            </a:r>
          </a:p>
        </p:txBody>
      </p:sp>
      <p:sp>
        <p:nvSpPr>
          <p:cNvPr id="13" name="Symbol zastępczy zawartości 12">
            <a:extLst>
              <a:ext uri="{FF2B5EF4-FFF2-40B4-BE49-F238E27FC236}">
                <a16:creationId xmlns:a16="http://schemas.microsoft.com/office/drawing/2014/main" id="{DA401464-8C74-4E2C-AA34-162A596EE429}"/>
              </a:ext>
            </a:extLst>
          </p:cNvPr>
          <p:cNvSpPr>
            <a:spLocks noGrp="1"/>
          </p:cNvSpPr>
          <p:nvPr>
            <p:ph idx="1"/>
          </p:nvPr>
        </p:nvSpPr>
        <p:spPr>
          <a:xfrm>
            <a:off x="0" y="1237130"/>
            <a:ext cx="11112000" cy="4528970"/>
          </a:xfrm>
        </p:spPr>
        <p:txBody>
          <a:bodyPr>
            <a:normAutofit/>
          </a:bodyPr>
          <a:lstStyle/>
          <a:p>
            <a:pPr marL="1080000" indent="0" algn="just">
              <a:buNone/>
            </a:pPr>
            <a:r>
              <a:rPr lang="pl-PL" sz="2300">
                <a:latin typeface="Arial" panose="020B0604020202020204" pitchFamily="34" charset="0"/>
                <a:cs typeface="Arial" panose="020B0604020202020204" pitchFamily="34" charset="0"/>
              </a:rPr>
              <a:t>	Ponad</a:t>
            </a:r>
            <a:endParaRPr lang="pl-PL" sz="2300" dirty="0">
              <a:solidFill>
                <a:schemeClr val="accent4"/>
              </a:solidFill>
              <a:latin typeface="Arial" panose="020B0604020202020204" pitchFamily="34" charset="0"/>
              <a:cs typeface="Arial" panose="020B0604020202020204" pitchFamily="34" charset="0"/>
            </a:endParaRPr>
          </a:p>
        </p:txBody>
      </p:sp>
      <p:sp>
        <p:nvSpPr>
          <p:cNvPr id="7" name="Symbol zastępczy zawartości 12">
            <a:extLst>
              <a:ext uri="{FF2B5EF4-FFF2-40B4-BE49-F238E27FC236}">
                <a16:creationId xmlns:a16="http://schemas.microsoft.com/office/drawing/2014/main" id="{28670177-31EF-45B8-9694-7BE806BE5EC0}"/>
              </a:ext>
            </a:extLst>
          </p:cNvPr>
          <p:cNvSpPr txBox="1">
            <a:spLocks/>
          </p:cNvSpPr>
          <p:nvPr/>
        </p:nvSpPr>
        <p:spPr>
          <a:xfrm>
            <a:off x="0" y="6260951"/>
            <a:ext cx="12192000" cy="4170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l-PL" sz="2000" dirty="0">
                <a:latin typeface="Arial" panose="020B0604020202020204" pitchFamily="34" charset="0"/>
                <a:cs typeface="Arial" panose="020B0604020202020204" pitchFamily="34" charset="0"/>
              </a:rPr>
              <a:t>4</a:t>
            </a:r>
            <a:endParaRPr lang="pl-PL"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451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DEF"/>
        </a:solidFill>
        <a:effectLst/>
      </p:bgPr>
    </p:bg>
    <p:spTree>
      <p:nvGrpSpPr>
        <p:cNvPr id="1" name=""/>
        <p:cNvGrpSpPr/>
        <p:nvPr/>
      </p:nvGrpSpPr>
      <p:grpSpPr>
        <a:xfrm>
          <a:off x="0" y="0"/>
          <a:ext cx="0" cy="0"/>
          <a:chOff x="0" y="0"/>
          <a:chExt cx="0" cy="0"/>
        </a:xfrm>
      </p:grpSpPr>
      <p:sp>
        <p:nvSpPr>
          <p:cNvPr id="11" name="Tytuł 10">
            <a:extLst>
              <a:ext uri="{FF2B5EF4-FFF2-40B4-BE49-F238E27FC236}">
                <a16:creationId xmlns:a16="http://schemas.microsoft.com/office/drawing/2014/main" id="{E6572A4F-AEE0-4C43-A19A-0A4EFDB11758}"/>
              </a:ext>
            </a:extLst>
          </p:cNvPr>
          <p:cNvSpPr>
            <a:spLocks noGrp="1"/>
          </p:cNvSpPr>
          <p:nvPr>
            <p:ph type="title"/>
          </p:nvPr>
        </p:nvSpPr>
        <p:spPr>
          <a:xfrm>
            <a:off x="0" y="180001"/>
            <a:ext cx="12192000" cy="758980"/>
          </a:xfrm>
        </p:spPr>
        <p:txBody>
          <a:bodyPr>
            <a:normAutofit/>
          </a:bodyPr>
          <a:lstStyle/>
          <a:p>
            <a:pPr marL="1080000"/>
            <a:r>
              <a:rPr lang="pl-PL" sz="4000" dirty="0">
                <a:solidFill>
                  <a:srgbClr val="002060"/>
                </a:solidFill>
                <a:latin typeface="Arial" panose="020B0604020202020204" pitchFamily="34" charset="0"/>
                <a:cs typeface="Arial" panose="020B0604020202020204" pitchFamily="34" charset="0"/>
              </a:rPr>
              <a:t>Dziedzina i forma studiów</a:t>
            </a:r>
          </a:p>
        </p:txBody>
      </p:sp>
      <p:sp>
        <p:nvSpPr>
          <p:cNvPr id="13" name="Symbol zastępczy zawartości 12">
            <a:extLst>
              <a:ext uri="{FF2B5EF4-FFF2-40B4-BE49-F238E27FC236}">
                <a16:creationId xmlns:a16="http://schemas.microsoft.com/office/drawing/2014/main" id="{DA401464-8C74-4E2C-AA34-162A596EE429}"/>
              </a:ext>
            </a:extLst>
          </p:cNvPr>
          <p:cNvSpPr>
            <a:spLocks noGrp="1"/>
          </p:cNvSpPr>
          <p:nvPr>
            <p:ph idx="1"/>
          </p:nvPr>
        </p:nvSpPr>
        <p:spPr>
          <a:xfrm>
            <a:off x="0" y="1237130"/>
            <a:ext cx="11112000" cy="4528970"/>
          </a:xfrm>
        </p:spPr>
        <p:txBody>
          <a:bodyPr>
            <a:normAutofit/>
          </a:bodyPr>
          <a:lstStyle/>
          <a:p>
            <a:pPr marL="1080000" indent="0" algn="just">
              <a:buNone/>
            </a:pPr>
            <a:r>
              <a:rPr lang="pl-PL" sz="2300" dirty="0">
                <a:latin typeface="Arial" panose="020B0604020202020204" pitchFamily="34" charset="0"/>
                <a:cs typeface="Arial" panose="020B0604020202020204" pitchFamily="34" charset="0"/>
              </a:rPr>
              <a:t>	Ponad połowa absolwentów studiów społecznych ukończyła studia </a:t>
            </a:r>
            <a:br>
              <a:rPr lang="pl-PL" sz="2300" dirty="0">
                <a:latin typeface="Arial" panose="020B0604020202020204" pitchFamily="34" charset="0"/>
                <a:cs typeface="Arial" panose="020B0604020202020204" pitchFamily="34" charset="0"/>
              </a:rPr>
            </a:br>
            <a:r>
              <a:rPr lang="pl-PL" sz="2300" dirty="0">
                <a:latin typeface="Arial" panose="020B0604020202020204" pitchFamily="34" charset="0"/>
                <a:cs typeface="Arial" panose="020B0604020202020204" pitchFamily="34" charset="0"/>
              </a:rPr>
              <a:t>w formie niestacjonarnej i są głównymi przedstawicielami tej grupy. Znacząca większość absolwentów pozostałych kierunków uzyskała dyplom w formie stacjonarnej.</a:t>
            </a:r>
            <a:endParaRPr lang="pl-PL" sz="2300" dirty="0">
              <a:solidFill>
                <a:schemeClr val="accent4"/>
              </a:solidFill>
              <a:latin typeface="Arial" panose="020B0604020202020204" pitchFamily="34" charset="0"/>
              <a:cs typeface="Arial" panose="020B0604020202020204" pitchFamily="34" charset="0"/>
            </a:endParaRPr>
          </a:p>
        </p:txBody>
      </p:sp>
      <p:sp>
        <p:nvSpPr>
          <p:cNvPr id="7" name="Symbol zastępczy zawartości 12">
            <a:extLst>
              <a:ext uri="{FF2B5EF4-FFF2-40B4-BE49-F238E27FC236}">
                <a16:creationId xmlns:a16="http://schemas.microsoft.com/office/drawing/2014/main" id="{28670177-31EF-45B8-9694-7BE806BE5EC0}"/>
              </a:ext>
            </a:extLst>
          </p:cNvPr>
          <p:cNvSpPr txBox="1">
            <a:spLocks/>
          </p:cNvSpPr>
          <p:nvPr/>
        </p:nvSpPr>
        <p:spPr>
          <a:xfrm>
            <a:off x="0" y="6260951"/>
            <a:ext cx="12192000" cy="4170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l-PL" sz="2000" dirty="0">
                <a:latin typeface="Arial" panose="020B0604020202020204" pitchFamily="34" charset="0"/>
                <a:cs typeface="Arial" panose="020B0604020202020204" pitchFamily="34" charset="0"/>
              </a:rPr>
              <a:t>4</a:t>
            </a:r>
            <a:endParaRPr lang="pl-PL" sz="1800" dirty="0">
              <a:latin typeface="Arial" panose="020B0604020202020204" pitchFamily="34" charset="0"/>
              <a:cs typeface="Arial" panose="020B0604020202020204" pitchFamily="34" charset="0"/>
            </a:endParaRPr>
          </a:p>
        </p:txBody>
      </p:sp>
      <p:pic>
        <p:nvPicPr>
          <p:cNvPr id="3" name="Obraz 2">
            <a:extLst>
              <a:ext uri="{FF2B5EF4-FFF2-40B4-BE49-F238E27FC236}">
                <a16:creationId xmlns:a16="http://schemas.microsoft.com/office/drawing/2014/main" id="{4A880175-DDDC-43E9-9346-BE2C32465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000" y="2648498"/>
            <a:ext cx="10032000" cy="3721197"/>
          </a:xfrm>
          <a:prstGeom prst="rect">
            <a:avLst/>
          </a:prstGeom>
        </p:spPr>
      </p:pic>
    </p:spTree>
    <p:extLst>
      <p:ext uri="{BB962C8B-B14F-4D97-AF65-F5344CB8AC3E}">
        <p14:creationId xmlns:p14="http://schemas.microsoft.com/office/powerpoint/2010/main" val="2478496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ABB9CF2-4DE2-42C6-BEC8-4D75F45A853E}"/>
              </a:ext>
            </a:extLst>
          </p:cNvPr>
          <p:cNvSpPr>
            <a:spLocks noGrp="1"/>
          </p:cNvSpPr>
          <p:nvPr>
            <p:ph type="title"/>
          </p:nvPr>
        </p:nvSpPr>
        <p:spPr/>
        <p:txBody>
          <a:bodyPr/>
          <a:lstStyle/>
          <a:p>
            <a:endParaRPr lang="pl-PL"/>
          </a:p>
        </p:txBody>
      </p:sp>
      <p:sp>
        <p:nvSpPr>
          <p:cNvPr id="3" name="Symbol zastępczy zawartości 2">
            <a:extLst>
              <a:ext uri="{FF2B5EF4-FFF2-40B4-BE49-F238E27FC236}">
                <a16:creationId xmlns:a16="http://schemas.microsoft.com/office/drawing/2014/main" id="{4CAEBF3F-D911-45DE-B52C-66AD055007EE}"/>
              </a:ext>
            </a:extLst>
          </p:cNvPr>
          <p:cNvSpPr>
            <a:spLocks noGrp="1"/>
          </p:cNvSpPr>
          <p:nvPr>
            <p:ph idx="1"/>
          </p:nvPr>
        </p:nvSpPr>
        <p:spPr/>
        <p:txBody>
          <a:bodyPr/>
          <a:lstStyle/>
          <a:p>
            <a:endParaRPr lang="pl-PL"/>
          </a:p>
        </p:txBody>
      </p:sp>
    </p:spTree>
    <p:extLst>
      <p:ext uri="{BB962C8B-B14F-4D97-AF65-F5344CB8AC3E}">
        <p14:creationId xmlns:p14="http://schemas.microsoft.com/office/powerpoint/2010/main" val="3294463735"/>
      </p:ext>
    </p:extLst>
  </p:cSld>
  <p:clrMapOvr>
    <a:masterClrMapping/>
  </p:clrMapOvr>
</p:sld>
</file>

<file path=ppt/theme/theme1.xml><?xml version="1.0" encoding="utf-8"?>
<a:theme xmlns:a="http://schemas.openxmlformats.org/drawingml/2006/main" name="Office Theme">
  <a:themeElements>
    <a:clrScheme name="Fioletowy">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Motyw pakietu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tyw pakietu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376</TotalTime>
  <Words>180</Words>
  <Application>Microsoft Office PowerPoint</Application>
  <PresentationFormat>Panoramiczny</PresentationFormat>
  <Paragraphs>22</Paragraphs>
  <Slides>7</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7</vt:i4>
      </vt:variant>
    </vt:vector>
  </HeadingPairs>
  <TitlesOfParts>
    <vt:vector size="11" baseType="lpstr">
      <vt:lpstr>Arial</vt:lpstr>
      <vt:lpstr>Calibri</vt:lpstr>
      <vt:lpstr>Calibri Light</vt:lpstr>
      <vt:lpstr>Office Theme</vt:lpstr>
      <vt:lpstr>Analiza zarobków absolwentów studiów wyższych pięć lat  po uzyskaniu dyplomu</vt:lpstr>
      <vt:lpstr>Informacje o badaniu</vt:lpstr>
      <vt:lpstr>Dziedzina i forma studiów</vt:lpstr>
      <vt:lpstr>Dziedzina i forma studiów</vt:lpstr>
      <vt:lpstr>Dziedzina i forma studiów</vt:lpstr>
      <vt:lpstr>Dziedzina i forma studiów</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Kamil Kulesza (105114)</dc:creator>
  <cp:lastModifiedBy>Kamil Kulesza (105114)</cp:lastModifiedBy>
  <cp:revision>6</cp:revision>
  <dcterms:created xsi:type="dcterms:W3CDTF">2022-04-14T09:51:25Z</dcterms:created>
  <dcterms:modified xsi:type="dcterms:W3CDTF">2022-04-14T17:55:51Z</dcterms:modified>
</cp:coreProperties>
</file>