
<file path=[Content_Types].xml><?xml version="1.0" encoding="utf-8"?>
<Types xmlns="http://schemas.openxmlformats.org/package/2006/content-types">
  <Default Extension="jpeg" ContentType="image/jpeg"/>
  <Default Extension="w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451" r:id="rId3"/>
    <p:sldId id="444" r:id="rId4"/>
    <p:sldId id="450" r:id="rId5"/>
    <p:sldId id="447" r:id="rId6"/>
    <p:sldId id="443" r:id="rId7"/>
    <p:sldId id="445" r:id="rId8"/>
    <p:sldId id="446" r:id="rId9"/>
    <p:sldId id="448" r:id="rId10"/>
    <p:sldId id="449" r:id="rId11"/>
    <p:sldId id="452" r:id="rId12"/>
    <p:sldId id="369" r:id="rId13"/>
    <p:sldId id="433" r:id="rId14"/>
    <p:sldId id="434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33CC"/>
    <a:srgbClr val="6666FF"/>
    <a:srgbClr val="0066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3741" autoAdjust="0"/>
    <p:restoredTop sz="94660"/>
  </p:normalViewPr>
  <p:slideViewPr>
    <p:cSldViewPr>
      <p:cViewPr varScale="1">
        <p:scale>
          <a:sx n="134" d="100"/>
          <a:sy n="134" d="100"/>
        </p:scale>
        <p:origin x="49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347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F0F92-6A17-4D7C-999D-66A64B74B461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48357-8226-4A3A-B315-9F7AF142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54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08AF7-03E1-4E14-93F2-42E1B522EA8C}" type="datetimeFigureOut">
              <a:rPr lang="ko-KR" altLang="en-US" smtClean="0"/>
              <a:pPr/>
              <a:t>2015-04-30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573A1-6E46-444B-BCEF-CF9289CE18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553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1"/>
          <p:cNvPicPr>
            <a:picLocks noChangeAspect="1"/>
          </p:cNvPicPr>
          <p:nvPr userDrawn="1"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280" cy="685727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 userDrawn="1"/>
        </p:nvSpPr>
        <p:spPr>
          <a:xfrm>
            <a:off x="0" y="1628800"/>
            <a:ext cx="9180512" cy="388843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25000">
                <a:schemeClr val="bg1">
                  <a:alpha val="80000"/>
                  <a:lumMod val="100000"/>
                </a:schemeClr>
              </a:gs>
              <a:gs pos="75000">
                <a:schemeClr val="bg1">
                  <a:alpha val="8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59372" y="4005064"/>
            <a:ext cx="4824536" cy="1152128"/>
          </a:xfrm>
        </p:spPr>
        <p:txBody>
          <a:bodyPr>
            <a:normAutofit/>
          </a:bodyPr>
          <a:lstStyle>
            <a:lvl1pPr marL="0" indent="0" algn="ctr">
              <a:buNone/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8032" y="2030983"/>
            <a:ext cx="7844408" cy="1614041"/>
          </a:xfrm>
        </p:spPr>
        <p:txBody>
          <a:bodyPr>
            <a:normAutofit/>
          </a:bodyPr>
          <a:lstStyle>
            <a:lvl1pPr algn="ctr"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HY견고딕" pitchFamily="18" charset="-127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766992" y="6376243"/>
            <a:ext cx="909464" cy="365125"/>
          </a:xfrm>
        </p:spPr>
        <p:txBody>
          <a:bodyPr/>
          <a:lstStyle>
            <a:lvl1pPr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8533B4A-B4B9-475A-83EE-009BEBBC0DE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91264" cy="792088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395536" y="1268760"/>
            <a:ext cx="8280152" cy="4824536"/>
          </a:xfrm>
        </p:spPr>
        <p:txBody>
          <a:bodyPr>
            <a:normAutofit/>
          </a:bodyPr>
          <a:lstStyle>
            <a:lvl1pPr algn="just"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algn="just"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algn="just"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algn="just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algn="just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51520" y="1124744"/>
            <a:ext cx="8568952" cy="0"/>
          </a:xfrm>
          <a:prstGeom prst="line">
            <a:avLst/>
          </a:prstGeom>
          <a:ln w="38100" cmpd="thickThin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51520" y="6237312"/>
            <a:ext cx="8568952" cy="0"/>
          </a:xfrm>
          <a:prstGeom prst="line">
            <a:avLst/>
          </a:prstGeom>
          <a:ln w="38100" cmpd="thickThin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/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95536" y="6309320"/>
            <a:ext cx="2133000" cy="4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766992" y="6376243"/>
            <a:ext cx="909464" cy="365125"/>
          </a:xfrm>
        </p:spPr>
        <p:txBody>
          <a:bodyPr/>
          <a:lstStyle>
            <a:lvl1pPr>
              <a:defRPr b="1"/>
            </a:lvl1pPr>
          </a:lstStyle>
          <a:p>
            <a:fld id="{08533B4A-B4B9-475A-83EE-009BEBBC0DE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51520" y="6237312"/>
            <a:ext cx="8568952" cy="0"/>
          </a:xfrm>
          <a:prstGeom prst="line">
            <a:avLst/>
          </a:prstGeom>
          <a:ln w="3810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95536" y="6309320"/>
            <a:ext cx="2133000" cy="43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299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39952" y="6412203"/>
            <a:ext cx="909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fld id="{08533B4A-B4B9-475A-83EE-009BEBBC0D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4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just" defTabSz="914400" rtl="0" eaLnBrk="1" latinLnBrk="0" hangingPunct="1">
        <a:spcBef>
          <a:spcPct val="20000"/>
        </a:spcBef>
        <a:buFont typeface="Wingdings" pitchFamily="2" charset="2"/>
        <a:buChar char="§"/>
        <a:defRPr sz="2200" b="1" kern="1200">
          <a:solidFill>
            <a:srgbClr val="00206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just" defTabSz="914400" rtl="0" eaLnBrk="1" latinLnBrk="0" hangingPunct="1">
        <a:spcBef>
          <a:spcPct val="20000"/>
        </a:spcBef>
        <a:buFont typeface="Arial" pitchFamily="34" charset="0"/>
        <a:buChar char="–"/>
        <a:defRPr sz="1800" b="0" kern="1200">
          <a:solidFill>
            <a:srgbClr val="00206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just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00206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just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00206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just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00206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59372" y="3861048"/>
            <a:ext cx="4824536" cy="115212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Daehee Won</a:t>
            </a:r>
            <a:endParaRPr lang="en-US" altLang="ko-KR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April 30, 2015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8032" y="1772816"/>
            <a:ext cx="7844408" cy="1830065"/>
          </a:xfrm>
          <a:effectLst/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002060"/>
                </a:solidFill>
              </a:rPr>
              <a:t>Navigation Algorithm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3B4A-B4B9-475A-83EE-009BEBBC0DE5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 (1/2)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Carrier phase test</a:t>
            </a:r>
          </a:p>
          <a:p>
            <a:pPr lvl="1"/>
            <a:r>
              <a:rPr lang="en-US" dirty="0" smtClean="0"/>
              <a:t>Generate SBAS signal with a simulator</a:t>
            </a:r>
          </a:p>
          <a:p>
            <a:pPr lvl="2"/>
            <a:r>
              <a:rPr lang="en-US" dirty="0" smtClean="0"/>
              <a:t>Clock synch between simulator and Rx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assuming do not have clock error.</a:t>
            </a:r>
            <a:endParaRPr lang="en-US" dirty="0"/>
          </a:p>
          <a:p>
            <a:pPr lvl="2"/>
            <a:r>
              <a:rPr lang="en-US" dirty="0" smtClean="0"/>
              <a:t>SBAS SVs is static </a:t>
            </a:r>
            <a:r>
              <a:rPr lang="en-US" dirty="0" smtClean="0">
                <a:sym typeface="Wingdings" panose="05000000000000000000" pitchFamily="2" charset="2"/>
              </a:rPr>
              <a:t> assuming no dynamics.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Turns off all error sources.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Can test carrier phase performance purely.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7219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3B4A-B4B9-475A-83EE-009BEBBC0DE5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Test and Analysis</a:t>
            </a:r>
          </a:p>
          <a:p>
            <a:pPr lvl="1"/>
            <a:r>
              <a:rPr lang="en-US" dirty="0" smtClean="0"/>
              <a:t>Draw a plot for C/No vs Carrier phase </a:t>
            </a:r>
            <a:r>
              <a:rPr lang="en-US" dirty="0" smtClean="0"/>
              <a:t>error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Any comments/suggestions?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19872" y="4653136"/>
            <a:ext cx="259228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707904" y="2708920"/>
            <a:ext cx="0" cy="208823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16165" y="4627875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C/No (dB-Hz)</a:t>
            </a:r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2604129" y="3486543"/>
            <a:ext cx="1806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Carrier phase error</a:t>
            </a:r>
            <a:endParaRPr lang="en-US" sz="1400" b="1" dirty="0"/>
          </a:p>
        </p:txBody>
      </p:sp>
      <p:sp>
        <p:nvSpPr>
          <p:cNvPr id="17" name="Freeform 16"/>
          <p:cNvSpPr/>
          <p:nvPr/>
        </p:nvSpPr>
        <p:spPr>
          <a:xfrm>
            <a:off x="4013676" y="3215577"/>
            <a:ext cx="1754205" cy="1119166"/>
          </a:xfrm>
          <a:custGeom>
            <a:avLst/>
            <a:gdLst>
              <a:gd name="connsiteX0" fmla="*/ 0 w 4359728"/>
              <a:gd name="connsiteY0" fmla="*/ 0 h 2073728"/>
              <a:gd name="connsiteX1" fmla="*/ 1812471 w 4359728"/>
              <a:gd name="connsiteY1" fmla="*/ 1469571 h 2073728"/>
              <a:gd name="connsiteX2" fmla="*/ 4359728 w 4359728"/>
              <a:gd name="connsiteY2" fmla="*/ 2073728 h 207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9728" h="2073728">
                <a:moveTo>
                  <a:pt x="0" y="0"/>
                </a:moveTo>
                <a:cubicBezTo>
                  <a:pt x="542925" y="561975"/>
                  <a:pt x="1085850" y="1123950"/>
                  <a:pt x="1812471" y="1469571"/>
                </a:cubicBezTo>
                <a:cubicBezTo>
                  <a:pt x="2539092" y="1815192"/>
                  <a:pt x="3449410" y="1944460"/>
                  <a:pt x="4359728" y="207372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254884" y="363959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? ? 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32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3B4A-B4B9-475A-83EE-009BEBBC0DE5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28673" y="5229200"/>
            <a:ext cx="35862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Daehee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Won</a:t>
            </a:r>
          </a:p>
          <a:p>
            <a:pPr algn="r"/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daehee.won@colorado.edu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2241" y="2557353"/>
            <a:ext cx="39551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62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3B4A-B4B9-475A-83EE-009BEBBC0DE5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Receiver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State machine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7504" y="3345403"/>
            <a:ext cx="936104" cy="64807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IF</a:t>
            </a:r>
          </a:p>
          <a:p>
            <a:pPr algn="ctr"/>
            <a:r>
              <a:rPr lang="en-US" sz="1600" b="1" dirty="0" smtClean="0"/>
              <a:t>data</a:t>
            </a:r>
            <a:endParaRPr lang="en-US" sz="1600" b="1" dirty="0"/>
          </a:p>
        </p:txBody>
      </p:sp>
      <p:sp>
        <p:nvSpPr>
          <p:cNvPr id="7" name="Oval 6"/>
          <p:cNvSpPr/>
          <p:nvPr/>
        </p:nvSpPr>
        <p:spPr>
          <a:xfrm>
            <a:off x="1475656" y="3345403"/>
            <a:ext cx="1584176" cy="64807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 smtClean="0"/>
              <a:t>Acquisition</a:t>
            </a:r>
            <a:endParaRPr lang="en-US" sz="1350" b="1" dirty="0"/>
          </a:p>
        </p:txBody>
      </p:sp>
      <p:sp>
        <p:nvSpPr>
          <p:cNvPr id="8" name="Oval 7"/>
          <p:cNvSpPr/>
          <p:nvPr/>
        </p:nvSpPr>
        <p:spPr>
          <a:xfrm>
            <a:off x="3491880" y="3345403"/>
            <a:ext cx="1584176" cy="64807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Tracking</a:t>
            </a:r>
            <a:endParaRPr lang="en-US" sz="1400" b="1" dirty="0"/>
          </a:p>
        </p:txBody>
      </p:sp>
      <p:sp>
        <p:nvSpPr>
          <p:cNvPr id="9" name="Oval 8"/>
          <p:cNvSpPr/>
          <p:nvPr/>
        </p:nvSpPr>
        <p:spPr>
          <a:xfrm>
            <a:off x="5580112" y="3345403"/>
            <a:ext cx="1584176" cy="64807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Navigation</a:t>
            </a:r>
          </a:p>
          <a:p>
            <a:pPr algn="ctr"/>
            <a:r>
              <a:rPr lang="en-US" sz="1400" b="1" dirty="0" smtClean="0"/>
              <a:t>Solution</a:t>
            </a:r>
            <a:endParaRPr lang="en-US" sz="1400" b="1" dirty="0"/>
          </a:p>
        </p:txBody>
      </p:sp>
      <p:cxnSp>
        <p:nvCxnSpPr>
          <p:cNvPr id="11" name="Straight Arrow Connector 10"/>
          <p:cNvCxnSpPr>
            <a:stCxn id="6" idx="6"/>
            <a:endCxn id="7" idx="2"/>
          </p:cNvCxnSpPr>
          <p:nvPr/>
        </p:nvCxnSpPr>
        <p:spPr>
          <a:xfrm>
            <a:off x="1043608" y="3669439"/>
            <a:ext cx="43204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6"/>
            <a:endCxn id="8" idx="2"/>
          </p:cNvCxnSpPr>
          <p:nvPr/>
        </p:nvCxnSpPr>
        <p:spPr>
          <a:xfrm>
            <a:off x="3059832" y="3669439"/>
            <a:ext cx="432048" cy="0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9" idx="2"/>
          </p:cNvCxnSpPr>
          <p:nvPr/>
        </p:nvCxnSpPr>
        <p:spPr>
          <a:xfrm>
            <a:off x="5076056" y="3669439"/>
            <a:ext cx="504056" cy="0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619672" y="4209499"/>
            <a:ext cx="1296144" cy="46805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Acquisition required?</a:t>
            </a:r>
            <a:endParaRPr lang="en-US" sz="1050" b="1" dirty="0"/>
          </a:p>
        </p:txBody>
      </p:sp>
      <p:sp>
        <p:nvSpPr>
          <p:cNvPr id="23" name="Oval 22"/>
          <p:cNvSpPr/>
          <p:nvPr/>
        </p:nvSpPr>
        <p:spPr>
          <a:xfrm>
            <a:off x="1619672" y="4836344"/>
            <a:ext cx="1296144" cy="46805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Enough</a:t>
            </a:r>
          </a:p>
          <a:p>
            <a:pPr algn="ctr"/>
            <a:r>
              <a:rPr lang="en-US" sz="1100" b="1" dirty="0" smtClean="0"/>
              <a:t>data?</a:t>
            </a:r>
            <a:endParaRPr lang="en-US" sz="1100" b="1" dirty="0"/>
          </a:p>
        </p:txBody>
      </p:sp>
      <p:sp>
        <p:nvSpPr>
          <p:cNvPr id="24" name="Oval 23"/>
          <p:cNvSpPr/>
          <p:nvPr/>
        </p:nvSpPr>
        <p:spPr>
          <a:xfrm>
            <a:off x="1619672" y="5463189"/>
            <a:ext cx="1296144" cy="46805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Do acquire satellite</a:t>
            </a:r>
            <a:endParaRPr lang="en-US" sz="1100" b="1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907704" y="3972694"/>
            <a:ext cx="0" cy="28803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907704" y="4644370"/>
            <a:ext cx="0" cy="22860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907704" y="5268838"/>
            <a:ext cx="0" cy="22860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95412" y="4595961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Yes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95412" y="5252988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Yes</a:t>
            </a:r>
            <a:endParaRPr lang="en-US" sz="1100" b="1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55776" y="4644370"/>
            <a:ext cx="0" cy="21020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555776" y="3951913"/>
            <a:ext cx="0" cy="27432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47"/>
          <p:cNvSpPr/>
          <p:nvPr/>
        </p:nvSpPr>
        <p:spPr>
          <a:xfrm>
            <a:off x="2914003" y="3839618"/>
            <a:ext cx="145829" cy="1828800"/>
          </a:xfrm>
          <a:custGeom>
            <a:avLst/>
            <a:gdLst>
              <a:gd name="connsiteX0" fmla="*/ 62345 w 422981"/>
              <a:gd name="connsiteY0" fmla="*/ 0 h 1828800"/>
              <a:gd name="connsiteX1" fmla="*/ 422564 w 422981"/>
              <a:gd name="connsiteY1" fmla="*/ 1087582 h 1828800"/>
              <a:gd name="connsiteX2" fmla="*/ 0 w 422981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981" h="1828800">
                <a:moveTo>
                  <a:pt x="62345" y="0"/>
                </a:moveTo>
                <a:cubicBezTo>
                  <a:pt x="247650" y="391391"/>
                  <a:pt x="432955" y="782782"/>
                  <a:pt x="422564" y="1087582"/>
                </a:cubicBezTo>
                <a:cubicBezTo>
                  <a:pt x="412173" y="1392382"/>
                  <a:pt x="206086" y="1610591"/>
                  <a:pt x="0" y="1828800"/>
                </a:cubicBezTo>
              </a:path>
            </a:pathLst>
          </a:custGeom>
          <a:noFill/>
          <a:ln w="31750">
            <a:solidFill>
              <a:schemeClr val="accent1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635896" y="4209499"/>
            <a:ext cx="1296144" cy="46805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Tracking</a:t>
            </a:r>
          </a:p>
          <a:p>
            <a:pPr algn="ctr"/>
            <a:r>
              <a:rPr lang="en-US" sz="1100" b="1" dirty="0" smtClean="0"/>
              <a:t>required?</a:t>
            </a:r>
            <a:endParaRPr lang="en-US" sz="1100" b="1" dirty="0"/>
          </a:p>
        </p:txBody>
      </p:sp>
      <p:sp>
        <p:nvSpPr>
          <p:cNvPr id="53" name="Oval 52"/>
          <p:cNvSpPr/>
          <p:nvPr/>
        </p:nvSpPr>
        <p:spPr>
          <a:xfrm>
            <a:off x="3635896" y="4836344"/>
            <a:ext cx="1296144" cy="46805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Enough</a:t>
            </a:r>
          </a:p>
          <a:p>
            <a:pPr algn="ctr"/>
            <a:r>
              <a:rPr lang="en-US" sz="1100" b="1" dirty="0" smtClean="0"/>
              <a:t>data?</a:t>
            </a:r>
            <a:endParaRPr lang="en-US" sz="1100" b="1" dirty="0"/>
          </a:p>
        </p:txBody>
      </p:sp>
      <p:sp>
        <p:nvSpPr>
          <p:cNvPr id="54" name="Oval 53"/>
          <p:cNvSpPr/>
          <p:nvPr/>
        </p:nvSpPr>
        <p:spPr>
          <a:xfrm>
            <a:off x="3635896" y="5463189"/>
            <a:ext cx="1296144" cy="46805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Do signal </a:t>
            </a:r>
          </a:p>
          <a:p>
            <a:pPr algn="ctr"/>
            <a:r>
              <a:rPr lang="en-US" sz="1100" b="1" dirty="0" smtClean="0"/>
              <a:t>tracking</a:t>
            </a:r>
            <a:endParaRPr lang="en-US" sz="1100" b="1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923928" y="3972694"/>
            <a:ext cx="0" cy="28803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923928" y="4644370"/>
            <a:ext cx="0" cy="22860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923928" y="5268838"/>
            <a:ext cx="0" cy="22860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511636" y="4595961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Yes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11636" y="5252988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Yes</a:t>
            </a:r>
            <a:endParaRPr lang="en-US" sz="1100" b="1" dirty="0">
              <a:solidFill>
                <a:srgbClr val="FF0000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4572000" y="4644370"/>
            <a:ext cx="0" cy="21020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572000" y="3951913"/>
            <a:ext cx="0" cy="27432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 61"/>
          <p:cNvSpPr/>
          <p:nvPr/>
        </p:nvSpPr>
        <p:spPr>
          <a:xfrm>
            <a:off x="4930227" y="3839618"/>
            <a:ext cx="145829" cy="1828800"/>
          </a:xfrm>
          <a:custGeom>
            <a:avLst/>
            <a:gdLst>
              <a:gd name="connsiteX0" fmla="*/ 62345 w 422981"/>
              <a:gd name="connsiteY0" fmla="*/ 0 h 1828800"/>
              <a:gd name="connsiteX1" fmla="*/ 422564 w 422981"/>
              <a:gd name="connsiteY1" fmla="*/ 1087582 h 1828800"/>
              <a:gd name="connsiteX2" fmla="*/ 0 w 422981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981" h="1828800">
                <a:moveTo>
                  <a:pt x="62345" y="0"/>
                </a:moveTo>
                <a:cubicBezTo>
                  <a:pt x="247650" y="391391"/>
                  <a:pt x="432955" y="782782"/>
                  <a:pt x="422564" y="1087582"/>
                </a:cubicBezTo>
                <a:cubicBezTo>
                  <a:pt x="412173" y="1392382"/>
                  <a:pt x="206086" y="1610591"/>
                  <a:pt x="0" y="1828800"/>
                </a:cubicBezTo>
              </a:path>
            </a:pathLst>
          </a:custGeom>
          <a:noFill/>
          <a:ln w="31750">
            <a:solidFill>
              <a:schemeClr val="accent1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702810" y="4209499"/>
            <a:ext cx="1296144" cy="46805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Find</a:t>
            </a:r>
          </a:p>
          <a:p>
            <a:pPr algn="ctr"/>
            <a:r>
              <a:rPr lang="en-US" sz="1100" b="1" dirty="0" smtClean="0"/>
              <a:t>Preamble</a:t>
            </a:r>
            <a:endParaRPr lang="en-US" sz="1100" b="1" dirty="0"/>
          </a:p>
        </p:txBody>
      </p:sp>
      <p:sp>
        <p:nvSpPr>
          <p:cNvPr id="64" name="Oval 63"/>
          <p:cNvSpPr/>
          <p:nvPr/>
        </p:nvSpPr>
        <p:spPr>
          <a:xfrm>
            <a:off x="5702810" y="4836344"/>
            <a:ext cx="1296144" cy="46805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Frame</a:t>
            </a:r>
          </a:p>
          <a:p>
            <a:pPr algn="ctr"/>
            <a:r>
              <a:rPr lang="en-US" sz="1100" b="1" dirty="0"/>
              <a:t>s</a:t>
            </a:r>
            <a:r>
              <a:rPr lang="en-US" sz="1100" b="1" dirty="0" smtClean="0"/>
              <a:t>ynch?</a:t>
            </a:r>
            <a:endParaRPr lang="en-US" sz="1100" b="1" dirty="0"/>
          </a:p>
        </p:txBody>
      </p:sp>
      <p:sp>
        <p:nvSpPr>
          <p:cNvPr id="65" name="Oval 64"/>
          <p:cNvSpPr/>
          <p:nvPr/>
        </p:nvSpPr>
        <p:spPr>
          <a:xfrm>
            <a:off x="5702810" y="5463189"/>
            <a:ext cx="1296144" cy="46805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Ephemeris</a:t>
            </a:r>
          </a:p>
          <a:p>
            <a:pPr algn="ctr"/>
            <a:r>
              <a:rPr lang="en-US" sz="1100" b="1" dirty="0" smtClean="0"/>
              <a:t>decoding</a:t>
            </a:r>
            <a:endParaRPr lang="en-US" sz="1100" b="1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985955" y="3962054"/>
            <a:ext cx="0" cy="28803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990842" y="4644370"/>
            <a:ext cx="0" cy="22860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990842" y="5268838"/>
            <a:ext cx="0" cy="22860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578550" y="4595961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Yes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578550" y="5252988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Yes</a:t>
            </a:r>
            <a:endParaRPr lang="en-US" sz="1100" b="1" dirty="0">
              <a:solidFill>
                <a:srgbClr val="FF0000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6638914" y="4644370"/>
            <a:ext cx="0" cy="21020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6638914" y="3951913"/>
            <a:ext cx="0" cy="27432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eeform 72"/>
          <p:cNvSpPr/>
          <p:nvPr/>
        </p:nvSpPr>
        <p:spPr>
          <a:xfrm>
            <a:off x="6997141" y="3839618"/>
            <a:ext cx="145829" cy="1828800"/>
          </a:xfrm>
          <a:custGeom>
            <a:avLst/>
            <a:gdLst>
              <a:gd name="connsiteX0" fmla="*/ 62345 w 422981"/>
              <a:gd name="connsiteY0" fmla="*/ 0 h 1828800"/>
              <a:gd name="connsiteX1" fmla="*/ 422564 w 422981"/>
              <a:gd name="connsiteY1" fmla="*/ 1087582 h 1828800"/>
              <a:gd name="connsiteX2" fmla="*/ 0 w 422981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981" h="1828800">
                <a:moveTo>
                  <a:pt x="62345" y="0"/>
                </a:moveTo>
                <a:cubicBezTo>
                  <a:pt x="247650" y="391391"/>
                  <a:pt x="432955" y="782782"/>
                  <a:pt x="422564" y="1087582"/>
                </a:cubicBezTo>
                <a:cubicBezTo>
                  <a:pt x="412173" y="1392382"/>
                  <a:pt x="206086" y="1610591"/>
                  <a:pt x="0" y="1828800"/>
                </a:cubicBezTo>
              </a:path>
            </a:pathLst>
          </a:custGeom>
          <a:noFill/>
          <a:ln w="31750">
            <a:solidFill>
              <a:schemeClr val="accent1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024492" y="2047604"/>
            <a:ext cx="1296144" cy="46805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Pseudo</a:t>
            </a:r>
          </a:p>
          <a:p>
            <a:pPr algn="ctr"/>
            <a:r>
              <a:rPr lang="en-US" sz="1100" b="1" dirty="0" smtClean="0"/>
              <a:t>-range</a:t>
            </a:r>
            <a:endParaRPr lang="en-US" sz="1100" b="1" dirty="0"/>
          </a:p>
        </p:txBody>
      </p:sp>
      <p:sp>
        <p:nvSpPr>
          <p:cNvPr id="75" name="Oval 74"/>
          <p:cNvSpPr/>
          <p:nvPr/>
        </p:nvSpPr>
        <p:spPr>
          <a:xfrm>
            <a:off x="5712768" y="1363033"/>
            <a:ext cx="1296144" cy="46805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Position</a:t>
            </a:r>
          </a:p>
          <a:p>
            <a:pPr algn="ctr"/>
            <a:r>
              <a:rPr lang="en-US" sz="1100" b="1" dirty="0" smtClean="0"/>
              <a:t>solution</a:t>
            </a:r>
            <a:endParaRPr lang="en-US" sz="1100" b="1" dirty="0"/>
          </a:p>
        </p:txBody>
      </p:sp>
      <p:sp>
        <p:nvSpPr>
          <p:cNvPr id="76" name="Oval 75"/>
          <p:cNvSpPr/>
          <p:nvPr/>
        </p:nvSpPr>
        <p:spPr>
          <a:xfrm>
            <a:off x="6372200" y="2039653"/>
            <a:ext cx="1296144" cy="46805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Satellite</a:t>
            </a:r>
          </a:p>
          <a:p>
            <a:pPr algn="ctr"/>
            <a:r>
              <a:rPr lang="en-US" sz="1100" b="1" dirty="0" smtClean="0"/>
              <a:t>position</a:t>
            </a:r>
            <a:endParaRPr lang="en-US" sz="11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563841" y="4601644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No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63841" y="3972831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No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569299" y="3972831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No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569299" y="4618666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No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60604" y="4618666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No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660604" y="3980524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No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7407664" y="3345403"/>
            <a:ext cx="1626250" cy="64807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RINEX</a:t>
            </a:r>
          </a:p>
          <a:p>
            <a:pPr algn="ctr"/>
            <a:r>
              <a:rPr lang="en-US" sz="1400" b="1" dirty="0" smtClean="0"/>
              <a:t>generation</a:t>
            </a:r>
            <a:endParaRPr lang="en-US" sz="1400" b="1" dirty="0"/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5995041" y="2483852"/>
            <a:ext cx="0" cy="27432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6742198" y="2483852"/>
            <a:ext cx="0" cy="27432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5995041" y="1789186"/>
            <a:ext cx="0" cy="27432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6747454" y="1789186"/>
            <a:ext cx="0" cy="27432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87"/>
          <p:cNvSpPr/>
          <p:nvPr/>
        </p:nvSpPr>
        <p:spPr>
          <a:xfrm rot="8783108" flipH="1">
            <a:off x="7558967" y="1301519"/>
            <a:ext cx="500589" cy="2126678"/>
          </a:xfrm>
          <a:custGeom>
            <a:avLst/>
            <a:gdLst>
              <a:gd name="connsiteX0" fmla="*/ 62345 w 422981"/>
              <a:gd name="connsiteY0" fmla="*/ 0 h 1828800"/>
              <a:gd name="connsiteX1" fmla="*/ 422564 w 422981"/>
              <a:gd name="connsiteY1" fmla="*/ 1087582 h 1828800"/>
              <a:gd name="connsiteX2" fmla="*/ 0 w 422981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981" h="1828800">
                <a:moveTo>
                  <a:pt x="62345" y="0"/>
                </a:moveTo>
                <a:cubicBezTo>
                  <a:pt x="247650" y="391391"/>
                  <a:pt x="432955" y="782782"/>
                  <a:pt x="422564" y="1087582"/>
                </a:cubicBezTo>
                <a:cubicBezTo>
                  <a:pt x="412173" y="1392382"/>
                  <a:pt x="206086" y="1610591"/>
                  <a:pt x="0" y="1828800"/>
                </a:cubicBezTo>
              </a:path>
            </a:pathLst>
          </a:custGeom>
          <a:noFill/>
          <a:ln w="31750">
            <a:solidFill>
              <a:schemeClr val="accent1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 rot="2129576">
            <a:off x="7567154" y="3897635"/>
            <a:ext cx="486336" cy="2103858"/>
          </a:xfrm>
          <a:custGeom>
            <a:avLst/>
            <a:gdLst>
              <a:gd name="connsiteX0" fmla="*/ 62345 w 422981"/>
              <a:gd name="connsiteY0" fmla="*/ 0 h 1828800"/>
              <a:gd name="connsiteX1" fmla="*/ 422564 w 422981"/>
              <a:gd name="connsiteY1" fmla="*/ 1087582 h 1828800"/>
              <a:gd name="connsiteX2" fmla="*/ 0 w 422981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981" h="1828800">
                <a:moveTo>
                  <a:pt x="62345" y="0"/>
                </a:moveTo>
                <a:cubicBezTo>
                  <a:pt x="247650" y="391391"/>
                  <a:pt x="432955" y="782782"/>
                  <a:pt x="422564" y="1087582"/>
                </a:cubicBezTo>
                <a:cubicBezTo>
                  <a:pt x="412173" y="1392382"/>
                  <a:pt x="206086" y="1610591"/>
                  <a:pt x="0" y="1828800"/>
                </a:cubicBezTo>
              </a:path>
            </a:pathLst>
          </a:custGeom>
          <a:noFill/>
          <a:ln w="31750">
            <a:solidFill>
              <a:schemeClr val="accent1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697656" y="2683974"/>
            <a:ext cx="1296144" cy="46805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#Satellites</a:t>
            </a:r>
          </a:p>
          <a:p>
            <a:pPr algn="ctr"/>
            <a:r>
              <a:rPr lang="en-US" sz="1100" b="1" dirty="0" smtClean="0"/>
              <a:t>≥ 4 ?</a:t>
            </a:r>
            <a:endParaRPr lang="en-US" sz="1100" b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5985955" y="3121969"/>
            <a:ext cx="0" cy="28803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6638914" y="3128156"/>
            <a:ext cx="0" cy="24688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608501" y="309873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No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628342" y="2489659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Yes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730678" y="2473589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Yes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920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3B4A-B4B9-475A-83EE-009BEBBC0DE5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Receiver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0888" y="3709527"/>
            <a:ext cx="648072" cy="13302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3333FF"/>
                </a:solidFill>
              </a:rPr>
              <a:t>k</a:t>
            </a:r>
            <a:endParaRPr lang="en-US" sz="1000" b="1" dirty="0">
              <a:solidFill>
                <a:srgbClr val="3333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45752" y="3172337"/>
            <a:ext cx="648072" cy="13302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3333FF"/>
                </a:solidFill>
              </a:rPr>
              <a:t>k</a:t>
            </a:r>
            <a:r>
              <a:rPr lang="en-US" sz="1000" b="1" dirty="0" smtClean="0">
                <a:solidFill>
                  <a:srgbClr val="3333FF"/>
                </a:solidFill>
              </a:rPr>
              <a:t>-4</a:t>
            </a:r>
            <a:endParaRPr lang="en-US" sz="1000" b="1" dirty="0">
              <a:solidFill>
                <a:srgbClr val="3333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45752" y="3049263"/>
            <a:ext cx="648072" cy="13302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3333FF"/>
                </a:solidFill>
              </a:rPr>
              <a:t>k</a:t>
            </a:r>
            <a:r>
              <a:rPr lang="en-US" sz="1000" b="1" dirty="0" smtClean="0">
                <a:solidFill>
                  <a:srgbClr val="3333FF"/>
                </a:solidFill>
              </a:rPr>
              <a:t>-3</a:t>
            </a:r>
            <a:endParaRPr lang="en-US" sz="1000" b="1" dirty="0">
              <a:solidFill>
                <a:srgbClr val="3333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45752" y="2659821"/>
            <a:ext cx="648072" cy="13302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3333FF"/>
                </a:solidFill>
              </a:rPr>
              <a:t>k</a:t>
            </a:r>
            <a:endParaRPr lang="en-US" sz="1000" b="1" dirty="0">
              <a:solidFill>
                <a:srgbClr val="3333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45752" y="2792846"/>
            <a:ext cx="648072" cy="13302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3333FF"/>
                </a:solidFill>
              </a:rPr>
              <a:t>k-1</a:t>
            </a:r>
            <a:endParaRPr lang="en-US" sz="1000" b="1" dirty="0">
              <a:solidFill>
                <a:srgbClr val="3333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45752" y="2925871"/>
            <a:ext cx="648072" cy="13302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3333FF"/>
                </a:solidFill>
              </a:rPr>
              <a:t>k-2</a:t>
            </a:r>
            <a:endParaRPr lang="en-US" sz="1000" b="1" dirty="0">
              <a:solidFill>
                <a:srgbClr val="3333FF"/>
              </a:solidFill>
            </a:endParaRPr>
          </a:p>
        </p:txBody>
      </p:sp>
      <p:sp>
        <p:nvSpPr>
          <p:cNvPr id="26" name="Right Brace 25"/>
          <p:cNvSpPr/>
          <p:nvPr/>
        </p:nvSpPr>
        <p:spPr>
          <a:xfrm>
            <a:off x="6350596" y="2606377"/>
            <a:ext cx="200960" cy="2103697"/>
          </a:xfrm>
          <a:prstGeom prst="rightBrace">
            <a:avLst>
              <a:gd name="adj1" fmla="val 37779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748185" y="3515796"/>
            <a:ext cx="648072" cy="13302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3333FF"/>
                </a:solidFill>
              </a:rPr>
              <a:t>k</a:t>
            </a:r>
            <a:r>
              <a:rPr lang="en-US" sz="1000" b="1" dirty="0" smtClean="0">
                <a:solidFill>
                  <a:srgbClr val="3333FF"/>
                </a:solidFill>
              </a:rPr>
              <a:t>-n</a:t>
            </a:r>
            <a:endParaRPr lang="en-US" sz="1000" b="1" dirty="0">
              <a:solidFill>
                <a:srgbClr val="3333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5400000">
            <a:off x="2936780" y="3281157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…</a:t>
            </a:r>
            <a:endParaRPr 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588628" y="3705266"/>
            <a:ext cx="9623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Acquisition</a:t>
            </a:r>
          </a:p>
          <a:p>
            <a:pPr algn="ctr"/>
            <a:r>
              <a:rPr lang="en-US" sz="1100" b="1" dirty="0" smtClean="0"/>
              <a:t>buffer</a:t>
            </a:r>
          </a:p>
          <a:p>
            <a:pPr algn="ctr"/>
            <a:r>
              <a:rPr lang="en-US" sz="1100" b="1" dirty="0" smtClean="0"/>
              <a:t>(e.g. 22ms)</a:t>
            </a:r>
            <a:endParaRPr 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51520" y="3890075"/>
            <a:ext cx="10905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IF data block</a:t>
            </a:r>
          </a:p>
          <a:p>
            <a:pPr algn="ctr"/>
            <a:r>
              <a:rPr lang="en-US" sz="1100" b="1" dirty="0" smtClean="0"/>
              <a:t>(e.g. 0.5ms)</a:t>
            </a:r>
            <a:endParaRPr lang="en-US" sz="1100" b="1" dirty="0"/>
          </a:p>
        </p:txBody>
      </p:sp>
      <p:sp>
        <p:nvSpPr>
          <p:cNvPr id="45" name="Flowchart: Decision 44"/>
          <p:cNvSpPr/>
          <p:nvPr/>
        </p:nvSpPr>
        <p:spPr>
          <a:xfrm>
            <a:off x="1646029" y="3645024"/>
            <a:ext cx="385301" cy="270590"/>
          </a:xfrm>
          <a:prstGeom prst="flowChartDecision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246550" y="3227802"/>
            <a:ext cx="10905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3333FF"/>
                </a:solidFill>
              </a:rPr>
              <a:t>Acquisition</a:t>
            </a:r>
          </a:p>
          <a:p>
            <a:pPr algn="ctr"/>
            <a:r>
              <a:rPr lang="en-US" sz="1100" b="1" dirty="0" smtClean="0">
                <a:solidFill>
                  <a:srgbClr val="3333FF"/>
                </a:solidFill>
              </a:rPr>
              <a:t>required?</a:t>
            </a:r>
            <a:endParaRPr lang="en-US" sz="1100" b="1" dirty="0">
              <a:solidFill>
                <a:srgbClr val="3333FF"/>
              </a:solidFill>
            </a:endParaRPr>
          </a:p>
        </p:txBody>
      </p:sp>
      <p:cxnSp>
        <p:nvCxnSpPr>
          <p:cNvPr id="49" name="Straight Arrow Connector 48"/>
          <p:cNvCxnSpPr>
            <a:stCxn id="11" idx="3"/>
            <a:endCxn id="45" idx="1"/>
          </p:cNvCxnSpPr>
          <p:nvPr/>
        </p:nvCxnSpPr>
        <p:spPr>
          <a:xfrm>
            <a:off x="1088960" y="3776040"/>
            <a:ext cx="557069" cy="4279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976869" y="3766701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Yes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04978" y="4008311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No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804403" y="4577049"/>
            <a:ext cx="648072" cy="13302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3333FF"/>
                </a:solidFill>
              </a:rPr>
              <a:t>k</a:t>
            </a:r>
            <a:endParaRPr lang="en-US" sz="1000" b="1" dirty="0">
              <a:solidFill>
                <a:srgbClr val="3333FF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804403" y="4710074"/>
            <a:ext cx="648072" cy="13302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3333FF"/>
                </a:solidFill>
              </a:rPr>
              <a:t>k-1</a:t>
            </a:r>
            <a:endParaRPr lang="en-US" sz="1000" b="1" dirty="0">
              <a:solidFill>
                <a:srgbClr val="3333FF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804403" y="4843099"/>
            <a:ext cx="648072" cy="13302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3333FF"/>
                </a:solidFill>
              </a:rPr>
              <a:t>k-2</a:t>
            </a:r>
            <a:endParaRPr lang="en-US" sz="1000" b="1" dirty="0">
              <a:solidFill>
                <a:srgbClr val="3333FF"/>
              </a:solidFill>
            </a:endParaRPr>
          </a:p>
        </p:txBody>
      </p:sp>
      <p:sp>
        <p:nvSpPr>
          <p:cNvPr id="64" name="Right Brace 63"/>
          <p:cNvSpPr/>
          <p:nvPr/>
        </p:nvSpPr>
        <p:spPr>
          <a:xfrm>
            <a:off x="5143084" y="2668024"/>
            <a:ext cx="72008" cy="459500"/>
          </a:xfrm>
          <a:prstGeom prst="rightBrace">
            <a:avLst>
              <a:gd name="adj1" fmla="val 37779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806836" y="5167234"/>
            <a:ext cx="648072" cy="13302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3333FF"/>
                </a:solidFill>
              </a:rPr>
              <a:t>k-m</a:t>
            </a:r>
            <a:endParaRPr lang="en-US" sz="1000" b="1" dirty="0">
              <a:solidFill>
                <a:srgbClr val="3333FF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 rot="5400000">
            <a:off x="2995431" y="4932595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…</a:t>
            </a:r>
            <a:endParaRPr lang="en-US" sz="1200" b="1" dirty="0"/>
          </a:p>
        </p:txBody>
      </p:sp>
      <p:cxnSp>
        <p:nvCxnSpPr>
          <p:cNvPr id="68" name="Elbow Connector 67"/>
          <p:cNvCxnSpPr>
            <a:stCxn id="45" idx="2"/>
            <a:endCxn id="61" idx="1"/>
          </p:cNvCxnSpPr>
          <p:nvPr/>
        </p:nvCxnSpPr>
        <p:spPr>
          <a:xfrm rot="16200000" flipH="1">
            <a:off x="1957567" y="3796726"/>
            <a:ext cx="727948" cy="965723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649712" y="5318581"/>
            <a:ext cx="9623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Tracking</a:t>
            </a:r>
          </a:p>
          <a:p>
            <a:pPr algn="ctr"/>
            <a:r>
              <a:rPr lang="en-US" sz="1100" b="1" dirty="0" smtClean="0"/>
              <a:t>buffer</a:t>
            </a:r>
          </a:p>
          <a:p>
            <a:pPr algn="ctr"/>
            <a:r>
              <a:rPr lang="en-US" sz="1100" b="1" dirty="0" smtClean="0"/>
              <a:t>(e.g. 22ms)</a:t>
            </a:r>
            <a:endParaRPr lang="en-US" sz="1100" b="1" dirty="0"/>
          </a:p>
        </p:txBody>
      </p:sp>
      <p:sp>
        <p:nvSpPr>
          <p:cNvPr id="74" name="Rectangle 73"/>
          <p:cNvSpPr/>
          <p:nvPr/>
        </p:nvSpPr>
        <p:spPr>
          <a:xfrm>
            <a:off x="4290604" y="2616328"/>
            <a:ext cx="822960" cy="188711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3333FF"/>
                </a:solidFill>
              </a:rPr>
              <a:t>I_P (1ms)</a:t>
            </a:r>
            <a:endParaRPr lang="en-US" sz="1000" b="1" dirty="0">
              <a:solidFill>
                <a:srgbClr val="3333FF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 rot="5400000">
            <a:off x="4612732" y="276435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…</a:t>
            </a:r>
            <a:endParaRPr lang="en-US" sz="12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5178613" y="2703794"/>
            <a:ext cx="12714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1 navigation bit</a:t>
            </a:r>
          </a:p>
          <a:p>
            <a:pPr algn="ctr"/>
            <a:r>
              <a:rPr lang="en-US" sz="1100" b="1" dirty="0" smtClean="0"/>
              <a:t>(20ms)</a:t>
            </a:r>
            <a:endParaRPr lang="en-US" sz="1100" b="1" dirty="0"/>
          </a:p>
        </p:txBody>
      </p:sp>
      <p:sp>
        <p:nvSpPr>
          <p:cNvPr id="77" name="TextBox 76"/>
          <p:cNvSpPr txBox="1"/>
          <p:nvPr/>
        </p:nvSpPr>
        <p:spPr>
          <a:xfrm rot="5400000">
            <a:off x="5672099" y="3038717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…</a:t>
            </a:r>
            <a:endParaRPr lang="en-US" sz="1200" b="1" dirty="0"/>
          </a:p>
        </p:txBody>
      </p:sp>
      <p:sp>
        <p:nvSpPr>
          <p:cNvPr id="78" name="Rectangle 77"/>
          <p:cNvSpPr/>
          <p:nvPr/>
        </p:nvSpPr>
        <p:spPr>
          <a:xfrm>
            <a:off x="4290604" y="2988505"/>
            <a:ext cx="822960" cy="188711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rgbClr val="3333FF"/>
              </a:solidFill>
            </a:endParaRPr>
          </a:p>
        </p:txBody>
      </p:sp>
      <p:sp>
        <p:nvSpPr>
          <p:cNvPr id="80" name="Right Bracket 79"/>
          <p:cNvSpPr/>
          <p:nvPr/>
        </p:nvSpPr>
        <p:spPr>
          <a:xfrm>
            <a:off x="3669390" y="3127523"/>
            <a:ext cx="139512" cy="1848601"/>
          </a:xfrm>
          <a:prstGeom prst="rightBracket">
            <a:avLst>
              <a:gd name="adj" fmla="val 91133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4290604" y="3374162"/>
            <a:ext cx="822960" cy="188711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rgbClr val="3333FF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290604" y="3556816"/>
            <a:ext cx="822960" cy="188711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rgbClr val="3333FF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 rot="5400000">
            <a:off x="4612732" y="3137799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…</a:t>
            </a:r>
            <a:endParaRPr lang="en-US" sz="1200" b="1" dirty="0"/>
          </a:p>
        </p:txBody>
      </p:sp>
      <p:sp>
        <p:nvSpPr>
          <p:cNvPr id="87" name="Rectangle 86"/>
          <p:cNvSpPr/>
          <p:nvPr/>
        </p:nvSpPr>
        <p:spPr>
          <a:xfrm>
            <a:off x="4290604" y="4285092"/>
            <a:ext cx="822960" cy="188711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rgbClr val="3333FF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290604" y="4467746"/>
            <a:ext cx="822960" cy="188711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rgbClr val="3333FF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 rot="5400000">
            <a:off x="4612732" y="3863646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…</a:t>
            </a:r>
            <a:endParaRPr lang="en-US" sz="12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4056964" y="4710074"/>
            <a:ext cx="13063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Subframe</a:t>
            </a:r>
            <a:r>
              <a:rPr lang="en-US" sz="1100" b="1" dirty="0" smtClean="0"/>
              <a:t> buffer</a:t>
            </a:r>
          </a:p>
          <a:p>
            <a:pPr algn="ctr"/>
            <a:r>
              <a:rPr lang="en-US" sz="1100" b="1" dirty="0" smtClean="0"/>
              <a:t>(6,200ms)</a:t>
            </a:r>
            <a:endParaRPr lang="en-US" sz="11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6870578" y="3942032"/>
            <a:ext cx="171642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310 bits</a:t>
            </a:r>
          </a:p>
          <a:p>
            <a:pPr algn="ctr"/>
            <a:r>
              <a:rPr lang="en-US" sz="1100" b="1" dirty="0" smtClean="0"/>
              <a:t>for 1 </a:t>
            </a:r>
            <a:r>
              <a:rPr lang="en-US" sz="1100" b="1" dirty="0" err="1" smtClean="0"/>
              <a:t>subframe</a:t>
            </a:r>
            <a:endParaRPr lang="en-US" sz="1100" b="1" dirty="0" smtClean="0"/>
          </a:p>
          <a:p>
            <a:pPr algn="ctr"/>
            <a:r>
              <a:rPr lang="en-US" sz="1100" b="1" dirty="0" smtClean="0"/>
              <a:t>(2 parity bits +</a:t>
            </a:r>
          </a:p>
          <a:p>
            <a:pPr algn="ctr"/>
            <a:r>
              <a:rPr lang="en-US" sz="1100" b="1" dirty="0" smtClean="0"/>
              <a:t>300 </a:t>
            </a:r>
            <a:r>
              <a:rPr lang="en-US" sz="1100" b="1" dirty="0" err="1" smtClean="0"/>
              <a:t>subframe</a:t>
            </a:r>
            <a:r>
              <a:rPr lang="en-US" sz="1100" b="1" dirty="0" smtClean="0"/>
              <a:t> bits +</a:t>
            </a:r>
          </a:p>
          <a:p>
            <a:pPr algn="ctr"/>
            <a:r>
              <a:rPr lang="en-US" sz="1100" b="1" dirty="0" smtClean="0"/>
              <a:t>next 8 bits preamble)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841367" y="4976124"/>
            <a:ext cx="17716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FF0000"/>
                </a:solidFill>
              </a:rPr>
              <a:t>Find preamble,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FF0000"/>
                </a:solidFill>
              </a:rPr>
              <a:t>Parity check,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FF0000"/>
                </a:solidFill>
              </a:rPr>
              <a:t>Preamble interval check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FF0000"/>
                </a:solidFill>
              </a:rPr>
              <a:t>(6sec)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94" name="Right Brace 93"/>
          <p:cNvSpPr/>
          <p:nvPr/>
        </p:nvSpPr>
        <p:spPr>
          <a:xfrm>
            <a:off x="3450910" y="2659820"/>
            <a:ext cx="128919" cy="978934"/>
          </a:xfrm>
          <a:prstGeom prst="rightBrace">
            <a:avLst>
              <a:gd name="adj1" fmla="val 37779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Brace 95"/>
          <p:cNvSpPr/>
          <p:nvPr/>
        </p:nvSpPr>
        <p:spPr>
          <a:xfrm>
            <a:off x="3490605" y="4577048"/>
            <a:ext cx="121428" cy="741533"/>
          </a:xfrm>
          <a:prstGeom prst="rightBrace">
            <a:avLst>
              <a:gd name="adj1" fmla="val 37779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Elbow Connector 96"/>
          <p:cNvCxnSpPr>
            <a:stCxn id="80" idx="2"/>
            <a:endCxn id="74" idx="1"/>
          </p:cNvCxnSpPr>
          <p:nvPr/>
        </p:nvCxnSpPr>
        <p:spPr>
          <a:xfrm rot="10800000" flipH="1">
            <a:off x="3808902" y="2710684"/>
            <a:ext cx="481702" cy="1341140"/>
          </a:xfrm>
          <a:prstGeom prst="bentConnector3">
            <a:avLst>
              <a:gd name="adj1" fmla="val 42223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06807" y="2123945"/>
            <a:ext cx="1273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>
                <a:solidFill>
                  <a:srgbClr val="FF0000"/>
                </a:solidFill>
              </a:rPr>
              <a:t>Acq</a:t>
            </a:r>
            <a:r>
              <a:rPr lang="en-US" sz="1100" b="1" dirty="0" smtClean="0">
                <a:solidFill>
                  <a:srgbClr val="FF0000"/>
                </a:solidFill>
              </a:rPr>
              <a:t>. &amp; Tracking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732848" y="4312654"/>
            <a:ext cx="7601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Tracking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633519" y="2123467"/>
            <a:ext cx="12698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Bit compression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017026" y="2123467"/>
            <a:ext cx="1550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Ephemeris decoding</a:t>
            </a:r>
            <a:endParaRPr lang="en-US" sz="1100" b="1" dirty="0">
              <a:solidFill>
                <a:srgbClr val="FF0000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2388296" y="1844824"/>
            <a:ext cx="0" cy="424847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923928" y="1844824"/>
            <a:ext cx="0" cy="424847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610375" y="1844824"/>
            <a:ext cx="0" cy="424847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7173556" y="3443409"/>
            <a:ext cx="1107262" cy="431351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3333FF"/>
                </a:solidFill>
              </a:rPr>
              <a:t>1 </a:t>
            </a:r>
            <a:r>
              <a:rPr lang="en-US" sz="1000" b="1" dirty="0" err="1" smtClean="0">
                <a:solidFill>
                  <a:srgbClr val="3333FF"/>
                </a:solidFill>
              </a:rPr>
              <a:t>subframe</a:t>
            </a:r>
            <a:endParaRPr lang="en-US" sz="1000" b="1" dirty="0">
              <a:solidFill>
                <a:srgbClr val="3333FF"/>
              </a:solidFill>
            </a:endParaRPr>
          </a:p>
        </p:txBody>
      </p:sp>
      <p:cxnSp>
        <p:nvCxnSpPr>
          <p:cNvPr id="111" name="Straight Arrow Connector 110"/>
          <p:cNvCxnSpPr>
            <a:stCxn id="26" idx="1"/>
            <a:endCxn id="110" idx="1"/>
          </p:cNvCxnSpPr>
          <p:nvPr/>
        </p:nvCxnSpPr>
        <p:spPr>
          <a:xfrm>
            <a:off x="6551556" y="3658226"/>
            <a:ext cx="622000" cy="859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45" idx="3"/>
            <a:endCxn id="16" idx="1"/>
          </p:cNvCxnSpPr>
          <p:nvPr/>
        </p:nvCxnSpPr>
        <p:spPr>
          <a:xfrm flipV="1">
            <a:off x="2031330" y="2726334"/>
            <a:ext cx="714422" cy="1053985"/>
          </a:xfrm>
          <a:prstGeom prst="bentConnector3">
            <a:avLst>
              <a:gd name="adj1" fmla="val 27144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8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3B4A-B4B9-475A-83EE-009BEBBC0DE5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Software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Real-time Receiver</a:t>
            </a:r>
          </a:p>
          <a:p>
            <a:pPr lvl="1"/>
            <a:r>
              <a:rPr lang="en-US" dirty="0" err="1" smtClean="0"/>
              <a:t>Matlab</a:t>
            </a:r>
            <a:r>
              <a:rPr lang="en-US" dirty="0" smtClean="0"/>
              <a:t> coding completed</a:t>
            </a:r>
          </a:p>
          <a:p>
            <a:pPr lvl="2"/>
            <a:r>
              <a:rPr lang="en-US" dirty="0" smtClean="0"/>
              <a:t>Real-time state machine</a:t>
            </a:r>
          </a:p>
          <a:p>
            <a:pPr lvl="2"/>
            <a:r>
              <a:rPr lang="en-US" dirty="0" smtClean="0"/>
              <a:t>Small/flexible buffer (22ms) to process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To do</a:t>
            </a:r>
          </a:p>
          <a:p>
            <a:pPr lvl="2"/>
            <a:r>
              <a:rPr lang="en-US" dirty="0" smtClean="0"/>
              <a:t>Modify the code for high dynamic</a:t>
            </a:r>
          </a:p>
          <a:p>
            <a:pPr lvl="2"/>
            <a:r>
              <a:rPr lang="en-US" dirty="0" smtClean="0"/>
              <a:t>Carrier </a:t>
            </a:r>
            <a:r>
              <a:rPr lang="en-US" dirty="0" smtClean="0"/>
              <a:t>phase test with a </a:t>
            </a:r>
            <a:r>
              <a:rPr lang="en-US" dirty="0" smtClean="0"/>
              <a:t>simulator</a:t>
            </a:r>
            <a:endParaRPr lang="en-US" dirty="0" smtClean="0"/>
          </a:p>
          <a:p>
            <a:pPr lvl="2"/>
            <a:r>
              <a:rPr lang="en-US" dirty="0" smtClean="0"/>
              <a:t>C conversion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3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3B4A-B4B9-475A-83EE-009BEBBC0DE5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Receiver Flow (1/2)</a:t>
            </a: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 flipV="1">
            <a:off x="1570877" y="2129778"/>
            <a:ext cx="432048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>
            <a:stCxn id="5" idx="0"/>
            <a:endCxn id="54" idx="1"/>
          </p:cNvCxnSpPr>
          <p:nvPr/>
        </p:nvCxnSpPr>
        <p:spPr>
          <a:xfrm rot="16200000" flipH="1">
            <a:off x="1683745" y="2520965"/>
            <a:ext cx="543138" cy="336827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766991" y="1880828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Initialization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3775308" y="2708920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Acquisition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3775308" y="3537012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Tracking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3775308" y="4365104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Decoding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3775308" y="5193196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Nav. </a:t>
            </a:r>
            <a:r>
              <a:rPr lang="en-US" b="1" dirty="0" err="1" smtClean="0"/>
              <a:t>Solut</a:t>
            </a:r>
            <a:r>
              <a:rPr lang="en-US" b="1" dirty="0" smtClean="0"/>
              <a:t>.</a:t>
            </a:r>
            <a:endParaRPr lang="en-US" b="1" dirty="0"/>
          </a:p>
        </p:txBody>
      </p:sp>
      <p:cxnSp>
        <p:nvCxnSpPr>
          <p:cNvPr id="18" name="Straight Arrow Connector 17"/>
          <p:cNvCxnSpPr>
            <a:stCxn id="13" idx="2"/>
            <a:endCxn id="14" idx="0"/>
          </p:cNvCxnSpPr>
          <p:nvPr/>
        </p:nvCxnSpPr>
        <p:spPr>
          <a:xfrm>
            <a:off x="4631087" y="2384884"/>
            <a:ext cx="8317" cy="324036"/>
          </a:xfrm>
          <a:prstGeom prst="straightConnector1">
            <a:avLst/>
          </a:prstGeom>
          <a:ln w="412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2"/>
            <a:endCxn id="15" idx="0"/>
          </p:cNvCxnSpPr>
          <p:nvPr/>
        </p:nvCxnSpPr>
        <p:spPr>
          <a:xfrm>
            <a:off x="4639404" y="3212976"/>
            <a:ext cx="0" cy="324036"/>
          </a:xfrm>
          <a:prstGeom prst="straightConnector1">
            <a:avLst/>
          </a:prstGeom>
          <a:ln w="412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2"/>
            <a:endCxn id="16" idx="0"/>
          </p:cNvCxnSpPr>
          <p:nvPr/>
        </p:nvCxnSpPr>
        <p:spPr>
          <a:xfrm>
            <a:off x="4639404" y="4041068"/>
            <a:ext cx="0" cy="324036"/>
          </a:xfrm>
          <a:prstGeom prst="straightConnector1">
            <a:avLst/>
          </a:prstGeom>
          <a:ln w="412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2"/>
            <a:endCxn id="17" idx="0"/>
          </p:cNvCxnSpPr>
          <p:nvPr/>
        </p:nvCxnSpPr>
        <p:spPr>
          <a:xfrm>
            <a:off x="4639404" y="4869160"/>
            <a:ext cx="0" cy="324036"/>
          </a:xfrm>
          <a:prstGeom prst="straightConnector1">
            <a:avLst/>
          </a:prstGeom>
          <a:ln w="412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5" idx="3"/>
            <a:endCxn id="14" idx="3"/>
          </p:cNvCxnSpPr>
          <p:nvPr/>
        </p:nvCxnSpPr>
        <p:spPr>
          <a:xfrm flipV="1">
            <a:off x="5503500" y="2960948"/>
            <a:ext cx="12700" cy="828092"/>
          </a:xfrm>
          <a:prstGeom prst="curvedConnector3">
            <a:avLst>
              <a:gd name="adj1" fmla="val 180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7" idx="3"/>
            <a:endCxn id="15" idx="3"/>
          </p:cNvCxnSpPr>
          <p:nvPr/>
        </p:nvCxnSpPr>
        <p:spPr>
          <a:xfrm flipV="1">
            <a:off x="5503500" y="3789040"/>
            <a:ext cx="12700" cy="1656184"/>
          </a:xfrm>
          <a:prstGeom prst="curvedConnector3">
            <a:avLst>
              <a:gd name="adj1" fmla="val 180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45487" y="4463243"/>
            <a:ext cx="950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#SVs &lt; 4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123728" y="2708920"/>
            <a:ext cx="1101479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Raw IF</a:t>
            </a:r>
          </a:p>
          <a:p>
            <a:pPr algn="ctr"/>
            <a:r>
              <a:rPr lang="en-US" sz="1400" b="1" dirty="0" smtClean="0"/>
              <a:t>buffer</a:t>
            </a:r>
            <a:endParaRPr lang="en-US" sz="1400" b="1" dirty="0"/>
          </a:p>
        </p:txBody>
      </p:sp>
      <p:cxnSp>
        <p:nvCxnSpPr>
          <p:cNvPr id="58" name="Straight Arrow Connector 57"/>
          <p:cNvCxnSpPr>
            <a:stCxn id="54" idx="3"/>
            <a:endCxn id="14" idx="1"/>
          </p:cNvCxnSpPr>
          <p:nvPr/>
        </p:nvCxnSpPr>
        <p:spPr>
          <a:xfrm>
            <a:off x="3225207" y="2960948"/>
            <a:ext cx="550101" cy="0"/>
          </a:xfrm>
          <a:prstGeom prst="straightConnector1">
            <a:avLst/>
          </a:prstGeom>
          <a:ln w="412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745487" y="3206282"/>
            <a:ext cx="1201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Loss of lock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64" name="Curved Connector 63"/>
          <p:cNvCxnSpPr/>
          <p:nvPr/>
        </p:nvCxnSpPr>
        <p:spPr>
          <a:xfrm flipV="1">
            <a:off x="3748284" y="3673097"/>
            <a:ext cx="9144" cy="274320"/>
          </a:xfrm>
          <a:prstGeom prst="curvedConnector3">
            <a:avLst>
              <a:gd name="adj1" fmla="val -3857142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06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3B4A-B4B9-475A-83EE-009BEBBC0DE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Receiver </a:t>
            </a:r>
            <a:r>
              <a:rPr lang="en-US" dirty="0" smtClean="0"/>
              <a:t>Flow (2/2)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76509" y="2907970"/>
            <a:ext cx="1001240" cy="5580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Raw IF</a:t>
            </a:r>
          </a:p>
          <a:p>
            <a:pPr algn="ctr"/>
            <a:r>
              <a:rPr lang="en-US" sz="1200" b="1" dirty="0" smtClean="0"/>
              <a:t>data</a:t>
            </a:r>
            <a:endParaRPr lang="en-US" sz="1200" b="1" dirty="0"/>
          </a:p>
        </p:txBody>
      </p:sp>
      <p:sp>
        <p:nvSpPr>
          <p:cNvPr id="7" name="Oval 6"/>
          <p:cNvSpPr/>
          <p:nvPr/>
        </p:nvSpPr>
        <p:spPr>
          <a:xfrm>
            <a:off x="2595231" y="2075967"/>
            <a:ext cx="1586399" cy="5531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/>
              <a:t>Acquisition</a:t>
            </a:r>
            <a:endParaRPr lang="en-US" sz="1350" b="1" dirty="0"/>
          </a:p>
        </p:txBody>
      </p:sp>
      <p:sp>
        <p:nvSpPr>
          <p:cNvPr id="8" name="Oval 7"/>
          <p:cNvSpPr/>
          <p:nvPr/>
        </p:nvSpPr>
        <p:spPr>
          <a:xfrm>
            <a:off x="2739248" y="3844621"/>
            <a:ext cx="1271756" cy="5706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Tracking</a:t>
            </a:r>
            <a:endParaRPr lang="en-US" sz="1400" b="1" dirty="0"/>
          </a:p>
        </p:txBody>
      </p:sp>
      <p:sp>
        <p:nvSpPr>
          <p:cNvPr id="9" name="Oval 8"/>
          <p:cNvSpPr/>
          <p:nvPr/>
        </p:nvSpPr>
        <p:spPr>
          <a:xfrm>
            <a:off x="4902329" y="4438883"/>
            <a:ext cx="1443798" cy="6480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Navigation</a:t>
            </a:r>
          </a:p>
          <a:p>
            <a:pPr algn="ctr"/>
            <a:r>
              <a:rPr lang="en-US" sz="1200" b="1" dirty="0" smtClean="0"/>
              <a:t>Solution</a:t>
            </a:r>
            <a:endParaRPr lang="en-US" sz="1200" b="1" dirty="0"/>
          </a:p>
        </p:txBody>
      </p:sp>
      <p:sp>
        <p:nvSpPr>
          <p:cNvPr id="22" name="Oval 21"/>
          <p:cNvSpPr/>
          <p:nvPr/>
        </p:nvSpPr>
        <p:spPr>
          <a:xfrm>
            <a:off x="1428382" y="2954289"/>
            <a:ext cx="1296144" cy="46805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Acquisition required?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1236814" y="1728617"/>
            <a:ext cx="1296144" cy="47408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Do acquire satellite</a:t>
            </a:r>
            <a:endParaRPr lang="en-US" sz="1100" b="1" dirty="0"/>
          </a:p>
        </p:txBody>
      </p:sp>
      <p:sp>
        <p:nvSpPr>
          <p:cNvPr id="54" name="Oval 53"/>
          <p:cNvSpPr/>
          <p:nvPr/>
        </p:nvSpPr>
        <p:spPr>
          <a:xfrm>
            <a:off x="1475656" y="4365104"/>
            <a:ext cx="1296144" cy="46805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Do signal </a:t>
            </a:r>
          </a:p>
          <a:p>
            <a:pPr algn="ctr"/>
            <a:r>
              <a:rPr lang="en-US" sz="1100" b="1" dirty="0" smtClean="0"/>
              <a:t>tracking</a:t>
            </a:r>
            <a:endParaRPr lang="en-US" sz="1100" b="1" dirty="0"/>
          </a:p>
        </p:txBody>
      </p:sp>
      <p:sp>
        <p:nvSpPr>
          <p:cNvPr id="63" name="Oval 62"/>
          <p:cNvSpPr/>
          <p:nvPr/>
        </p:nvSpPr>
        <p:spPr>
          <a:xfrm>
            <a:off x="5943808" y="2592256"/>
            <a:ext cx="1210583" cy="46805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Find</a:t>
            </a:r>
          </a:p>
          <a:p>
            <a:pPr algn="ctr"/>
            <a:r>
              <a:rPr lang="en-US" sz="1100" b="1" dirty="0" smtClean="0"/>
              <a:t>Preamble</a:t>
            </a:r>
            <a:endParaRPr lang="en-US" sz="1100" b="1" dirty="0"/>
          </a:p>
        </p:txBody>
      </p:sp>
      <p:sp>
        <p:nvSpPr>
          <p:cNvPr id="64" name="Oval 63"/>
          <p:cNvSpPr/>
          <p:nvPr/>
        </p:nvSpPr>
        <p:spPr>
          <a:xfrm>
            <a:off x="6633174" y="2003853"/>
            <a:ext cx="1324316" cy="46805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New</a:t>
            </a:r>
          </a:p>
          <a:p>
            <a:pPr algn="ctr"/>
            <a:r>
              <a:rPr lang="en-US" sz="1100" b="1" dirty="0" smtClean="0"/>
              <a:t>Ephemeris?</a:t>
            </a:r>
            <a:endParaRPr lang="en-US" sz="1100" b="1" dirty="0"/>
          </a:p>
        </p:txBody>
      </p:sp>
      <p:sp>
        <p:nvSpPr>
          <p:cNvPr id="65" name="Oval 64"/>
          <p:cNvSpPr/>
          <p:nvPr/>
        </p:nvSpPr>
        <p:spPr>
          <a:xfrm>
            <a:off x="7730561" y="1472386"/>
            <a:ext cx="1296144" cy="46805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Ephemeris</a:t>
            </a:r>
          </a:p>
          <a:p>
            <a:pPr algn="ctr"/>
            <a:r>
              <a:rPr lang="en-US" sz="1100" b="1" dirty="0" smtClean="0"/>
              <a:t>decoding</a:t>
            </a:r>
            <a:endParaRPr lang="en-US" sz="1100" b="1" dirty="0"/>
          </a:p>
        </p:txBody>
      </p:sp>
      <p:sp>
        <p:nvSpPr>
          <p:cNvPr id="75" name="Oval 74"/>
          <p:cNvSpPr/>
          <p:nvPr/>
        </p:nvSpPr>
        <p:spPr>
          <a:xfrm>
            <a:off x="7838069" y="3786992"/>
            <a:ext cx="1110327" cy="46805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Position</a:t>
            </a:r>
          </a:p>
          <a:p>
            <a:pPr algn="ctr"/>
            <a:r>
              <a:rPr lang="en-US" sz="1100" b="1" dirty="0" smtClean="0"/>
              <a:t>solution</a:t>
            </a:r>
            <a:endParaRPr lang="en-US" sz="1100" b="1" dirty="0"/>
          </a:p>
        </p:txBody>
      </p:sp>
      <p:sp>
        <p:nvSpPr>
          <p:cNvPr id="83" name="Oval 82"/>
          <p:cNvSpPr/>
          <p:nvPr/>
        </p:nvSpPr>
        <p:spPr>
          <a:xfrm>
            <a:off x="6749162" y="5493404"/>
            <a:ext cx="1423238" cy="5596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RINEX</a:t>
            </a:r>
          </a:p>
          <a:p>
            <a:pPr algn="ctr"/>
            <a:r>
              <a:rPr lang="en-US" sz="1200" b="1" dirty="0" smtClean="0"/>
              <a:t>Generation</a:t>
            </a:r>
            <a:endParaRPr lang="en-US" sz="1200" b="1" dirty="0"/>
          </a:p>
        </p:txBody>
      </p:sp>
      <p:sp>
        <p:nvSpPr>
          <p:cNvPr id="90" name="Oval 89"/>
          <p:cNvSpPr/>
          <p:nvPr/>
        </p:nvSpPr>
        <p:spPr>
          <a:xfrm>
            <a:off x="6435349" y="4071181"/>
            <a:ext cx="1263997" cy="46805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#Satellites</a:t>
            </a:r>
          </a:p>
          <a:p>
            <a:pPr algn="ctr"/>
            <a:r>
              <a:rPr lang="en-US" sz="1100" b="1" dirty="0" smtClean="0"/>
              <a:t>≥ 4 ?</a:t>
            </a:r>
            <a:endParaRPr lang="en-US" sz="1100" b="1" dirty="0"/>
          </a:p>
        </p:txBody>
      </p:sp>
      <p:cxnSp>
        <p:nvCxnSpPr>
          <p:cNvPr id="91" name="Straight Arrow Connector 90"/>
          <p:cNvCxnSpPr>
            <a:stCxn id="6" idx="6"/>
            <a:endCxn id="22" idx="2"/>
          </p:cNvCxnSpPr>
          <p:nvPr/>
        </p:nvCxnSpPr>
        <p:spPr>
          <a:xfrm>
            <a:off x="1177749" y="3187001"/>
            <a:ext cx="250633" cy="1314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4905967" y="3146137"/>
            <a:ext cx="1440160" cy="5706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Decoding</a:t>
            </a:r>
            <a:endParaRPr lang="en-US" sz="1400" b="1" dirty="0"/>
          </a:p>
        </p:txBody>
      </p:sp>
      <p:cxnSp>
        <p:nvCxnSpPr>
          <p:cNvPr id="119" name="Curved Connector 118"/>
          <p:cNvCxnSpPr>
            <a:stCxn id="8" idx="5"/>
            <a:endCxn id="8" idx="4"/>
          </p:cNvCxnSpPr>
          <p:nvPr/>
        </p:nvCxnSpPr>
        <p:spPr>
          <a:xfrm rot="5400000">
            <a:off x="3558157" y="4148683"/>
            <a:ext cx="83572" cy="449634"/>
          </a:xfrm>
          <a:prstGeom prst="curvedConnector3">
            <a:avLst>
              <a:gd name="adj1" fmla="val 373537"/>
            </a:avLst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7" idx="2"/>
            <a:endCxn id="24" idx="5"/>
          </p:cNvCxnSpPr>
          <p:nvPr/>
        </p:nvCxnSpPr>
        <p:spPr>
          <a:xfrm rot="10800000">
            <a:off x="2343143" y="2133271"/>
            <a:ext cx="252089" cy="219279"/>
          </a:xfrm>
          <a:prstGeom prst="curvedConnector2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/>
          <p:cNvCxnSpPr>
            <a:stCxn id="8" idx="2"/>
            <a:endCxn id="54" idx="7"/>
          </p:cNvCxnSpPr>
          <p:nvPr/>
        </p:nvCxnSpPr>
        <p:spPr>
          <a:xfrm rot="10800000" flipV="1">
            <a:off x="2581984" y="4129953"/>
            <a:ext cx="157264" cy="303695"/>
          </a:xfrm>
          <a:prstGeom prst="curvedConnector2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urved Connector 172"/>
          <p:cNvCxnSpPr>
            <a:stCxn id="54" idx="6"/>
            <a:endCxn id="8" idx="3"/>
          </p:cNvCxnSpPr>
          <p:nvPr/>
        </p:nvCxnSpPr>
        <p:spPr>
          <a:xfrm flipV="1">
            <a:off x="2771800" y="4331714"/>
            <a:ext cx="153692" cy="267416"/>
          </a:xfrm>
          <a:prstGeom prst="curvedConnector2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urved Connector 191"/>
          <p:cNvCxnSpPr>
            <a:stCxn id="8" idx="6"/>
            <a:endCxn id="99" idx="2"/>
          </p:cNvCxnSpPr>
          <p:nvPr/>
        </p:nvCxnSpPr>
        <p:spPr>
          <a:xfrm flipV="1">
            <a:off x="4011004" y="3431470"/>
            <a:ext cx="894963" cy="698484"/>
          </a:xfrm>
          <a:prstGeom prst="curvedConnector3">
            <a:avLst>
              <a:gd name="adj1" fmla="val 50000"/>
            </a:avLst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urved Connector 197"/>
          <p:cNvCxnSpPr>
            <a:stCxn id="99" idx="0"/>
            <a:endCxn id="63" idx="2"/>
          </p:cNvCxnSpPr>
          <p:nvPr/>
        </p:nvCxnSpPr>
        <p:spPr>
          <a:xfrm rot="5400000" flipH="1" flipV="1">
            <a:off x="5625000" y="2827330"/>
            <a:ext cx="319855" cy="317761"/>
          </a:xfrm>
          <a:prstGeom prst="curvedConnector2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urved Connector 201"/>
          <p:cNvCxnSpPr>
            <a:stCxn id="63" idx="4"/>
            <a:endCxn id="99" idx="6"/>
          </p:cNvCxnSpPr>
          <p:nvPr/>
        </p:nvCxnSpPr>
        <p:spPr>
          <a:xfrm rot="5400000">
            <a:off x="6262033" y="3144403"/>
            <a:ext cx="371162" cy="202973"/>
          </a:xfrm>
          <a:prstGeom prst="curvedConnector2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urved Connector 209"/>
          <p:cNvCxnSpPr>
            <a:stCxn id="64" idx="4"/>
            <a:endCxn id="63" idx="6"/>
          </p:cNvCxnSpPr>
          <p:nvPr/>
        </p:nvCxnSpPr>
        <p:spPr>
          <a:xfrm rot="5400000">
            <a:off x="7047674" y="2578623"/>
            <a:ext cx="354377" cy="140941"/>
          </a:xfrm>
          <a:prstGeom prst="curvedConnector2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urved Connector 213"/>
          <p:cNvCxnSpPr>
            <a:stCxn id="63" idx="0"/>
            <a:endCxn id="64" idx="2"/>
          </p:cNvCxnSpPr>
          <p:nvPr/>
        </p:nvCxnSpPr>
        <p:spPr>
          <a:xfrm rot="5400000" flipH="1" flipV="1">
            <a:off x="6413949" y="2373031"/>
            <a:ext cx="354377" cy="84074"/>
          </a:xfrm>
          <a:prstGeom prst="curvedConnector2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urved Connector 262"/>
          <p:cNvCxnSpPr>
            <a:stCxn id="65" idx="4"/>
            <a:endCxn id="99" idx="6"/>
          </p:cNvCxnSpPr>
          <p:nvPr/>
        </p:nvCxnSpPr>
        <p:spPr>
          <a:xfrm rot="5400000">
            <a:off x="6616864" y="1669701"/>
            <a:ext cx="1491032" cy="2032506"/>
          </a:xfrm>
          <a:prstGeom prst="curvedConnector2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urved Connector 265"/>
          <p:cNvCxnSpPr>
            <a:stCxn id="64" idx="0"/>
            <a:endCxn id="65" idx="2"/>
          </p:cNvCxnSpPr>
          <p:nvPr/>
        </p:nvCxnSpPr>
        <p:spPr>
          <a:xfrm rot="5400000" flipH="1" flipV="1">
            <a:off x="7364226" y="1637519"/>
            <a:ext cx="297441" cy="435229"/>
          </a:xfrm>
          <a:prstGeom prst="curvedConnector2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urved Connector 287"/>
          <p:cNvCxnSpPr>
            <a:stCxn id="24" idx="6"/>
            <a:endCxn id="7" idx="1"/>
          </p:cNvCxnSpPr>
          <p:nvPr/>
        </p:nvCxnSpPr>
        <p:spPr>
          <a:xfrm>
            <a:off x="2532958" y="1965658"/>
            <a:ext cx="294596" cy="191318"/>
          </a:xfrm>
          <a:prstGeom prst="curvedConnector2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urved Connector 304"/>
          <p:cNvCxnSpPr>
            <a:stCxn id="8" idx="6"/>
            <a:endCxn id="9" idx="2"/>
          </p:cNvCxnSpPr>
          <p:nvPr/>
        </p:nvCxnSpPr>
        <p:spPr>
          <a:xfrm>
            <a:off x="4011004" y="4129954"/>
            <a:ext cx="891325" cy="632965"/>
          </a:xfrm>
          <a:prstGeom prst="curvedConnector3">
            <a:avLst>
              <a:gd name="adj1" fmla="val 50000"/>
            </a:avLst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urved Connector 351"/>
          <p:cNvCxnSpPr>
            <a:stCxn id="90" idx="3"/>
            <a:endCxn id="9" idx="6"/>
          </p:cNvCxnSpPr>
          <p:nvPr/>
        </p:nvCxnSpPr>
        <p:spPr>
          <a:xfrm rot="5400000">
            <a:off x="6337177" y="4479638"/>
            <a:ext cx="292231" cy="274330"/>
          </a:xfrm>
          <a:prstGeom prst="curvedConnector2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urved Connector 355"/>
          <p:cNvCxnSpPr>
            <a:stCxn id="9" idx="7"/>
            <a:endCxn id="90" idx="2"/>
          </p:cNvCxnSpPr>
          <p:nvPr/>
        </p:nvCxnSpPr>
        <p:spPr>
          <a:xfrm rot="5400000" flipH="1" flipV="1">
            <a:off x="6170726" y="4269169"/>
            <a:ext cx="228584" cy="300661"/>
          </a:xfrm>
          <a:prstGeom prst="curvedConnector2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Curved Connector 363"/>
          <p:cNvCxnSpPr>
            <a:stCxn id="90" idx="7"/>
            <a:endCxn id="75" idx="2"/>
          </p:cNvCxnSpPr>
          <p:nvPr/>
        </p:nvCxnSpPr>
        <p:spPr>
          <a:xfrm rot="5400000" flipH="1" flipV="1">
            <a:off x="7616799" y="3918457"/>
            <a:ext cx="118708" cy="323831"/>
          </a:xfrm>
          <a:prstGeom prst="curvedConnector2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urved Connector 379"/>
          <p:cNvCxnSpPr>
            <a:stCxn id="75" idx="4"/>
            <a:endCxn id="9" idx="6"/>
          </p:cNvCxnSpPr>
          <p:nvPr/>
        </p:nvCxnSpPr>
        <p:spPr>
          <a:xfrm rot="5400000">
            <a:off x="7115743" y="3485428"/>
            <a:ext cx="507875" cy="2047106"/>
          </a:xfrm>
          <a:prstGeom prst="curvedConnector2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urved Connector 382"/>
          <p:cNvCxnSpPr>
            <a:stCxn id="9" idx="5"/>
            <a:endCxn id="83" idx="1"/>
          </p:cNvCxnSpPr>
          <p:nvPr/>
        </p:nvCxnSpPr>
        <p:spPr>
          <a:xfrm rot="16200000" flipH="1">
            <a:off x="6254478" y="4872257"/>
            <a:ext cx="583323" cy="822902"/>
          </a:xfrm>
          <a:prstGeom prst="curvedConnector3">
            <a:avLst>
              <a:gd name="adj1" fmla="val 50000"/>
            </a:avLst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urved Connector 424"/>
          <p:cNvCxnSpPr>
            <a:stCxn id="22" idx="7"/>
            <a:endCxn id="7" idx="3"/>
          </p:cNvCxnSpPr>
          <p:nvPr/>
        </p:nvCxnSpPr>
        <p:spPr>
          <a:xfrm rot="5400000" flipH="1" flipV="1">
            <a:off x="2443776" y="2639056"/>
            <a:ext cx="474712" cy="292844"/>
          </a:xfrm>
          <a:prstGeom prst="curvedConnector3">
            <a:avLst>
              <a:gd name="adj1" fmla="val 50000"/>
            </a:avLst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Curved Connector 425"/>
          <p:cNvCxnSpPr>
            <a:stCxn id="22" idx="5"/>
            <a:endCxn id="8" idx="1"/>
          </p:cNvCxnSpPr>
          <p:nvPr/>
        </p:nvCxnSpPr>
        <p:spPr>
          <a:xfrm rot="16200000" flipH="1">
            <a:off x="2442903" y="3445603"/>
            <a:ext cx="574397" cy="390782"/>
          </a:xfrm>
          <a:prstGeom prst="curvedConnector3">
            <a:avLst>
              <a:gd name="adj1" fmla="val 50000"/>
            </a:avLst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TextBox 573"/>
          <p:cNvSpPr txBox="1"/>
          <p:nvPr/>
        </p:nvSpPr>
        <p:spPr>
          <a:xfrm>
            <a:off x="2169684" y="2744402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Yes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575" name="TextBox 574"/>
          <p:cNvSpPr txBox="1"/>
          <p:nvPr/>
        </p:nvSpPr>
        <p:spPr>
          <a:xfrm>
            <a:off x="2214153" y="337427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No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577" name="TextBox 576"/>
          <p:cNvSpPr txBox="1"/>
          <p:nvPr/>
        </p:nvSpPr>
        <p:spPr>
          <a:xfrm>
            <a:off x="6914741" y="1785930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Yes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578" name="TextBox 577"/>
          <p:cNvSpPr txBox="1"/>
          <p:nvPr/>
        </p:nvSpPr>
        <p:spPr>
          <a:xfrm>
            <a:off x="6158475" y="2384185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Yes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579" name="TextBox 578"/>
          <p:cNvSpPr txBox="1"/>
          <p:nvPr/>
        </p:nvSpPr>
        <p:spPr>
          <a:xfrm>
            <a:off x="7154391" y="3870659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Yes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582" name="TextBox 581"/>
          <p:cNvSpPr txBox="1"/>
          <p:nvPr/>
        </p:nvSpPr>
        <p:spPr>
          <a:xfrm>
            <a:off x="6556641" y="4467118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No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583" name="TextBox 582"/>
          <p:cNvSpPr txBox="1"/>
          <p:nvPr/>
        </p:nvSpPr>
        <p:spPr>
          <a:xfrm>
            <a:off x="6481820" y="3024251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No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588" name="TextBox 587"/>
          <p:cNvSpPr txBox="1"/>
          <p:nvPr/>
        </p:nvSpPr>
        <p:spPr>
          <a:xfrm>
            <a:off x="7241369" y="2423524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No</a:t>
            </a:r>
            <a:endParaRPr lang="en-US" sz="1100" b="1" dirty="0">
              <a:solidFill>
                <a:srgbClr val="FF0000"/>
              </a:solidFill>
            </a:endParaRPr>
          </a:p>
        </p:txBody>
      </p:sp>
      <p:cxnSp>
        <p:nvCxnSpPr>
          <p:cNvPr id="619" name="Curved Connector 618"/>
          <p:cNvCxnSpPr>
            <a:stCxn id="7" idx="6"/>
            <a:endCxn id="7" idx="7"/>
          </p:cNvCxnSpPr>
          <p:nvPr/>
        </p:nvCxnSpPr>
        <p:spPr>
          <a:xfrm flipH="1" flipV="1">
            <a:off x="3949307" y="2156976"/>
            <a:ext cx="232323" cy="195573"/>
          </a:xfrm>
          <a:prstGeom prst="curvedConnector4">
            <a:avLst>
              <a:gd name="adj1" fmla="val -98397"/>
              <a:gd name="adj2" fmla="val 258309"/>
            </a:avLst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" name="TextBox 644"/>
          <p:cNvSpPr txBox="1"/>
          <p:nvPr/>
        </p:nvSpPr>
        <p:spPr>
          <a:xfrm>
            <a:off x="3418345" y="1453072"/>
            <a:ext cx="18117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Fail to acquire signal,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Then move to next PRN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2927762" y="4680256"/>
            <a:ext cx="1253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Tracking results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feedback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177429" y="3455422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22ms buffer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651" name="TextBox 650"/>
          <p:cNvSpPr txBox="1"/>
          <p:nvPr/>
        </p:nvSpPr>
        <p:spPr>
          <a:xfrm>
            <a:off x="5696555" y="5302361"/>
            <a:ext cx="10903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Observation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&amp; Navigation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7915032" y="2686128"/>
            <a:ext cx="11911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Ephemeris</a:t>
            </a:r>
          </a:p>
          <a:p>
            <a:r>
              <a:rPr lang="en-US" sz="1100" b="1" dirty="0" err="1" smtClean="0">
                <a:solidFill>
                  <a:srgbClr val="FF0000"/>
                </a:solidFill>
              </a:rPr>
              <a:t>Subframe</a:t>
            </a:r>
            <a:r>
              <a:rPr lang="en-US" sz="1100" b="1" dirty="0" smtClean="0">
                <a:solidFill>
                  <a:srgbClr val="FF0000"/>
                </a:solidFill>
              </a:rPr>
              <a:t> time</a:t>
            </a:r>
          </a:p>
          <a:p>
            <a:r>
              <a:rPr lang="en-US" sz="1100" b="1" dirty="0" smtClean="0">
                <a:solidFill>
                  <a:srgbClr val="FF0000"/>
                </a:solidFill>
              </a:rPr>
              <a:t>Sample index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654" name="TextBox 653"/>
          <p:cNvSpPr txBox="1"/>
          <p:nvPr/>
        </p:nvSpPr>
        <p:spPr>
          <a:xfrm>
            <a:off x="4383533" y="2265122"/>
            <a:ext cx="109036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Code phase</a:t>
            </a:r>
          </a:p>
          <a:p>
            <a:r>
              <a:rPr lang="en-US" sz="1100" b="1" dirty="0" smtClean="0">
                <a:solidFill>
                  <a:srgbClr val="FF0000"/>
                </a:solidFill>
              </a:rPr>
              <a:t>Carrier freq.</a:t>
            </a:r>
          </a:p>
          <a:p>
            <a:r>
              <a:rPr lang="en-US" sz="1100" b="1" dirty="0" smtClean="0">
                <a:solidFill>
                  <a:srgbClr val="FF0000"/>
                </a:solidFill>
              </a:rPr>
              <a:t>Sample index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775" name="TextBox 774"/>
          <p:cNvSpPr txBox="1"/>
          <p:nvPr/>
        </p:nvSpPr>
        <p:spPr>
          <a:xfrm>
            <a:off x="4275878" y="3941158"/>
            <a:ext cx="9605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Track Data 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(6200ms)</a:t>
            </a:r>
          </a:p>
        </p:txBody>
      </p:sp>
      <p:cxnSp>
        <p:nvCxnSpPr>
          <p:cNvPr id="776" name="Straight Arrow Connector 775"/>
          <p:cNvCxnSpPr>
            <a:stCxn id="99" idx="4"/>
            <a:endCxn id="9" idx="0"/>
          </p:cNvCxnSpPr>
          <p:nvPr/>
        </p:nvCxnSpPr>
        <p:spPr>
          <a:xfrm flipH="1">
            <a:off x="5624228" y="3716802"/>
            <a:ext cx="1819" cy="722081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Curved Connector 784"/>
          <p:cNvCxnSpPr>
            <a:stCxn id="7" idx="6"/>
            <a:endCxn id="8" idx="7"/>
          </p:cNvCxnSpPr>
          <p:nvPr/>
        </p:nvCxnSpPr>
        <p:spPr>
          <a:xfrm flipH="1">
            <a:off x="3824760" y="2352549"/>
            <a:ext cx="356870" cy="1575644"/>
          </a:xfrm>
          <a:prstGeom prst="curvedConnector4">
            <a:avLst>
              <a:gd name="adj1" fmla="val -64057"/>
              <a:gd name="adj2" fmla="val 56125"/>
            </a:avLst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Curved Connector 791"/>
          <p:cNvCxnSpPr>
            <a:stCxn id="8" idx="0"/>
            <a:endCxn id="7" idx="4"/>
          </p:cNvCxnSpPr>
          <p:nvPr/>
        </p:nvCxnSpPr>
        <p:spPr>
          <a:xfrm rot="5400000" flipH="1" flipV="1">
            <a:off x="2774033" y="3230224"/>
            <a:ext cx="1215490" cy="13305"/>
          </a:xfrm>
          <a:prstGeom prst="curvedConnector3">
            <a:avLst>
              <a:gd name="adj1" fmla="val 50000"/>
            </a:avLst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2938490" y="3032652"/>
            <a:ext cx="4924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Lock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loss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802" name="TextBox 801"/>
          <p:cNvSpPr txBox="1"/>
          <p:nvPr/>
        </p:nvSpPr>
        <p:spPr>
          <a:xfrm>
            <a:off x="7953848" y="4483062"/>
            <a:ext cx="11095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PVT solutions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803" name="TextBox 802"/>
          <p:cNvSpPr txBox="1"/>
          <p:nvPr/>
        </p:nvSpPr>
        <p:spPr>
          <a:xfrm>
            <a:off x="1549616" y="4808140"/>
            <a:ext cx="109036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Code phase</a:t>
            </a:r>
          </a:p>
          <a:p>
            <a:r>
              <a:rPr lang="en-US" sz="1100" b="1" dirty="0" smtClean="0">
                <a:solidFill>
                  <a:srgbClr val="FF0000"/>
                </a:solidFill>
              </a:rPr>
              <a:t>Carrier freq.</a:t>
            </a:r>
          </a:p>
          <a:p>
            <a:r>
              <a:rPr lang="en-US" sz="1100" b="1" dirty="0" smtClean="0">
                <a:solidFill>
                  <a:srgbClr val="FF0000"/>
                </a:solidFill>
              </a:rPr>
              <a:t>Sample index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05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3B4A-B4B9-475A-83EE-009BEBBC0DE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Define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Variables (structure)</a:t>
            </a:r>
          </a:p>
          <a:p>
            <a:pPr lvl="1"/>
            <a:r>
              <a:rPr lang="en-US" dirty="0" smtClean="0"/>
              <a:t>settings.* : initial setting information (constant values)</a:t>
            </a:r>
          </a:p>
          <a:p>
            <a:pPr lvl="1"/>
            <a:r>
              <a:rPr lang="en-US" dirty="0" smtClean="0"/>
              <a:t>state.* : global status (channel independent)</a:t>
            </a:r>
          </a:p>
          <a:p>
            <a:pPr lvl="1"/>
            <a:r>
              <a:rPr lang="en-US" dirty="0" smtClean="0"/>
              <a:t>channel.* : channel status</a:t>
            </a:r>
          </a:p>
          <a:p>
            <a:pPr lvl="1"/>
            <a:r>
              <a:rPr lang="en-US" dirty="0" smtClean="0"/>
              <a:t>trackResults.* : tracking results</a:t>
            </a:r>
          </a:p>
          <a:p>
            <a:pPr lvl="1"/>
            <a:r>
              <a:rPr lang="en-US" dirty="0" smtClean="0"/>
              <a:t>eph.* : ephemeris data</a:t>
            </a:r>
          </a:p>
          <a:p>
            <a:pPr lvl="1"/>
            <a:r>
              <a:rPr lang="en-US" dirty="0" smtClean="0"/>
              <a:t>navSolutions.* : navigation results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98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/>
        </p:nvGrpSpPr>
        <p:grpSpPr>
          <a:xfrm>
            <a:off x="2123728" y="1988840"/>
            <a:ext cx="5146897" cy="3391537"/>
            <a:chOff x="2881487" y="2607378"/>
            <a:chExt cx="5146897" cy="3341902"/>
          </a:xfrm>
        </p:grpSpPr>
        <p:sp>
          <p:nvSpPr>
            <p:cNvPr id="89" name="Rectangle 88"/>
            <p:cNvSpPr/>
            <p:nvPr/>
          </p:nvSpPr>
          <p:spPr>
            <a:xfrm>
              <a:off x="2987824" y="2708920"/>
              <a:ext cx="5040560" cy="32403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930471" y="2658149"/>
              <a:ext cx="5040560" cy="32403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881487" y="2607378"/>
              <a:ext cx="5040560" cy="32403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1" name="Elbow Connector 100"/>
          <p:cNvCxnSpPr>
            <a:stCxn id="47" idx="2"/>
            <a:endCxn id="69" idx="1"/>
          </p:cNvCxnSpPr>
          <p:nvPr/>
        </p:nvCxnSpPr>
        <p:spPr>
          <a:xfrm rot="16200000" flipH="1">
            <a:off x="5577395" y="2821053"/>
            <a:ext cx="2122795" cy="2048702"/>
          </a:xfrm>
          <a:prstGeom prst="bentConnector2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3B4A-B4B9-475A-83EE-009BEBBC0DE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Acquisition</a:t>
            </a:r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 flipV="1">
            <a:off x="251520" y="1700809"/>
            <a:ext cx="432048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45"/>
          <p:cNvCxnSpPr>
            <a:stCxn id="45" idx="0"/>
            <a:endCxn id="48" idx="1"/>
          </p:cNvCxnSpPr>
          <p:nvPr/>
        </p:nvCxnSpPr>
        <p:spPr>
          <a:xfrm rot="16200000" flipH="1">
            <a:off x="364388" y="2091996"/>
            <a:ext cx="543138" cy="336827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4750345" y="2279951"/>
            <a:ext cx="1728192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Acquisition</a:t>
            </a:r>
            <a:endParaRPr lang="en-US" b="1" dirty="0"/>
          </a:p>
        </p:txBody>
      </p:sp>
      <p:sp>
        <p:nvSpPr>
          <p:cNvPr id="48" name="Rounded Rectangle 47"/>
          <p:cNvSpPr/>
          <p:nvPr/>
        </p:nvSpPr>
        <p:spPr>
          <a:xfrm>
            <a:off x="804371" y="2279951"/>
            <a:ext cx="1101479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Raw IF</a:t>
            </a:r>
          </a:p>
          <a:p>
            <a:pPr algn="ctr"/>
            <a:r>
              <a:rPr lang="en-US" sz="1400" b="1" dirty="0" smtClean="0"/>
              <a:t>buffer</a:t>
            </a:r>
            <a:endParaRPr lang="en-US" sz="1400" b="1" dirty="0"/>
          </a:p>
        </p:txBody>
      </p:sp>
      <p:cxnSp>
        <p:nvCxnSpPr>
          <p:cNvPr id="49" name="Straight Arrow Connector 48"/>
          <p:cNvCxnSpPr>
            <a:stCxn id="48" idx="3"/>
            <a:endCxn id="54" idx="1"/>
          </p:cNvCxnSpPr>
          <p:nvPr/>
        </p:nvCxnSpPr>
        <p:spPr>
          <a:xfrm>
            <a:off x="1905850" y="2531979"/>
            <a:ext cx="561324" cy="0"/>
          </a:xfrm>
          <a:prstGeom prst="straightConnector1">
            <a:avLst/>
          </a:prstGeom>
          <a:ln w="412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Diamond 53"/>
          <p:cNvSpPr/>
          <p:nvPr/>
        </p:nvSpPr>
        <p:spPr>
          <a:xfrm>
            <a:off x="2467174" y="2245202"/>
            <a:ext cx="677636" cy="573554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076015" y="2231695"/>
            <a:ext cx="1567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Need to acquire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61" name="Straight Arrow Connector 60"/>
          <p:cNvCxnSpPr>
            <a:stCxn id="54" idx="3"/>
            <a:endCxn id="47" idx="1"/>
          </p:cNvCxnSpPr>
          <p:nvPr/>
        </p:nvCxnSpPr>
        <p:spPr>
          <a:xfrm>
            <a:off x="3144810" y="2531979"/>
            <a:ext cx="1605535" cy="0"/>
          </a:xfrm>
          <a:prstGeom prst="straightConnector1">
            <a:avLst/>
          </a:prstGeom>
          <a:ln w="412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7663143" y="4654774"/>
            <a:ext cx="1210836" cy="50405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Tracking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872307" y="4578964"/>
            <a:ext cx="1563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Tracked channel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4282293" y="3041142"/>
            <a:ext cx="2664296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Signal acquisition</a:t>
            </a:r>
            <a:endParaRPr lang="en-US" sz="1600" b="1" dirty="0"/>
          </a:p>
        </p:txBody>
      </p:sp>
      <p:sp>
        <p:nvSpPr>
          <p:cNvPr id="77" name="Rounded Rectangle 76"/>
          <p:cNvSpPr/>
          <p:nvPr/>
        </p:nvSpPr>
        <p:spPr>
          <a:xfrm>
            <a:off x="4272117" y="3557898"/>
            <a:ext cx="2664296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Reset tracking results</a:t>
            </a:r>
            <a:endParaRPr lang="en-US" sz="1600" b="1" dirty="0"/>
          </a:p>
        </p:txBody>
      </p:sp>
      <p:sp>
        <p:nvSpPr>
          <p:cNvPr id="78" name="Rounded Rectangle 77"/>
          <p:cNvSpPr/>
          <p:nvPr/>
        </p:nvSpPr>
        <p:spPr>
          <a:xfrm>
            <a:off x="4272117" y="4109209"/>
            <a:ext cx="2664296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Initiate tracking variable</a:t>
            </a:r>
            <a:endParaRPr lang="en-US" sz="1600" b="1" dirty="0"/>
          </a:p>
        </p:txBody>
      </p:sp>
      <p:cxnSp>
        <p:nvCxnSpPr>
          <p:cNvPr id="82" name="Elbow Connector 81"/>
          <p:cNvCxnSpPr>
            <a:stCxn id="54" idx="2"/>
            <a:endCxn id="69" idx="1"/>
          </p:cNvCxnSpPr>
          <p:nvPr/>
        </p:nvCxnSpPr>
        <p:spPr>
          <a:xfrm rot="16200000" flipH="1">
            <a:off x="4190544" y="1434203"/>
            <a:ext cx="2088046" cy="4857151"/>
          </a:xfrm>
          <a:prstGeom prst="bentConnector2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039105" y="1694793"/>
            <a:ext cx="1149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Channel #1</a:t>
            </a:r>
            <a:endParaRPr lang="en-US" sz="14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7164288" y="1848681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 #N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 rot="2144193">
            <a:off x="7018701" y="1672057"/>
            <a:ext cx="405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 …</a:t>
            </a:r>
            <a:endParaRPr lang="en-US" sz="14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7423910" y="3259076"/>
            <a:ext cx="16303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>
                <a:solidFill>
                  <a:srgbClr val="FF0000"/>
                </a:solidFill>
              </a:rPr>
              <a:t># 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FF0000"/>
                </a:solidFill>
              </a:rPr>
              <a:t>Sample index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FF0000"/>
                </a:solidFill>
              </a:rPr>
              <a:t>Code phase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FF0000"/>
                </a:solidFill>
              </a:rPr>
              <a:t>Carrier frequency</a:t>
            </a:r>
          </a:p>
        </p:txBody>
      </p:sp>
    </p:spTree>
    <p:extLst>
      <p:ext uri="{BB962C8B-B14F-4D97-AF65-F5344CB8AC3E}">
        <p14:creationId xmlns:p14="http://schemas.microsoft.com/office/powerpoint/2010/main" val="154562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/>
        </p:nvGrpSpPr>
        <p:grpSpPr>
          <a:xfrm>
            <a:off x="2345637" y="2233466"/>
            <a:ext cx="5253661" cy="3283765"/>
            <a:chOff x="2345637" y="2233466"/>
            <a:chExt cx="5253661" cy="3283765"/>
          </a:xfrm>
        </p:grpSpPr>
        <p:sp>
          <p:nvSpPr>
            <p:cNvPr id="52" name="Rectangle 51"/>
            <p:cNvSpPr/>
            <p:nvPr/>
          </p:nvSpPr>
          <p:spPr>
            <a:xfrm>
              <a:off x="2450297" y="2336516"/>
              <a:ext cx="5149001" cy="318071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393848" y="2284991"/>
              <a:ext cx="5149001" cy="318071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345637" y="2233466"/>
              <a:ext cx="5149001" cy="318071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5772458" y="4201242"/>
            <a:ext cx="1564704" cy="35781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2568239" y="3223542"/>
            <a:ext cx="3020986" cy="2077666"/>
            <a:chOff x="2568239" y="3223542"/>
            <a:chExt cx="3020986" cy="1933650"/>
          </a:xfrm>
        </p:grpSpPr>
        <p:sp>
          <p:nvSpPr>
            <p:cNvPr id="44" name="Rectangle 43"/>
            <p:cNvSpPr/>
            <p:nvPr/>
          </p:nvSpPr>
          <p:spPr>
            <a:xfrm>
              <a:off x="2674576" y="3326592"/>
              <a:ext cx="2914649" cy="1830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617223" y="3275067"/>
              <a:ext cx="2914649" cy="1830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568239" y="3223542"/>
              <a:ext cx="2914649" cy="1830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3B4A-B4B9-475A-83EE-009BEBBC0DE5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769481" y="1482302"/>
            <a:ext cx="1728192" cy="5040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Acquisition</a:t>
            </a:r>
            <a:endParaRPr lang="en-US" b="1" dirty="0"/>
          </a:p>
        </p:txBody>
      </p:sp>
      <p:sp>
        <p:nvSpPr>
          <p:cNvPr id="11" name="Diamond 10"/>
          <p:cNvSpPr/>
          <p:nvPr/>
        </p:nvSpPr>
        <p:spPr>
          <a:xfrm>
            <a:off x="1668002" y="1447553"/>
            <a:ext cx="677636" cy="573554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769481" y="2384077"/>
            <a:ext cx="1728192" cy="50405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Tracking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708061" y="3356992"/>
            <a:ext cx="2664296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Read buffer index</a:t>
            </a:r>
            <a:endParaRPr lang="en-US" sz="16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2708061" y="3813043"/>
            <a:ext cx="2664296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Tracking (FPGA)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708061" y="4269094"/>
            <a:ext cx="2664296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C/No &amp; Phase Lock</a:t>
            </a:r>
            <a:endParaRPr lang="en-US" sz="1600" b="1" dirty="0"/>
          </a:p>
        </p:txBody>
      </p:sp>
      <p:cxnSp>
        <p:nvCxnSpPr>
          <p:cNvPr id="19" name="Elbow Connector 18"/>
          <p:cNvCxnSpPr>
            <a:stCxn id="11" idx="2"/>
          </p:cNvCxnSpPr>
          <p:nvPr/>
        </p:nvCxnSpPr>
        <p:spPr>
          <a:xfrm rot="16200000" flipH="1">
            <a:off x="2109227" y="1918700"/>
            <a:ext cx="557847" cy="762660"/>
          </a:xfrm>
          <a:prstGeom prst="bentConnector2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155834" y="1482302"/>
            <a:ext cx="1101479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Raw IF</a:t>
            </a:r>
          </a:p>
          <a:p>
            <a:pPr algn="ctr"/>
            <a:r>
              <a:rPr lang="en-US" sz="1400" b="1" dirty="0" smtClean="0"/>
              <a:t>buffer</a:t>
            </a:r>
            <a:endParaRPr lang="en-US" sz="1400" b="1" dirty="0"/>
          </a:p>
        </p:txBody>
      </p:sp>
      <p:cxnSp>
        <p:nvCxnSpPr>
          <p:cNvPr id="31" name="Straight Arrow Connector 30"/>
          <p:cNvCxnSpPr>
            <a:stCxn id="30" idx="3"/>
            <a:endCxn id="11" idx="1"/>
          </p:cNvCxnSpPr>
          <p:nvPr/>
        </p:nvCxnSpPr>
        <p:spPr>
          <a:xfrm>
            <a:off x="1257313" y="1734330"/>
            <a:ext cx="410689" cy="0"/>
          </a:xfrm>
          <a:prstGeom prst="straightConnector1">
            <a:avLst/>
          </a:prstGeom>
          <a:ln w="412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3"/>
            <a:endCxn id="10" idx="1"/>
          </p:cNvCxnSpPr>
          <p:nvPr/>
        </p:nvCxnSpPr>
        <p:spPr>
          <a:xfrm>
            <a:off x="2345638" y="1734330"/>
            <a:ext cx="423843" cy="0"/>
          </a:xfrm>
          <a:prstGeom prst="straightConnector1">
            <a:avLst/>
          </a:prstGeom>
          <a:ln w="412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  <a:endCxn id="14" idx="0"/>
          </p:cNvCxnSpPr>
          <p:nvPr/>
        </p:nvCxnSpPr>
        <p:spPr>
          <a:xfrm>
            <a:off x="3633577" y="1986358"/>
            <a:ext cx="0" cy="397719"/>
          </a:xfrm>
          <a:prstGeom prst="straightConnector1">
            <a:avLst/>
          </a:prstGeom>
          <a:ln w="412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564138" y="2941527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1ms data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 rot="2144193">
            <a:off x="5410777" y="2983505"/>
            <a:ext cx="405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 …</a:t>
            </a:r>
            <a:endParaRPr 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525029" y="1973988"/>
            <a:ext cx="1149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Channel #1</a:t>
            </a:r>
            <a:endParaRPr lang="en-US" sz="1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564394" y="2263032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 #N</a:t>
            </a:r>
            <a:endParaRPr lang="en-US" sz="1400" b="1" dirty="0"/>
          </a:p>
        </p:txBody>
      </p:sp>
      <p:sp>
        <p:nvSpPr>
          <p:cNvPr id="58" name="TextBox 57"/>
          <p:cNvSpPr txBox="1"/>
          <p:nvPr/>
        </p:nvSpPr>
        <p:spPr>
          <a:xfrm rot="2738189">
            <a:off x="7511837" y="2028053"/>
            <a:ext cx="405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 …</a:t>
            </a:r>
            <a:endParaRPr lang="en-US" sz="1400" b="1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633577" y="2885512"/>
            <a:ext cx="0" cy="347472"/>
          </a:xfrm>
          <a:prstGeom prst="straightConnector1">
            <a:avLst/>
          </a:prstGeom>
          <a:ln w="412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14" idx="3"/>
            <a:endCxn id="10" idx="3"/>
          </p:cNvCxnSpPr>
          <p:nvPr/>
        </p:nvCxnSpPr>
        <p:spPr>
          <a:xfrm flipV="1">
            <a:off x="4497673" y="1734330"/>
            <a:ext cx="12700" cy="901775"/>
          </a:xfrm>
          <a:prstGeom prst="bentConnector3">
            <a:avLst>
              <a:gd name="adj1" fmla="val 4371433"/>
            </a:avLst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600095" y="1983157"/>
            <a:ext cx="1184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FF0000"/>
                </a:solidFill>
              </a:rPr>
              <a:t>Acq</a:t>
            </a:r>
            <a:r>
              <a:rPr lang="en-US" sz="1400" b="1" dirty="0" smtClean="0">
                <a:solidFill>
                  <a:srgbClr val="FF0000"/>
                </a:solidFill>
              </a:rPr>
              <a:t>. results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73" name="Elbow Connector 72"/>
          <p:cNvCxnSpPr/>
          <p:nvPr/>
        </p:nvCxnSpPr>
        <p:spPr>
          <a:xfrm rot="10800000" flipH="1">
            <a:off x="2345637" y="2734076"/>
            <a:ext cx="423843" cy="1031493"/>
          </a:xfrm>
          <a:prstGeom prst="bentConnector3">
            <a:avLst>
              <a:gd name="adj1" fmla="val -80903"/>
            </a:avLst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048009" y="2865729"/>
            <a:ext cx="9584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Tracking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r</a:t>
            </a:r>
            <a:r>
              <a:rPr lang="en-US" sz="1400" b="1" dirty="0" smtClean="0">
                <a:solidFill>
                  <a:srgbClr val="FF0000"/>
                </a:solidFill>
              </a:rPr>
              <a:t>esults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feedback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851580" y="4311167"/>
            <a:ext cx="282519" cy="156036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134099" y="4311167"/>
            <a:ext cx="282519" cy="156036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708562" y="4311167"/>
            <a:ext cx="282519" cy="156036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991081" y="4311167"/>
            <a:ext cx="282519" cy="156036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378221" y="413936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5831185" y="4612361"/>
            <a:ext cx="1489126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b="1" dirty="0" smtClean="0">
                <a:solidFill>
                  <a:srgbClr val="FF0000"/>
                </a:solidFill>
              </a:rPr>
              <a:t>Tracking buffer</a:t>
            </a:r>
          </a:p>
          <a:p>
            <a:pPr algn="ctr">
              <a:lnSpc>
                <a:spcPts val="1400"/>
              </a:lnSpc>
            </a:pPr>
            <a:r>
              <a:rPr lang="en-US" sz="1400" b="1" dirty="0" smtClean="0">
                <a:solidFill>
                  <a:srgbClr val="FF0000"/>
                </a:solidFill>
              </a:rPr>
              <a:t>(6200ms)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04" name="Elbow Connector 103"/>
          <p:cNvCxnSpPr/>
          <p:nvPr/>
        </p:nvCxnSpPr>
        <p:spPr>
          <a:xfrm>
            <a:off x="5473603" y="3839344"/>
            <a:ext cx="1082712" cy="365760"/>
          </a:xfrm>
          <a:prstGeom prst="bentConnector2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623436" y="3166280"/>
            <a:ext cx="117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End of</a:t>
            </a:r>
          </a:p>
          <a:p>
            <a:r>
              <a:rPr lang="en-US" sz="1200" b="1" dirty="0" smtClean="0"/>
              <a:t>Raw IF buffer</a:t>
            </a:r>
            <a:endParaRPr lang="en-US" sz="1200" b="1" dirty="0"/>
          </a:p>
        </p:txBody>
      </p:sp>
      <p:sp>
        <p:nvSpPr>
          <p:cNvPr id="117" name="Rounded Rectangle 116"/>
          <p:cNvSpPr/>
          <p:nvPr/>
        </p:nvSpPr>
        <p:spPr>
          <a:xfrm>
            <a:off x="7674704" y="5389653"/>
            <a:ext cx="1349638" cy="5040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Decoding</a:t>
            </a:r>
            <a:endParaRPr lang="en-US" b="1" dirty="0"/>
          </a:p>
        </p:txBody>
      </p:sp>
      <p:cxnSp>
        <p:nvCxnSpPr>
          <p:cNvPr id="118" name="Elbow Connector 117"/>
          <p:cNvCxnSpPr/>
          <p:nvPr/>
        </p:nvCxnSpPr>
        <p:spPr>
          <a:xfrm>
            <a:off x="7611022" y="4202194"/>
            <a:ext cx="731520" cy="1188720"/>
          </a:xfrm>
          <a:prstGeom prst="bentConnector2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586202" y="3006561"/>
            <a:ext cx="15048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FF0000"/>
                </a:solidFill>
              </a:rPr>
              <a:t># </a:t>
            </a:r>
            <a:r>
              <a:rPr lang="en-US" sz="1200" b="1" u="sng" dirty="0" smtClean="0">
                <a:solidFill>
                  <a:srgbClr val="FF0000"/>
                </a:solidFill>
              </a:rPr>
              <a:t>Output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FF0000"/>
                </a:solidFill>
              </a:rPr>
              <a:t>Sample index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FF0000"/>
                </a:solidFill>
              </a:rPr>
              <a:t>Tracking results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FF0000"/>
                </a:solidFill>
              </a:rPr>
              <a:t>Lock detect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FF0000"/>
                </a:solidFill>
              </a:rPr>
              <a:t>C/No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022823" y="1608690"/>
            <a:ext cx="1201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Loss of lock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2708061" y="4725144"/>
            <a:ext cx="2664296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Save last index reading</a:t>
            </a:r>
            <a:endParaRPr lang="en-US" sz="16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158350" y="1986680"/>
            <a:ext cx="875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Raw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samples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78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2195736" y="1669766"/>
            <a:ext cx="4633497" cy="4166540"/>
            <a:chOff x="2195736" y="1669766"/>
            <a:chExt cx="4633497" cy="4166540"/>
          </a:xfrm>
        </p:grpSpPr>
        <p:sp>
          <p:nvSpPr>
            <p:cNvPr id="46" name="Rectangle 45"/>
            <p:cNvSpPr/>
            <p:nvPr/>
          </p:nvSpPr>
          <p:spPr>
            <a:xfrm>
              <a:off x="2300396" y="1772816"/>
              <a:ext cx="4528837" cy="40634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43947" y="1721291"/>
              <a:ext cx="4528837" cy="40634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195736" y="1669766"/>
              <a:ext cx="4528837" cy="40634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8" name="Straight Arrow Connector 77"/>
          <p:cNvCxnSpPr>
            <a:stCxn id="12" idx="2"/>
            <a:endCxn id="16" idx="0"/>
          </p:cNvCxnSpPr>
          <p:nvPr/>
        </p:nvCxnSpPr>
        <p:spPr>
          <a:xfrm>
            <a:off x="5254180" y="2527434"/>
            <a:ext cx="9231" cy="2638455"/>
          </a:xfrm>
          <a:prstGeom prst="straightConnector1">
            <a:avLst/>
          </a:prstGeom>
          <a:ln w="41275"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3B4A-B4B9-475A-83EE-009BEBBC0DE5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2502129" y="1998969"/>
            <a:ext cx="1632276" cy="475877"/>
            <a:chOff x="395536" y="1998969"/>
            <a:chExt cx="1632276" cy="475877"/>
          </a:xfrm>
        </p:grpSpPr>
        <p:sp>
          <p:nvSpPr>
            <p:cNvPr id="56" name="Rectangle 55"/>
            <p:cNvSpPr/>
            <p:nvPr/>
          </p:nvSpPr>
          <p:spPr>
            <a:xfrm>
              <a:off x="463108" y="2117033"/>
              <a:ext cx="1564704" cy="35781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26843" y="2092477"/>
              <a:ext cx="1564704" cy="35781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536" y="2060848"/>
              <a:ext cx="1564704" cy="35781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74658" y="2170773"/>
              <a:ext cx="282519" cy="15603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1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57177" y="2170773"/>
              <a:ext cx="282519" cy="15603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2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31640" y="2170773"/>
              <a:ext cx="282519" cy="15603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614159" y="2170773"/>
              <a:ext cx="282519" cy="15603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01299" y="1998969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539751" y="1782280"/>
            <a:ext cx="152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Tracking results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390084" y="2023378"/>
            <a:ext cx="1728192" cy="50405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Decoding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4003271" y="2721551"/>
            <a:ext cx="2520280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Preamble search</a:t>
            </a:r>
            <a:endParaRPr lang="en-US" sz="16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4003271" y="3210054"/>
            <a:ext cx="2520280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Preamble validation</a:t>
            </a:r>
            <a:endParaRPr lang="en-US" sz="16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4003271" y="4188883"/>
            <a:ext cx="2520280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Ephemeris decoding</a:t>
            </a:r>
            <a:endParaRPr lang="en-US" sz="16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4003271" y="5165889"/>
            <a:ext cx="2520280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Subframe</a:t>
            </a:r>
            <a:r>
              <a:rPr lang="en-US" sz="1600" b="1" dirty="0" smtClean="0"/>
              <a:t> IODE check</a:t>
            </a:r>
            <a:endParaRPr lang="en-US" sz="16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195241" y="1987726"/>
            <a:ext cx="1728192" cy="50405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Tracking</a:t>
            </a:r>
            <a:endParaRPr lang="en-US" b="1" dirty="0"/>
          </a:p>
        </p:txBody>
      </p:sp>
      <p:cxnSp>
        <p:nvCxnSpPr>
          <p:cNvPr id="18" name="Elbow Connector 17"/>
          <p:cNvCxnSpPr>
            <a:stCxn id="14" idx="1"/>
            <a:endCxn id="17" idx="2"/>
          </p:cNvCxnSpPr>
          <p:nvPr/>
        </p:nvCxnSpPr>
        <p:spPr>
          <a:xfrm rot="10800000">
            <a:off x="1059337" y="2491782"/>
            <a:ext cx="2943934" cy="898292"/>
          </a:xfrm>
          <a:prstGeom prst="bentConnector2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5" idx="3"/>
            <a:endCxn id="12" idx="1"/>
          </p:cNvCxnSpPr>
          <p:nvPr/>
        </p:nvCxnSpPr>
        <p:spPr>
          <a:xfrm>
            <a:off x="4098140" y="2271384"/>
            <a:ext cx="291944" cy="4022"/>
          </a:xfrm>
          <a:prstGeom prst="straightConnector1">
            <a:avLst/>
          </a:prstGeom>
          <a:ln w="412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6" idx="1"/>
            <a:endCxn id="17" idx="2"/>
          </p:cNvCxnSpPr>
          <p:nvPr/>
        </p:nvCxnSpPr>
        <p:spPr>
          <a:xfrm rot="10800000">
            <a:off x="1059337" y="2491783"/>
            <a:ext cx="2943934" cy="2854127"/>
          </a:xfrm>
          <a:prstGeom prst="bentConnector2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3"/>
            <a:endCxn id="5" idx="1"/>
          </p:cNvCxnSpPr>
          <p:nvPr/>
        </p:nvCxnSpPr>
        <p:spPr>
          <a:xfrm>
            <a:off x="1923433" y="2239754"/>
            <a:ext cx="578696" cy="1"/>
          </a:xfrm>
          <a:prstGeom prst="straightConnector1">
            <a:avLst/>
          </a:prstGeom>
          <a:ln w="412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4003271" y="4677386"/>
            <a:ext cx="2520280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Subframe</a:t>
            </a:r>
            <a:r>
              <a:rPr lang="en-US" sz="1600" b="1" dirty="0" smtClean="0"/>
              <a:t> Synch</a:t>
            </a:r>
            <a:endParaRPr lang="en-US" sz="1600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4003271" y="3694773"/>
            <a:ext cx="2520280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Parity check</a:t>
            </a:r>
            <a:endParaRPr lang="en-US" sz="1600" b="1" dirty="0"/>
          </a:p>
        </p:txBody>
      </p:sp>
      <p:cxnSp>
        <p:nvCxnSpPr>
          <p:cNvPr id="37" name="Elbow Connector 36"/>
          <p:cNvCxnSpPr>
            <a:stCxn id="36" idx="1"/>
            <a:endCxn id="17" idx="2"/>
          </p:cNvCxnSpPr>
          <p:nvPr/>
        </p:nvCxnSpPr>
        <p:spPr>
          <a:xfrm rot="10800000">
            <a:off x="1059337" y="2491783"/>
            <a:ext cx="2943934" cy="1383011"/>
          </a:xfrm>
          <a:prstGeom prst="bentConnector2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08083" y="1380722"/>
            <a:ext cx="1149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Channel #1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747448" y="1669766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 #N</a:t>
            </a:r>
            <a:endParaRPr lang="en-US" sz="1400" b="1" dirty="0"/>
          </a:p>
        </p:txBody>
      </p:sp>
      <p:sp>
        <p:nvSpPr>
          <p:cNvPr id="51" name="TextBox 50"/>
          <p:cNvSpPr txBox="1"/>
          <p:nvPr/>
        </p:nvSpPr>
        <p:spPr>
          <a:xfrm rot="2738189">
            <a:off x="6694891" y="1434787"/>
            <a:ext cx="405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 …</a:t>
            </a:r>
            <a:endParaRPr lang="en-US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1135874" y="3061772"/>
            <a:ext cx="2807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Preamble interval error (6 sec)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187498" y="3577281"/>
            <a:ext cx="1154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Parity error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386395" y="5037426"/>
            <a:ext cx="2206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Inconsistency of IODEs 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7246303" y="4437112"/>
            <a:ext cx="1728192" cy="50405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Nav. </a:t>
            </a:r>
            <a:r>
              <a:rPr lang="en-US" b="1" dirty="0" err="1" smtClean="0"/>
              <a:t>Solut</a:t>
            </a:r>
            <a:r>
              <a:rPr lang="en-US" b="1" dirty="0" smtClean="0"/>
              <a:t>.</a:t>
            </a:r>
            <a:endParaRPr lang="en-US" b="1" dirty="0"/>
          </a:p>
        </p:txBody>
      </p:sp>
      <p:cxnSp>
        <p:nvCxnSpPr>
          <p:cNvPr id="89" name="Straight Arrow Connector 88"/>
          <p:cNvCxnSpPr>
            <a:endCxn id="88" idx="1"/>
          </p:cNvCxnSpPr>
          <p:nvPr/>
        </p:nvCxnSpPr>
        <p:spPr>
          <a:xfrm flipV="1">
            <a:off x="6829233" y="4689140"/>
            <a:ext cx="417070" cy="1776"/>
          </a:xfrm>
          <a:prstGeom prst="straightConnector1">
            <a:avLst/>
          </a:prstGeom>
          <a:ln w="412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941907" y="3004473"/>
            <a:ext cx="18381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FF0000"/>
                </a:solidFill>
              </a:rPr>
              <a:t># </a:t>
            </a:r>
            <a:r>
              <a:rPr lang="en-US" sz="1200" b="1" u="sng" dirty="0" smtClean="0">
                <a:solidFill>
                  <a:srgbClr val="FF0000"/>
                </a:solidFill>
              </a:rPr>
              <a:t>Output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FF0000"/>
                </a:solidFill>
              </a:rPr>
              <a:t>Sample index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 smtClean="0">
                <a:solidFill>
                  <a:srgbClr val="FF0000"/>
                </a:solidFill>
              </a:rPr>
              <a:t>Subframe</a:t>
            </a:r>
            <a:r>
              <a:rPr lang="en-US" sz="1200" b="1" dirty="0" smtClean="0">
                <a:solidFill>
                  <a:srgbClr val="FF0000"/>
                </a:solidFill>
              </a:rPr>
              <a:t> start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FF0000"/>
                </a:solidFill>
              </a:rPr>
              <a:t>TOW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FF0000"/>
                </a:solidFill>
              </a:rPr>
              <a:t>Ephemeris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30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3B4A-B4B9-475A-83EE-009BEBBC0DE5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Solution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762214" y="1553470"/>
            <a:ext cx="1728192" cy="50405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Nav. </a:t>
            </a:r>
            <a:r>
              <a:rPr lang="en-US" b="1" dirty="0" err="1"/>
              <a:t>Solut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67544" y="1553470"/>
            <a:ext cx="1728192" cy="50405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Decoding</a:t>
            </a:r>
            <a:endParaRPr lang="en-US" b="1" dirty="0"/>
          </a:p>
        </p:txBody>
      </p:sp>
      <p:cxnSp>
        <p:nvCxnSpPr>
          <p:cNvPr id="7" name="Elbow Connector 6"/>
          <p:cNvCxnSpPr>
            <a:stCxn id="5" idx="2"/>
            <a:endCxn id="12" idx="1"/>
          </p:cNvCxnSpPr>
          <p:nvPr/>
        </p:nvCxnSpPr>
        <p:spPr>
          <a:xfrm rot="16200000" flipH="1">
            <a:off x="3665320" y="3018515"/>
            <a:ext cx="3711734" cy="1789755"/>
          </a:xfrm>
          <a:prstGeom prst="bentConnector2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5" idx="1"/>
          </p:cNvCxnSpPr>
          <p:nvPr/>
        </p:nvCxnSpPr>
        <p:spPr>
          <a:xfrm>
            <a:off x="2195736" y="1805498"/>
            <a:ext cx="1566478" cy="0"/>
          </a:xfrm>
          <a:prstGeom prst="straightConnector1">
            <a:avLst/>
          </a:prstGeom>
          <a:ln w="412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416065" y="5517232"/>
            <a:ext cx="1728192" cy="50405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RINEX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3353036" y="2491382"/>
            <a:ext cx="2520280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Check #SVs</a:t>
            </a:r>
            <a:endParaRPr lang="en-US" sz="16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3353036" y="2995437"/>
            <a:ext cx="2520280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Transmit time</a:t>
            </a:r>
            <a:endParaRPr lang="en-US" sz="16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3353036" y="3502426"/>
            <a:ext cx="2520280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Rx clock steering</a:t>
            </a:r>
            <a:endParaRPr lang="en-US" sz="16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3353036" y="4009415"/>
            <a:ext cx="2520280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Pesudorange</a:t>
            </a:r>
            <a:r>
              <a:rPr lang="en-US" sz="1600" b="1" dirty="0" smtClean="0"/>
              <a:t> / SV </a:t>
            </a:r>
            <a:r>
              <a:rPr lang="en-US" sz="1600" b="1" dirty="0" err="1" smtClean="0"/>
              <a:t>pos</a:t>
            </a:r>
            <a:endParaRPr lang="en-US" sz="16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3353036" y="4516404"/>
            <a:ext cx="2520280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PVT solution</a:t>
            </a:r>
            <a:endParaRPr lang="en-US" sz="16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3353036" y="5049131"/>
            <a:ext cx="2520280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Obs. correction</a:t>
            </a:r>
            <a:endParaRPr lang="en-US" sz="16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467544" y="2419374"/>
            <a:ext cx="1728192" cy="50405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Tracking</a:t>
            </a:r>
            <a:endParaRPr lang="en-US" b="1" dirty="0"/>
          </a:p>
        </p:txBody>
      </p:sp>
      <p:cxnSp>
        <p:nvCxnSpPr>
          <p:cNvPr id="25" name="Straight Arrow Connector 24"/>
          <p:cNvCxnSpPr>
            <a:stCxn id="17" idx="1"/>
            <a:endCxn id="24" idx="3"/>
          </p:cNvCxnSpPr>
          <p:nvPr/>
        </p:nvCxnSpPr>
        <p:spPr>
          <a:xfrm flipH="1">
            <a:off x="2195736" y="2671402"/>
            <a:ext cx="1157300" cy="0"/>
          </a:xfrm>
          <a:prstGeom prst="straightConnector1">
            <a:avLst/>
          </a:prstGeom>
          <a:ln w="412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0"/>
            <a:endCxn id="6" idx="2"/>
          </p:cNvCxnSpPr>
          <p:nvPr/>
        </p:nvCxnSpPr>
        <p:spPr>
          <a:xfrm flipV="1">
            <a:off x="1331640" y="2057526"/>
            <a:ext cx="0" cy="361848"/>
          </a:xfrm>
          <a:prstGeom prst="straightConnector1">
            <a:avLst/>
          </a:prstGeom>
          <a:ln w="412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17021" y="2384495"/>
            <a:ext cx="950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#SVs &lt; 4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5728" y="1571080"/>
            <a:ext cx="15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6200ms track data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Ephemeris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60032" y="5719126"/>
            <a:ext cx="1147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Observations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&amp; Ephemeris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48882" y="5240233"/>
            <a:ext cx="1167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*.</a:t>
            </a:r>
            <a:r>
              <a:rPr lang="en-US" sz="1200" b="1" dirty="0" err="1" smtClean="0">
                <a:solidFill>
                  <a:srgbClr val="FF0000"/>
                </a:solidFill>
              </a:rPr>
              <a:t>obs</a:t>
            </a:r>
            <a:r>
              <a:rPr lang="en-US" sz="1200" b="1" dirty="0" smtClean="0">
                <a:solidFill>
                  <a:srgbClr val="FF0000"/>
                </a:solidFill>
              </a:rPr>
              <a:t> &amp; *.</a:t>
            </a:r>
            <a:r>
              <a:rPr lang="en-US" sz="1200" b="1" dirty="0" err="1" smtClean="0">
                <a:solidFill>
                  <a:srgbClr val="FF0000"/>
                </a:solidFill>
              </a:rPr>
              <a:t>nav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826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6208</TotalTime>
  <Words>671</Words>
  <Application>Microsoft Office PowerPoint</Application>
  <PresentationFormat>On-screen Show (4:3)</PresentationFormat>
  <Paragraphs>313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HY견고딕</vt:lpstr>
      <vt:lpstr>맑은 고딕</vt:lpstr>
      <vt:lpstr>Arial</vt:lpstr>
      <vt:lpstr>Arial Black</vt:lpstr>
      <vt:lpstr>Calibri</vt:lpstr>
      <vt:lpstr>Times New Roman</vt:lpstr>
      <vt:lpstr>Wingdings</vt:lpstr>
      <vt:lpstr>Office 테마</vt:lpstr>
      <vt:lpstr>Navigation Algorithm</vt:lpstr>
      <vt:lpstr>Status of Software</vt:lpstr>
      <vt:lpstr>Real-time Receiver Flow (1/2)</vt:lpstr>
      <vt:lpstr>Real-time Receiver Flow (2/2)</vt:lpstr>
      <vt:lpstr>Variable Define</vt:lpstr>
      <vt:lpstr>Acquisition</vt:lpstr>
      <vt:lpstr>Tracking</vt:lpstr>
      <vt:lpstr>Decoding</vt:lpstr>
      <vt:lpstr>Navigation Solution</vt:lpstr>
      <vt:lpstr>Test Plan (1/2)</vt:lpstr>
      <vt:lpstr>Test Plan (2/2)</vt:lpstr>
      <vt:lpstr>PowerPoint Presentation</vt:lpstr>
      <vt:lpstr>Real-time Receiver</vt:lpstr>
      <vt:lpstr>Real-time Receiver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Smileforday</dc:creator>
  <cp:lastModifiedBy>Daehee Won</cp:lastModifiedBy>
  <cp:revision>482</cp:revision>
  <dcterms:created xsi:type="dcterms:W3CDTF">2010-10-20T01:06:06Z</dcterms:created>
  <dcterms:modified xsi:type="dcterms:W3CDTF">2015-04-30T14:59:03Z</dcterms:modified>
</cp:coreProperties>
</file>