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87" r:id="rId2"/>
    <p:sldId id="324" r:id="rId3"/>
    <p:sldId id="325" r:id="rId4"/>
    <p:sldId id="326" r:id="rId5"/>
    <p:sldId id="316" r:id="rId6"/>
    <p:sldId id="331" r:id="rId7"/>
    <p:sldId id="327" r:id="rId8"/>
    <p:sldId id="330" r:id="rId9"/>
    <p:sldId id="329" r:id="rId10"/>
    <p:sldId id="328" r:id="rId11"/>
    <p:sldId id="302" r:id="rId12"/>
    <p:sldId id="295" r:id="rId13"/>
    <p:sldId id="288" r:id="rId14"/>
    <p:sldId id="289" r:id="rId15"/>
    <p:sldId id="290" r:id="rId16"/>
    <p:sldId id="291" r:id="rId17"/>
    <p:sldId id="292" r:id="rId18"/>
    <p:sldId id="293" r:id="rId19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Lucida Sans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Lucida Sans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Lucida Sans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Lucida Sans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624AA3B-87B2-489C-848C-D11A607C0792}">
          <p14:sldIdLst>
            <p14:sldId id="287"/>
            <p14:sldId id="324"/>
            <p14:sldId id="325"/>
            <p14:sldId id="326"/>
            <p14:sldId id="316"/>
            <p14:sldId id="331"/>
            <p14:sldId id="327"/>
            <p14:sldId id="330"/>
            <p14:sldId id="329"/>
            <p14:sldId id="328"/>
            <p14:sldId id="302"/>
            <p14:sldId id="295"/>
          </p14:sldIdLst>
        </p14:section>
        <p14:section name="Vorlagen" id="{78C96DBE-9CA4-491F-8481-67A6A378D1A5}">
          <p14:sldIdLst>
            <p14:sldId id="288"/>
            <p14:sldId id="289"/>
            <p14:sldId id="290"/>
            <p14:sldId id="291"/>
            <p14:sldId id="292"/>
            <p14:sldId id="29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EFF"/>
    <a:srgbClr val="00AEEF"/>
    <a:srgbClr val="FFCC99"/>
    <a:srgbClr val="FFCC66"/>
    <a:srgbClr val="99FF99"/>
    <a:srgbClr val="0099FF"/>
    <a:srgbClr val="F2B800"/>
    <a:srgbClr val="CCFF33"/>
    <a:srgbClr val="99FF33"/>
    <a:srgbClr val="009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05" autoAdjust="0"/>
    <p:restoredTop sz="91142" autoAdjust="0"/>
  </p:normalViewPr>
  <p:slideViewPr>
    <p:cSldViewPr>
      <p:cViewPr>
        <p:scale>
          <a:sx n="120" d="100"/>
          <a:sy n="120" d="100"/>
        </p:scale>
        <p:origin x="-1410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0" d="100"/>
          <a:sy n="50" d="100"/>
        </p:scale>
        <p:origin x="-2982" y="-96"/>
      </p:cViewPr>
      <p:guideLst>
        <p:guide orient="horz" pos="3223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A2CB328F-EBB1-43EE-A048-09E5FBF29BCA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958809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 smtClean="0"/>
              <a:t>Textmasterformate durch Klicken bearbeiten</a:t>
            </a:r>
          </a:p>
          <a:p>
            <a:pPr lvl="1"/>
            <a:r>
              <a:rPr lang="de-DE" altLang="de-DE" noProof="0" smtClean="0"/>
              <a:t>Zweite Ebene</a:t>
            </a:r>
          </a:p>
          <a:p>
            <a:pPr lvl="2"/>
            <a:r>
              <a:rPr lang="de-DE" altLang="de-DE" noProof="0" smtClean="0"/>
              <a:t>Dritte Ebene</a:t>
            </a:r>
          </a:p>
          <a:p>
            <a:pPr lvl="3"/>
            <a:r>
              <a:rPr lang="de-DE" altLang="de-DE" noProof="0" smtClean="0"/>
              <a:t>Vierte Ebene</a:t>
            </a:r>
          </a:p>
          <a:p>
            <a:pPr lvl="4"/>
            <a:r>
              <a:rPr lang="de-DE" altLang="de-DE" noProof="0" smtClean="0"/>
              <a:t>Fünfte Ebene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fld id="{54F727F3-A6F9-4EAC-85D6-F5F26583F32C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483713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5" descr="Folienhintergrund Kopi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8913"/>
            <a:ext cx="8783637" cy="648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2130425"/>
            <a:ext cx="7199313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 smtClean="0"/>
              <a:t>Präsentationstitel kann auch zweizeilig stehen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87450" y="3789363"/>
            <a:ext cx="5897563" cy="1752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 smtClean="0"/>
              <a:t>Untertitel mit weiteren Angaben</a:t>
            </a:r>
          </a:p>
          <a:p>
            <a:pPr lvl="0"/>
            <a:r>
              <a:rPr lang="de-DE" altLang="de-DE" noProof="0" smtClean="0"/>
              <a:t>Titel Vorname Name</a:t>
            </a:r>
          </a:p>
          <a:p>
            <a:pPr lvl="0"/>
            <a:r>
              <a:rPr lang="de-DE" altLang="de-DE" noProof="0" smtClean="0"/>
              <a:t>Ort und Datum</a:t>
            </a:r>
          </a:p>
        </p:txBody>
      </p:sp>
    </p:spTree>
    <p:extLst>
      <p:ext uri="{BB962C8B-B14F-4D97-AF65-F5344CB8AC3E}">
        <p14:creationId xmlns:p14="http://schemas.microsoft.com/office/powerpoint/2010/main" val="3632431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Hochschule Konstanz | Titel der Präsentation | Datum etc.</a:t>
            </a:r>
          </a:p>
          <a:p>
            <a:pPr>
              <a:defRPr/>
            </a:pPr>
            <a:endParaRPr lang="de-DE" altLang="de-DE"/>
          </a:p>
          <a:p>
            <a:pPr>
              <a:defRPr/>
            </a:pPr>
            <a:endParaRPr lang="de-DE" alt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8D994A-F22E-480A-9509-AEC03E7BABD6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50802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29413" y="274638"/>
            <a:ext cx="1946275" cy="5703887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89000" y="274638"/>
            <a:ext cx="5688013" cy="570388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Hochschule Konstanz | Titel der Präsentation | Datum etc.</a:t>
            </a:r>
          </a:p>
          <a:p>
            <a:pPr>
              <a:defRPr/>
            </a:pPr>
            <a:endParaRPr lang="de-DE" altLang="de-DE"/>
          </a:p>
          <a:p>
            <a:pPr>
              <a:defRPr/>
            </a:pPr>
            <a:endParaRPr lang="de-DE" alt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BF9843-72DA-425C-B513-72B26D2F84FB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41853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dirty="0" smtClean="0"/>
              <a:t>Hochschule Konstanz | Autonome Roboter | 21.07.2015</a:t>
            </a:r>
          </a:p>
          <a:p>
            <a:pPr>
              <a:defRPr/>
            </a:pPr>
            <a:r>
              <a:rPr lang="de-DE" altLang="de-DE" dirty="0" smtClean="0"/>
              <a:t>Präsentation | Daniel Eckstein, Philipp </a:t>
            </a:r>
            <a:r>
              <a:rPr lang="de-DE" altLang="de-DE" dirty="0" err="1" smtClean="0"/>
              <a:t>Lohrer</a:t>
            </a:r>
            <a:endParaRPr lang="de-DE" altLang="de-DE" dirty="0" smtClean="0"/>
          </a:p>
          <a:p>
            <a:pPr>
              <a:defRPr/>
            </a:pPr>
            <a:endParaRPr lang="de-DE" altLang="de-DE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BCCF0D-601A-439F-92C2-C97BBA611F17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82545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Hochschule Konstanz | Titel der Präsentation | Datum etc.</a:t>
            </a:r>
          </a:p>
          <a:p>
            <a:pPr>
              <a:defRPr/>
            </a:pPr>
            <a:endParaRPr lang="de-DE" altLang="de-DE"/>
          </a:p>
          <a:p>
            <a:pPr>
              <a:defRPr/>
            </a:pPr>
            <a:endParaRPr lang="de-DE" alt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06E007-848D-42CE-8178-73DFBBF5FD30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05871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00113" y="1628775"/>
            <a:ext cx="3811587" cy="4349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864100" y="1628775"/>
            <a:ext cx="3811588" cy="4349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Hochschule Konstanz | Titel der Präsentation | Datum etc.</a:t>
            </a:r>
          </a:p>
          <a:p>
            <a:pPr>
              <a:defRPr/>
            </a:pPr>
            <a:endParaRPr lang="de-DE" altLang="de-DE"/>
          </a:p>
          <a:p>
            <a:pPr>
              <a:defRPr/>
            </a:pPr>
            <a:endParaRPr lang="de-DE" alt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D5394D-DD53-466F-82C9-8FA3C3F17B3A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24580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Hochschule Konstanz | Titel der Präsentation | Datum etc.</a:t>
            </a:r>
          </a:p>
          <a:p>
            <a:pPr>
              <a:defRPr/>
            </a:pPr>
            <a:endParaRPr lang="de-DE" altLang="de-DE"/>
          </a:p>
          <a:p>
            <a:pPr>
              <a:defRPr/>
            </a:pPr>
            <a:endParaRPr lang="de-DE" altLang="de-DE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2FEC84-4980-4565-93C9-6ED23DBC23E3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82514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Hochschule Konstanz | Titel der Präsentation | Datum etc.</a:t>
            </a:r>
          </a:p>
          <a:p>
            <a:pPr>
              <a:defRPr/>
            </a:pPr>
            <a:endParaRPr lang="de-DE" altLang="de-DE"/>
          </a:p>
          <a:p>
            <a:pPr>
              <a:defRPr/>
            </a:pPr>
            <a:endParaRPr lang="de-DE" alt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12F454-DE22-42C2-B1B7-E50883E7834D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41020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Hochschule Konstanz | Titel der Präsentation | Datum etc.</a:t>
            </a:r>
          </a:p>
          <a:p>
            <a:pPr>
              <a:defRPr/>
            </a:pPr>
            <a:endParaRPr lang="de-DE" altLang="de-DE"/>
          </a:p>
          <a:p>
            <a:pPr>
              <a:defRPr/>
            </a:pPr>
            <a:endParaRPr lang="de-DE" altLang="de-DE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1B998B-A876-47F7-A732-9EE15A4998A5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83501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Hochschule Konstanz | Titel der Präsentation | Datum etc.</a:t>
            </a:r>
          </a:p>
          <a:p>
            <a:pPr>
              <a:defRPr/>
            </a:pPr>
            <a:endParaRPr lang="de-DE" altLang="de-DE"/>
          </a:p>
          <a:p>
            <a:pPr>
              <a:defRPr/>
            </a:pPr>
            <a:endParaRPr lang="de-DE" alt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2A6E54-D919-4A75-A438-F8479C3DFA5B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44182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Hochschule Konstanz | Titel der Präsentation | Datum etc.</a:t>
            </a:r>
          </a:p>
          <a:p>
            <a:pPr>
              <a:defRPr/>
            </a:pPr>
            <a:endParaRPr lang="de-DE" altLang="de-DE"/>
          </a:p>
          <a:p>
            <a:pPr>
              <a:defRPr/>
            </a:pPr>
            <a:endParaRPr lang="de-DE" alt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7B31BF-D6C4-42B3-8302-0BDBE944BF04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1248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89000" y="274638"/>
            <a:ext cx="77152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628775"/>
            <a:ext cx="7775575" cy="434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Textmasterformate durch Klicken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42988" y="6381750"/>
            <a:ext cx="604996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r>
              <a:rPr lang="de-DE" altLang="de-DE"/>
              <a:t>Hochschule Konstanz | Titel der Präsentation | Datum etc.</a:t>
            </a:r>
          </a:p>
          <a:p>
            <a:pPr>
              <a:defRPr/>
            </a:pPr>
            <a:endParaRPr lang="de-DE" altLang="de-DE"/>
          </a:p>
          <a:p>
            <a:pPr>
              <a:defRPr/>
            </a:pPr>
            <a:endParaRPr lang="de-DE" alt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80288" y="6381750"/>
            <a:ext cx="11969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598BE2F9-D075-4CF7-8048-CE857BC25701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  <p:sp>
        <p:nvSpPr>
          <p:cNvPr id="2" name="Line 14"/>
          <p:cNvSpPr>
            <a:spLocks noChangeShapeType="1"/>
          </p:cNvSpPr>
          <p:nvPr/>
        </p:nvSpPr>
        <p:spPr bwMode="auto">
          <a:xfrm flipV="1">
            <a:off x="-36513" y="1412875"/>
            <a:ext cx="504826" cy="0"/>
          </a:xfrm>
          <a:prstGeom prst="line">
            <a:avLst/>
          </a:prstGeom>
          <a:noFill/>
          <a:ln w="9525">
            <a:solidFill>
              <a:srgbClr val="00AEE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1" name="Line 18"/>
          <p:cNvSpPr>
            <a:spLocks noChangeShapeType="1"/>
          </p:cNvSpPr>
          <p:nvPr/>
        </p:nvSpPr>
        <p:spPr bwMode="auto">
          <a:xfrm flipV="1">
            <a:off x="-36513" y="6308725"/>
            <a:ext cx="504826" cy="0"/>
          </a:xfrm>
          <a:prstGeom prst="line">
            <a:avLst/>
          </a:prstGeom>
          <a:noFill/>
          <a:ln w="9525">
            <a:solidFill>
              <a:srgbClr val="00AEE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AEEF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AEEF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AEEF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AEEF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AEEF"/>
        </a:buClr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AEEF"/>
        </a:buClr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AEEF"/>
        </a:buClr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AEEF"/>
        </a:buClr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AEEF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544" y="1743075"/>
            <a:ext cx="8280920" cy="2045965"/>
          </a:xfrm>
        </p:spPr>
        <p:txBody>
          <a:bodyPr/>
          <a:lstStyle/>
          <a:p>
            <a:pPr eaLnBrk="1" hangingPunct="1"/>
            <a:r>
              <a:rPr lang="de-DE" altLang="de-DE" sz="3000" b="1" dirty="0" smtClean="0"/>
              <a:t>Autonome Roboter (</a:t>
            </a:r>
            <a:r>
              <a:rPr lang="de-DE" altLang="de-DE" sz="3000" b="1" dirty="0"/>
              <a:t>SS2015)</a:t>
            </a:r>
            <a:br>
              <a:rPr lang="de-DE" altLang="de-DE" sz="3000" b="1" dirty="0"/>
            </a:br>
            <a:r>
              <a:rPr lang="de-DE" altLang="de-DE" sz="2400" dirty="0"/>
              <a:t>Prof. Dr. Oliver </a:t>
            </a:r>
            <a:r>
              <a:rPr lang="de-DE" altLang="de-DE" sz="2400" dirty="0" err="1"/>
              <a:t>Bittel</a:t>
            </a:r>
            <a:endParaRPr lang="de-DE" altLang="de-DE" sz="24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87450" y="4149055"/>
            <a:ext cx="6400800" cy="1800225"/>
          </a:xfrm>
        </p:spPr>
        <p:txBody>
          <a:bodyPr/>
          <a:lstStyle/>
          <a:p>
            <a:pPr eaLnBrk="1" hangingPunct="1"/>
            <a:r>
              <a:rPr lang="de-DE" altLang="de-DE" sz="2000" b="1" dirty="0" smtClean="0"/>
              <a:t>Präsentation</a:t>
            </a:r>
            <a:endParaRPr lang="de-DE" altLang="de-DE" sz="2000" b="1" dirty="0" smtClean="0"/>
          </a:p>
          <a:p>
            <a:pPr eaLnBrk="1" hangingPunct="1"/>
            <a:r>
              <a:rPr lang="de-DE" altLang="de-DE" dirty="0" smtClean="0"/>
              <a:t>Daniel Eckstein (290668)</a:t>
            </a:r>
          </a:p>
          <a:p>
            <a:pPr eaLnBrk="1" hangingPunct="1"/>
            <a:r>
              <a:rPr lang="de-DE" altLang="de-DE" dirty="0" smtClean="0"/>
              <a:t>Philipp </a:t>
            </a:r>
            <a:r>
              <a:rPr lang="de-DE" altLang="de-DE" dirty="0" err="1" smtClean="0"/>
              <a:t>Lohrer</a:t>
            </a:r>
            <a:r>
              <a:rPr lang="de-DE" altLang="de-DE" dirty="0" smtClean="0"/>
              <a:t> ()</a:t>
            </a:r>
            <a:endParaRPr lang="de-DE" altLang="de-DE" dirty="0" smtClean="0"/>
          </a:p>
          <a:p>
            <a:pPr eaLnBrk="1" hangingPunct="1"/>
            <a:r>
              <a:rPr lang="de-DE" altLang="de-DE" dirty="0" smtClean="0"/>
              <a:t>21.07.2015</a:t>
            </a:r>
            <a:endParaRPr lang="de-DE" alt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rgbClr val="00AEEF"/>
                </a:solidFill>
              </a:rPr>
              <a:t>Box Locator</a:t>
            </a:r>
            <a:endParaRPr lang="de-DE" dirty="0">
              <a:solidFill>
                <a:srgbClr val="00AEEF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dirty="0"/>
              <a:t>Hochschule Konstanz | Autonome Roboter | 21.07.2015</a:t>
            </a:r>
          </a:p>
          <a:p>
            <a:pPr>
              <a:defRPr/>
            </a:pPr>
            <a:r>
              <a:rPr lang="de-DE" altLang="de-DE" dirty="0"/>
              <a:t>Präsentation | Daniel Eckstein, Philipp </a:t>
            </a:r>
            <a:r>
              <a:rPr lang="de-DE" altLang="de-DE" dirty="0" err="1" smtClean="0"/>
              <a:t>Lohrer</a:t>
            </a:r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BCCF0D-601A-439F-92C2-C97BBA611F17}" type="slidenum">
              <a:rPr lang="de-DE" altLang="de-DE" smtClean="0"/>
              <a:pPr>
                <a:defRPr/>
              </a:pPr>
              <a:t>10</a:t>
            </a:fld>
            <a:endParaRPr lang="de-DE" altLang="de-DE"/>
          </a:p>
        </p:txBody>
      </p:sp>
      <p:sp>
        <p:nvSpPr>
          <p:cNvPr id="69" name="Inhaltsplatzhalter 2"/>
          <p:cNvSpPr>
            <a:spLocks noGrp="1"/>
          </p:cNvSpPr>
          <p:nvPr>
            <p:ph idx="1"/>
          </p:nvPr>
        </p:nvSpPr>
        <p:spPr>
          <a:xfrm>
            <a:off x="539552" y="1484784"/>
            <a:ext cx="7775575" cy="4349750"/>
          </a:xfrm>
        </p:spPr>
        <p:txBody>
          <a:bodyPr/>
          <a:lstStyle/>
          <a:p>
            <a:r>
              <a:rPr lang="de-DE" dirty="0" smtClean="0"/>
              <a:t>Scannt beim betreten eines Raumes nach Boxen</a:t>
            </a:r>
          </a:p>
          <a:p>
            <a:r>
              <a:rPr lang="de-DE" dirty="0" smtClean="0"/>
              <a:t>Gruppiert Messpunkte</a:t>
            </a:r>
          </a:p>
          <a:p>
            <a:endParaRPr lang="de-DE" sz="600" dirty="0" smtClean="0"/>
          </a:p>
        </p:txBody>
      </p:sp>
      <p:sp>
        <p:nvSpPr>
          <p:cNvPr id="10" name="Ellipse 9"/>
          <p:cNvSpPr/>
          <p:nvPr/>
        </p:nvSpPr>
        <p:spPr>
          <a:xfrm>
            <a:off x="3542116" y="2462621"/>
            <a:ext cx="80057" cy="80057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3691238" y="2317984"/>
            <a:ext cx="3608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Geschätzte Positionen der Boxen</a:t>
            </a:r>
            <a:endParaRPr lang="de-DE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215517" y="2348260"/>
            <a:ext cx="3096344" cy="3817043"/>
            <a:chOff x="5724128" y="2060848"/>
            <a:chExt cx="3025434" cy="3729629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252" t="41779" r="9193" b="15262"/>
            <a:stretch/>
          </p:blipFill>
          <p:spPr bwMode="auto">
            <a:xfrm>
              <a:off x="5724128" y="2060848"/>
              <a:ext cx="3025434" cy="37296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Rechteck 6"/>
            <p:cNvSpPr/>
            <p:nvPr/>
          </p:nvSpPr>
          <p:spPr>
            <a:xfrm>
              <a:off x="6003985" y="2682815"/>
              <a:ext cx="1992702" cy="2529990"/>
            </a:xfrm>
            <a:prstGeom prst="rect">
              <a:avLst/>
            </a:prstGeom>
            <a:noFill/>
            <a:ln w="206375">
              <a:solidFill>
                <a:srgbClr val="FF0000">
                  <a:alpha val="51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4" name="Rechteck 13"/>
          <p:cNvSpPr/>
          <p:nvPr/>
        </p:nvSpPr>
        <p:spPr>
          <a:xfrm>
            <a:off x="3492134" y="2687316"/>
            <a:ext cx="180020" cy="228559"/>
          </a:xfrm>
          <a:prstGeom prst="rect">
            <a:avLst/>
          </a:prstGeom>
          <a:noFill/>
          <a:ln w="38100">
            <a:solidFill>
              <a:srgbClr val="FF0000">
                <a:alpha val="5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3691238" y="2616929"/>
            <a:ext cx="3241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Wandtoleranz für Messpunkte</a:t>
            </a:r>
            <a:endParaRPr lang="de-DE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70" t="55535" r="40034" b="20738"/>
          <a:stretch/>
        </p:blipFill>
        <p:spPr bwMode="auto">
          <a:xfrm>
            <a:off x="4498684" y="3582778"/>
            <a:ext cx="3672859" cy="2306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echteck 18"/>
          <p:cNvSpPr/>
          <p:nvPr/>
        </p:nvSpPr>
        <p:spPr>
          <a:xfrm>
            <a:off x="3691238" y="3229063"/>
            <a:ext cx="1428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Messpunkte</a:t>
            </a:r>
            <a:endParaRPr lang="de-DE" dirty="0"/>
          </a:p>
        </p:txBody>
      </p:sp>
      <p:sp>
        <p:nvSpPr>
          <p:cNvPr id="20" name="Ellipse 19"/>
          <p:cNvSpPr/>
          <p:nvPr/>
        </p:nvSpPr>
        <p:spPr>
          <a:xfrm>
            <a:off x="3542115" y="3373700"/>
            <a:ext cx="80057" cy="8005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5495578" y="5985284"/>
            <a:ext cx="31683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smtClean="0"/>
              <a:t>Erkannte Box in anderem Raum: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de-DE" sz="1600" dirty="0" smtClean="0"/>
              <a:t>Messung wird verworfen</a:t>
            </a:r>
            <a:endParaRPr lang="de-DE" sz="1600" dirty="0"/>
          </a:p>
        </p:txBody>
      </p:sp>
      <p:cxnSp>
        <p:nvCxnSpPr>
          <p:cNvPr id="12" name="Gerade Verbindung mit Pfeil 11"/>
          <p:cNvCxnSpPr/>
          <p:nvPr/>
        </p:nvCxnSpPr>
        <p:spPr>
          <a:xfrm flipV="1">
            <a:off x="6425124" y="3969061"/>
            <a:ext cx="1207216" cy="201622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2015716" y="3011599"/>
            <a:ext cx="74951" cy="749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/>
          <p:cNvSpPr/>
          <p:nvPr/>
        </p:nvSpPr>
        <p:spPr>
          <a:xfrm>
            <a:off x="2168116" y="3163999"/>
            <a:ext cx="74951" cy="749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/>
          <p:cNvSpPr/>
          <p:nvPr/>
        </p:nvSpPr>
        <p:spPr>
          <a:xfrm>
            <a:off x="1960998" y="3269991"/>
            <a:ext cx="74951" cy="749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/>
          <p:cNvSpPr/>
          <p:nvPr/>
        </p:nvSpPr>
        <p:spPr>
          <a:xfrm>
            <a:off x="2130640" y="3344942"/>
            <a:ext cx="74951" cy="749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445787" y="2969252"/>
            <a:ext cx="502000" cy="505339"/>
          </a:xfrm>
          <a:prstGeom prst="ellipse">
            <a:avLst/>
          </a:prstGeom>
          <a:solidFill>
            <a:srgbClr val="92D050">
              <a:alpha val="60000"/>
            </a:srgbClr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/>
        </p:nvSpPr>
        <p:spPr>
          <a:xfrm>
            <a:off x="3474548" y="2980609"/>
            <a:ext cx="215192" cy="216623"/>
          </a:xfrm>
          <a:prstGeom prst="ellipse">
            <a:avLst/>
          </a:prstGeom>
          <a:solidFill>
            <a:srgbClr val="92D050">
              <a:alpha val="60000"/>
            </a:srgbClr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6245104" y="1879207"/>
            <a:ext cx="180020" cy="228559"/>
          </a:xfrm>
          <a:prstGeom prst="rect">
            <a:avLst/>
          </a:prstGeom>
          <a:noFill/>
          <a:ln w="38100">
            <a:solidFill>
              <a:srgbClr val="FF0000">
                <a:alpha val="5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3691237" y="2915875"/>
            <a:ext cx="3403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Einzugsbereich für Messpunkte</a:t>
            </a:r>
            <a:endParaRPr lang="de-DE" dirty="0"/>
          </a:p>
        </p:txBody>
      </p:sp>
      <p:sp>
        <p:nvSpPr>
          <p:cNvPr id="45" name="Ellipse 44"/>
          <p:cNvSpPr/>
          <p:nvPr/>
        </p:nvSpPr>
        <p:spPr>
          <a:xfrm>
            <a:off x="659311" y="3373700"/>
            <a:ext cx="74951" cy="749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>
          <a:xfrm>
            <a:off x="742898" y="3084537"/>
            <a:ext cx="74951" cy="749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/>
        </p:nvSpPr>
        <p:spPr>
          <a:xfrm>
            <a:off x="519195" y="3159756"/>
            <a:ext cx="74951" cy="749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680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rgbClr val="00AEEF"/>
                </a:solidFill>
              </a:rPr>
              <a:t>4. Zusammenfassung</a:t>
            </a:r>
            <a:endParaRPr lang="de-DE" b="1" dirty="0">
              <a:solidFill>
                <a:srgbClr val="00AEEF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 smtClean="0"/>
              <a:t>Text</a:t>
            </a:r>
            <a:endParaRPr lang="de-DE" sz="20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dirty="0"/>
              <a:t>Hochschule Konstanz | Autonome Roboter | 21.07.2015</a:t>
            </a:r>
          </a:p>
          <a:p>
            <a:pPr>
              <a:defRPr/>
            </a:pPr>
            <a:r>
              <a:rPr lang="de-DE" altLang="de-DE" dirty="0"/>
              <a:t>Präsentation | Daniel Eckstein, Philipp </a:t>
            </a:r>
            <a:r>
              <a:rPr lang="de-DE" altLang="de-DE" dirty="0" err="1" smtClean="0"/>
              <a:t>Lohrer</a:t>
            </a:r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BCCF0D-601A-439F-92C2-C97BBA611F17}" type="slidenum">
              <a:rPr lang="de-DE" altLang="de-DE" smtClean="0"/>
              <a:pPr>
                <a:defRPr/>
              </a:pPr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5958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Foliennummernplatzhalt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fld id="{C89CD316-C51B-4EDC-8FEA-BA4D38A9E3A7}" type="slidenum">
              <a:rPr lang="de-DE" altLang="de-DE"/>
              <a:pPr eaLnBrk="1" hangingPunct="1"/>
              <a:t>12</a:t>
            </a:fld>
            <a:endParaRPr lang="de-DE" altLang="de-DE"/>
          </a:p>
        </p:txBody>
      </p:sp>
      <p:pic>
        <p:nvPicPr>
          <p:cNvPr id="11268" name="Picture 2" descr="sticker_kle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1484313"/>
            <a:ext cx="6029325" cy="390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Rectangle 3"/>
          <p:cNvSpPr>
            <a:spLocks noChangeArrowheads="1"/>
          </p:cNvSpPr>
          <p:nvPr/>
        </p:nvSpPr>
        <p:spPr bwMode="auto">
          <a:xfrm>
            <a:off x="3995738" y="3787775"/>
            <a:ext cx="4608512" cy="2233613"/>
          </a:xfrm>
          <a:prstGeom prst="rect">
            <a:avLst/>
          </a:prstGeom>
          <a:solidFill>
            <a:srgbClr val="00AE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algn="ctr" eaLnBrk="1" hangingPunct="1"/>
            <a:r>
              <a:rPr lang="de-DE" altLang="de-DE" sz="2400">
                <a:solidFill>
                  <a:schemeClr val="bg1"/>
                </a:solidFill>
              </a:rPr>
              <a:t>Herzlichen Dank</a:t>
            </a:r>
          </a:p>
          <a:p>
            <a:pPr algn="ctr" eaLnBrk="1" hangingPunct="1"/>
            <a:r>
              <a:rPr lang="de-DE" altLang="de-DE" sz="2400">
                <a:solidFill>
                  <a:schemeClr val="bg1"/>
                </a:solidFill>
              </a:rPr>
              <a:t>für Ihre Aufmerksamkeit</a:t>
            </a:r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1042988" y="6381750"/>
            <a:ext cx="6049962" cy="476250"/>
          </a:xfrm>
        </p:spPr>
        <p:txBody>
          <a:bodyPr/>
          <a:lstStyle/>
          <a:p>
            <a:pPr>
              <a:defRPr/>
            </a:pPr>
            <a:r>
              <a:rPr lang="de-DE" altLang="de-DE" dirty="0"/>
              <a:t>Hochschule Konstanz | Autonome Roboter | 21.07.2015</a:t>
            </a:r>
          </a:p>
          <a:p>
            <a:pPr>
              <a:defRPr/>
            </a:pPr>
            <a:r>
              <a:rPr lang="de-DE" altLang="de-DE" dirty="0"/>
              <a:t>Präsentation | Daniel Eckstein, Philipp </a:t>
            </a:r>
            <a:r>
              <a:rPr lang="de-DE" altLang="de-DE" dirty="0" err="1" smtClean="0"/>
              <a:t>Lohrer</a:t>
            </a:r>
            <a:endParaRPr lang="de-DE" alt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r>
              <a:rPr lang="de-DE" altLang="de-DE" dirty="0"/>
              <a:t>Hochschule Konstanz | Titel der Präsentation | Datum etc.</a:t>
            </a:r>
          </a:p>
          <a:p>
            <a:pPr eaLnBrk="1" hangingPunct="1"/>
            <a:endParaRPr lang="de-DE" altLang="de-DE" dirty="0"/>
          </a:p>
          <a:p>
            <a:pPr eaLnBrk="1" hangingPunct="1"/>
            <a:endParaRPr lang="de-DE" altLang="de-DE" dirty="0"/>
          </a:p>
        </p:txBody>
      </p:sp>
      <p:sp>
        <p:nvSpPr>
          <p:cNvPr id="4099" name="Foliennummernplatzhalt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fld id="{50ABA826-BEAA-4641-A59E-25776795EBD9}" type="slidenum">
              <a:rPr lang="de-DE" altLang="de-DE"/>
              <a:pPr eaLnBrk="1" hangingPunct="1"/>
              <a:t>13</a:t>
            </a:fld>
            <a:endParaRPr lang="de-DE" altLang="de-DE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Fußzeile ändern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Die Fußzeile kann angepasst werden.</a:t>
            </a:r>
          </a:p>
          <a:p>
            <a:pPr eaLnBrk="1" hangingPunct="1"/>
            <a:r>
              <a:rPr lang="de-DE" altLang="de-DE" smtClean="0"/>
              <a:t>„Ansicht“ &gt; „Kopf- und Fußzeile …“ auswählen</a:t>
            </a:r>
          </a:p>
          <a:p>
            <a:pPr eaLnBrk="1" hangingPunct="1"/>
            <a:r>
              <a:rPr lang="de-DE" altLang="de-DE" smtClean="0"/>
              <a:t>Reiter „Folie“</a:t>
            </a:r>
          </a:p>
          <a:p>
            <a:pPr eaLnBrk="1" hangingPunct="1"/>
            <a:r>
              <a:rPr lang="de-DE" altLang="de-DE" smtClean="0"/>
              <a:t>gewünschten Text ins Eingabefeld einfügen</a:t>
            </a:r>
          </a:p>
          <a:p>
            <a:pPr eaLnBrk="1" hangingPunct="1"/>
            <a:r>
              <a:rPr lang="de-DE" altLang="de-DE" smtClean="0"/>
              <a:t>„für alle übernehmen“ klicken</a:t>
            </a:r>
          </a:p>
          <a:p>
            <a:pPr eaLnBrk="1" hangingPunct="1"/>
            <a:r>
              <a:rPr lang="de-DE" altLang="de-DE" smtClean="0"/>
              <a:t>das Häkchen vor „auf Titelfolie nicht anzeigen soll gesetzt sein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r>
              <a:rPr lang="de-DE" altLang="de-DE" dirty="0"/>
              <a:t>Hochschule Konstanz | Titel der Präsentation | Datum etc.</a:t>
            </a:r>
          </a:p>
          <a:p>
            <a:pPr eaLnBrk="1" hangingPunct="1"/>
            <a:endParaRPr lang="de-DE" altLang="de-DE" dirty="0"/>
          </a:p>
          <a:p>
            <a:pPr eaLnBrk="1" hangingPunct="1"/>
            <a:endParaRPr lang="de-DE" altLang="de-DE" dirty="0"/>
          </a:p>
        </p:txBody>
      </p:sp>
      <p:sp>
        <p:nvSpPr>
          <p:cNvPr id="5123" name="Foliennummernplatzhalt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fld id="{9B5D2BC6-3A40-4AD8-9312-00BA7EC030F1}" type="slidenum">
              <a:rPr lang="de-DE" altLang="de-DE"/>
              <a:pPr eaLnBrk="1" hangingPunct="1"/>
              <a:t>14</a:t>
            </a:fld>
            <a:endParaRPr lang="de-DE" altLang="de-DE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Folientitel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FontTx/>
              <a:buAutoNum type="arabicPeriod"/>
            </a:pPr>
            <a:r>
              <a:rPr lang="de-DE" altLang="de-DE" smtClean="0"/>
              <a:t>Aufzählung erster Punkt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de-DE" altLang="de-DE" smtClean="0"/>
              <a:t>Aufzählung zweiter Punkt</a:t>
            </a:r>
          </a:p>
          <a:p>
            <a:pPr marL="838200" lvl="1" indent="-381000" eaLnBrk="1" hangingPunct="1">
              <a:buFontTx/>
              <a:buChar char="•"/>
            </a:pPr>
            <a:r>
              <a:rPr lang="de-DE" altLang="de-DE" smtClean="0"/>
              <a:t>Aufzählungspunkt mit Unterpunkten</a:t>
            </a:r>
          </a:p>
          <a:p>
            <a:pPr marL="838200" lvl="1" indent="-381000" eaLnBrk="1" hangingPunct="1">
              <a:buFontTx/>
              <a:buChar char="•"/>
            </a:pPr>
            <a:r>
              <a:rPr lang="de-DE" altLang="de-DE" smtClean="0"/>
              <a:t>Aufzählungspunkt mit Unterpunkten</a:t>
            </a:r>
          </a:p>
          <a:p>
            <a:pPr marL="457200" indent="-457200" eaLnBrk="1" hangingPunct="1">
              <a:buFontTx/>
              <a:buAutoNum type="arabicPeriod"/>
            </a:pPr>
            <a:endParaRPr lang="de-DE" altLang="de-DE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r>
              <a:rPr lang="de-DE" altLang="de-DE"/>
              <a:t>Hochschule Konstanz | Titel der Präsentation | Datum etc.</a:t>
            </a:r>
          </a:p>
          <a:p>
            <a:pPr eaLnBrk="1" hangingPunct="1"/>
            <a:endParaRPr lang="de-DE" altLang="de-DE"/>
          </a:p>
          <a:p>
            <a:pPr eaLnBrk="1" hangingPunct="1"/>
            <a:endParaRPr lang="de-DE" altLang="de-DE"/>
          </a:p>
        </p:txBody>
      </p:sp>
      <p:sp>
        <p:nvSpPr>
          <p:cNvPr id="6147" name="Foliennummernplatzhalt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fld id="{9B750B02-D817-4C6D-B463-CDBADCE2DC2B}" type="slidenum">
              <a:rPr lang="de-DE" altLang="de-DE"/>
              <a:pPr eaLnBrk="1" hangingPunct="1"/>
              <a:t>15</a:t>
            </a:fld>
            <a:endParaRPr lang="de-DE" altLang="de-DE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z="3200" smtClean="0"/>
              <a:t>Tabelle | Beispiel Studierendenzahlen</a:t>
            </a:r>
          </a:p>
        </p:txBody>
      </p:sp>
      <p:graphicFrame>
        <p:nvGraphicFramePr>
          <p:cNvPr id="129027" name="Group 3"/>
          <p:cNvGraphicFramePr>
            <a:graphicFrameLocks noGrp="1"/>
          </p:cNvGraphicFramePr>
          <p:nvPr/>
        </p:nvGraphicFramePr>
        <p:xfrm>
          <a:off x="1042988" y="1989138"/>
          <a:ext cx="7488237" cy="3532186"/>
        </p:xfrm>
        <a:graphic>
          <a:graphicData uri="http://schemas.openxmlformats.org/drawingml/2006/table">
            <a:tbl>
              <a:tblPr/>
              <a:tblGrid>
                <a:gridCol w="4543425"/>
                <a:gridCol w="1473200"/>
                <a:gridCol w="1471612"/>
              </a:tblGrid>
              <a:tr h="5143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 sz="2000"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AEEF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</a:rPr>
                        <a:t>Fakultät</a:t>
                      </a: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 sz="2000"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AEEF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</a:rPr>
                        <a:t>Anzahl</a:t>
                      </a: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 sz="2000"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AEEF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</a:rPr>
                        <a:t>Prozent</a:t>
                      </a: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 sz="2000"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AEEF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  <a:cs typeface="Arial" charset="0"/>
                        </a:rPr>
                        <a:t>Architektur und Gestaltung</a:t>
                      </a:r>
                      <a:endParaRPr kumimoji="0" lang="de-DE" altLang="de-D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 sz="2000"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AEEF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  <a:cs typeface="Arial" charset="0"/>
                        </a:rPr>
                        <a:t>420</a:t>
                      </a:r>
                      <a:endParaRPr kumimoji="0" lang="de-DE" altLang="de-D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 sz="2000"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AEEF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  <a:cs typeface="Arial" charset="0"/>
                        </a:rPr>
                        <a:t>13</a:t>
                      </a:r>
                      <a:endParaRPr kumimoji="0" lang="de-DE" altLang="de-D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 sz="2000"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AEEF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  <a:cs typeface="Arial" charset="0"/>
                        </a:rPr>
                        <a:t>Bauingenieurwesen</a:t>
                      </a:r>
                      <a:endParaRPr kumimoji="0" lang="de-DE" altLang="de-D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 sz="2000"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AEEF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  <a:cs typeface="Arial" charset="0"/>
                        </a:rPr>
                        <a:t>302</a:t>
                      </a:r>
                      <a:endParaRPr kumimoji="0" lang="de-DE" altLang="de-D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 sz="2000"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AEEF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  <a:cs typeface="Arial" charset="0"/>
                        </a:rPr>
                        <a:t>9</a:t>
                      </a:r>
                      <a:endParaRPr kumimoji="0" lang="de-DE" altLang="de-D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 sz="2000"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AEEF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  <a:cs typeface="Arial" charset="0"/>
                        </a:rPr>
                        <a:t>Elektrotechnik und Informationstechnik</a:t>
                      </a:r>
                      <a:endParaRPr kumimoji="0" lang="de-DE" altLang="de-D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 sz="2000"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AEEF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  <a:cs typeface="Arial" charset="0"/>
                        </a:rPr>
                        <a:t>417</a:t>
                      </a:r>
                      <a:endParaRPr kumimoji="0" lang="de-DE" altLang="de-D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 sz="2000"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AEEF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  <a:cs typeface="Arial" charset="0"/>
                        </a:rPr>
                        <a:t>12</a:t>
                      </a:r>
                      <a:endParaRPr kumimoji="0" lang="de-DE" altLang="de-D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 sz="2000"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AEEF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  <a:cs typeface="Arial" charset="0"/>
                        </a:rPr>
                        <a:t>Informatik</a:t>
                      </a:r>
                      <a:endParaRPr kumimoji="0" lang="de-DE" altLang="de-D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 sz="2000"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AEEF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  <a:cs typeface="Arial" charset="0"/>
                        </a:rPr>
                        <a:t>500</a:t>
                      </a:r>
                      <a:endParaRPr kumimoji="0" lang="de-DE" altLang="de-D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 sz="2000"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AEEF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  <a:cs typeface="Arial" charset="0"/>
                        </a:rPr>
                        <a:t>15</a:t>
                      </a:r>
                      <a:endParaRPr kumimoji="0" lang="de-DE" altLang="de-D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 sz="2000"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AEEF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  <a:cs typeface="Arial" charset="0"/>
                        </a:rPr>
                        <a:t>Maschinenbau</a:t>
                      </a:r>
                      <a:endParaRPr kumimoji="0" lang="de-DE" altLang="de-D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 sz="2000"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AEEF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  <a:cs typeface="Arial" charset="0"/>
                        </a:rPr>
                        <a:t>977</a:t>
                      </a:r>
                      <a:endParaRPr kumimoji="0" lang="de-DE" altLang="de-D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 sz="2000"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AEEF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  <a:cs typeface="Arial" charset="0"/>
                        </a:rPr>
                        <a:t>29</a:t>
                      </a:r>
                      <a:endParaRPr kumimoji="0" lang="de-DE" altLang="de-D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 sz="2000"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AEEF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  <a:cs typeface="Arial" charset="0"/>
                        </a:rPr>
                        <a:t>Wirtschafts- und Sozialwissenschaften</a:t>
                      </a:r>
                      <a:endParaRPr kumimoji="0" lang="de-DE" altLang="de-D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 sz="2000"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AEEF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  <a:cs typeface="Arial" charset="0"/>
                        </a:rPr>
                        <a:t>733</a:t>
                      </a:r>
                      <a:endParaRPr kumimoji="0" lang="de-DE" altLang="de-D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 sz="2000"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AEEF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  <a:cs typeface="Arial" charset="0"/>
                        </a:rPr>
                        <a:t>22</a:t>
                      </a:r>
                      <a:endParaRPr kumimoji="0" lang="de-DE" altLang="de-D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 sz="2000"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AEEF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  <a:cs typeface="Arial" charset="0"/>
                        </a:rPr>
                        <a:t>Gesamt</a:t>
                      </a:r>
                      <a:endParaRPr kumimoji="0" lang="de-DE" altLang="de-DE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 sz="2000"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AEEF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  <a:cs typeface="Arial" charset="0"/>
                        </a:rPr>
                        <a:t>3349</a:t>
                      </a:r>
                      <a:endParaRPr kumimoji="0" lang="de-DE" altLang="de-DE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 sz="2000"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AEEF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  <a:cs typeface="Arial" charset="0"/>
                        </a:rPr>
                        <a:t>100</a:t>
                      </a:r>
                      <a:endParaRPr kumimoji="0" lang="de-DE" altLang="de-DE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 sz="2000"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AEEF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  <a:cs typeface="Arial" charset="0"/>
                        </a:rPr>
                        <a:t>Master-Studiengänge</a:t>
                      </a:r>
                      <a:endParaRPr kumimoji="0" lang="de-DE" altLang="de-D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 sz="2000"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AEEF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  <a:cs typeface="Arial" charset="0"/>
                        </a:rPr>
                        <a:t>308</a:t>
                      </a:r>
                      <a:endParaRPr kumimoji="0" lang="de-DE" altLang="de-D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 sz="2000"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AEEF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  <a:cs typeface="Arial" charset="0"/>
                        </a:rPr>
                        <a:t>9</a:t>
                      </a:r>
                      <a:endParaRPr kumimoji="0" lang="de-DE" altLang="de-D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 sz="2000"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AEEF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  <a:cs typeface="Arial" charset="0"/>
                        </a:rPr>
                        <a:t>grundständige Studiengänge</a:t>
                      </a:r>
                      <a:endParaRPr kumimoji="0" lang="de-DE" altLang="de-D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 sz="2000"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AEEF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  <a:cs typeface="Arial" charset="0"/>
                        </a:rPr>
                        <a:t>3041</a:t>
                      </a:r>
                      <a:endParaRPr kumimoji="0" lang="de-DE" altLang="de-D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 sz="2000"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AEEF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  <a:cs typeface="Arial" charset="0"/>
                        </a:rPr>
                        <a:t>91</a:t>
                      </a:r>
                      <a:endParaRPr kumimoji="0" lang="de-DE" altLang="de-D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r>
              <a:rPr lang="de-DE" altLang="de-DE"/>
              <a:t>Hochschule Konstanz | Titel der Präsentation | Datum etc.</a:t>
            </a:r>
          </a:p>
          <a:p>
            <a:pPr eaLnBrk="1" hangingPunct="1"/>
            <a:endParaRPr lang="de-DE" altLang="de-DE"/>
          </a:p>
          <a:p>
            <a:pPr eaLnBrk="1" hangingPunct="1"/>
            <a:endParaRPr lang="de-DE" altLang="de-DE"/>
          </a:p>
        </p:txBody>
      </p:sp>
      <p:sp>
        <p:nvSpPr>
          <p:cNvPr id="7171" name="Foliennummernplatzhalt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fld id="{257928F6-15F7-4A44-A35C-8031E0FACE8E}" type="slidenum">
              <a:rPr lang="de-DE" altLang="de-DE"/>
              <a:pPr eaLnBrk="1" hangingPunct="1"/>
              <a:t>16</a:t>
            </a:fld>
            <a:endParaRPr lang="de-DE" altLang="de-DE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z="3200" smtClean="0"/>
              <a:t>Grafik | Beispiel Studierendenzahlen</a:t>
            </a:r>
          </a:p>
        </p:txBody>
      </p:sp>
      <p:pic>
        <p:nvPicPr>
          <p:cNvPr id="717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700213"/>
            <a:ext cx="7561263" cy="388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r>
              <a:rPr lang="de-DE" altLang="de-DE"/>
              <a:t>Hochschule Konstanz | Titel der Präsentation | Datum etc.</a:t>
            </a:r>
          </a:p>
          <a:p>
            <a:pPr eaLnBrk="1" hangingPunct="1"/>
            <a:endParaRPr lang="de-DE" altLang="de-DE"/>
          </a:p>
          <a:p>
            <a:pPr eaLnBrk="1" hangingPunct="1"/>
            <a:endParaRPr lang="de-DE" altLang="de-DE"/>
          </a:p>
        </p:txBody>
      </p:sp>
      <p:sp>
        <p:nvSpPr>
          <p:cNvPr id="8195" name="Foliennummernplatzhalt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fld id="{FC07932D-73EA-4958-BAC3-A79F0289C4A1}" type="slidenum">
              <a:rPr lang="de-DE" altLang="de-DE"/>
              <a:pPr eaLnBrk="1" hangingPunct="1"/>
              <a:t>17</a:t>
            </a:fld>
            <a:endParaRPr lang="de-DE" altLang="de-DE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Bilder</a:t>
            </a:r>
          </a:p>
        </p:txBody>
      </p:sp>
      <p:pic>
        <p:nvPicPr>
          <p:cNvPr id="8197" name="Picture 3" descr="EI Shooting-0073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628775"/>
            <a:ext cx="6448425" cy="431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Rectangle 4"/>
          <p:cNvSpPr>
            <a:spLocks noChangeArrowheads="1"/>
          </p:cNvSpPr>
          <p:nvPr/>
        </p:nvSpPr>
        <p:spPr bwMode="auto">
          <a:xfrm>
            <a:off x="5940425" y="4725988"/>
            <a:ext cx="2952750" cy="1223962"/>
          </a:xfrm>
          <a:prstGeom prst="rect">
            <a:avLst/>
          </a:prstGeom>
          <a:solidFill>
            <a:srgbClr val="00AE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algn="ctr" eaLnBrk="1" hangingPunct="1"/>
            <a:r>
              <a:rPr lang="de-DE" altLang="de-DE" sz="1600" dirty="0">
                <a:solidFill>
                  <a:schemeClr val="bg1"/>
                </a:solidFill>
              </a:rPr>
              <a:t>Schrift kann Weiß auf blauem Hintergrund gesetzt werden.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r>
              <a:rPr lang="de-DE" altLang="de-DE"/>
              <a:t>Hochschule Konstanz | Titel der Präsentation | Datum etc.</a:t>
            </a:r>
          </a:p>
          <a:p>
            <a:pPr eaLnBrk="1" hangingPunct="1"/>
            <a:endParaRPr lang="de-DE" altLang="de-DE"/>
          </a:p>
          <a:p>
            <a:pPr eaLnBrk="1" hangingPunct="1"/>
            <a:endParaRPr lang="de-DE" altLang="de-DE"/>
          </a:p>
        </p:txBody>
      </p:sp>
      <p:sp>
        <p:nvSpPr>
          <p:cNvPr id="9219" name="Foliennummernplatzhalt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fld id="{D9BC2402-BD6A-4D78-AC48-FC536A3318E7}" type="slidenum">
              <a:rPr lang="de-DE" altLang="de-DE"/>
              <a:pPr eaLnBrk="1" hangingPunct="1"/>
              <a:t>18</a:t>
            </a:fld>
            <a:endParaRPr lang="de-DE" altLang="de-DE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Blaue Flächen</a:t>
            </a:r>
          </a:p>
        </p:txBody>
      </p:sp>
      <p:sp>
        <p:nvSpPr>
          <p:cNvPr id="9221" name="Rectangle 3"/>
          <p:cNvSpPr>
            <a:spLocks noChangeArrowheads="1"/>
          </p:cNvSpPr>
          <p:nvPr/>
        </p:nvSpPr>
        <p:spPr bwMode="auto">
          <a:xfrm>
            <a:off x="971550" y="1989138"/>
            <a:ext cx="2160588" cy="1439862"/>
          </a:xfrm>
          <a:prstGeom prst="rect">
            <a:avLst/>
          </a:prstGeom>
          <a:solidFill>
            <a:srgbClr val="00AE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9222" name="Text Box 4"/>
          <p:cNvSpPr txBox="1">
            <a:spLocks noChangeArrowheads="1"/>
          </p:cNvSpPr>
          <p:nvPr/>
        </p:nvSpPr>
        <p:spPr bwMode="auto">
          <a:xfrm>
            <a:off x="3851275" y="1989138"/>
            <a:ext cx="4321175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/>
              <a:t>Blaue Flächen und Autoformen sollen ohne Linie verwendet werden.</a:t>
            </a:r>
          </a:p>
          <a:p>
            <a:pPr eaLnBrk="1" hangingPunct="1">
              <a:spcBef>
                <a:spcPct val="50000"/>
              </a:spcBef>
            </a:pPr>
            <a:endParaRPr lang="de-DE" altLang="de-DE"/>
          </a:p>
          <a:p>
            <a:pPr eaLnBrk="1" hangingPunct="1">
              <a:spcBef>
                <a:spcPct val="50000"/>
              </a:spcBef>
            </a:pPr>
            <a:r>
              <a:rPr lang="de-DE" altLang="de-DE"/>
              <a:t>Farbe lässt sich über „weitere Füllfarben“ &gt; „benutzerdefiniert“ einstellen</a:t>
            </a:r>
          </a:p>
          <a:p>
            <a:pPr eaLnBrk="1" hangingPunct="1">
              <a:spcBef>
                <a:spcPct val="50000"/>
              </a:spcBef>
            </a:pPr>
            <a:r>
              <a:rPr lang="de-DE" altLang="de-DE"/>
              <a:t>R 0  |  G 174  |  B 239</a:t>
            </a:r>
          </a:p>
        </p:txBody>
      </p:sp>
      <p:sp>
        <p:nvSpPr>
          <p:cNvPr id="9223" name="AutoShape 5"/>
          <p:cNvSpPr>
            <a:spLocks noChangeArrowheads="1"/>
          </p:cNvSpPr>
          <p:nvPr/>
        </p:nvSpPr>
        <p:spPr bwMode="auto">
          <a:xfrm>
            <a:off x="971550" y="4005263"/>
            <a:ext cx="1871663" cy="431800"/>
          </a:xfrm>
          <a:prstGeom prst="rightArrow">
            <a:avLst>
              <a:gd name="adj1" fmla="val 50000"/>
              <a:gd name="adj2" fmla="val 108364"/>
            </a:avLst>
          </a:prstGeom>
          <a:solidFill>
            <a:srgbClr val="00AE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rgbClr val="00AEEF"/>
                </a:solidFill>
              </a:rPr>
              <a:t>Inhalt</a:t>
            </a:r>
            <a:endParaRPr lang="de-DE" b="1" dirty="0">
              <a:solidFill>
                <a:srgbClr val="00AEEF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dirty="0"/>
              <a:t>Hochschule Konstanz | Autonome Roboter | 21.07.2015</a:t>
            </a:r>
          </a:p>
          <a:p>
            <a:pPr>
              <a:defRPr/>
            </a:pPr>
            <a:r>
              <a:rPr lang="de-DE" altLang="de-DE" dirty="0"/>
              <a:t>Präsentation | Daniel Eckstein, Philipp </a:t>
            </a:r>
            <a:r>
              <a:rPr lang="de-DE" altLang="de-DE" dirty="0" err="1"/>
              <a:t>Lohrer</a:t>
            </a:r>
            <a:endParaRPr lang="de-DE" altLang="de-DE" dirty="0"/>
          </a:p>
          <a:p>
            <a:pPr>
              <a:defRPr/>
            </a:pPr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BCCF0D-601A-439F-92C2-C97BBA611F17}" type="slidenum">
              <a:rPr lang="de-DE" altLang="de-DE" smtClean="0"/>
              <a:pPr>
                <a:defRPr/>
              </a:pPr>
              <a:t>2</a:t>
            </a:fld>
            <a:endParaRPr lang="de-DE" alt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Text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824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rgbClr val="00AEEF"/>
                </a:solidFill>
              </a:rPr>
              <a:t>Zustandsautomat</a:t>
            </a:r>
            <a:endParaRPr lang="de-DE" dirty="0">
              <a:solidFill>
                <a:srgbClr val="00AEEF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dirty="0"/>
              <a:t>Hochschule Konstanz | Autonome Roboter | 21.07.2015</a:t>
            </a:r>
          </a:p>
          <a:p>
            <a:pPr>
              <a:defRPr/>
            </a:pPr>
            <a:r>
              <a:rPr lang="de-DE" altLang="de-DE" dirty="0"/>
              <a:t>Präsentation | Daniel Eckstein, Philipp </a:t>
            </a:r>
            <a:r>
              <a:rPr lang="de-DE" altLang="de-DE" dirty="0" err="1" smtClean="0"/>
              <a:t>Lohrer</a:t>
            </a:r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BCCF0D-601A-439F-92C2-C97BBA611F17}" type="slidenum">
              <a:rPr lang="de-DE" altLang="de-DE" smtClean="0"/>
              <a:pPr>
                <a:defRPr/>
              </a:pPr>
              <a:t>3</a:t>
            </a:fld>
            <a:endParaRPr lang="de-DE" altLang="de-DE" dirty="0"/>
          </a:p>
        </p:txBody>
      </p:sp>
      <p:sp>
        <p:nvSpPr>
          <p:cNvPr id="3" name="Ellipse 2"/>
          <p:cNvSpPr/>
          <p:nvPr/>
        </p:nvSpPr>
        <p:spPr>
          <a:xfrm>
            <a:off x="6398830" y="2670788"/>
            <a:ext cx="1548172" cy="841398"/>
          </a:xfrm>
          <a:prstGeom prst="ellipse">
            <a:avLst/>
          </a:prstGeom>
          <a:solidFill>
            <a:srgbClr val="00AEFF"/>
          </a:solidFill>
          <a:ln>
            <a:solidFill>
              <a:srgbClr val="00A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Obstacle</a:t>
            </a:r>
            <a:endParaRPr lang="de-DE" dirty="0"/>
          </a:p>
        </p:txBody>
      </p:sp>
      <p:sp>
        <p:nvSpPr>
          <p:cNvPr id="30" name="Ellipse 29"/>
          <p:cNvSpPr/>
          <p:nvPr/>
        </p:nvSpPr>
        <p:spPr>
          <a:xfrm>
            <a:off x="6398830" y="4333457"/>
            <a:ext cx="1548172" cy="841398"/>
          </a:xfrm>
          <a:prstGeom prst="ellipse">
            <a:avLst/>
          </a:prstGeom>
          <a:solidFill>
            <a:srgbClr val="00AEFF"/>
          </a:solidFill>
          <a:ln>
            <a:solidFill>
              <a:srgbClr val="00A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Obstacle</a:t>
            </a:r>
            <a:endParaRPr lang="de-DE" dirty="0"/>
          </a:p>
        </p:txBody>
      </p:sp>
      <p:sp>
        <p:nvSpPr>
          <p:cNvPr id="31" name="Ellipse 30"/>
          <p:cNvSpPr/>
          <p:nvPr/>
        </p:nvSpPr>
        <p:spPr>
          <a:xfrm>
            <a:off x="3740969" y="1570371"/>
            <a:ext cx="1548172" cy="841398"/>
          </a:xfrm>
          <a:prstGeom prst="ellipse">
            <a:avLst/>
          </a:prstGeom>
          <a:solidFill>
            <a:srgbClr val="00AEFF"/>
          </a:solidFill>
          <a:ln>
            <a:solidFill>
              <a:srgbClr val="00A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/>
              <a:t>Room</a:t>
            </a:r>
            <a:endParaRPr lang="de-DE" sz="1600" dirty="0" smtClean="0"/>
          </a:p>
          <a:p>
            <a:pPr algn="ctr"/>
            <a:r>
              <a:rPr lang="de-DE" sz="1600" dirty="0" err="1" smtClean="0"/>
              <a:t>Reached</a:t>
            </a:r>
            <a:endParaRPr lang="de-DE" sz="1600" dirty="0"/>
          </a:p>
        </p:txBody>
      </p:sp>
      <p:sp>
        <p:nvSpPr>
          <p:cNvPr id="32" name="Ellipse 31"/>
          <p:cNvSpPr/>
          <p:nvPr/>
        </p:nvSpPr>
        <p:spPr>
          <a:xfrm>
            <a:off x="1134060" y="4210237"/>
            <a:ext cx="1548172" cy="841398"/>
          </a:xfrm>
          <a:prstGeom prst="ellipse">
            <a:avLst/>
          </a:prstGeom>
          <a:solidFill>
            <a:srgbClr val="00AEFF"/>
          </a:solidFill>
          <a:ln>
            <a:solidFill>
              <a:srgbClr val="00A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Inspect</a:t>
            </a:r>
            <a:endParaRPr lang="de-DE" dirty="0"/>
          </a:p>
          <a:p>
            <a:pPr algn="ctr"/>
            <a:r>
              <a:rPr lang="de-DE" dirty="0" smtClean="0"/>
              <a:t>Corners</a:t>
            </a:r>
            <a:endParaRPr lang="de-DE" dirty="0"/>
          </a:p>
        </p:txBody>
      </p:sp>
      <p:sp>
        <p:nvSpPr>
          <p:cNvPr id="33" name="Ellipse 32"/>
          <p:cNvSpPr/>
          <p:nvPr/>
        </p:nvSpPr>
        <p:spPr>
          <a:xfrm>
            <a:off x="3762352" y="5299080"/>
            <a:ext cx="1548172" cy="841398"/>
          </a:xfrm>
          <a:prstGeom prst="ellipse">
            <a:avLst/>
          </a:prstGeom>
          <a:solidFill>
            <a:srgbClr val="00AEFF"/>
          </a:solidFill>
          <a:ln>
            <a:solidFill>
              <a:srgbClr val="00A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Rotate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Exit</a:t>
            </a:r>
            <a:endParaRPr lang="de-DE" dirty="0"/>
          </a:p>
        </p:txBody>
      </p:sp>
      <p:sp>
        <p:nvSpPr>
          <p:cNvPr id="34" name="Ellipse 33"/>
          <p:cNvSpPr/>
          <p:nvPr/>
        </p:nvSpPr>
        <p:spPr>
          <a:xfrm>
            <a:off x="1134060" y="2039549"/>
            <a:ext cx="1548172" cy="841398"/>
          </a:xfrm>
          <a:prstGeom prst="ellipse">
            <a:avLst/>
          </a:prstGeom>
          <a:solidFill>
            <a:srgbClr val="00AEFF"/>
          </a:solidFill>
          <a:ln>
            <a:solidFill>
              <a:srgbClr val="00A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Finished</a:t>
            </a:r>
            <a:endParaRPr lang="de-DE" dirty="0"/>
          </a:p>
        </p:txBody>
      </p:sp>
      <p:cxnSp>
        <p:nvCxnSpPr>
          <p:cNvPr id="14" name="Gekrümmte Verbindung 13"/>
          <p:cNvCxnSpPr>
            <a:stCxn id="32" idx="4"/>
            <a:endCxn id="33" idx="2"/>
          </p:cNvCxnSpPr>
          <p:nvPr/>
        </p:nvCxnSpPr>
        <p:spPr>
          <a:xfrm rot="16200000" flipH="1">
            <a:off x="2501177" y="4458604"/>
            <a:ext cx="668144" cy="1854206"/>
          </a:xfrm>
          <a:prstGeom prst="curvedConnector2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krümmte Verbindung 39"/>
          <p:cNvCxnSpPr>
            <a:stCxn id="136" idx="4"/>
            <a:endCxn id="32" idx="2"/>
          </p:cNvCxnSpPr>
          <p:nvPr/>
        </p:nvCxnSpPr>
        <p:spPr>
          <a:xfrm rot="16200000" flipH="1">
            <a:off x="635151" y="4132026"/>
            <a:ext cx="420699" cy="577119"/>
          </a:xfrm>
          <a:prstGeom prst="curvedConnector2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krümmte Verbindung 55"/>
          <p:cNvCxnSpPr>
            <a:stCxn id="32" idx="0"/>
            <a:endCxn id="34" idx="2"/>
          </p:cNvCxnSpPr>
          <p:nvPr/>
        </p:nvCxnSpPr>
        <p:spPr>
          <a:xfrm rot="16200000" flipV="1">
            <a:off x="646109" y="2948200"/>
            <a:ext cx="1749989" cy="774086"/>
          </a:xfrm>
          <a:prstGeom prst="curvedConnector4">
            <a:avLst>
              <a:gd name="adj1" fmla="val 37980"/>
              <a:gd name="adj2" fmla="val 129532"/>
            </a:avLst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1206068" y="5540561"/>
            <a:ext cx="1888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FF0000"/>
                </a:solidFill>
              </a:rPr>
              <a:t>not</a:t>
            </a:r>
            <a:r>
              <a:rPr lang="de-DE" sz="1200" dirty="0" smtClean="0"/>
              <a:t>  all </a:t>
            </a:r>
            <a:r>
              <a:rPr lang="de-DE" sz="1200" dirty="0" err="1" smtClean="0"/>
              <a:t>rooms</a:t>
            </a:r>
            <a:r>
              <a:rPr lang="de-DE" sz="1200" dirty="0" smtClean="0"/>
              <a:t> </a:t>
            </a:r>
            <a:r>
              <a:rPr lang="de-DE" sz="1200" dirty="0" err="1" smtClean="0"/>
              <a:t>visited</a:t>
            </a:r>
            <a:endParaRPr lang="de-DE" sz="1200" dirty="0" smtClean="0"/>
          </a:p>
          <a:p>
            <a:r>
              <a:rPr lang="de-DE" sz="1200" dirty="0" err="1" smtClean="0">
                <a:solidFill>
                  <a:srgbClr val="FF0000"/>
                </a:solidFill>
              </a:rPr>
              <a:t>and</a:t>
            </a:r>
            <a:r>
              <a:rPr lang="de-DE" sz="1200" dirty="0" smtClean="0">
                <a:solidFill>
                  <a:srgbClr val="FF0000"/>
                </a:solidFill>
              </a:rPr>
              <a:t> </a:t>
            </a:r>
            <a:r>
              <a:rPr lang="de-DE" sz="1200" dirty="0" smtClean="0"/>
              <a:t>all </a:t>
            </a:r>
            <a:r>
              <a:rPr lang="de-DE" sz="1200" dirty="0" err="1" smtClean="0"/>
              <a:t>corners</a:t>
            </a:r>
            <a:r>
              <a:rPr lang="de-DE" sz="1200" dirty="0" smtClean="0"/>
              <a:t> </a:t>
            </a:r>
            <a:r>
              <a:rPr lang="de-DE" sz="1200" dirty="0" err="1" smtClean="0"/>
              <a:t>inspected</a:t>
            </a:r>
            <a:endParaRPr lang="de-DE" sz="1200" dirty="0">
              <a:solidFill>
                <a:srgbClr val="FF0000"/>
              </a:solidFill>
            </a:endParaRPr>
          </a:p>
        </p:txBody>
      </p:sp>
      <p:cxnSp>
        <p:nvCxnSpPr>
          <p:cNvPr id="58" name="Gekrümmte Verbindung 57"/>
          <p:cNvCxnSpPr>
            <a:stCxn id="33" idx="6"/>
            <a:endCxn id="30" idx="4"/>
          </p:cNvCxnSpPr>
          <p:nvPr/>
        </p:nvCxnSpPr>
        <p:spPr>
          <a:xfrm flipV="1">
            <a:off x="5310524" y="5174855"/>
            <a:ext cx="1862392" cy="544924"/>
          </a:xfrm>
          <a:prstGeom prst="curvedConnector2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/>
          <p:cNvSpPr txBox="1"/>
          <p:nvPr/>
        </p:nvSpPr>
        <p:spPr>
          <a:xfrm>
            <a:off x="5897042" y="5638138"/>
            <a:ext cx="11320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err="1" smtClean="0"/>
              <a:t>aiming</a:t>
            </a:r>
            <a:r>
              <a:rPr lang="de-DE" sz="1200" dirty="0" smtClean="0"/>
              <a:t> </a:t>
            </a:r>
            <a:r>
              <a:rPr lang="de-DE" sz="1200" dirty="0" err="1" smtClean="0"/>
              <a:t>to</a:t>
            </a:r>
            <a:r>
              <a:rPr lang="de-DE" sz="1200" dirty="0" smtClean="0"/>
              <a:t> </a:t>
            </a:r>
            <a:r>
              <a:rPr lang="de-DE" sz="1200" dirty="0" err="1" smtClean="0"/>
              <a:t>exit</a:t>
            </a:r>
            <a:r>
              <a:rPr lang="de-DE" sz="1200" dirty="0" smtClean="0"/>
              <a:t> </a:t>
            </a:r>
            <a:endParaRPr lang="de-DE" sz="1200" dirty="0"/>
          </a:p>
        </p:txBody>
      </p:sp>
      <p:sp>
        <p:nvSpPr>
          <p:cNvPr id="66" name="Textfeld 65"/>
          <p:cNvSpPr txBox="1"/>
          <p:nvPr/>
        </p:nvSpPr>
        <p:spPr>
          <a:xfrm>
            <a:off x="1069376" y="2975653"/>
            <a:ext cx="1888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       all </a:t>
            </a:r>
            <a:r>
              <a:rPr lang="de-DE" sz="1200" dirty="0" err="1" smtClean="0"/>
              <a:t>rooms</a:t>
            </a:r>
            <a:r>
              <a:rPr lang="de-DE" sz="1200" dirty="0" smtClean="0"/>
              <a:t> </a:t>
            </a:r>
            <a:r>
              <a:rPr lang="de-DE" sz="1200" dirty="0" err="1" smtClean="0"/>
              <a:t>visited</a:t>
            </a:r>
            <a:endParaRPr lang="de-DE" sz="1200" dirty="0" smtClean="0"/>
          </a:p>
          <a:p>
            <a:r>
              <a:rPr lang="de-DE" sz="1200" dirty="0" err="1" smtClean="0">
                <a:solidFill>
                  <a:srgbClr val="FF0000"/>
                </a:solidFill>
              </a:rPr>
              <a:t>and</a:t>
            </a:r>
            <a:r>
              <a:rPr lang="de-DE" sz="1200" dirty="0" smtClean="0">
                <a:solidFill>
                  <a:srgbClr val="FF0000"/>
                </a:solidFill>
              </a:rPr>
              <a:t> </a:t>
            </a:r>
            <a:r>
              <a:rPr lang="de-DE" sz="1200" dirty="0" smtClean="0"/>
              <a:t>all </a:t>
            </a:r>
            <a:r>
              <a:rPr lang="de-DE" sz="1200" dirty="0" err="1" smtClean="0"/>
              <a:t>corners</a:t>
            </a:r>
            <a:r>
              <a:rPr lang="de-DE" sz="1200" dirty="0" smtClean="0"/>
              <a:t> </a:t>
            </a:r>
            <a:r>
              <a:rPr lang="de-DE" sz="1200" dirty="0" err="1" smtClean="0"/>
              <a:t>inspected</a:t>
            </a:r>
            <a:endParaRPr lang="de-DE" sz="1200" dirty="0">
              <a:solidFill>
                <a:srgbClr val="FF0000"/>
              </a:solidFill>
            </a:endParaRPr>
          </a:p>
        </p:txBody>
      </p:sp>
      <p:cxnSp>
        <p:nvCxnSpPr>
          <p:cNvPr id="80" name="Gekrümmte Verbindung 79"/>
          <p:cNvCxnSpPr>
            <a:stCxn id="30" idx="6"/>
            <a:endCxn id="3" idx="6"/>
          </p:cNvCxnSpPr>
          <p:nvPr/>
        </p:nvCxnSpPr>
        <p:spPr>
          <a:xfrm flipV="1">
            <a:off x="7947002" y="3091487"/>
            <a:ext cx="12700" cy="1662669"/>
          </a:xfrm>
          <a:prstGeom prst="curvedConnector3">
            <a:avLst>
              <a:gd name="adj1" fmla="val 7790402"/>
            </a:avLst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/>
          <p:cNvSpPr txBox="1"/>
          <p:nvPr/>
        </p:nvSpPr>
        <p:spPr>
          <a:xfrm>
            <a:off x="7686788" y="3814978"/>
            <a:ext cx="1303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err="1" smtClean="0"/>
              <a:t>obstacle</a:t>
            </a:r>
            <a:r>
              <a:rPr lang="de-DE" sz="1200" dirty="0" smtClean="0"/>
              <a:t> in front</a:t>
            </a:r>
            <a:endParaRPr lang="de-DE" sz="1200" dirty="0"/>
          </a:p>
        </p:txBody>
      </p:sp>
      <p:cxnSp>
        <p:nvCxnSpPr>
          <p:cNvPr id="83" name="Gekrümmte Verbindung 82"/>
          <p:cNvCxnSpPr>
            <a:stCxn id="3" idx="2"/>
            <a:endCxn id="30" idx="2"/>
          </p:cNvCxnSpPr>
          <p:nvPr/>
        </p:nvCxnSpPr>
        <p:spPr>
          <a:xfrm rot="10800000" flipV="1">
            <a:off x="6398830" y="3091486"/>
            <a:ext cx="12700" cy="1662669"/>
          </a:xfrm>
          <a:prstGeom prst="curvedConnector3">
            <a:avLst>
              <a:gd name="adj1" fmla="val 9057598"/>
            </a:avLst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feld 86"/>
          <p:cNvSpPr txBox="1"/>
          <p:nvPr/>
        </p:nvSpPr>
        <p:spPr>
          <a:xfrm>
            <a:off x="5310524" y="3691987"/>
            <a:ext cx="1568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FF0000"/>
                </a:solidFill>
              </a:rPr>
              <a:t>not</a:t>
            </a:r>
            <a:r>
              <a:rPr lang="de-DE" sz="1200" dirty="0" smtClean="0"/>
              <a:t>  </a:t>
            </a:r>
            <a:r>
              <a:rPr lang="de-DE" sz="1200" dirty="0" err="1" smtClean="0"/>
              <a:t>obstacle</a:t>
            </a:r>
            <a:r>
              <a:rPr lang="de-DE" sz="1200" dirty="0" smtClean="0"/>
              <a:t> in front</a:t>
            </a:r>
          </a:p>
          <a:p>
            <a:r>
              <a:rPr lang="de-DE" sz="1200" dirty="0" err="1" smtClean="0">
                <a:solidFill>
                  <a:srgbClr val="FF0000"/>
                </a:solidFill>
              </a:rPr>
              <a:t>and</a:t>
            </a:r>
            <a:r>
              <a:rPr lang="de-DE" sz="1200" dirty="0" smtClean="0">
                <a:solidFill>
                  <a:srgbClr val="FF0000"/>
                </a:solidFill>
              </a:rPr>
              <a:t> </a:t>
            </a:r>
            <a:r>
              <a:rPr lang="de-DE" sz="1200" dirty="0" err="1" smtClean="0"/>
              <a:t>obsacle</a:t>
            </a:r>
            <a:r>
              <a:rPr lang="de-DE" sz="1200" dirty="0" smtClean="0"/>
              <a:t> </a:t>
            </a:r>
            <a:r>
              <a:rPr lang="de-DE" sz="1200" dirty="0" err="1" smtClean="0"/>
              <a:t>passed</a:t>
            </a:r>
            <a:endParaRPr lang="de-DE" sz="1200" dirty="0">
              <a:solidFill>
                <a:srgbClr val="FF0000"/>
              </a:solidFill>
            </a:endParaRPr>
          </a:p>
        </p:txBody>
      </p:sp>
      <p:cxnSp>
        <p:nvCxnSpPr>
          <p:cNvPr id="95" name="Gekrümmte Verbindung 94"/>
          <p:cNvCxnSpPr>
            <a:stCxn id="3" idx="0"/>
            <a:endCxn id="31" idx="6"/>
          </p:cNvCxnSpPr>
          <p:nvPr/>
        </p:nvCxnSpPr>
        <p:spPr>
          <a:xfrm rot="16200000" flipV="1">
            <a:off x="5891170" y="1389041"/>
            <a:ext cx="679718" cy="1883775"/>
          </a:xfrm>
          <a:prstGeom prst="curvedConnector2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krümmte Verbindung 97"/>
          <p:cNvCxnSpPr>
            <a:stCxn id="30" idx="3"/>
            <a:endCxn id="31" idx="4"/>
          </p:cNvCxnSpPr>
          <p:nvPr/>
        </p:nvCxnSpPr>
        <p:spPr>
          <a:xfrm rot="5400000" flipH="1">
            <a:off x="4250372" y="2676452"/>
            <a:ext cx="2639866" cy="2110500"/>
          </a:xfrm>
          <a:prstGeom prst="curvedConnector3">
            <a:avLst>
              <a:gd name="adj1" fmla="val -13327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feld 114"/>
          <p:cNvSpPr txBox="1"/>
          <p:nvPr/>
        </p:nvSpPr>
        <p:spPr>
          <a:xfrm>
            <a:off x="6007649" y="1602366"/>
            <a:ext cx="910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err="1" smtClean="0"/>
              <a:t>next</a:t>
            </a:r>
            <a:r>
              <a:rPr lang="de-DE" sz="1200" dirty="0" smtClean="0"/>
              <a:t> </a:t>
            </a:r>
            <a:r>
              <a:rPr lang="de-DE" sz="1200" dirty="0" err="1" smtClean="0"/>
              <a:t>room</a:t>
            </a:r>
            <a:r>
              <a:rPr lang="de-DE" sz="1200" dirty="0" smtClean="0"/>
              <a:t> </a:t>
            </a:r>
          </a:p>
          <a:p>
            <a:pPr algn="ctr"/>
            <a:r>
              <a:rPr lang="de-DE" sz="1200" dirty="0" err="1" smtClean="0"/>
              <a:t>reached</a:t>
            </a:r>
            <a:endParaRPr lang="de-DE" sz="1200" dirty="0"/>
          </a:p>
        </p:txBody>
      </p:sp>
      <p:sp>
        <p:nvSpPr>
          <p:cNvPr id="116" name="Textfeld 115"/>
          <p:cNvSpPr txBox="1"/>
          <p:nvPr/>
        </p:nvSpPr>
        <p:spPr>
          <a:xfrm>
            <a:off x="4139952" y="4610551"/>
            <a:ext cx="910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err="1" smtClean="0"/>
              <a:t>next</a:t>
            </a:r>
            <a:r>
              <a:rPr lang="de-DE" sz="1200" dirty="0" smtClean="0"/>
              <a:t> </a:t>
            </a:r>
            <a:r>
              <a:rPr lang="de-DE" sz="1200" dirty="0" err="1" smtClean="0"/>
              <a:t>room</a:t>
            </a:r>
            <a:r>
              <a:rPr lang="de-DE" sz="1200" dirty="0" smtClean="0"/>
              <a:t> </a:t>
            </a:r>
          </a:p>
          <a:p>
            <a:pPr algn="ctr"/>
            <a:r>
              <a:rPr lang="de-DE" sz="1200" dirty="0" err="1" smtClean="0"/>
              <a:t>reached</a:t>
            </a:r>
            <a:endParaRPr lang="de-DE" sz="1200" dirty="0"/>
          </a:p>
        </p:txBody>
      </p:sp>
      <p:cxnSp>
        <p:nvCxnSpPr>
          <p:cNvPr id="117" name="Gekrümmte Verbindung 116"/>
          <p:cNvCxnSpPr>
            <a:stCxn id="31" idx="3"/>
            <a:endCxn id="32" idx="6"/>
          </p:cNvCxnSpPr>
          <p:nvPr/>
        </p:nvCxnSpPr>
        <p:spPr>
          <a:xfrm rot="5400000">
            <a:off x="2153770" y="2817011"/>
            <a:ext cx="2342387" cy="1285462"/>
          </a:xfrm>
          <a:prstGeom prst="curvedConnector2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feld 127"/>
          <p:cNvSpPr txBox="1"/>
          <p:nvPr/>
        </p:nvSpPr>
        <p:spPr>
          <a:xfrm>
            <a:off x="3324963" y="4102624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err="1" smtClean="0"/>
              <a:t>polyline</a:t>
            </a:r>
            <a:r>
              <a:rPr lang="de-DE" sz="1200" dirty="0" smtClean="0"/>
              <a:t> </a:t>
            </a:r>
          </a:p>
          <a:p>
            <a:pPr algn="ctr"/>
            <a:r>
              <a:rPr lang="de-DE" sz="1200" dirty="0" err="1" smtClean="0"/>
              <a:t>updated</a:t>
            </a:r>
            <a:endParaRPr lang="de-DE" sz="1200" dirty="0"/>
          </a:p>
        </p:txBody>
      </p:sp>
      <p:sp>
        <p:nvSpPr>
          <p:cNvPr id="136" name="Ellipse 135"/>
          <p:cNvSpPr/>
          <p:nvPr/>
        </p:nvSpPr>
        <p:spPr>
          <a:xfrm>
            <a:off x="493891" y="4084137"/>
            <a:ext cx="126100" cy="126100"/>
          </a:xfrm>
          <a:prstGeom prst="ellipse">
            <a:avLst/>
          </a:prstGeom>
          <a:solidFill>
            <a:srgbClr val="00AEE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Ellipse 137"/>
          <p:cNvSpPr/>
          <p:nvPr/>
        </p:nvSpPr>
        <p:spPr>
          <a:xfrm>
            <a:off x="2987693" y="1707401"/>
            <a:ext cx="126100" cy="126100"/>
          </a:xfrm>
          <a:prstGeom prst="ellipse">
            <a:avLst/>
          </a:prstGeom>
          <a:solidFill>
            <a:srgbClr val="00AEE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9" name="Gekrümmte Verbindung 138"/>
          <p:cNvCxnSpPr>
            <a:stCxn id="34" idx="7"/>
            <a:endCxn id="138" idx="2"/>
          </p:cNvCxnSpPr>
          <p:nvPr/>
        </p:nvCxnSpPr>
        <p:spPr>
          <a:xfrm rot="5400000" flipH="1" flipV="1">
            <a:off x="2525441" y="1700517"/>
            <a:ext cx="392318" cy="532186"/>
          </a:xfrm>
          <a:prstGeom prst="curvedConnector2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feld 147"/>
          <p:cNvSpPr txBox="1"/>
          <p:nvPr/>
        </p:nvSpPr>
        <p:spPr>
          <a:xfrm>
            <a:off x="102329" y="3793999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err="1" smtClean="0"/>
              <a:t>initial</a:t>
            </a:r>
            <a:r>
              <a:rPr lang="de-DE" sz="1200" dirty="0" smtClean="0"/>
              <a:t> </a:t>
            </a:r>
            <a:r>
              <a:rPr lang="de-DE" sz="1200" dirty="0" err="1" smtClean="0"/>
              <a:t>state</a:t>
            </a:r>
            <a:endParaRPr lang="de-DE" sz="1200" dirty="0"/>
          </a:p>
        </p:txBody>
      </p:sp>
      <p:sp>
        <p:nvSpPr>
          <p:cNvPr id="149" name="Textfeld 148"/>
          <p:cNvSpPr txBox="1"/>
          <p:nvPr/>
        </p:nvSpPr>
        <p:spPr>
          <a:xfrm>
            <a:off x="2838986" y="1419041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err="1" smtClean="0"/>
              <a:t>exit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00861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Bogen 38"/>
          <p:cNvSpPr/>
          <p:nvPr/>
        </p:nvSpPr>
        <p:spPr>
          <a:xfrm>
            <a:off x="7621250" y="1691597"/>
            <a:ext cx="1368740" cy="1315227"/>
          </a:xfrm>
          <a:prstGeom prst="arc">
            <a:avLst>
              <a:gd name="adj1" fmla="val 10790359"/>
              <a:gd name="adj2" fmla="val 13468074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0099FF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" name="Gerade Verbindung 28"/>
          <p:cNvCxnSpPr/>
          <p:nvPr/>
        </p:nvCxnSpPr>
        <p:spPr>
          <a:xfrm flipH="1">
            <a:off x="7451092" y="2342704"/>
            <a:ext cx="8545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rgbClr val="00AEEF"/>
                </a:solidFill>
              </a:rPr>
              <a:t>Carrot-</a:t>
            </a:r>
            <a:r>
              <a:rPr lang="de-DE" b="1" dirty="0" err="1" smtClean="0">
                <a:solidFill>
                  <a:srgbClr val="00AEEF"/>
                </a:solidFill>
              </a:rPr>
              <a:t>Donkey</a:t>
            </a:r>
            <a:r>
              <a:rPr lang="de-DE" b="1" dirty="0" smtClean="0">
                <a:solidFill>
                  <a:srgbClr val="00AEEF"/>
                </a:solidFill>
              </a:rPr>
              <a:t>-Verfahren (1)</a:t>
            </a:r>
            <a:endParaRPr lang="de-DE" dirty="0">
              <a:solidFill>
                <a:srgbClr val="00AEEF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dirty="0"/>
              <a:t>Hochschule Konstanz | Autonome Roboter | 21.07.2015</a:t>
            </a:r>
          </a:p>
          <a:p>
            <a:pPr>
              <a:defRPr/>
            </a:pPr>
            <a:r>
              <a:rPr lang="de-DE" altLang="de-DE" dirty="0"/>
              <a:t>Präsentation | Daniel Eckstein, Philipp </a:t>
            </a:r>
            <a:r>
              <a:rPr lang="de-DE" altLang="de-DE" dirty="0" err="1" smtClean="0"/>
              <a:t>Lohrer</a:t>
            </a:r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BCCF0D-601A-439F-92C2-C97BBA611F17}" type="slidenum">
              <a:rPr lang="de-DE" altLang="de-DE" smtClean="0"/>
              <a:pPr>
                <a:defRPr/>
              </a:pPr>
              <a:t>4</a:t>
            </a:fld>
            <a:endParaRPr lang="de-DE" alt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Carrot</a:t>
            </a:r>
            <a:r>
              <a:rPr lang="de-DE" dirty="0" smtClean="0"/>
              <a:t> in jedem Zustand Aktiv</a:t>
            </a:r>
          </a:p>
          <a:p>
            <a:endParaRPr lang="de-DE" dirty="0"/>
          </a:p>
          <a:p>
            <a:r>
              <a:rPr lang="de-DE" dirty="0" smtClean="0"/>
              <a:t>Robot verfolgt </a:t>
            </a:r>
            <a:r>
              <a:rPr lang="de-DE" dirty="0" err="1" smtClean="0"/>
              <a:t>Carrot</a:t>
            </a:r>
            <a:r>
              <a:rPr lang="de-DE" dirty="0" smtClean="0"/>
              <a:t> durch Regelung</a:t>
            </a:r>
          </a:p>
          <a:p>
            <a:endParaRPr lang="de-DE" dirty="0"/>
          </a:p>
          <a:p>
            <a:r>
              <a:rPr lang="de-DE" dirty="0" smtClean="0"/>
              <a:t>Situationsabhängige Spezialfunktionen</a:t>
            </a:r>
            <a:endParaRPr lang="de-DE" dirty="0"/>
          </a:p>
        </p:txBody>
      </p:sp>
      <p:grpSp>
        <p:nvGrpSpPr>
          <p:cNvPr id="69" name="Gruppieren 68"/>
          <p:cNvGrpSpPr/>
          <p:nvPr/>
        </p:nvGrpSpPr>
        <p:grpSpPr>
          <a:xfrm>
            <a:off x="8104678" y="2141761"/>
            <a:ext cx="401904" cy="401887"/>
            <a:chOff x="3707904" y="1963410"/>
            <a:chExt cx="180029" cy="180020"/>
          </a:xfrm>
        </p:grpSpPr>
        <p:sp>
          <p:nvSpPr>
            <p:cNvPr id="70" name="Ellipse 69"/>
            <p:cNvSpPr/>
            <p:nvPr/>
          </p:nvSpPr>
          <p:spPr>
            <a:xfrm>
              <a:off x="3707913" y="1963410"/>
              <a:ext cx="180020" cy="1800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1" name="Gerade Verbindung 70"/>
            <p:cNvCxnSpPr/>
            <p:nvPr/>
          </p:nvCxnSpPr>
          <p:spPr>
            <a:xfrm>
              <a:off x="3707904" y="2053421"/>
              <a:ext cx="9001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uppieren 71"/>
          <p:cNvGrpSpPr/>
          <p:nvPr/>
        </p:nvGrpSpPr>
        <p:grpSpPr>
          <a:xfrm rot="20698229">
            <a:off x="7177093" y="2254229"/>
            <a:ext cx="178881" cy="178881"/>
            <a:chOff x="1493163" y="2106372"/>
            <a:chExt cx="80127" cy="80127"/>
          </a:xfrm>
        </p:grpSpPr>
        <p:sp>
          <p:nvSpPr>
            <p:cNvPr id="79" name="Ellipse 78"/>
            <p:cNvSpPr>
              <a:spLocks noChangeAspect="1"/>
            </p:cNvSpPr>
            <p:nvPr/>
          </p:nvSpPr>
          <p:spPr>
            <a:xfrm>
              <a:off x="1493163" y="2106372"/>
              <a:ext cx="80127" cy="80127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Ellipse 79"/>
            <p:cNvSpPr/>
            <p:nvPr/>
          </p:nvSpPr>
          <p:spPr>
            <a:xfrm>
              <a:off x="1524843" y="2138052"/>
              <a:ext cx="16767" cy="1676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8" name="Gerade Verbindung mit Pfeil 7"/>
          <p:cNvCxnSpPr/>
          <p:nvPr/>
        </p:nvCxnSpPr>
        <p:spPr>
          <a:xfrm flipH="1">
            <a:off x="6688907" y="2343674"/>
            <a:ext cx="468052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9" t="36365" r="14197" b="33231"/>
          <a:stretch/>
        </p:blipFill>
        <p:spPr bwMode="auto">
          <a:xfrm>
            <a:off x="1266481" y="4077072"/>
            <a:ext cx="6765627" cy="2086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9" name="Gerade Verbindung mit Pfeil 88"/>
          <p:cNvCxnSpPr/>
          <p:nvPr/>
        </p:nvCxnSpPr>
        <p:spPr>
          <a:xfrm flipH="1">
            <a:off x="7718272" y="2342705"/>
            <a:ext cx="386426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6310822" y="1857704"/>
            <a:ext cx="955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rgbClr val="00B050"/>
                </a:solidFill>
              </a:rPr>
              <a:t>v = </a:t>
            </a:r>
            <a:r>
              <a:rPr lang="de-DE" sz="1400" dirty="0" err="1" smtClean="0">
                <a:solidFill>
                  <a:srgbClr val="00B050"/>
                </a:solidFill>
              </a:rPr>
              <a:t>konst</a:t>
            </a:r>
            <a:r>
              <a:rPr lang="de-DE" sz="1400" dirty="0" smtClean="0">
                <a:solidFill>
                  <a:srgbClr val="00B050"/>
                </a:solidFill>
              </a:rPr>
              <a:t>.</a:t>
            </a:r>
            <a:endParaRPr lang="de-DE" sz="1400" dirty="0">
              <a:solidFill>
                <a:srgbClr val="00B050"/>
              </a:solidFill>
            </a:endParaRPr>
          </a:p>
        </p:txBody>
      </p:sp>
      <p:sp>
        <p:nvSpPr>
          <p:cNvPr id="91" name="Textfeld 90"/>
          <p:cNvSpPr txBox="1"/>
          <p:nvPr/>
        </p:nvSpPr>
        <p:spPr>
          <a:xfrm>
            <a:off x="7346457" y="2370860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rgbClr val="FF0000"/>
                </a:solidFill>
              </a:rPr>
              <a:t>v =&gt; PID</a:t>
            </a:r>
            <a:endParaRPr lang="de-DE" sz="1400" dirty="0">
              <a:solidFill>
                <a:srgbClr val="FF0000"/>
              </a:solidFill>
            </a:endParaRPr>
          </a:p>
        </p:txBody>
      </p:sp>
      <p:cxnSp>
        <p:nvCxnSpPr>
          <p:cNvPr id="17" name="Gerade Verbindung 16"/>
          <p:cNvCxnSpPr/>
          <p:nvPr/>
        </p:nvCxnSpPr>
        <p:spPr>
          <a:xfrm>
            <a:off x="7266533" y="2453244"/>
            <a:ext cx="0" cy="5535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92"/>
          <p:cNvCxnSpPr/>
          <p:nvPr/>
        </p:nvCxnSpPr>
        <p:spPr>
          <a:xfrm>
            <a:off x="8305620" y="2342704"/>
            <a:ext cx="20" cy="6641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>
            <a:off x="7267891" y="2977325"/>
            <a:ext cx="1039106" cy="0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feld 95"/>
          <p:cNvSpPr txBox="1"/>
          <p:nvPr/>
        </p:nvSpPr>
        <p:spPr>
          <a:xfrm>
            <a:off x="7645418" y="26757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d</a:t>
            </a:r>
            <a:endParaRPr lang="de-DE" sz="1400" dirty="0"/>
          </a:p>
        </p:txBody>
      </p:sp>
      <p:sp>
        <p:nvSpPr>
          <p:cNvPr id="97" name="Textfeld 96"/>
          <p:cNvSpPr txBox="1"/>
          <p:nvPr/>
        </p:nvSpPr>
        <p:spPr>
          <a:xfrm>
            <a:off x="7488483" y="1549928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 smtClean="0">
                <a:solidFill>
                  <a:srgbClr val="0099FF"/>
                </a:solidFill>
              </a:rPr>
              <a:t>ω</a:t>
            </a:r>
            <a:r>
              <a:rPr lang="de-DE" sz="1400" dirty="0" smtClean="0">
                <a:solidFill>
                  <a:srgbClr val="0099FF"/>
                </a:solidFill>
              </a:rPr>
              <a:t> =&gt; PD</a:t>
            </a:r>
            <a:endParaRPr lang="de-DE" sz="1400" dirty="0">
              <a:solidFill>
                <a:srgbClr val="0099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82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Ellipse 149"/>
          <p:cNvSpPr/>
          <p:nvPr/>
        </p:nvSpPr>
        <p:spPr>
          <a:xfrm>
            <a:off x="507608" y="5101281"/>
            <a:ext cx="1222071" cy="1222071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4" name="Gerade Verbindung mit Pfeil 93"/>
          <p:cNvCxnSpPr>
            <a:stCxn id="66" idx="2"/>
          </p:cNvCxnSpPr>
          <p:nvPr/>
        </p:nvCxnSpPr>
        <p:spPr>
          <a:xfrm flipH="1" flipV="1">
            <a:off x="1597749" y="3136055"/>
            <a:ext cx="199895" cy="11284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reihandform 89"/>
          <p:cNvSpPr/>
          <p:nvPr/>
        </p:nvSpPr>
        <p:spPr>
          <a:xfrm>
            <a:off x="1895877" y="3304178"/>
            <a:ext cx="876300" cy="640679"/>
          </a:xfrm>
          <a:custGeom>
            <a:avLst/>
            <a:gdLst>
              <a:gd name="connsiteX0" fmla="*/ 0 w 876300"/>
              <a:gd name="connsiteY0" fmla="*/ 0 h 640679"/>
              <a:gd name="connsiteX1" fmla="*/ 234950 w 876300"/>
              <a:gd name="connsiteY1" fmla="*/ 196850 h 640679"/>
              <a:gd name="connsiteX2" fmla="*/ 463550 w 876300"/>
              <a:gd name="connsiteY2" fmla="*/ 482600 h 640679"/>
              <a:gd name="connsiteX3" fmla="*/ 711200 w 876300"/>
              <a:gd name="connsiteY3" fmla="*/ 622300 h 640679"/>
              <a:gd name="connsiteX4" fmla="*/ 876300 w 876300"/>
              <a:gd name="connsiteY4" fmla="*/ 635000 h 640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6300" h="640679">
                <a:moveTo>
                  <a:pt x="0" y="0"/>
                </a:moveTo>
                <a:cubicBezTo>
                  <a:pt x="78846" y="58208"/>
                  <a:pt x="157692" y="116417"/>
                  <a:pt x="234950" y="196850"/>
                </a:cubicBezTo>
                <a:cubicBezTo>
                  <a:pt x="312208" y="277283"/>
                  <a:pt x="384175" y="411692"/>
                  <a:pt x="463550" y="482600"/>
                </a:cubicBezTo>
                <a:cubicBezTo>
                  <a:pt x="542925" y="553508"/>
                  <a:pt x="642408" y="596900"/>
                  <a:pt x="711200" y="622300"/>
                </a:cubicBezTo>
                <a:cubicBezTo>
                  <a:pt x="779992" y="647700"/>
                  <a:pt x="828146" y="641350"/>
                  <a:pt x="876300" y="63500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/>
          <p:cNvSpPr/>
          <p:nvPr/>
        </p:nvSpPr>
        <p:spPr>
          <a:xfrm>
            <a:off x="1214918" y="3403806"/>
            <a:ext cx="410523" cy="650697"/>
          </a:xfrm>
          <a:prstGeom prst="rect">
            <a:avLst/>
          </a:prstGeom>
          <a:solidFill>
            <a:srgbClr val="009EE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00AEEF"/>
                </a:solidFill>
              </a:rPr>
              <a:t>Carrot-</a:t>
            </a:r>
            <a:r>
              <a:rPr lang="de-DE" b="1" dirty="0" err="1">
                <a:solidFill>
                  <a:srgbClr val="00AEEF"/>
                </a:solidFill>
              </a:rPr>
              <a:t>Donkey</a:t>
            </a:r>
            <a:r>
              <a:rPr lang="de-DE" b="1" dirty="0">
                <a:solidFill>
                  <a:srgbClr val="00AEEF"/>
                </a:solidFill>
              </a:rPr>
              <a:t>-Verfahren </a:t>
            </a:r>
            <a:r>
              <a:rPr lang="de-DE" b="1" dirty="0" smtClean="0">
                <a:solidFill>
                  <a:srgbClr val="00AEEF"/>
                </a:solidFill>
              </a:rPr>
              <a:t>(2)</a:t>
            </a:r>
            <a:endParaRPr lang="de-DE" dirty="0">
              <a:solidFill>
                <a:srgbClr val="00AEEF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dirty="0"/>
              <a:t>Hochschule Konstanz | Autonome Roboter | 21.07.2015</a:t>
            </a:r>
          </a:p>
          <a:p>
            <a:pPr>
              <a:defRPr/>
            </a:pPr>
            <a:r>
              <a:rPr lang="de-DE" altLang="de-DE" dirty="0"/>
              <a:t>Präsentation | Daniel Eckstein, Philipp </a:t>
            </a:r>
            <a:r>
              <a:rPr lang="de-DE" altLang="de-DE" dirty="0" err="1" smtClean="0"/>
              <a:t>Lohrer</a:t>
            </a:r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BCCF0D-601A-439F-92C2-C97BBA611F17}" type="slidenum">
              <a:rPr lang="de-DE" altLang="de-DE" smtClean="0"/>
              <a:pPr>
                <a:defRPr/>
              </a:pPr>
              <a:t>5</a:t>
            </a:fld>
            <a:endParaRPr lang="de-DE" altLang="de-DE"/>
          </a:p>
        </p:txBody>
      </p:sp>
      <p:cxnSp>
        <p:nvCxnSpPr>
          <p:cNvPr id="9" name="Gerade Verbindung 8"/>
          <p:cNvCxnSpPr/>
          <p:nvPr/>
        </p:nvCxnSpPr>
        <p:spPr>
          <a:xfrm>
            <a:off x="765605" y="1999935"/>
            <a:ext cx="2289764" cy="780601"/>
          </a:xfrm>
          <a:prstGeom prst="line">
            <a:avLst/>
          </a:prstGeom>
          <a:ln w="12700">
            <a:solidFill>
              <a:srgbClr val="92D05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pieren 14"/>
          <p:cNvGrpSpPr/>
          <p:nvPr/>
        </p:nvGrpSpPr>
        <p:grpSpPr>
          <a:xfrm rot="20099935">
            <a:off x="2282745" y="1676200"/>
            <a:ext cx="260200" cy="260201"/>
            <a:chOff x="3707904" y="1963411"/>
            <a:chExt cx="180020" cy="180020"/>
          </a:xfrm>
        </p:grpSpPr>
        <p:sp>
          <p:nvSpPr>
            <p:cNvPr id="11" name="Ellipse 10"/>
            <p:cNvSpPr/>
            <p:nvPr/>
          </p:nvSpPr>
          <p:spPr>
            <a:xfrm>
              <a:off x="3707904" y="1963411"/>
              <a:ext cx="180020" cy="18002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3" name="Gerade Verbindung 12"/>
            <p:cNvCxnSpPr/>
            <p:nvPr/>
          </p:nvCxnSpPr>
          <p:spPr>
            <a:xfrm>
              <a:off x="3707904" y="2053421"/>
              <a:ext cx="9001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uppieren 44"/>
          <p:cNvGrpSpPr/>
          <p:nvPr/>
        </p:nvGrpSpPr>
        <p:grpSpPr>
          <a:xfrm>
            <a:off x="2691089" y="2624415"/>
            <a:ext cx="115816" cy="115816"/>
            <a:chOff x="3923928" y="1944717"/>
            <a:chExt cx="1015258" cy="1015258"/>
          </a:xfrm>
        </p:grpSpPr>
        <p:sp>
          <p:nvSpPr>
            <p:cNvPr id="10" name="Ellipse 9"/>
            <p:cNvSpPr>
              <a:spLocks noChangeAspect="1"/>
            </p:cNvSpPr>
            <p:nvPr/>
          </p:nvSpPr>
          <p:spPr>
            <a:xfrm>
              <a:off x="3923928" y="1944717"/>
              <a:ext cx="1015258" cy="1015258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Ellipse 43"/>
            <p:cNvSpPr/>
            <p:nvPr/>
          </p:nvSpPr>
          <p:spPr>
            <a:xfrm>
              <a:off x="4325331" y="2346120"/>
              <a:ext cx="212451" cy="21245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3" name="Textfeld 52"/>
          <p:cNvSpPr txBox="1"/>
          <p:nvPr/>
        </p:nvSpPr>
        <p:spPr>
          <a:xfrm>
            <a:off x="1435703" y="1533029"/>
            <a:ext cx="389717" cy="400373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FF0000"/>
                </a:solidFill>
              </a:rPr>
              <a:t>a</a:t>
            </a:r>
            <a:endParaRPr lang="de-DE" sz="1200" dirty="0">
              <a:solidFill>
                <a:srgbClr val="FF0000"/>
              </a:solidFill>
            </a:endParaRPr>
          </a:p>
        </p:txBody>
      </p:sp>
      <p:sp>
        <p:nvSpPr>
          <p:cNvPr id="54" name="Textfeld 53"/>
          <p:cNvSpPr txBox="1"/>
          <p:nvPr/>
        </p:nvSpPr>
        <p:spPr>
          <a:xfrm>
            <a:off x="1487520" y="2578902"/>
            <a:ext cx="389717" cy="400373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00B0F0"/>
                </a:solidFill>
              </a:rPr>
              <a:t>b</a:t>
            </a:r>
            <a:endParaRPr lang="de-DE" sz="1200" dirty="0">
              <a:solidFill>
                <a:srgbClr val="00B0F0"/>
              </a:solidFill>
            </a:endParaRPr>
          </a:p>
        </p:txBody>
      </p:sp>
      <p:cxnSp>
        <p:nvCxnSpPr>
          <p:cNvPr id="55" name="Gerade Verbindung 54"/>
          <p:cNvCxnSpPr/>
          <p:nvPr/>
        </p:nvCxnSpPr>
        <p:spPr>
          <a:xfrm flipH="1">
            <a:off x="230288" y="2012051"/>
            <a:ext cx="535318" cy="203554"/>
          </a:xfrm>
          <a:prstGeom prst="line">
            <a:avLst/>
          </a:prstGeom>
          <a:ln w="12700">
            <a:solidFill>
              <a:srgbClr val="92D05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uppieren 61"/>
          <p:cNvGrpSpPr/>
          <p:nvPr/>
        </p:nvGrpSpPr>
        <p:grpSpPr>
          <a:xfrm>
            <a:off x="1363351" y="2169815"/>
            <a:ext cx="115816" cy="115816"/>
            <a:chOff x="1493163" y="2106372"/>
            <a:chExt cx="80127" cy="80127"/>
          </a:xfrm>
        </p:grpSpPr>
        <p:sp>
          <p:nvSpPr>
            <p:cNvPr id="60" name="Ellipse 59"/>
            <p:cNvSpPr>
              <a:spLocks noChangeAspect="1"/>
            </p:cNvSpPr>
            <p:nvPr/>
          </p:nvSpPr>
          <p:spPr>
            <a:xfrm>
              <a:off x="1493163" y="2106372"/>
              <a:ext cx="80127" cy="80127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Ellipse 60"/>
            <p:cNvSpPr/>
            <p:nvPr/>
          </p:nvSpPr>
          <p:spPr>
            <a:xfrm>
              <a:off x="1524843" y="2138052"/>
              <a:ext cx="16767" cy="1676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3" name="Pfeil nach unten 62"/>
          <p:cNvSpPr/>
          <p:nvPr/>
        </p:nvSpPr>
        <p:spPr>
          <a:xfrm rot="12599868">
            <a:off x="1223411" y="2283238"/>
            <a:ext cx="199409" cy="312241"/>
          </a:xfrm>
          <a:prstGeom prst="downArrow">
            <a:avLst/>
          </a:prstGeom>
          <a:solidFill>
            <a:srgbClr val="FFC000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5" name="Gerade Verbindung 64"/>
          <p:cNvCxnSpPr/>
          <p:nvPr/>
        </p:nvCxnSpPr>
        <p:spPr>
          <a:xfrm flipV="1">
            <a:off x="2170688" y="1806304"/>
            <a:ext cx="232941" cy="66199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67"/>
          <p:cNvCxnSpPr>
            <a:endCxn id="61" idx="6"/>
          </p:cNvCxnSpPr>
          <p:nvPr/>
        </p:nvCxnSpPr>
        <p:spPr>
          <a:xfrm flipH="1" flipV="1">
            <a:off x="1433376" y="2227724"/>
            <a:ext cx="737312" cy="24057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Bogen 73"/>
          <p:cNvSpPr/>
          <p:nvPr/>
        </p:nvSpPr>
        <p:spPr>
          <a:xfrm rot="17343657">
            <a:off x="2023606" y="2317091"/>
            <a:ext cx="294163" cy="294163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/>
          <p:cNvSpPr/>
          <p:nvPr/>
        </p:nvSpPr>
        <p:spPr>
          <a:xfrm>
            <a:off x="2118648" y="2378117"/>
            <a:ext cx="24235" cy="2423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7" name="Gruppieren 26"/>
          <p:cNvGrpSpPr/>
          <p:nvPr/>
        </p:nvGrpSpPr>
        <p:grpSpPr>
          <a:xfrm>
            <a:off x="624028" y="2014270"/>
            <a:ext cx="2090050" cy="975419"/>
            <a:chOff x="962728" y="2223100"/>
            <a:chExt cx="1751350" cy="817349"/>
          </a:xfrm>
        </p:grpSpPr>
        <p:cxnSp>
          <p:nvCxnSpPr>
            <p:cNvPr id="38" name="Gerade Verbindung mit Pfeil 37"/>
            <p:cNvCxnSpPr/>
            <p:nvPr/>
          </p:nvCxnSpPr>
          <p:spPr>
            <a:xfrm rot="1161075">
              <a:off x="962728" y="2694628"/>
              <a:ext cx="1751350" cy="0"/>
            </a:xfrm>
            <a:prstGeom prst="straightConnector1">
              <a:avLst/>
            </a:prstGeom>
            <a:ln w="12700">
              <a:solidFill>
                <a:srgbClr val="00B0F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1161075">
              <a:off x="2690021" y="2824425"/>
              <a:ext cx="0" cy="216024"/>
            </a:xfrm>
            <a:prstGeom prst="line">
              <a:avLst/>
            </a:prstGeom>
            <a:ln>
              <a:solidFill>
                <a:srgbClr val="00AE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45"/>
            <p:cNvCxnSpPr/>
            <p:nvPr/>
          </p:nvCxnSpPr>
          <p:spPr>
            <a:xfrm flipH="1">
              <a:off x="995568" y="2223100"/>
              <a:ext cx="83557" cy="228725"/>
            </a:xfrm>
            <a:prstGeom prst="line">
              <a:avLst/>
            </a:prstGeom>
            <a:ln>
              <a:solidFill>
                <a:srgbClr val="00AE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uppieren 47"/>
          <p:cNvGrpSpPr/>
          <p:nvPr/>
        </p:nvGrpSpPr>
        <p:grpSpPr>
          <a:xfrm rot="9253473">
            <a:off x="769412" y="1428921"/>
            <a:ext cx="1655315" cy="754758"/>
            <a:chOff x="962728" y="2241903"/>
            <a:chExt cx="1751350" cy="798546"/>
          </a:xfrm>
        </p:grpSpPr>
        <p:cxnSp>
          <p:nvCxnSpPr>
            <p:cNvPr id="49" name="Gerade Verbindung mit Pfeil 48"/>
            <p:cNvCxnSpPr/>
            <p:nvPr/>
          </p:nvCxnSpPr>
          <p:spPr>
            <a:xfrm rot="1161075">
              <a:off x="962728" y="2694628"/>
              <a:ext cx="1751350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55"/>
            <p:cNvCxnSpPr/>
            <p:nvPr/>
          </p:nvCxnSpPr>
          <p:spPr>
            <a:xfrm rot="1161075">
              <a:off x="2690021" y="2824425"/>
              <a:ext cx="0" cy="21602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56"/>
            <p:cNvCxnSpPr/>
            <p:nvPr/>
          </p:nvCxnSpPr>
          <p:spPr>
            <a:xfrm rot="1161075">
              <a:off x="1031358" y="2241903"/>
              <a:ext cx="0" cy="21602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feld 72"/>
          <p:cNvSpPr txBox="1"/>
          <p:nvPr/>
        </p:nvSpPr>
        <p:spPr>
          <a:xfrm>
            <a:off x="1328123" y="4064297"/>
            <a:ext cx="269626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FF0000"/>
                </a:solidFill>
              </a:rPr>
              <a:t>d</a:t>
            </a:r>
            <a:endParaRPr lang="de-DE" sz="1200" dirty="0">
              <a:solidFill>
                <a:srgbClr val="FF0000"/>
              </a:solidFill>
            </a:endParaRPr>
          </a:p>
        </p:txBody>
      </p:sp>
      <p:cxnSp>
        <p:nvCxnSpPr>
          <p:cNvPr id="59" name="Gerade Verbindung 58"/>
          <p:cNvCxnSpPr/>
          <p:nvPr/>
        </p:nvCxnSpPr>
        <p:spPr>
          <a:xfrm rot="20698229">
            <a:off x="445601" y="3479578"/>
            <a:ext cx="2289764" cy="780601"/>
          </a:xfrm>
          <a:prstGeom prst="line">
            <a:avLst/>
          </a:prstGeom>
          <a:ln w="12700">
            <a:solidFill>
              <a:srgbClr val="92D05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uppieren 63"/>
          <p:cNvGrpSpPr/>
          <p:nvPr/>
        </p:nvGrpSpPr>
        <p:grpSpPr>
          <a:xfrm rot="1790602">
            <a:off x="1780380" y="3183541"/>
            <a:ext cx="260212" cy="260201"/>
            <a:chOff x="3707904" y="1963410"/>
            <a:chExt cx="180029" cy="180020"/>
          </a:xfrm>
        </p:grpSpPr>
        <p:sp>
          <p:nvSpPr>
            <p:cNvPr id="66" name="Ellipse 65"/>
            <p:cNvSpPr/>
            <p:nvPr/>
          </p:nvSpPr>
          <p:spPr>
            <a:xfrm>
              <a:off x="3707913" y="1963410"/>
              <a:ext cx="180020" cy="18002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7" name="Gerade Verbindung 66"/>
            <p:cNvCxnSpPr/>
            <p:nvPr/>
          </p:nvCxnSpPr>
          <p:spPr>
            <a:xfrm>
              <a:off x="3707904" y="2053421"/>
              <a:ext cx="9001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Gerade Verbindung 80"/>
          <p:cNvCxnSpPr>
            <a:endCxn id="90" idx="0"/>
          </p:cNvCxnSpPr>
          <p:nvPr/>
        </p:nvCxnSpPr>
        <p:spPr>
          <a:xfrm flipV="1">
            <a:off x="1862026" y="3304178"/>
            <a:ext cx="33851" cy="57361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81"/>
          <p:cNvCxnSpPr>
            <a:endCxn id="77" idx="6"/>
          </p:cNvCxnSpPr>
          <p:nvPr/>
        </p:nvCxnSpPr>
        <p:spPr>
          <a:xfrm rot="20698229" flipH="1" flipV="1">
            <a:off x="1106132" y="3736936"/>
            <a:ext cx="737312" cy="24057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Bogen 82"/>
          <p:cNvSpPr/>
          <p:nvPr/>
        </p:nvSpPr>
        <p:spPr>
          <a:xfrm rot="16441886">
            <a:off x="1713875" y="3726730"/>
            <a:ext cx="294163" cy="294163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Ellipse 83"/>
          <p:cNvSpPr/>
          <p:nvPr/>
        </p:nvSpPr>
        <p:spPr>
          <a:xfrm rot="20698229">
            <a:off x="1791109" y="3800638"/>
            <a:ext cx="24235" cy="2423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5" name="Gruppieren 84"/>
          <p:cNvGrpSpPr/>
          <p:nvPr/>
        </p:nvGrpSpPr>
        <p:grpSpPr>
          <a:xfrm rot="20698229">
            <a:off x="1033144" y="3807924"/>
            <a:ext cx="843479" cy="452738"/>
            <a:chOff x="970115" y="2039689"/>
            <a:chExt cx="1853105" cy="994657"/>
          </a:xfrm>
        </p:grpSpPr>
        <p:cxnSp>
          <p:nvCxnSpPr>
            <p:cNvPr id="86" name="Gerade Verbindung mit Pfeil 85"/>
            <p:cNvCxnSpPr/>
            <p:nvPr/>
          </p:nvCxnSpPr>
          <p:spPr>
            <a:xfrm rot="901771">
              <a:off x="970115" y="2629215"/>
              <a:ext cx="1745833" cy="94268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 Verbindung 86"/>
            <p:cNvCxnSpPr/>
            <p:nvPr/>
          </p:nvCxnSpPr>
          <p:spPr>
            <a:xfrm flipH="1">
              <a:off x="2654235" y="2544303"/>
              <a:ext cx="168985" cy="49004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 Verbindung 87"/>
            <p:cNvCxnSpPr/>
            <p:nvPr/>
          </p:nvCxnSpPr>
          <p:spPr>
            <a:xfrm flipH="1">
              <a:off x="995573" y="2039689"/>
              <a:ext cx="142441" cy="41213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Inhaltsplatzhalter 2"/>
          <p:cNvSpPr txBox="1">
            <a:spLocks/>
          </p:cNvSpPr>
          <p:nvPr/>
        </p:nvSpPr>
        <p:spPr bwMode="auto">
          <a:xfrm>
            <a:off x="3167844" y="1704856"/>
            <a:ext cx="5796644" cy="3636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AEEF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AEEF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AEEF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AEEF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AEEF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AEEF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AEEF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AEEF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AEEF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2000" dirty="0"/>
              <a:t>Wenn Robot näher am Ziel als </a:t>
            </a:r>
            <a:r>
              <a:rPr lang="de-DE" sz="2000" dirty="0" err="1">
                <a:solidFill>
                  <a:srgbClr val="FFC000"/>
                </a:solidFill>
              </a:rPr>
              <a:t>Carrot</a:t>
            </a:r>
            <a:r>
              <a:rPr lang="de-DE" sz="2000" dirty="0"/>
              <a:t> (</a:t>
            </a:r>
            <a:r>
              <a:rPr lang="de-DE" sz="2000" dirty="0">
                <a:solidFill>
                  <a:srgbClr val="FF0000"/>
                </a:solidFill>
              </a:rPr>
              <a:t>a </a:t>
            </a:r>
            <a:r>
              <a:rPr lang="de-DE" sz="2000" dirty="0"/>
              <a:t>&lt; </a:t>
            </a:r>
            <a:r>
              <a:rPr lang="de-DE" sz="2000" dirty="0">
                <a:solidFill>
                  <a:srgbClr val="00AEFF"/>
                </a:solidFill>
              </a:rPr>
              <a:t>b</a:t>
            </a:r>
            <a:r>
              <a:rPr lang="de-DE" sz="2000" dirty="0"/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de-DE" dirty="0"/>
              <a:t>Schiebe </a:t>
            </a:r>
            <a:r>
              <a:rPr lang="de-DE" dirty="0" err="1">
                <a:solidFill>
                  <a:srgbClr val="FFC000"/>
                </a:solidFill>
              </a:rPr>
              <a:t>Carrot</a:t>
            </a:r>
            <a:r>
              <a:rPr lang="de-DE" dirty="0"/>
              <a:t> auf </a:t>
            </a:r>
            <a:r>
              <a:rPr lang="de-DE" dirty="0" err="1">
                <a:solidFill>
                  <a:srgbClr val="00B050"/>
                </a:solidFill>
              </a:rPr>
              <a:t>Polyline</a:t>
            </a:r>
            <a:r>
              <a:rPr lang="de-DE" dirty="0"/>
              <a:t> vor den Robot</a:t>
            </a:r>
          </a:p>
          <a:p>
            <a:endParaRPr lang="de-DE" sz="2000" dirty="0" smtClean="0"/>
          </a:p>
          <a:p>
            <a:endParaRPr lang="de-DE" sz="2000" dirty="0" smtClean="0"/>
          </a:p>
          <a:p>
            <a:r>
              <a:rPr lang="de-DE" sz="2000" dirty="0" smtClean="0"/>
              <a:t>Wenn Robot einem </a:t>
            </a:r>
            <a:r>
              <a:rPr lang="de-DE" sz="2000" dirty="0" smtClean="0">
                <a:solidFill>
                  <a:srgbClr val="009EE0"/>
                </a:solidFill>
              </a:rPr>
              <a:t>Hindernis </a:t>
            </a:r>
            <a:r>
              <a:rPr lang="de-DE" sz="2000" dirty="0" smtClean="0"/>
              <a:t>ausweicht</a:t>
            </a:r>
          </a:p>
          <a:p>
            <a:pPr lvl="1">
              <a:buFont typeface="Wingdings" pitchFamily="2" charset="2"/>
              <a:buChar char="Ø"/>
            </a:pPr>
            <a:r>
              <a:rPr lang="de-DE" dirty="0" smtClean="0"/>
              <a:t>Bewege </a:t>
            </a:r>
            <a:r>
              <a:rPr lang="de-DE" dirty="0" err="1" smtClean="0">
                <a:solidFill>
                  <a:srgbClr val="FFC000"/>
                </a:solidFill>
              </a:rPr>
              <a:t>Carrot</a:t>
            </a:r>
            <a:r>
              <a:rPr lang="de-DE" dirty="0" smtClean="0"/>
              <a:t> mit Abstand </a:t>
            </a:r>
            <a:r>
              <a:rPr lang="de-DE" dirty="0" smtClean="0">
                <a:solidFill>
                  <a:srgbClr val="FF0000"/>
                </a:solidFill>
              </a:rPr>
              <a:t>d </a:t>
            </a:r>
            <a:r>
              <a:rPr lang="de-DE" dirty="0" smtClean="0"/>
              <a:t>mit</a:t>
            </a:r>
          </a:p>
          <a:p>
            <a:pPr>
              <a:buFont typeface="Arial" pitchFamily="34" charset="0"/>
              <a:buChar char="•"/>
            </a:pPr>
            <a:r>
              <a:rPr lang="de-DE" sz="2000" dirty="0" err="1" smtClean="0">
                <a:solidFill>
                  <a:srgbClr val="FFC000"/>
                </a:solidFill>
              </a:rPr>
              <a:t>Carrot</a:t>
            </a:r>
            <a:r>
              <a:rPr lang="de-DE" sz="2000" dirty="0" smtClean="0">
                <a:solidFill>
                  <a:srgbClr val="FFC000"/>
                </a:solidFill>
              </a:rPr>
              <a:t> </a:t>
            </a:r>
            <a:r>
              <a:rPr lang="de-DE" sz="2000" dirty="0" smtClean="0"/>
              <a:t>dient als Zielrichtung für Hindernisvermeidung</a:t>
            </a:r>
          </a:p>
          <a:p>
            <a:pPr>
              <a:buFont typeface="Arial" pitchFamily="34" charset="0"/>
              <a:buChar char="•"/>
            </a:pPr>
            <a:endParaRPr lang="de-DE" sz="2000" dirty="0" smtClean="0"/>
          </a:p>
          <a:p>
            <a:pPr>
              <a:buFont typeface="Arial" pitchFamily="34" charset="0"/>
              <a:buChar char="•"/>
            </a:pPr>
            <a:endParaRPr lang="de-DE" sz="2000" dirty="0"/>
          </a:p>
          <a:p>
            <a:pPr>
              <a:buFont typeface="Arial" pitchFamily="34" charset="0"/>
              <a:buChar char="•"/>
            </a:pPr>
            <a:r>
              <a:rPr lang="de-DE" sz="2000" dirty="0" smtClean="0"/>
              <a:t>Wenn sich Robot zu weit entfernt</a:t>
            </a:r>
          </a:p>
          <a:p>
            <a:pPr lvl="1">
              <a:buFont typeface="Wingdings" pitchFamily="2" charset="2"/>
              <a:buChar char="Ø"/>
            </a:pPr>
            <a:r>
              <a:rPr lang="de-DE" dirty="0" smtClean="0"/>
              <a:t>Warte ab (Stoppe </a:t>
            </a:r>
            <a:r>
              <a:rPr lang="de-DE" dirty="0" err="1" smtClean="0">
                <a:solidFill>
                  <a:srgbClr val="FFC000"/>
                </a:solidFill>
              </a:rPr>
              <a:t>Carrot</a:t>
            </a:r>
            <a:r>
              <a:rPr lang="de-DE" dirty="0" smtClean="0"/>
              <a:t>)</a:t>
            </a:r>
          </a:p>
          <a:p>
            <a:endParaRPr lang="de-DE" sz="2000" dirty="0" smtClean="0"/>
          </a:p>
          <a:p>
            <a:endParaRPr lang="de-DE" sz="2000" dirty="0"/>
          </a:p>
        </p:txBody>
      </p:sp>
      <p:cxnSp>
        <p:nvCxnSpPr>
          <p:cNvPr id="95" name="Gerade Verbindung mit Pfeil 94"/>
          <p:cNvCxnSpPr>
            <a:stCxn id="77" idx="1"/>
          </p:cNvCxnSpPr>
          <p:nvPr/>
        </p:nvCxnSpPr>
        <p:spPr>
          <a:xfrm flipH="1" flipV="1">
            <a:off x="794317" y="3812755"/>
            <a:ext cx="271033" cy="2098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uppieren 74"/>
          <p:cNvGrpSpPr/>
          <p:nvPr/>
        </p:nvGrpSpPr>
        <p:grpSpPr>
          <a:xfrm rot="20698229">
            <a:off x="1017940" y="3781882"/>
            <a:ext cx="115816" cy="115816"/>
            <a:chOff x="1493163" y="2106372"/>
            <a:chExt cx="80127" cy="80127"/>
          </a:xfrm>
        </p:grpSpPr>
        <p:sp>
          <p:nvSpPr>
            <p:cNvPr id="76" name="Ellipse 75"/>
            <p:cNvSpPr>
              <a:spLocks noChangeAspect="1"/>
            </p:cNvSpPr>
            <p:nvPr/>
          </p:nvSpPr>
          <p:spPr>
            <a:xfrm>
              <a:off x="1493163" y="2106372"/>
              <a:ext cx="80127" cy="80127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Ellipse 76"/>
            <p:cNvSpPr/>
            <p:nvPr/>
          </p:nvSpPr>
          <p:spPr>
            <a:xfrm>
              <a:off x="1524843" y="2138052"/>
              <a:ext cx="16767" cy="1676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19" name="Gerade Verbindung mit Pfeil 118"/>
          <p:cNvCxnSpPr>
            <a:stCxn id="125" idx="2"/>
          </p:cNvCxnSpPr>
          <p:nvPr/>
        </p:nvCxnSpPr>
        <p:spPr>
          <a:xfrm>
            <a:off x="1825420" y="5213303"/>
            <a:ext cx="142167" cy="25210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hteck 120"/>
          <p:cNvSpPr/>
          <p:nvPr/>
        </p:nvSpPr>
        <p:spPr>
          <a:xfrm rot="16200000">
            <a:off x="903475" y="4798298"/>
            <a:ext cx="96429" cy="989701"/>
          </a:xfrm>
          <a:prstGeom prst="rect">
            <a:avLst/>
          </a:prstGeom>
          <a:solidFill>
            <a:srgbClr val="009EE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4" name="Gruppieren 123"/>
          <p:cNvGrpSpPr/>
          <p:nvPr/>
        </p:nvGrpSpPr>
        <p:grpSpPr>
          <a:xfrm rot="14386400">
            <a:off x="1629822" y="4970798"/>
            <a:ext cx="260212" cy="260201"/>
            <a:chOff x="3707904" y="1963410"/>
            <a:chExt cx="180029" cy="180020"/>
          </a:xfrm>
        </p:grpSpPr>
        <p:sp>
          <p:nvSpPr>
            <p:cNvPr id="125" name="Ellipse 124"/>
            <p:cNvSpPr/>
            <p:nvPr/>
          </p:nvSpPr>
          <p:spPr>
            <a:xfrm>
              <a:off x="3707913" y="1963410"/>
              <a:ext cx="180020" cy="18002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6" name="Gerade Verbindung 125"/>
            <p:cNvCxnSpPr/>
            <p:nvPr/>
          </p:nvCxnSpPr>
          <p:spPr>
            <a:xfrm>
              <a:off x="3707904" y="2053421"/>
              <a:ext cx="9001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3" name="Gerade Verbindung 122"/>
          <p:cNvCxnSpPr/>
          <p:nvPr/>
        </p:nvCxnSpPr>
        <p:spPr>
          <a:xfrm flipV="1">
            <a:off x="859488" y="5049662"/>
            <a:ext cx="518313" cy="1306322"/>
          </a:xfrm>
          <a:prstGeom prst="line">
            <a:avLst/>
          </a:prstGeom>
          <a:ln w="19050">
            <a:solidFill>
              <a:srgbClr val="92D05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Gruppieren 135"/>
          <p:cNvGrpSpPr/>
          <p:nvPr/>
        </p:nvGrpSpPr>
        <p:grpSpPr>
          <a:xfrm rot="16369026">
            <a:off x="1061318" y="5654409"/>
            <a:ext cx="115816" cy="115816"/>
            <a:chOff x="1493163" y="2106372"/>
            <a:chExt cx="80127" cy="80127"/>
          </a:xfrm>
        </p:grpSpPr>
        <p:sp>
          <p:nvSpPr>
            <p:cNvPr id="137" name="Ellipse 136"/>
            <p:cNvSpPr>
              <a:spLocks noChangeAspect="1"/>
            </p:cNvSpPr>
            <p:nvPr/>
          </p:nvSpPr>
          <p:spPr>
            <a:xfrm>
              <a:off x="1493163" y="2106372"/>
              <a:ext cx="80127" cy="80127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8" name="Ellipse 137"/>
            <p:cNvSpPr/>
            <p:nvPr/>
          </p:nvSpPr>
          <p:spPr>
            <a:xfrm>
              <a:off x="1524843" y="2138052"/>
              <a:ext cx="16767" cy="1676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41" name="Rechteck 140"/>
          <p:cNvSpPr/>
          <p:nvPr/>
        </p:nvSpPr>
        <p:spPr>
          <a:xfrm rot="16200000">
            <a:off x="2642874" y="4798297"/>
            <a:ext cx="96429" cy="989701"/>
          </a:xfrm>
          <a:prstGeom prst="rect">
            <a:avLst/>
          </a:prstGeom>
          <a:solidFill>
            <a:srgbClr val="009EE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4" name="Gerade Verbindung 143"/>
          <p:cNvCxnSpPr/>
          <p:nvPr/>
        </p:nvCxnSpPr>
        <p:spPr>
          <a:xfrm flipH="1">
            <a:off x="1376361" y="4479457"/>
            <a:ext cx="420213" cy="570205"/>
          </a:xfrm>
          <a:prstGeom prst="line">
            <a:avLst/>
          </a:prstGeom>
          <a:ln w="19050">
            <a:solidFill>
              <a:srgbClr val="92D05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feld 151"/>
          <p:cNvSpPr txBox="1"/>
          <p:nvPr/>
        </p:nvSpPr>
        <p:spPr>
          <a:xfrm>
            <a:off x="607391" y="5422193"/>
            <a:ext cx="577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v = 0</a:t>
            </a:r>
            <a:endParaRPr lang="de-DE" sz="1400" dirty="0"/>
          </a:p>
        </p:txBody>
      </p:sp>
      <p:sp>
        <p:nvSpPr>
          <p:cNvPr id="153" name="Textfeld 152"/>
          <p:cNvSpPr txBox="1"/>
          <p:nvPr/>
        </p:nvSpPr>
        <p:spPr>
          <a:xfrm>
            <a:off x="2042793" y="5897134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d_max</a:t>
            </a:r>
            <a:endParaRPr lang="de-DE" sz="1400" dirty="0"/>
          </a:p>
        </p:txBody>
      </p:sp>
      <p:cxnSp>
        <p:nvCxnSpPr>
          <p:cNvPr id="155" name="Gerade Verbindung 154"/>
          <p:cNvCxnSpPr>
            <a:stCxn id="153" idx="1"/>
            <a:endCxn id="150" idx="6"/>
          </p:cNvCxnSpPr>
          <p:nvPr/>
        </p:nvCxnSpPr>
        <p:spPr>
          <a:xfrm flipH="1" flipV="1">
            <a:off x="1729679" y="5712317"/>
            <a:ext cx="313114" cy="3387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Freihandform 156"/>
          <p:cNvSpPr/>
          <p:nvPr/>
        </p:nvSpPr>
        <p:spPr>
          <a:xfrm>
            <a:off x="1578577" y="4502989"/>
            <a:ext cx="189838" cy="595222"/>
          </a:xfrm>
          <a:custGeom>
            <a:avLst/>
            <a:gdLst>
              <a:gd name="connsiteX0" fmla="*/ 189838 w 189838"/>
              <a:gd name="connsiteY0" fmla="*/ 0 h 595222"/>
              <a:gd name="connsiteX1" fmla="*/ 57 w 189838"/>
              <a:gd name="connsiteY1" fmla="*/ 250166 h 595222"/>
              <a:gd name="connsiteX2" fmla="*/ 172585 w 189838"/>
              <a:gd name="connsiteY2" fmla="*/ 595222 h 595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838" h="595222">
                <a:moveTo>
                  <a:pt x="189838" y="0"/>
                </a:moveTo>
                <a:cubicBezTo>
                  <a:pt x="96385" y="75481"/>
                  <a:pt x="2932" y="150962"/>
                  <a:pt x="57" y="250166"/>
                </a:cubicBezTo>
                <a:cubicBezTo>
                  <a:pt x="-2819" y="349370"/>
                  <a:pt x="103574" y="500332"/>
                  <a:pt x="172585" y="595222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56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rgbClr val="00AEEF"/>
                </a:solidFill>
              </a:rPr>
              <a:t>A*-</a:t>
            </a:r>
            <a:r>
              <a:rPr lang="de-DE" b="1" dirty="0" smtClean="0">
                <a:solidFill>
                  <a:srgbClr val="00AEEF"/>
                </a:solidFill>
              </a:rPr>
              <a:t>Algorithmus (1)</a:t>
            </a:r>
            <a:endParaRPr lang="de-DE" dirty="0">
              <a:solidFill>
                <a:srgbClr val="00AEEF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dirty="0"/>
              <a:t>Hochschule Konstanz | Autonome Roboter | 21.07.2015</a:t>
            </a:r>
          </a:p>
          <a:p>
            <a:pPr>
              <a:defRPr/>
            </a:pPr>
            <a:r>
              <a:rPr lang="de-DE" altLang="de-DE" dirty="0"/>
              <a:t>Präsentation | Daniel Eckstein, Philipp </a:t>
            </a:r>
            <a:r>
              <a:rPr lang="de-DE" altLang="de-DE" dirty="0" err="1" smtClean="0"/>
              <a:t>Lohrer</a:t>
            </a:r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BCCF0D-601A-439F-92C2-C97BBA611F17}" type="slidenum">
              <a:rPr lang="de-DE" altLang="de-DE" smtClean="0"/>
              <a:pPr>
                <a:defRPr/>
              </a:pPr>
              <a:t>6</a:t>
            </a:fld>
            <a:endParaRPr lang="de-DE" altLang="de-DE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67544" y="1477671"/>
            <a:ext cx="6624736" cy="47705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def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dijkstra_algorithm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start_point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end_point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adjacency=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8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kumimoji="0" lang="de-DE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de-DE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open_list.push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start_point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de-DE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while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open_list.not_empty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():</a:t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v_priority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v_point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d_v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p_v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=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open_list.pop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closed_list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v_point_index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 =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p_v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/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/>
            </a:r>
            <a:b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if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v_point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==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end_point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polyline =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create_polyline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v_point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closed_list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/>
            </a:r>
            <a:b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for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neighbour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get_neighbours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v_point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adjacency):</a:t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w_point_index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=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self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.match_in_grid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w_point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/>
            </a:r>
            <a:b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b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if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closed_list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w_point_index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is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None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d_w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=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d_v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+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c_v_w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/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h_w_z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=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calc_heuristic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w_point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p_w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=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v_point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/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</a:t>
            </a: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 Scale priority according to occupancy ([0..1]) at grid[point]</a:t>
            </a:r>
            <a:endParaRPr kumimoji="0" lang="de-DE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-&gt; priority * [1.0 .. 2.0]</a:t>
            </a:r>
            <a:b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priority_w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= (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d_w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+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h_w_z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 * (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w_point_occupancy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+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/>
            </a:r>
            <a:b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</a:t>
            </a:r>
            <a:endParaRPr kumimoji="0" lang="de-DE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if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w_point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not in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open_list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/>
            </a:r>
            <a:b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open_list.push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w_point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priority_w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d_w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p_w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else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if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d_w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&lt;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open_list.get_old_dist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w_point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):</a:t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  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open_list.update_entry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w_point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priority_w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d_w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p_w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/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chteck 55"/>
          <p:cNvSpPr/>
          <p:nvPr/>
        </p:nvSpPr>
        <p:spPr>
          <a:xfrm>
            <a:off x="6911360" y="2489047"/>
            <a:ext cx="19802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 smtClean="0">
                <a:solidFill>
                  <a:srgbClr val="00AEFF"/>
                </a:solidFill>
              </a:rPr>
              <a:t>Closed</a:t>
            </a:r>
            <a:r>
              <a:rPr lang="de-DE" sz="1600" dirty="0" smtClean="0">
                <a:solidFill>
                  <a:srgbClr val="00AEFF"/>
                </a:solidFill>
              </a:rPr>
              <a:t> List wird als </a:t>
            </a:r>
            <a:r>
              <a:rPr lang="de-DE" sz="1600" dirty="0" err="1" smtClean="0">
                <a:solidFill>
                  <a:srgbClr val="00AEFF"/>
                </a:solidFill>
              </a:rPr>
              <a:t>Map</a:t>
            </a:r>
            <a:r>
              <a:rPr lang="de-DE" sz="1600" dirty="0" smtClean="0">
                <a:solidFill>
                  <a:srgbClr val="00AEFF"/>
                </a:solidFill>
              </a:rPr>
              <a:t> adressiert</a:t>
            </a:r>
            <a:endParaRPr lang="de-DE" sz="1600" dirty="0">
              <a:solidFill>
                <a:srgbClr val="00AEFF"/>
              </a:solidFill>
            </a:endParaRPr>
          </a:p>
        </p:txBody>
      </p:sp>
      <p:cxnSp>
        <p:nvCxnSpPr>
          <p:cNvPr id="28" name="Gerade Verbindung mit Pfeil 27"/>
          <p:cNvCxnSpPr>
            <a:stCxn id="56" idx="1"/>
          </p:cNvCxnSpPr>
          <p:nvPr/>
        </p:nvCxnSpPr>
        <p:spPr>
          <a:xfrm flipH="1" flipV="1">
            <a:off x="3707904" y="2672916"/>
            <a:ext cx="3203456" cy="108519"/>
          </a:xfrm>
          <a:prstGeom prst="straightConnector1">
            <a:avLst/>
          </a:prstGeom>
          <a:ln w="28575">
            <a:solidFill>
              <a:srgbClr val="00AEE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/>
          <p:cNvSpPr/>
          <p:nvPr/>
        </p:nvSpPr>
        <p:spPr>
          <a:xfrm>
            <a:off x="4463988" y="1927575"/>
            <a:ext cx="19802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smtClean="0">
                <a:solidFill>
                  <a:srgbClr val="00AEFF"/>
                </a:solidFill>
              </a:rPr>
              <a:t>Prioritätsliste</a:t>
            </a:r>
            <a:endParaRPr lang="de-DE" sz="1600" dirty="0">
              <a:solidFill>
                <a:srgbClr val="00AEFF"/>
              </a:solidFill>
            </a:endParaRPr>
          </a:p>
        </p:txBody>
      </p:sp>
      <p:cxnSp>
        <p:nvCxnSpPr>
          <p:cNvPr id="61" name="Gerade Verbindung mit Pfeil 60"/>
          <p:cNvCxnSpPr>
            <a:stCxn id="59" idx="1"/>
          </p:cNvCxnSpPr>
          <p:nvPr/>
        </p:nvCxnSpPr>
        <p:spPr>
          <a:xfrm flipH="1">
            <a:off x="2951820" y="2096852"/>
            <a:ext cx="1512168" cy="0"/>
          </a:xfrm>
          <a:prstGeom prst="straightConnector1">
            <a:avLst/>
          </a:prstGeom>
          <a:ln w="28575">
            <a:solidFill>
              <a:srgbClr val="00AEE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hteck 70"/>
          <p:cNvSpPr/>
          <p:nvPr/>
        </p:nvSpPr>
        <p:spPr>
          <a:xfrm>
            <a:off x="6264188" y="1232756"/>
            <a:ext cx="24842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smtClean="0">
                <a:solidFill>
                  <a:srgbClr val="00AEFF"/>
                </a:solidFill>
              </a:rPr>
              <a:t>Nachbarschaft (4 oder 8)</a:t>
            </a:r>
            <a:endParaRPr lang="de-DE" sz="1600" dirty="0">
              <a:solidFill>
                <a:srgbClr val="00AEFF"/>
              </a:solidFill>
            </a:endParaRPr>
          </a:p>
        </p:txBody>
      </p:sp>
      <p:cxnSp>
        <p:nvCxnSpPr>
          <p:cNvPr id="72" name="Gerade Verbindung mit Pfeil 71"/>
          <p:cNvCxnSpPr>
            <a:stCxn id="71" idx="1"/>
          </p:cNvCxnSpPr>
          <p:nvPr/>
        </p:nvCxnSpPr>
        <p:spPr>
          <a:xfrm flipH="1">
            <a:off x="5040052" y="1402033"/>
            <a:ext cx="1224136" cy="226767"/>
          </a:xfrm>
          <a:prstGeom prst="straightConnector1">
            <a:avLst/>
          </a:prstGeom>
          <a:ln w="28575">
            <a:solidFill>
              <a:srgbClr val="00AEE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hteck 73"/>
          <p:cNvSpPr/>
          <p:nvPr/>
        </p:nvSpPr>
        <p:spPr>
          <a:xfrm>
            <a:off x="6911360" y="3753036"/>
            <a:ext cx="212513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smtClean="0">
                <a:solidFill>
                  <a:srgbClr val="00AEFF"/>
                </a:solidFill>
              </a:rPr>
              <a:t>Erzeugung der </a:t>
            </a:r>
            <a:r>
              <a:rPr lang="de-DE" sz="1600" dirty="0" err="1" smtClean="0">
                <a:solidFill>
                  <a:srgbClr val="00AEFF"/>
                </a:solidFill>
              </a:rPr>
              <a:t>Polyline</a:t>
            </a:r>
            <a:r>
              <a:rPr lang="de-DE" sz="1600" dirty="0" smtClean="0">
                <a:solidFill>
                  <a:srgbClr val="00AEFF"/>
                </a:solidFill>
              </a:rPr>
              <a:t> durch Pfadrückverfolgung in der </a:t>
            </a:r>
            <a:r>
              <a:rPr lang="de-DE" sz="1600" dirty="0" err="1" smtClean="0">
                <a:solidFill>
                  <a:srgbClr val="00AEFF"/>
                </a:solidFill>
              </a:rPr>
              <a:t>Map</a:t>
            </a:r>
            <a:endParaRPr lang="de-DE" sz="1600" dirty="0">
              <a:solidFill>
                <a:srgbClr val="00AEFF"/>
              </a:solidFill>
            </a:endParaRPr>
          </a:p>
        </p:txBody>
      </p:sp>
      <p:cxnSp>
        <p:nvCxnSpPr>
          <p:cNvPr id="75" name="Gerade Verbindung mit Pfeil 74"/>
          <p:cNvCxnSpPr/>
          <p:nvPr/>
        </p:nvCxnSpPr>
        <p:spPr>
          <a:xfrm flipH="1" flipV="1">
            <a:off x="5148064" y="3212976"/>
            <a:ext cx="1763296" cy="864097"/>
          </a:xfrm>
          <a:prstGeom prst="straightConnector1">
            <a:avLst/>
          </a:prstGeom>
          <a:ln w="28575">
            <a:solidFill>
              <a:srgbClr val="00AEE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47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rgbClr val="00AEEF"/>
                </a:solidFill>
              </a:rPr>
              <a:t>A*-</a:t>
            </a:r>
            <a:r>
              <a:rPr lang="de-DE" b="1" dirty="0" smtClean="0">
                <a:solidFill>
                  <a:srgbClr val="00AEEF"/>
                </a:solidFill>
              </a:rPr>
              <a:t>Algorithmus (2)</a:t>
            </a:r>
            <a:endParaRPr lang="de-DE" dirty="0">
              <a:solidFill>
                <a:srgbClr val="00AEEF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dirty="0"/>
              <a:t>Hochschule Konstanz | Autonome Roboter | 21.07.2015</a:t>
            </a:r>
          </a:p>
          <a:p>
            <a:pPr>
              <a:defRPr/>
            </a:pPr>
            <a:r>
              <a:rPr lang="de-DE" altLang="de-DE" dirty="0"/>
              <a:t>Präsentation | Daniel Eckstein, Philipp </a:t>
            </a:r>
            <a:r>
              <a:rPr lang="de-DE" altLang="de-DE" dirty="0" err="1" smtClean="0"/>
              <a:t>Lohrer</a:t>
            </a:r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BCCF0D-601A-439F-92C2-C97BBA611F17}" type="slidenum">
              <a:rPr lang="de-DE" altLang="de-DE" smtClean="0"/>
              <a:pPr>
                <a:defRPr/>
              </a:pPr>
              <a:t>7</a:t>
            </a:fld>
            <a:endParaRPr lang="de-DE" altLang="de-DE"/>
          </a:p>
        </p:txBody>
      </p:sp>
      <p:sp>
        <p:nvSpPr>
          <p:cNvPr id="69" name="Inhaltsplatzhalter 2"/>
          <p:cNvSpPr>
            <a:spLocks noGrp="1"/>
          </p:cNvSpPr>
          <p:nvPr>
            <p:ph idx="1"/>
          </p:nvPr>
        </p:nvSpPr>
        <p:spPr>
          <a:xfrm>
            <a:off x="539552" y="1484784"/>
            <a:ext cx="7775575" cy="4349750"/>
          </a:xfrm>
        </p:spPr>
        <p:txBody>
          <a:bodyPr/>
          <a:lstStyle/>
          <a:p>
            <a:r>
              <a:rPr lang="de-DE" dirty="0" smtClean="0"/>
              <a:t>Kürzeste Wege zwischen den Räumen berechnen</a:t>
            </a:r>
          </a:p>
          <a:p>
            <a:r>
              <a:rPr lang="de-DE" dirty="0" smtClean="0">
                <a:solidFill>
                  <a:srgbClr val="FFC000"/>
                </a:solidFill>
              </a:rPr>
              <a:t>Open List </a:t>
            </a:r>
            <a:r>
              <a:rPr lang="de-DE" dirty="0" smtClean="0"/>
              <a:t>als </a:t>
            </a:r>
            <a:r>
              <a:rPr lang="de-DE" dirty="0" err="1" smtClean="0"/>
              <a:t>heapq</a:t>
            </a:r>
            <a:r>
              <a:rPr lang="de-DE" dirty="0" smtClean="0"/>
              <a:t>: </a:t>
            </a: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sz="1400" dirty="0" smtClean="0"/>
          </a:p>
          <a:p>
            <a:r>
              <a:rPr lang="de-DE" dirty="0" err="1" smtClean="0"/>
              <a:t>Closed</a:t>
            </a:r>
            <a:r>
              <a:rPr lang="de-DE" dirty="0" smtClean="0"/>
              <a:t> List als 2-D Array:</a:t>
            </a:r>
            <a:endParaRPr lang="de-DE" dirty="0" smtClean="0"/>
          </a:p>
          <a:p>
            <a:endParaRPr lang="de-DE" dirty="0" smtClean="0"/>
          </a:p>
          <a:p>
            <a:endParaRPr lang="de-DE" sz="600" dirty="0"/>
          </a:p>
          <a:p>
            <a:endParaRPr lang="de-DE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/>
              <p:cNvSpPr txBox="1"/>
              <p:nvPr/>
            </p:nvSpPr>
            <p:spPr>
              <a:xfrm>
                <a:off x="4879147" y="1952836"/>
                <a:ext cx="4383059" cy="14828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Ø"/>
                </a:pPr>
                <a:r>
                  <a:rPr lang="de-DE" dirty="0" smtClean="0"/>
                  <a:t>Heuristik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de-DE" sz="1600" b="0" i="1" smtClean="0">
                            <a:latin typeface="Cambria Math"/>
                          </a:rPr>
                          <m:t>𝑤</m:t>
                        </m:r>
                      </m:sub>
                    </m:sSub>
                    <m:r>
                      <a:rPr lang="de-DE" sz="1600" i="1"/>
                      <m:t>=</m:t>
                    </m:r>
                    <m:rad>
                      <m:radPr>
                        <m:degHide m:val="on"/>
                        <m:ctrlPr>
                          <a:rPr lang="de-DE" sz="1600" i="1"/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de-DE" sz="1600" i="1"/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sz="1600" i="1"/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600" i="1"/>
                                    </m:ctrlPr>
                                  </m:sSubPr>
                                  <m:e>
                                    <m:r>
                                      <a:rPr lang="de-DE" sz="1600" i="1"/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1600" i="1"/>
                                      <m:t>𝑧</m:t>
                                    </m:r>
                                  </m:sub>
                                </m:sSub>
                                <m:r>
                                  <a:rPr lang="de-DE" sz="1600" i="1"/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sz="1600" i="1"/>
                                    </m:ctrlPr>
                                  </m:sSubPr>
                                  <m:e>
                                    <m:r>
                                      <a:rPr lang="de-DE" sz="1600" i="1"/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DE" sz="1600" i="1"/>
                              <m:t>2</m:t>
                            </m:r>
                          </m:sup>
                        </m:sSup>
                        <m:r>
                          <a:rPr lang="de-DE" sz="1600" i="1"/>
                          <m:t>+</m:t>
                        </m:r>
                        <m:sSup>
                          <m:sSupPr>
                            <m:ctrlPr>
                              <a:rPr lang="de-DE" sz="1600" i="1"/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sz="1600" i="1"/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600" i="1"/>
                                    </m:ctrlPr>
                                  </m:sSubPr>
                                  <m:e>
                                    <m:r>
                                      <a:rPr lang="de-DE" sz="1600" i="1"/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sz="1600" i="1"/>
                                      <m:t>𝑧</m:t>
                                    </m:r>
                                  </m:sub>
                                </m:sSub>
                                <m:r>
                                  <a:rPr lang="de-DE" sz="1600" i="1"/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sz="1600" i="1"/>
                                    </m:ctrlPr>
                                  </m:sSubPr>
                                  <m:e>
                                    <m:r>
                                      <a:rPr lang="de-DE" sz="1600" i="1"/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DE" sz="1600" i="1"/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de-DE" b="0" dirty="0" smtClean="0"/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de-DE" dirty="0" smtClean="0">
                    <a:solidFill>
                      <a:srgbClr val="FF0000"/>
                    </a:solidFill>
                  </a:rPr>
                  <a:t>Kosten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/>
                      </a:rPr>
                      <m:t>𝑐</m:t>
                    </m:r>
                    <m:r>
                      <a:rPr lang="de-DE" i="1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de-DE" i="1"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de-DE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sub>
                                </m:sSub>
                                <m:r>
                                  <a:rPr lang="de-DE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DE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de-DE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de-DE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sub>
                                </m:sSub>
                                <m:r>
                                  <a:rPr lang="de-DE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DE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de-DE" dirty="0" smtClean="0"/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de-DE" dirty="0" smtClean="0">
                    <a:solidFill>
                      <a:srgbClr val="7030A0"/>
                    </a:solidFill>
                  </a:rPr>
                  <a:t>Belegtheitswer</a:t>
                </a:r>
                <a:r>
                  <a:rPr lang="de-DE" dirty="0" smtClean="0">
                    <a:solidFill>
                      <a:srgbClr val="7030A0"/>
                    </a:solidFill>
                  </a:rPr>
                  <a:t>t k </a:t>
                </a:r>
                <a:r>
                  <a:rPr lang="de-DE" dirty="0" smtClean="0"/>
                  <a:t>durch </a:t>
                </a:r>
                <a:r>
                  <a:rPr lang="de-DE" dirty="0" err="1" smtClean="0"/>
                  <a:t>Brushfire</a:t>
                </a:r>
                <a:endParaRPr lang="de-DE" dirty="0" smtClean="0"/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de-DE" dirty="0" smtClean="0"/>
                  <a:t>Priorität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de-DE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/>
                              </a:rPr>
                              <m:t>𝑤</m:t>
                            </m:r>
                          </m:sub>
                        </m:sSub>
                        <m:r>
                          <a:rPr lang="de-DE" b="0" i="1" smtClean="0">
                            <a:latin typeface="Cambria Math"/>
                          </a:rPr>
                          <m:t>+</m:t>
                        </m:r>
                        <m:r>
                          <a:rPr lang="de-DE" b="0" i="1" smtClean="0"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de-DE" i="1" smtClean="0">
                        <a:latin typeface="Cambria Math"/>
                        <a:ea typeface="Cambria Math"/>
                      </a:rPr>
                      <m:t>∙</m:t>
                    </m:r>
                    <m:d>
                      <m:dPr>
                        <m:ctrlPr>
                          <a:rPr lang="de-DE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+1</m:t>
                        </m:r>
                      </m:e>
                    </m:d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147" y="1952836"/>
                <a:ext cx="4383059" cy="1482842"/>
              </a:xfrm>
              <a:prstGeom prst="rect">
                <a:avLst/>
              </a:prstGeom>
              <a:blipFill rotWithShape="1">
                <a:blip r:embed="rId2"/>
                <a:stretch>
                  <a:fillRect l="-834" b="-57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201355"/>
              </p:ext>
            </p:extLst>
          </p:nvPr>
        </p:nvGraphicFramePr>
        <p:xfrm>
          <a:off x="587637" y="2627641"/>
          <a:ext cx="4104456" cy="808037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0000" endA="300" endPos="55000" dir="5400000" sy="-100000" algn="bl" rotWithShape="0"/>
                </a:effectLst>
                <a:tableStyleId>{ED083AE6-46FA-4A59-8FB0-9F97EB10719F}</a:tableStyleId>
              </a:tblPr>
              <a:tblGrid>
                <a:gridCol w="348492"/>
                <a:gridCol w="767632"/>
                <a:gridCol w="972108"/>
                <a:gridCol w="1080120"/>
                <a:gridCol w="936104"/>
              </a:tblGrid>
              <a:tr h="542949">
                <a:tc>
                  <a:txBody>
                    <a:bodyPr/>
                    <a:lstStyle/>
                    <a:p>
                      <a:pPr algn="ctr"/>
                      <a:r>
                        <a:rPr lang="de-DE" sz="1300" b="0" dirty="0" smtClean="0"/>
                        <a:t>1</a:t>
                      </a:r>
                      <a:endParaRPr lang="de-DE" sz="1300" b="0" dirty="0"/>
                    </a:p>
                  </a:txBody>
                  <a:tcPr marL="66967" marR="66967" marT="33484" marB="3348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0" dirty="0" smtClean="0"/>
                        <a:t>Priorität</a:t>
                      </a:r>
                      <a:endParaRPr lang="de-DE" sz="1300" b="0" dirty="0"/>
                    </a:p>
                  </a:txBody>
                  <a:tcPr marL="66967" marR="66967" marT="33484" marB="3348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0" dirty="0" smtClean="0"/>
                        <a:t>Punkt </a:t>
                      </a:r>
                      <a:r>
                        <a:rPr lang="de-DE" sz="1300" b="0" dirty="0" smtClean="0">
                          <a:solidFill>
                            <a:srgbClr val="FFC000"/>
                          </a:solidFill>
                        </a:rPr>
                        <a:t>w</a:t>
                      </a:r>
                    </a:p>
                    <a:p>
                      <a:pPr algn="ctr"/>
                      <a:r>
                        <a:rPr lang="de-DE" sz="1300" b="0" dirty="0" smtClean="0"/>
                        <a:t>[</a:t>
                      </a:r>
                      <a:r>
                        <a:rPr lang="de-DE" sz="1300" b="0" dirty="0" smtClean="0"/>
                        <a:t>x, y]</a:t>
                      </a:r>
                      <a:endParaRPr lang="de-DE" sz="1300" b="0" dirty="0"/>
                    </a:p>
                  </a:txBody>
                  <a:tcPr marL="66967" marR="66967" marT="33484" marB="3348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/>
                        <a:t>Distanz zum Start </a:t>
                      </a:r>
                      <a:r>
                        <a:rPr lang="de-DE" sz="1300" b="0" kern="1200" dirty="0" err="1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de-DE" sz="1300" b="0" kern="1200" baseline="-25000" dirty="0" err="1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lang="de-DE" sz="1300" b="0" kern="1200" dirty="0" smtClean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967" marR="66967" marT="33484" marB="3348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0" dirty="0" smtClean="0"/>
                        <a:t>Vorgänger p</a:t>
                      </a:r>
                      <a:endParaRPr lang="de-DE" sz="1300" b="0" dirty="0"/>
                    </a:p>
                  </a:txBody>
                  <a:tcPr marL="66967" marR="66967" marT="33484" marB="3348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803">
                <a:tc>
                  <a:txBody>
                    <a:bodyPr/>
                    <a:lstStyle/>
                    <a:p>
                      <a:pPr algn="ctr"/>
                      <a:r>
                        <a:rPr lang="de-DE" sz="1300" b="0" dirty="0" smtClean="0"/>
                        <a:t>2</a:t>
                      </a:r>
                      <a:endParaRPr lang="de-DE" sz="1300" b="0" dirty="0"/>
                    </a:p>
                  </a:txBody>
                  <a:tcPr marL="66967" marR="66967" marT="33484" marB="3348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0" dirty="0" smtClean="0"/>
                        <a:t>…</a:t>
                      </a:r>
                      <a:endParaRPr lang="de-DE" sz="1300" b="0" dirty="0"/>
                    </a:p>
                  </a:txBody>
                  <a:tcPr marL="66967" marR="66967" marT="33484" marB="3348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0" dirty="0" smtClean="0"/>
                        <a:t>…</a:t>
                      </a:r>
                      <a:endParaRPr lang="de-DE" sz="1300" b="0" dirty="0"/>
                    </a:p>
                  </a:txBody>
                  <a:tcPr marL="66967" marR="66967" marT="33484" marB="3348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0" dirty="0" smtClean="0"/>
                        <a:t>…</a:t>
                      </a:r>
                      <a:endParaRPr lang="de-DE" sz="1300" b="0" dirty="0"/>
                    </a:p>
                  </a:txBody>
                  <a:tcPr marL="66967" marR="66967" marT="33484" marB="3348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0" dirty="0" smtClean="0"/>
                        <a:t>…</a:t>
                      </a:r>
                      <a:endParaRPr lang="de-DE" sz="1300" b="0" dirty="0"/>
                    </a:p>
                  </a:txBody>
                  <a:tcPr marL="66967" marR="66967" marT="33484" marB="3348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cxnSp>
        <p:nvCxnSpPr>
          <p:cNvPr id="9" name="Gerade Verbindung mit Pfeil 8"/>
          <p:cNvCxnSpPr/>
          <p:nvPr/>
        </p:nvCxnSpPr>
        <p:spPr>
          <a:xfrm flipV="1">
            <a:off x="493458" y="2883818"/>
            <a:ext cx="0" cy="54006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 rot="16200000">
            <a:off x="-376473" y="3015348"/>
            <a:ext cx="1301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Kleinste Priorität</a:t>
            </a:r>
            <a:endParaRPr lang="de-DE" sz="1200" dirty="0"/>
          </a:p>
        </p:txBody>
      </p:sp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854971"/>
              </p:ext>
            </p:extLst>
          </p:nvPr>
        </p:nvGraphicFramePr>
        <p:xfrm>
          <a:off x="5724128" y="3537012"/>
          <a:ext cx="2579949" cy="25000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9983"/>
                <a:gridCol w="859983"/>
                <a:gridCol w="859983"/>
              </a:tblGrid>
              <a:tr h="83335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83335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83335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Ellipse 14"/>
          <p:cNvSpPr/>
          <p:nvPr/>
        </p:nvSpPr>
        <p:spPr>
          <a:xfrm rot="20590975">
            <a:off x="8763483" y="5828995"/>
            <a:ext cx="157524" cy="157524"/>
          </a:xfrm>
          <a:prstGeom prst="ellipse">
            <a:avLst/>
          </a:prstGeom>
          <a:solidFill>
            <a:srgbClr val="0099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6639620" y="460334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v</a:t>
            </a:r>
            <a:endParaRPr lang="de-DE" sz="1200" dirty="0"/>
          </a:p>
        </p:txBody>
      </p:sp>
      <p:sp>
        <p:nvSpPr>
          <p:cNvPr id="17" name="Textfeld 16"/>
          <p:cNvSpPr txBox="1"/>
          <p:nvPr/>
        </p:nvSpPr>
        <p:spPr>
          <a:xfrm>
            <a:off x="8408074" y="6005938"/>
            <a:ext cx="67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0099FF"/>
                </a:solidFill>
              </a:rPr>
              <a:t>z (Ziel)</a:t>
            </a:r>
            <a:endParaRPr lang="de-DE" sz="1200" dirty="0">
              <a:solidFill>
                <a:srgbClr val="0099FF"/>
              </a:solidFill>
            </a:endParaRPr>
          </a:p>
        </p:txBody>
      </p:sp>
      <p:cxnSp>
        <p:nvCxnSpPr>
          <p:cNvPr id="18" name="Gerade Verbindung 17"/>
          <p:cNvCxnSpPr>
            <a:stCxn id="21" idx="5"/>
            <a:endCxn id="15" idx="1"/>
          </p:cNvCxnSpPr>
          <p:nvPr/>
        </p:nvCxnSpPr>
        <p:spPr>
          <a:xfrm>
            <a:off x="7899700" y="4826184"/>
            <a:ext cx="873121" cy="104437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Ellipse 18"/>
          <p:cNvSpPr/>
          <p:nvPr/>
        </p:nvSpPr>
        <p:spPr>
          <a:xfrm rot="20617461">
            <a:off x="6067174" y="3880059"/>
            <a:ext cx="157524" cy="157524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5864438" y="3584048"/>
            <a:ext cx="758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s (Start)</a:t>
            </a:r>
            <a:endParaRPr lang="de-DE" sz="1200" dirty="0"/>
          </a:p>
        </p:txBody>
      </p:sp>
      <p:sp>
        <p:nvSpPr>
          <p:cNvPr id="21" name="Ellipse 20"/>
          <p:cNvSpPr/>
          <p:nvPr/>
        </p:nvSpPr>
        <p:spPr>
          <a:xfrm>
            <a:off x="7765245" y="4691729"/>
            <a:ext cx="157524" cy="157524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7415321" y="4427530"/>
            <a:ext cx="952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solidFill>
                  <a:srgbClr val="FFC000"/>
                </a:solidFill>
              </a:rPr>
              <a:t>w (Nachbar)</a:t>
            </a:r>
            <a:endParaRPr lang="de-DE" sz="1100" dirty="0">
              <a:solidFill>
                <a:srgbClr val="FFC000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6576577" y="5578743"/>
            <a:ext cx="830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>
                <a:solidFill>
                  <a:srgbClr val="7030A0"/>
                </a:solidFill>
              </a:rPr>
              <a:t>Hindernis</a:t>
            </a:r>
          </a:p>
          <a:p>
            <a:pPr algn="ctr"/>
            <a:r>
              <a:rPr lang="de-DE" sz="1200" dirty="0" smtClean="0">
                <a:solidFill>
                  <a:srgbClr val="7030A0"/>
                </a:solidFill>
              </a:rPr>
              <a:t>k = 1</a:t>
            </a:r>
            <a:endParaRPr lang="de-DE" sz="1200" dirty="0">
              <a:solidFill>
                <a:srgbClr val="7030A0"/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6716748" y="4909862"/>
            <a:ext cx="676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7030A0"/>
                </a:solidFill>
              </a:rPr>
              <a:t>k = 0,8</a:t>
            </a:r>
            <a:endParaRPr lang="de-DE" sz="1200" dirty="0">
              <a:solidFill>
                <a:srgbClr val="7030A0"/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5807542" y="5769259"/>
            <a:ext cx="676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7030A0"/>
                </a:solidFill>
              </a:rPr>
              <a:t>k = 0,8</a:t>
            </a:r>
            <a:endParaRPr lang="de-DE" sz="1200" dirty="0">
              <a:solidFill>
                <a:srgbClr val="7030A0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7505613" y="5769258"/>
            <a:ext cx="676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7030A0"/>
                </a:solidFill>
              </a:rPr>
              <a:t>k = 0,8</a:t>
            </a:r>
            <a:endParaRPr lang="de-DE" sz="1200" dirty="0">
              <a:solidFill>
                <a:srgbClr val="7030A0"/>
              </a:solidFill>
            </a:endParaRPr>
          </a:p>
        </p:txBody>
      </p:sp>
      <p:cxnSp>
        <p:nvCxnSpPr>
          <p:cNvPr id="27" name="Gerade Verbindung 26"/>
          <p:cNvCxnSpPr>
            <a:stCxn id="13" idx="6"/>
            <a:endCxn id="21" idx="2"/>
          </p:cNvCxnSpPr>
          <p:nvPr/>
        </p:nvCxnSpPr>
        <p:spPr>
          <a:xfrm>
            <a:off x="7069784" y="4767902"/>
            <a:ext cx="695461" cy="258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39"/>
          <p:cNvCxnSpPr>
            <a:stCxn id="13" idx="1"/>
            <a:endCxn id="19" idx="5"/>
          </p:cNvCxnSpPr>
          <p:nvPr/>
        </p:nvCxnSpPr>
        <p:spPr>
          <a:xfrm flipH="1" flipV="1">
            <a:off x="6215071" y="3996553"/>
            <a:ext cx="720258" cy="71565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6912260" y="4689140"/>
            <a:ext cx="157524" cy="157524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feld 43"/>
          <p:cNvSpPr txBox="1"/>
          <p:nvPr/>
        </p:nvSpPr>
        <p:spPr>
          <a:xfrm>
            <a:off x="6551478" y="4062709"/>
            <a:ext cx="3305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 err="1">
                <a:solidFill>
                  <a:srgbClr val="00B050"/>
                </a:solidFill>
              </a:rPr>
              <a:t>d</a:t>
            </a:r>
            <a:r>
              <a:rPr lang="de-DE" sz="1100" baseline="-25000" dirty="0" err="1">
                <a:solidFill>
                  <a:srgbClr val="00B050"/>
                </a:solidFill>
              </a:rPr>
              <a:t>w</a:t>
            </a:r>
            <a:endParaRPr lang="de-DE" sz="1100" dirty="0">
              <a:solidFill>
                <a:srgbClr val="00B050"/>
              </a:solidFill>
            </a:endParaRPr>
          </a:p>
        </p:txBody>
      </p:sp>
      <p:sp>
        <p:nvSpPr>
          <p:cNvPr id="47" name="Ellipse 46"/>
          <p:cNvSpPr/>
          <p:nvPr/>
        </p:nvSpPr>
        <p:spPr>
          <a:xfrm>
            <a:off x="7797787" y="3880059"/>
            <a:ext cx="157524" cy="157524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/>
        </p:nvSpPr>
        <p:spPr>
          <a:xfrm>
            <a:off x="6913153" y="3868968"/>
            <a:ext cx="157524" cy="157524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/>
        </p:nvSpPr>
        <p:spPr>
          <a:xfrm>
            <a:off x="6067174" y="4668660"/>
            <a:ext cx="157524" cy="157524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>
          <a:xfrm>
            <a:off x="6067174" y="5526524"/>
            <a:ext cx="157524" cy="157524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/>
          <p:cNvSpPr/>
          <p:nvPr/>
        </p:nvSpPr>
        <p:spPr>
          <a:xfrm>
            <a:off x="7765245" y="5526524"/>
            <a:ext cx="157524" cy="157524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Textfeld 51"/>
          <p:cNvSpPr txBox="1"/>
          <p:nvPr/>
        </p:nvSpPr>
        <p:spPr>
          <a:xfrm>
            <a:off x="8451370" y="5334614"/>
            <a:ext cx="3305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 err="1" smtClean="0"/>
              <a:t>h</a:t>
            </a:r>
            <a:r>
              <a:rPr lang="de-DE" sz="1100" baseline="-25000" dirty="0" err="1" smtClean="0"/>
              <a:t>w</a:t>
            </a:r>
            <a:endParaRPr lang="de-DE" sz="1100" dirty="0"/>
          </a:p>
        </p:txBody>
      </p:sp>
      <p:cxnSp>
        <p:nvCxnSpPr>
          <p:cNvPr id="54" name="Gerade Verbindung 53"/>
          <p:cNvCxnSpPr/>
          <p:nvPr/>
        </p:nvCxnSpPr>
        <p:spPr>
          <a:xfrm>
            <a:off x="7067591" y="4798601"/>
            <a:ext cx="695461" cy="25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feld 54"/>
          <p:cNvSpPr txBox="1"/>
          <p:nvPr/>
        </p:nvSpPr>
        <p:spPr>
          <a:xfrm>
            <a:off x="7452320" y="474184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FF0000"/>
                </a:solidFill>
              </a:rPr>
              <a:t>c</a:t>
            </a:r>
            <a:endParaRPr lang="de-DE" sz="1200" dirty="0">
              <a:solidFill>
                <a:srgbClr val="FF0000"/>
              </a:solidFill>
            </a:endParaRPr>
          </a:p>
        </p:txBody>
      </p:sp>
      <p:graphicFrame>
        <p:nvGraphicFramePr>
          <p:cNvPr id="53" name="Tabel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863653"/>
              </p:ext>
            </p:extLst>
          </p:nvPr>
        </p:nvGraphicFramePr>
        <p:xfrm>
          <a:off x="343566" y="4477475"/>
          <a:ext cx="2484275" cy="1475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6855"/>
                <a:gridCol w="496855"/>
                <a:gridCol w="496855"/>
                <a:gridCol w="496855"/>
                <a:gridCol w="496855"/>
              </a:tblGrid>
              <a:tr h="368825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Index</a:t>
                      </a:r>
                      <a:endParaRPr lang="de-DE" sz="1200" dirty="0"/>
                    </a:p>
                  </a:txBody>
                  <a:tcPr marL="60104" marR="60104" marT="30052" marB="30052"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0</a:t>
                      </a:r>
                      <a:endParaRPr lang="de-DE" sz="1200" dirty="0"/>
                    </a:p>
                  </a:txBody>
                  <a:tcPr marL="60104" marR="60104" marT="30052" marB="30052"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 marL="60104" marR="60104" marT="30052" marB="30052"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2</a:t>
                      </a:r>
                      <a:endParaRPr lang="de-DE" sz="1200" dirty="0"/>
                    </a:p>
                  </a:txBody>
                  <a:tcPr marL="60104" marR="60104" marT="30052" marB="30052"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…</a:t>
                      </a:r>
                      <a:endParaRPr lang="de-DE" sz="1200" dirty="0"/>
                    </a:p>
                  </a:txBody>
                  <a:tcPr marL="60104" marR="60104" marT="30052" marB="30052"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8825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0</a:t>
                      </a:r>
                      <a:endParaRPr lang="de-DE" sz="1200" dirty="0"/>
                    </a:p>
                  </a:txBody>
                  <a:tcPr marL="60104" marR="60104" marT="30052" marB="30052"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 marL="60104" marR="60104" marT="30052" marB="30052" anchor="ctr" anchorCtr="1"/>
                </a:tc>
                <a:tc>
                  <a:txBody>
                    <a:bodyPr/>
                    <a:lstStyle/>
                    <a:p>
                      <a:endParaRPr lang="de-DE" sz="1200"/>
                    </a:p>
                  </a:txBody>
                  <a:tcPr marL="60104" marR="60104" marT="30052" marB="30052" anchor="ctr" anchorCtr="1"/>
                </a:tc>
                <a:tc>
                  <a:txBody>
                    <a:bodyPr/>
                    <a:lstStyle/>
                    <a:p>
                      <a:endParaRPr lang="de-DE" sz="1200"/>
                    </a:p>
                  </a:txBody>
                  <a:tcPr marL="60104" marR="60104" marT="30052" marB="30052" anchor="ctr" anchorCtr="1"/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 marL="60104" marR="60104" marT="30052" marB="30052" anchor="ctr" anchorCtr="1"/>
                </a:tc>
              </a:tr>
              <a:tr h="368825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 marL="60104" marR="60104" marT="30052" marB="30052"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200"/>
                    </a:p>
                  </a:txBody>
                  <a:tcPr marL="60104" marR="60104" marT="30052" marB="30052" anchor="ctr" anchorCtr="1"/>
                </a:tc>
                <a:tc>
                  <a:txBody>
                    <a:bodyPr/>
                    <a:lstStyle/>
                    <a:p>
                      <a:endParaRPr lang="de-DE" sz="1200"/>
                    </a:p>
                  </a:txBody>
                  <a:tcPr marL="60104" marR="60104" marT="30052" marB="30052" anchor="ctr" anchorCtr="1"/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 marL="60104" marR="60104" marT="30052" marB="30052" anchor="ctr" anchorCtr="1"/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 marL="60104" marR="60104" marT="30052" marB="30052" anchor="ctr" anchorCtr="1"/>
                </a:tc>
              </a:tr>
              <a:tr h="368825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…</a:t>
                      </a:r>
                      <a:endParaRPr lang="de-DE" sz="1200" dirty="0"/>
                    </a:p>
                  </a:txBody>
                  <a:tcPr marL="60104" marR="60104" marT="30052" marB="30052"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200"/>
                    </a:p>
                  </a:txBody>
                  <a:tcPr marL="60104" marR="60104" marT="30052" marB="30052" anchor="ctr" anchorCtr="1"/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 marL="60104" marR="60104" marT="30052" marB="30052" anchor="ctr" anchorCtr="1"/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 marL="60104" marR="60104" marT="30052" marB="30052" anchor="ctr" anchorCtr="1"/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 marL="60104" marR="60104" marT="30052" marB="30052" anchor="ctr" anchorCtr="1"/>
                </a:tc>
              </a:tr>
            </a:tbl>
          </a:graphicData>
        </a:graphic>
      </p:graphicFrame>
      <p:cxnSp>
        <p:nvCxnSpPr>
          <p:cNvPr id="58" name="Gerade Verbindung mit Pfeil 57"/>
          <p:cNvCxnSpPr/>
          <p:nvPr/>
        </p:nvCxnSpPr>
        <p:spPr>
          <a:xfrm>
            <a:off x="955634" y="5032021"/>
            <a:ext cx="25202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/>
          <p:nvPr/>
        </p:nvCxnSpPr>
        <p:spPr>
          <a:xfrm flipH="1" flipV="1">
            <a:off x="1432689" y="5295208"/>
            <a:ext cx="252028" cy="17815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/>
          <p:nvPr/>
        </p:nvCxnSpPr>
        <p:spPr>
          <a:xfrm flipH="1" flipV="1">
            <a:off x="1963746" y="5716095"/>
            <a:ext cx="252028" cy="17815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/>
          <p:nvPr/>
        </p:nvCxnSpPr>
        <p:spPr>
          <a:xfrm flipH="1">
            <a:off x="2395794" y="5805170"/>
            <a:ext cx="337250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/>
          <p:nvPr/>
        </p:nvCxnSpPr>
        <p:spPr>
          <a:xfrm flipH="1" flipV="1">
            <a:off x="1956778" y="5323179"/>
            <a:ext cx="252028" cy="17815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lipse 66"/>
          <p:cNvSpPr/>
          <p:nvPr/>
        </p:nvSpPr>
        <p:spPr>
          <a:xfrm rot="20617461">
            <a:off x="1519323" y="4998721"/>
            <a:ext cx="78762" cy="7876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Textfeld 67"/>
          <p:cNvSpPr txBox="1"/>
          <p:nvPr/>
        </p:nvSpPr>
        <p:spPr>
          <a:xfrm>
            <a:off x="2891604" y="4451404"/>
            <a:ext cx="26885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de-DE" dirty="0" smtClean="0"/>
              <a:t>Es wird jeweils der Vorgänger p gespeichert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de-DE" dirty="0" smtClean="0"/>
              <a:t>Schneller Zugriff durch </a:t>
            </a:r>
            <a:r>
              <a:rPr lang="de-DE" dirty="0" err="1" smtClean="0"/>
              <a:t>Indexing</a:t>
            </a:r>
            <a:endParaRPr lang="de-DE" dirty="0"/>
          </a:p>
        </p:txBody>
      </p:sp>
      <p:cxnSp>
        <p:nvCxnSpPr>
          <p:cNvPr id="70" name="Gerade Verbindung mit Pfeil 69"/>
          <p:cNvCxnSpPr/>
          <p:nvPr/>
        </p:nvCxnSpPr>
        <p:spPr>
          <a:xfrm flipV="1">
            <a:off x="1558704" y="5666196"/>
            <a:ext cx="0" cy="2414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87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rgbClr val="00AEEF"/>
                </a:solidFill>
              </a:rPr>
              <a:t>Path Scheduler</a:t>
            </a:r>
            <a:endParaRPr lang="de-DE" dirty="0">
              <a:solidFill>
                <a:srgbClr val="00AEEF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dirty="0"/>
              <a:t>Hochschule Konstanz | Autonome Roboter | 21.07.2015</a:t>
            </a:r>
          </a:p>
          <a:p>
            <a:pPr>
              <a:defRPr/>
            </a:pPr>
            <a:r>
              <a:rPr lang="de-DE" altLang="de-DE" dirty="0"/>
              <a:t>Präsentation | Daniel Eckstein, Philipp </a:t>
            </a:r>
            <a:r>
              <a:rPr lang="de-DE" altLang="de-DE" dirty="0" err="1" smtClean="0"/>
              <a:t>Lohrer</a:t>
            </a:r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BCCF0D-601A-439F-92C2-C97BBA611F17}" type="slidenum">
              <a:rPr lang="de-DE" altLang="de-DE" smtClean="0"/>
              <a:pPr>
                <a:defRPr/>
              </a:pPr>
              <a:t>8</a:t>
            </a:fld>
            <a:endParaRPr lang="de-DE" altLang="de-DE"/>
          </a:p>
        </p:txBody>
      </p:sp>
      <p:sp>
        <p:nvSpPr>
          <p:cNvPr id="69" name="Inhaltsplatzhalter 2"/>
          <p:cNvSpPr>
            <a:spLocks noGrp="1"/>
          </p:cNvSpPr>
          <p:nvPr>
            <p:ph idx="1"/>
          </p:nvPr>
        </p:nvSpPr>
        <p:spPr>
          <a:xfrm>
            <a:off x="539552" y="1484784"/>
            <a:ext cx="7775575" cy="4349750"/>
          </a:xfrm>
        </p:spPr>
        <p:txBody>
          <a:bodyPr/>
          <a:lstStyle/>
          <a:p>
            <a:r>
              <a:rPr lang="de-DE" dirty="0" smtClean="0"/>
              <a:t>Ermittelt den kürzesten Weg durch alle Räume</a:t>
            </a:r>
            <a:endParaRPr lang="de-DE" sz="600" dirty="0" smtClean="0"/>
          </a:p>
          <a:p>
            <a:r>
              <a:rPr lang="de-DE" dirty="0" smtClean="0"/>
              <a:t>Wege von Raum zu Raum mit A*</a:t>
            </a:r>
          </a:p>
          <a:p>
            <a:r>
              <a:rPr lang="de-DE" dirty="0" smtClean="0"/>
              <a:t>Bei </a:t>
            </a:r>
            <a:r>
              <a:rPr lang="de-DE" b="1" dirty="0" smtClean="0"/>
              <a:t>n</a:t>
            </a:r>
            <a:r>
              <a:rPr lang="de-DE" dirty="0" smtClean="0"/>
              <a:t> Räumen gilt:</a:t>
            </a:r>
          </a:p>
          <a:p>
            <a:pPr lvl="1"/>
            <a:r>
              <a:rPr lang="de-DE" dirty="0" smtClean="0"/>
              <a:t>Mögliche Kombinationen</a:t>
            </a:r>
            <a:br>
              <a:rPr lang="de-DE" dirty="0" smtClean="0"/>
            </a:br>
            <a:r>
              <a:rPr lang="de-DE" dirty="0" smtClean="0"/>
              <a:t>durch Permutation = (n-1)!</a:t>
            </a:r>
          </a:p>
          <a:p>
            <a:pPr lvl="2">
              <a:buFont typeface="Wingdings" pitchFamily="2" charset="2"/>
              <a:buChar char="Ø"/>
            </a:pPr>
            <a:r>
              <a:rPr lang="de-DE" dirty="0" smtClean="0"/>
              <a:t>(6-1)! = 120</a:t>
            </a:r>
          </a:p>
          <a:p>
            <a:pPr lvl="1"/>
            <a:r>
              <a:rPr lang="de-DE" dirty="0" smtClean="0"/>
              <a:t>Anzahl A* Iterationen:</a:t>
            </a:r>
          </a:p>
          <a:p>
            <a:pPr lvl="2">
              <a:buFont typeface="Wingdings" pitchFamily="2" charset="2"/>
              <a:buChar char="Ø"/>
            </a:pPr>
            <a:r>
              <a:rPr lang="de-DE" dirty="0" smtClean="0"/>
              <a:t>n </a:t>
            </a:r>
            <a:r>
              <a:rPr lang="de-DE" dirty="0" smtClean="0">
                <a:latin typeface="Times New Roman"/>
                <a:cs typeface="Times New Roman"/>
              </a:rPr>
              <a:t>∙</a:t>
            </a:r>
            <a:r>
              <a:rPr lang="de-DE" dirty="0" smtClean="0"/>
              <a:t> (n-1) / 2 = 15</a:t>
            </a:r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081162"/>
              </p:ext>
            </p:extLst>
          </p:nvPr>
        </p:nvGraphicFramePr>
        <p:xfrm>
          <a:off x="755576" y="4622081"/>
          <a:ext cx="3420382" cy="15522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626"/>
                <a:gridCol w="488626"/>
                <a:gridCol w="488626"/>
                <a:gridCol w="488626"/>
                <a:gridCol w="488626"/>
                <a:gridCol w="488626"/>
                <a:gridCol w="488626"/>
              </a:tblGrid>
              <a:tr h="205737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Raum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1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2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3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4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5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6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</a:tr>
              <a:tr h="205737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1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-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A*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A*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A*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A*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A*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</a:tr>
              <a:tr h="205737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2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 smtClean="0"/>
                        <a:t>inv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-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A*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A*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A*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A*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</a:tr>
              <a:tr h="205737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3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 smtClean="0"/>
                        <a:t>inv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 smtClean="0"/>
                        <a:t>inv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-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A*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A*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A*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</a:tr>
              <a:tr h="205737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4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 smtClean="0"/>
                        <a:t>inv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 smtClean="0"/>
                        <a:t>inv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 smtClean="0"/>
                        <a:t>inv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-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A*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A*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</a:tr>
              <a:tr h="205737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5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 smtClean="0"/>
                        <a:t>inv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 smtClean="0"/>
                        <a:t>inv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 smtClean="0"/>
                        <a:t>inv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 smtClean="0"/>
                        <a:t>inv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-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A*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</a:tr>
              <a:tr h="205737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6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 smtClean="0"/>
                        <a:t>inv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 smtClean="0"/>
                        <a:t>inv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 smtClean="0"/>
                        <a:t>inv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 smtClean="0"/>
                        <a:t>inv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 smtClean="0"/>
                        <a:t>inv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-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3" t="10491" r="6298" b="9776"/>
          <a:stretch/>
        </p:blipFill>
        <p:spPr bwMode="auto">
          <a:xfrm>
            <a:off x="4531580" y="3068960"/>
            <a:ext cx="4468911" cy="3106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600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 smtClean="0">
                <a:solidFill>
                  <a:srgbClr val="00AEEF"/>
                </a:solidFill>
              </a:rPr>
              <a:t>Room</a:t>
            </a:r>
            <a:r>
              <a:rPr lang="de-DE" b="1" dirty="0" smtClean="0">
                <a:solidFill>
                  <a:srgbClr val="00AEEF"/>
                </a:solidFill>
              </a:rPr>
              <a:t> Scanner</a:t>
            </a:r>
            <a:endParaRPr lang="de-DE" dirty="0">
              <a:solidFill>
                <a:srgbClr val="00AEEF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dirty="0"/>
              <a:t>Hochschule Konstanz | Autonome Roboter | 21.07.2015</a:t>
            </a:r>
          </a:p>
          <a:p>
            <a:pPr>
              <a:defRPr/>
            </a:pPr>
            <a:r>
              <a:rPr lang="de-DE" altLang="de-DE" dirty="0"/>
              <a:t>Präsentation | Daniel Eckstein, Philipp </a:t>
            </a:r>
            <a:r>
              <a:rPr lang="de-DE" altLang="de-DE" dirty="0" err="1" smtClean="0"/>
              <a:t>Lohrer</a:t>
            </a:r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BCCF0D-601A-439F-92C2-C97BBA611F17}" type="slidenum">
              <a:rPr lang="de-DE" altLang="de-DE" smtClean="0"/>
              <a:pPr>
                <a:defRPr/>
              </a:pPr>
              <a:t>9</a:t>
            </a:fld>
            <a:endParaRPr lang="de-DE" altLang="de-DE"/>
          </a:p>
        </p:txBody>
      </p:sp>
      <p:sp>
        <p:nvSpPr>
          <p:cNvPr id="69" name="Inhaltsplatzhalter 2"/>
          <p:cNvSpPr>
            <a:spLocks noGrp="1"/>
          </p:cNvSpPr>
          <p:nvPr>
            <p:ph idx="1"/>
          </p:nvPr>
        </p:nvSpPr>
        <p:spPr>
          <a:xfrm>
            <a:off x="539552" y="1484784"/>
            <a:ext cx="5842153" cy="4349750"/>
          </a:xfrm>
        </p:spPr>
        <p:txBody>
          <a:bodyPr/>
          <a:lstStyle/>
          <a:p>
            <a:r>
              <a:rPr lang="de-DE" dirty="0" smtClean="0"/>
              <a:t>Nutzt das Belegtheitsgitter um alle Ecken zu finden</a:t>
            </a:r>
          </a:p>
          <a:p>
            <a:r>
              <a:rPr lang="de-DE" dirty="0" smtClean="0"/>
              <a:t>Ordnet jedem Raum die Ecken zu</a:t>
            </a:r>
          </a:p>
          <a:p>
            <a:r>
              <a:rPr lang="de-DE" dirty="0" smtClean="0"/>
              <a:t>Prüft, ob Robot in aktuellem Raum</a:t>
            </a:r>
            <a:br>
              <a:rPr lang="de-DE" dirty="0" smtClean="0"/>
            </a:br>
            <a:r>
              <a:rPr lang="de-DE" dirty="0" smtClean="0"/>
              <a:t>alle Ecken gesehen hat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sz="600" dirty="0" smtClean="0"/>
          </a:p>
          <a:p>
            <a:pPr marL="914400" lvl="2" indent="0">
              <a:buNone/>
            </a:pPr>
            <a:endParaRPr lang="de-DE" dirty="0" smtClean="0"/>
          </a:p>
        </p:txBody>
      </p:sp>
      <p:grpSp>
        <p:nvGrpSpPr>
          <p:cNvPr id="8" name="Gruppieren 7"/>
          <p:cNvGrpSpPr/>
          <p:nvPr/>
        </p:nvGrpSpPr>
        <p:grpSpPr>
          <a:xfrm>
            <a:off x="6341774" y="800708"/>
            <a:ext cx="2490194" cy="4792608"/>
            <a:chOff x="6171218" y="980728"/>
            <a:chExt cx="2490194" cy="4792608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348" t="13714" r="9794" b="14718"/>
            <a:stretch/>
          </p:blipFill>
          <p:spPr bwMode="auto">
            <a:xfrm>
              <a:off x="6192180" y="980728"/>
              <a:ext cx="2448272" cy="47926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Bogen 6"/>
            <p:cNvSpPr/>
            <p:nvPr/>
          </p:nvSpPr>
          <p:spPr>
            <a:xfrm rot="20910270">
              <a:off x="6171218" y="1312940"/>
              <a:ext cx="2490194" cy="2386436"/>
            </a:xfrm>
            <a:prstGeom prst="arc">
              <a:avLst>
                <a:gd name="adj1" fmla="val 21581009"/>
                <a:gd name="adj2" fmla="val 7983782"/>
              </a:avLst>
            </a:prstGeom>
            <a:solidFill>
              <a:srgbClr val="92D050">
                <a:alpha val="42000"/>
              </a:srgbClr>
            </a:solidFill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                 130°</a:t>
              </a:r>
              <a:endParaRPr lang="de-DE" dirty="0"/>
            </a:p>
          </p:txBody>
        </p:sp>
      </p:grpSp>
      <p:sp>
        <p:nvSpPr>
          <p:cNvPr id="10" name="Bogen 9"/>
          <p:cNvSpPr/>
          <p:nvPr/>
        </p:nvSpPr>
        <p:spPr>
          <a:xfrm>
            <a:off x="6175524" y="5709166"/>
            <a:ext cx="264606" cy="253581"/>
          </a:xfrm>
          <a:prstGeom prst="arc">
            <a:avLst>
              <a:gd name="adj1" fmla="val 21581009"/>
              <a:gd name="adj2" fmla="val 7983782"/>
            </a:avLst>
          </a:prstGeom>
          <a:solidFill>
            <a:srgbClr val="92D050">
              <a:alpha val="42000"/>
            </a:srgbClr>
          </a:solidFill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6464148" y="5665324"/>
            <a:ext cx="2762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Bereich Eckenerkennung</a:t>
            </a:r>
          </a:p>
        </p:txBody>
      </p:sp>
      <p:sp>
        <p:nvSpPr>
          <p:cNvPr id="11" name="Ellipse 10"/>
          <p:cNvSpPr/>
          <p:nvPr/>
        </p:nvSpPr>
        <p:spPr>
          <a:xfrm>
            <a:off x="6258728" y="6138941"/>
            <a:ext cx="160115" cy="160115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6440130" y="6034656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Nicht gesehene Ecken</a:t>
            </a:r>
          </a:p>
        </p:txBody>
      </p:sp>
      <p:graphicFrame>
        <p:nvGraphicFramePr>
          <p:cNvPr id="14" name="Tabel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118078"/>
              </p:ext>
            </p:extLst>
          </p:nvPr>
        </p:nvGraphicFramePr>
        <p:xfrm>
          <a:off x="107504" y="3949118"/>
          <a:ext cx="3135015" cy="218982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48335"/>
                <a:gridCol w="348335"/>
                <a:gridCol w="348335"/>
                <a:gridCol w="348335"/>
                <a:gridCol w="348335"/>
                <a:gridCol w="348335"/>
                <a:gridCol w="348335"/>
                <a:gridCol w="348335"/>
                <a:gridCol w="348335"/>
              </a:tblGrid>
              <a:tr h="271846"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 smtClean="0"/>
                        <a:t>0</a:t>
                      </a:r>
                      <a:endParaRPr lang="de-DE" sz="1400" b="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 smtClean="0"/>
                        <a:t>0</a:t>
                      </a:r>
                      <a:endParaRPr lang="de-DE" sz="1400" b="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 smtClean="0"/>
                        <a:t>0</a:t>
                      </a:r>
                      <a:endParaRPr lang="de-DE" sz="1400" b="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 smtClean="0"/>
                        <a:t>0</a:t>
                      </a:r>
                      <a:endParaRPr lang="de-DE" sz="1400" b="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 smtClean="0"/>
                        <a:t>0</a:t>
                      </a:r>
                      <a:endParaRPr lang="de-DE" sz="1400" b="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 smtClean="0"/>
                        <a:t>0</a:t>
                      </a:r>
                      <a:endParaRPr lang="de-DE" sz="1400" b="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 smtClean="0"/>
                        <a:t>0</a:t>
                      </a:r>
                      <a:endParaRPr lang="de-DE" sz="1400" b="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 smtClean="0"/>
                        <a:t>0</a:t>
                      </a:r>
                      <a:endParaRPr lang="de-DE" sz="1400" b="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 smtClean="0"/>
                        <a:t>0</a:t>
                      </a:r>
                      <a:endParaRPr lang="de-DE" sz="1400" b="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6139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1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smtClean="0"/>
                        <a:t>1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1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1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1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1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7816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1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1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6139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1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1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16139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1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1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6139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1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1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1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1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1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1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1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6139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9" t="47972" r="14065" b="20150"/>
          <a:stretch/>
        </p:blipFill>
        <p:spPr bwMode="auto">
          <a:xfrm>
            <a:off x="3390181" y="3949344"/>
            <a:ext cx="2737273" cy="2189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Gerade Verbindung 16"/>
          <p:cNvCxnSpPr/>
          <p:nvPr/>
        </p:nvCxnSpPr>
        <p:spPr>
          <a:xfrm>
            <a:off x="4485736" y="4123426"/>
            <a:ext cx="674322" cy="87016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 flipH="1">
            <a:off x="5160058" y="4113076"/>
            <a:ext cx="708086" cy="88051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 flipV="1">
            <a:off x="4494362" y="4993591"/>
            <a:ext cx="665696" cy="93275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 flipH="1" flipV="1">
            <a:off x="5160058" y="4993592"/>
            <a:ext cx="688651" cy="93275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4896036" y="4550933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rgbClr val="7030A0"/>
                </a:solidFill>
              </a:rPr>
              <a:t>Raummitte</a:t>
            </a:r>
            <a:endParaRPr lang="de-DE" sz="1400" dirty="0">
              <a:solidFill>
                <a:srgbClr val="7030A0"/>
              </a:solidFill>
            </a:endParaRPr>
          </a:p>
        </p:txBody>
      </p:sp>
      <p:cxnSp>
        <p:nvCxnSpPr>
          <p:cNvPr id="42" name="Gerade Verbindung 41"/>
          <p:cNvCxnSpPr/>
          <p:nvPr/>
        </p:nvCxnSpPr>
        <p:spPr>
          <a:xfrm>
            <a:off x="3571336" y="4572000"/>
            <a:ext cx="1588722" cy="4215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/>
          <p:nvPr/>
        </p:nvCxnSpPr>
        <p:spPr>
          <a:xfrm flipV="1">
            <a:off x="3571336" y="4993592"/>
            <a:ext cx="1588722" cy="92413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Kreuz 14"/>
          <p:cNvSpPr/>
          <p:nvPr/>
        </p:nvSpPr>
        <p:spPr>
          <a:xfrm rot="5400000">
            <a:off x="5033345" y="4866877"/>
            <a:ext cx="253427" cy="253427"/>
          </a:xfrm>
          <a:prstGeom prst="plus">
            <a:avLst>
              <a:gd name="adj" fmla="val 43635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Bogen 51"/>
          <p:cNvSpPr/>
          <p:nvPr/>
        </p:nvSpPr>
        <p:spPr>
          <a:xfrm rot="8418810">
            <a:off x="7194422" y="1949031"/>
            <a:ext cx="784899" cy="754212"/>
          </a:xfrm>
          <a:prstGeom prst="arc">
            <a:avLst>
              <a:gd name="adj1" fmla="val 10790359"/>
              <a:gd name="adj2" fmla="val 15766686"/>
            </a:avLst>
          </a:prstGeom>
          <a:noFill/>
          <a:ln w="381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583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TWG-Folienmaster">
  <a:themeElements>
    <a:clrScheme name="HTWG-Folien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HTWG-Folienmaster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HTWG-Folien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TWG-Folienmast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TWG-Folienmast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TWG-Folienmast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TWG-Folienmast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TWG-Folienmast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TWG-Folienmast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TWG-Folienmast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TWG-Folienmast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TWG-Folienmast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TWG-Folienmast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TWG-Folienmast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HTWG-Folienmaster</Template>
  <TotalTime>0</TotalTime>
  <Words>963</Words>
  <Application>Microsoft Office PowerPoint</Application>
  <PresentationFormat>Bildschirmpräsentation (4:3)</PresentationFormat>
  <Paragraphs>357</Paragraphs>
  <Slides>18</Slides>
  <Notes>0</Notes>
  <HiddenSlides>6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19" baseType="lpstr">
      <vt:lpstr>HTWG-Folienmaster</vt:lpstr>
      <vt:lpstr>Autonome Roboter (SS2015) Prof. Dr. Oliver Bittel</vt:lpstr>
      <vt:lpstr>Inhalt</vt:lpstr>
      <vt:lpstr>Zustandsautomat</vt:lpstr>
      <vt:lpstr>Carrot-Donkey-Verfahren (1)</vt:lpstr>
      <vt:lpstr>Carrot-Donkey-Verfahren (2)</vt:lpstr>
      <vt:lpstr>A*-Algorithmus (1)</vt:lpstr>
      <vt:lpstr>A*-Algorithmus (2)</vt:lpstr>
      <vt:lpstr>Path Scheduler</vt:lpstr>
      <vt:lpstr>Room Scanner</vt:lpstr>
      <vt:lpstr>Box Locator</vt:lpstr>
      <vt:lpstr>4. Zusammenfassung</vt:lpstr>
      <vt:lpstr>PowerPoint-Präsentation</vt:lpstr>
      <vt:lpstr>Fußzeile ändern</vt:lpstr>
      <vt:lpstr>Folientitel</vt:lpstr>
      <vt:lpstr>Tabelle | Beispiel Studierendenzahlen</vt:lpstr>
      <vt:lpstr>Grafik | Beispiel Studierendenzahlen</vt:lpstr>
      <vt:lpstr>Bilder</vt:lpstr>
      <vt:lpstr>Blaue Flächen</vt:lpstr>
    </vt:vector>
  </TitlesOfParts>
  <Company>HTWG Konstanz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HTWG Beispiel-Präsentation</dc:title>
  <dc:creator>Daniel Eckstein;Tim Kraus</dc:creator>
  <cp:lastModifiedBy>Ecki</cp:lastModifiedBy>
  <cp:revision>125</cp:revision>
  <dcterms:created xsi:type="dcterms:W3CDTF">2009-07-13T13:56:36Z</dcterms:created>
  <dcterms:modified xsi:type="dcterms:W3CDTF">2015-07-19T14:59:01Z</dcterms:modified>
</cp:coreProperties>
</file>