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7" r:id="rId2"/>
    <p:sldId id="324" r:id="rId3"/>
    <p:sldId id="325" r:id="rId4"/>
    <p:sldId id="326" r:id="rId5"/>
    <p:sldId id="316" r:id="rId6"/>
    <p:sldId id="331" r:id="rId7"/>
    <p:sldId id="327" r:id="rId8"/>
    <p:sldId id="330" r:id="rId9"/>
    <p:sldId id="329" r:id="rId10"/>
    <p:sldId id="328" r:id="rId11"/>
    <p:sldId id="332" r:id="rId12"/>
    <p:sldId id="333" r:id="rId13"/>
    <p:sldId id="334" r:id="rId14"/>
    <p:sldId id="335" r:id="rId15"/>
    <p:sldId id="336" r:id="rId16"/>
    <p:sldId id="342" r:id="rId17"/>
    <p:sldId id="340" r:id="rId18"/>
    <p:sldId id="341" r:id="rId19"/>
    <p:sldId id="337" r:id="rId20"/>
    <p:sldId id="338" r:id="rId21"/>
    <p:sldId id="339" r:id="rId22"/>
    <p:sldId id="302" r:id="rId23"/>
    <p:sldId id="295" r:id="rId24"/>
    <p:sldId id="288" r:id="rId25"/>
    <p:sldId id="289" r:id="rId26"/>
    <p:sldId id="290" r:id="rId27"/>
    <p:sldId id="291" r:id="rId28"/>
    <p:sldId id="292" r:id="rId29"/>
    <p:sldId id="293" r:id="rId3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624AA3B-87B2-489C-848C-D11A607C0792}">
          <p14:sldIdLst>
            <p14:sldId id="287"/>
            <p14:sldId id="324"/>
            <p14:sldId id="325"/>
            <p14:sldId id="326"/>
            <p14:sldId id="316"/>
            <p14:sldId id="331"/>
            <p14:sldId id="327"/>
            <p14:sldId id="330"/>
            <p14:sldId id="329"/>
            <p14:sldId id="328"/>
            <p14:sldId id="332"/>
            <p14:sldId id="333"/>
            <p14:sldId id="334"/>
            <p14:sldId id="335"/>
            <p14:sldId id="336"/>
            <p14:sldId id="342"/>
            <p14:sldId id="340"/>
            <p14:sldId id="341"/>
            <p14:sldId id="337"/>
            <p14:sldId id="338"/>
            <p14:sldId id="339"/>
            <p14:sldId id="302"/>
            <p14:sldId id="295"/>
          </p14:sldIdLst>
        </p14:section>
        <p14:section name="Vorlagen" id="{78C96DBE-9CA4-491F-8481-67A6A378D1A5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AEEF"/>
    <a:srgbClr val="00AEFF"/>
    <a:srgbClr val="FFCC99"/>
    <a:srgbClr val="FFCC66"/>
    <a:srgbClr val="99FF99"/>
    <a:srgbClr val="0099FF"/>
    <a:srgbClr val="F2B800"/>
    <a:srgbClr val="CCFF33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1142" autoAdjust="0"/>
  </p:normalViewPr>
  <p:slideViewPr>
    <p:cSldViewPr>
      <p:cViewPr>
        <p:scale>
          <a:sx n="100" d="100"/>
          <a:sy n="100" d="100"/>
        </p:scale>
        <p:origin x="-115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2CB328F-EBB1-43EE-A048-09E5FBF29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588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4F727F3-A6F9-4EAC-85D6-F5F26583F32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83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Untertitel mit weiteren Angaben</a:t>
            </a:r>
          </a:p>
          <a:p>
            <a:pPr lvl="0"/>
            <a:r>
              <a:rPr lang="de-DE" altLang="de-DE" noProof="0" smtClean="0"/>
              <a:t>Titel Vorname Name</a:t>
            </a:r>
          </a:p>
          <a:p>
            <a:pPr lvl="0"/>
            <a:r>
              <a:rPr lang="de-DE" altLang="de-DE" noProof="0" smtClean="0"/>
              <a:t>Ort und Datum</a:t>
            </a:r>
          </a:p>
        </p:txBody>
      </p:sp>
    </p:spTree>
    <p:extLst>
      <p:ext uri="{BB962C8B-B14F-4D97-AF65-F5344CB8AC3E}">
        <p14:creationId xmlns:p14="http://schemas.microsoft.com/office/powerpoint/2010/main" val="36324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994A-F22E-480A-9509-AEC03E7BAB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08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F9843-72DA-425C-B513-72B26D2F84F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18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CCF0D-601A-439F-92C2-C97BBA611F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E007-848D-42CE-8178-73DFBBF5FD3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58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394D-DD53-466F-82C9-8FA3C3F17B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EC84-4980-4565-93C9-6ED23DBC23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5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2F454-DE22-42C2-B1B7-E50883E783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10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8B-A876-47F7-A732-9EE15A4998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35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6E54-D919-4A75-A438-F8479C3DFA5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1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31BF-D6C4-42B3-8302-0BDBE944BF0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2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8BE2F9-D075-4CF7-8048-CE857BC257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43075"/>
            <a:ext cx="8280920" cy="2045965"/>
          </a:xfrm>
        </p:spPr>
        <p:txBody>
          <a:bodyPr/>
          <a:lstStyle/>
          <a:p>
            <a:pPr eaLnBrk="1" hangingPunct="1"/>
            <a:r>
              <a:rPr lang="de-DE" altLang="de-DE" sz="3000" b="1" dirty="0" smtClean="0"/>
              <a:t>Autonome Roboter (</a:t>
            </a:r>
            <a:r>
              <a:rPr lang="de-DE" altLang="de-DE" sz="3000" b="1" dirty="0"/>
              <a:t>SS2015)</a:t>
            </a:r>
            <a:br>
              <a:rPr lang="de-DE" altLang="de-DE" sz="3000" b="1" dirty="0"/>
            </a:br>
            <a:r>
              <a:rPr lang="de-DE" altLang="de-DE" sz="2400" dirty="0"/>
              <a:t>Prof. Dr. Oliver </a:t>
            </a:r>
            <a:r>
              <a:rPr lang="de-DE" altLang="de-DE" sz="2400" dirty="0" err="1"/>
              <a:t>Bittel</a:t>
            </a:r>
            <a:endParaRPr lang="de-DE" altLang="de-D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4149055"/>
            <a:ext cx="6400800" cy="1800225"/>
          </a:xfrm>
        </p:spPr>
        <p:txBody>
          <a:bodyPr/>
          <a:lstStyle/>
          <a:p>
            <a:pPr eaLnBrk="1" hangingPunct="1"/>
            <a:r>
              <a:rPr lang="de-DE" altLang="de-DE" sz="2000" b="1" dirty="0" smtClean="0"/>
              <a:t>Präsentation</a:t>
            </a:r>
          </a:p>
          <a:p>
            <a:pPr eaLnBrk="1" hangingPunct="1"/>
            <a:r>
              <a:rPr lang="de-DE" altLang="de-DE" dirty="0" smtClean="0"/>
              <a:t>Daniel Eckstein (290668)</a:t>
            </a:r>
          </a:p>
          <a:p>
            <a:pPr eaLnBrk="1" hangingPunct="1"/>
            <a:r>
              <a:rPr lang="de-DE" altLang="de-DE" dirty="0" smtClean="0"/>
              <a:t>Philipp </a:t>
            </a:r>
            <a:r>
              <a:rPr lang="de-DE" altLang="de-DE" dirty="0" err="1" smtClean="0"/>
              <a:t>Lohrer</a:t>
            </a:r>
            <a:r>
              <a:rPr lang="de-DE" altLang="de-DE" dirty="0" smtClean="0"/>
              <a:t> ()</a:t>
            </a:r>
          </a:p>
          <a:p>
            <a:pPr eaLnBrk="1" hangingPunct="1"/>
            <a:r>
              <a:rPr lang="de-DE" altLang="de-DE" dirty="0" smtClean="0"/>
              <a:t>21.07.2015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Box Locator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Scannt beim betreten eines Raumes nach Boxen</a:t>
            </a:r>
          </a:p>
          <a:p>
            <a:r>
              <a:rPr lang="de-DE" dirty="0" smtClean="0"/>
              <a:t>Gruppiert Messpunkte</a:t>
            </a:r>
          </a:p>
          <a:p>
            <a:endParaRPr lang="de-DE" sz="600" dirty="0" smtClean="0"/>
          </a:p>
        </p:txBody>
      </p:sp>
      <p:sp>
        <p:nvSpPr>
          <p:cNvPr id="10" name="Ellipse 9"/>
          <p:cNvSpPr/>
          <p:nvPr/>
        </p:nvSpPr>
        <p:spPr>
          <a:xfrm>
            <a:off x="3542116" y="2462621"/>
            <a:ext cx="80057" cy="80057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691238" y="231798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Geschätzte Positionen der Boxen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15517" y="2348260"/>
            <a:ext cx="3096344" cy="3817043"/>
            <a:chOff x="5724128" y="2060848"/>
            <a:chExt cx="3025434" cy="37296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52" t="41779" r="9193" b="15262"/>
            <a:stretch/>
          </p:blipFill>
          <p:spPr bwMode="auto">
            <a:xfrm>
              <a:off x="5724128" y="2060848"/>
              <a:ext cx="3025434" cy="3729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hteck 6"/>
            <p:cNvSpPr/>
            <p:nvPr/>
          </p:nvSpPr>
          <p:spPr>
            <a:xfrm>
              <a:off x="6003985" y="2682815"/>
              <a:ext cx="1992702" cy="2529990"/>
            </a:xfrm>
            <a:prstGeom prst="rect">
              <a:avLst/>
            </a:prstGeom>
            <a:noFill/>
            <a:ln w="206375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492134" y="2687316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91238" y="2616929"/>
            <a:ext cx="324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Wandtoleranz für Messpunkte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5535" r="40034" b="20738"/>
          <a:stretch/>
        </p:blipFill>
        <p:spPr bwMode="auto">
          <a:xfrm>
            <a:off x="4498684" y="3582778"/>
            <a:ext cx="3672859" cy="23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8"/>
          <p:cNvSpPr/>
          <p:nvPr/>
        </p:nvSpPr>
        <p:spPr>
          <a:xfrm>
            <a:off x="3691238" y="322906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Messpunkte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3542115" y="3373700"/>
            <a:ext cx="80057" cy="8005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495578" y="598528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Erkannte Box in anderem Raum: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dirty="0" smtClean="0"/>
              <a:t>Messung wird verworfen</a:t>
            </a:r>
            <a:endParaRPr lang="de-DE" sz="16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6425124" y="3969061"/>
            <a:ext cx="1207216" cy="2016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015716" y="30115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68116" y="31639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960998" y="3269991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130640" y="3344942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45787" y="2969252"/>
            <a:ext cx="502000" cy="505339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474548" y="2980609"/>
            <a:ext cx="215192" cy="216623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6245104" y="1879207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691237" y="29158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Einzugsbereich für Messpunkte</a:t>
            </a:r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659311" y="3373700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42898" y="3084537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19195" y="3159756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Brushfire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Initialisierung des Dijkstra-Verfahrens mit allen Randzellen des </a:t>
            </a:r>
            <a:r>
              <a:rPr lang="de-DE" dirty="0" err="1" smtClean="0"/>
              <a:t>OccupancyGrids</a:t>
            </a:r>
            <a:endParaRPr lang="de-DE" dirty="0" smtClean="0"/>
          </a:p>
          <a:p>
            <a:r>
              <a:rPr lang="de-DE" dirty="0" smtClean="0"/>
              <a:t>Update des bestehenden </a:t>
            </a:r>
            <a:r>
              <a:rPr lang="de-DE" dirty="0" err="1" smtClean="0"/>
              <a:t>OccupancyGrids</a:t>
            </a:r>
            <a:r>
              <a:rPr lang="de-DE" dirty="0" smtClean="0"/>
              <a:t> mit Belegtheitswerten, skaliert von:</a:t>
            </a:r>
          </a:p>
          <a:p>
            <a:pPr lvl="1"/>
            <a:r>
              <a:rPr lang="de-DE" dirty="0" smtClean="0"/>
              <a:t>1.0 (Hindernis/ Wand)</a:t>
            </a:r>
          </a:p>
          <a:p>
            <a:pPr lvl="1"/>
            <a:r>
              <a:rPr lang="de-DE" dirty="0" smtClean="0"/>
              <a:t>0.0 ( &lt;= Radius Roboter + Sicherheitsabstand)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1026" name="Picture 2" descr="C:\Users\Admin\Desktop\Brushfire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077072"/>
            <a:ext cx="286252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Brushfire_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86251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Brushfire_4_fin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28624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Brushfire_8_fine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074760"/>
            <a:ext cx="28624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Monte Carlo Lokalisierung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Verfahren: Landmarken basiert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pic>
        <p:nvPicPr>
          <p:cNvPr id="2050" name="Picture 2" descr="C:\Studies\EIM\MobileRoboter\AR_MSI_Project\Partikelfilter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084235"/>
            <a:ext cx="5505661" cy="42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MCL -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412777"/>
            <a:ext cx="7775575" cy="4860540"/>
          </a:xfrm>
        </p:spPr>
        <p:txBody>
          <a:bodyPr/>
          <a:lstStyle/>
          <a:p>
            <a:pPr marL="0" indent="0">
              <a:buNone/>
            </a:pPr>
            <a:r>
              <a:rPr lang="de-DE" sz="1600" kern="1200" dirty="0" err="1">
                <a:solidFill>
                  <a:srgbClr val="00AEFF"/>
                </a:solidFill>
                <a:latin typeface="Lucida Sans" pitchFamily="34" charset="0"/>
              </a:rPr>
              <a:t>RobotLocation</a:t>
            </a:r>
            <a:endParaRPr lang="de-DE" sz="1600" kern="1200" dirty="0">
              <a:solidFill>
                <a:srgbClr val="00AEFF"/>
              </a:solidFill>
              <a:latin typeface="Lucida Sans" pitchFamily="34" charset="0"/>
            </a:endParaRP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update_robot_position_est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movement</a:t>
            </a:r>
            <a:r>
              <a:rPr lang="de-DE" sz="1000" dirty="0"/>
              <a:t>):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i="1" dirty="0">
                <a:solidFill>
                  <a:srgbClr val="629755"/>
                </a:solidFill>
              </a:rPr>
              <a:t>""" Update </a:t>
            </a:r>
            <a:r>
              <a:rPr lang="de-DE" sz="1000" i="1" dirty="0" err="1">
                <a:solidFill>
                  <a:srgbClr val="629755"/>
                </a:solidFill>
              </a:rPr>
              <a:t>estimated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robot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position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with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given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 smtClean="0">
                <a:solidFill>
                  <a:srgbClr val="629755"/>
                </a:solidFill>
              </a:rPr>
              <a:t>movement</a:t>
            </a:r>
            <a:r>
              <a:rPr lang="de-DE" sz="1000" i="1" dirty="0" smtClean="0">
                <a:solidFill>
                  <a:srgbClr val="629755"/>
                </a:solidFill>
              </a:rPr>
              <a:t> ""</a:t>
            </a:r>
          </a:p>
          <a:p>
            <a:pPr marL="0" indent="0">
              <a:buNone/>
            </a:pP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>    </a:t>
            </a:r>
            <a:r>
              <a:rPr lang="de-DE" sz="1000" dirty="0" err="1"/>
              <a:t>number_dist_angles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.robot.sense_landmarks</a:t>
            </a:r>
            <a:r>
              <a:rPr lang="de-DE" sz="1000" dirty="0"/>
              <a:t>()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Run MCL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.robot_position_est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.mcl.mcl_landmark</a:t>
            </a:r>
            <a:r>
              <a:rPr lang="de-DE" sz="1000" dirty="0"/>
              <a:t>(</a:t>
            </a:r>
            <a:r>
              <a:rPr lang="de-DE" sz="1000" dirty="0" err="1"/>
              <a:t>movement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.landmark_positions</a:t>
            </a:r>
            <a:r>
              <a:rPr lang="de-DE" sz="1000" dirty="0">
                <a:solidFill>
                  <a:srgbClr val="CC7832"/>
                </a:solidFill>
              </a:rPr>
              <a:t>,</a:t>
            </a:r>
            <a:br>
              <a:rPr lang="de-DE" sz="1000" dirty="0">
                <a:solidFill>
                  <a:srgbClr val="CC7832"/>
                </a:solidFill>
              </a:rPr>
            </a:br>
            <a:r>
              <a:rPr lang="de-DE" sz="1000" dirty="0">
                <a:solidFill>
                  <a:srgbClr val="CC7832"/>
                </a:solidFill>
              </a:rPr>
              <a:t>                                                    </a:t>
            </a:r>
            <a:r>
              <a:rPr lang="de-DE" sz="1000" dirty="0" err="1">
                <a:solidFill>
                  <a:srgbClr val="AA4926"/>
                </a:solidFill>
              </a:rPr>
              <a:t>sensor_data</a:t>
            </a:r>
            <a:r>
              <a:rPr lang="de-DE" sz="1000" dirty="0"/>
              <a:t>=</a:t>
            </a:r>
            <a:r>
              <a:rPr lang="de-DE" sz="1000" dirty="0" err="1"/>
              <a:t>number_dist_angles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debug</a:t>
            </a:r>
            <a:r>
              <a:rPr lang="de-DE" sz="1000" dirty="0"/>
              <a:t>=</a:t>
            </a:r>
            <a:r>
              <a:rPr lang="de-DE" sz="1000" dirty="0" err="1">
                <a:solidFill>
                  <a:srgbClr val="8888C6"/>
                </a:solidFill>
              </a:rPr>
              <a:t>False</a:t>
            </a:r>
            <a:r>
              <a:rPr lang="de-DE" sz="1000" dirty="0" smtClean="0"/>
              <a:t>)</a:t>
            </a:r>
          </a:p>
          <a:p>
            <a:pPr marL="0" indent="0">
              <a:buNone/>
            </a:pPr>
            <a:endParaRPr lang="de-DE" sz="1000" b="1" dirty="0" smtClean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de-DE" sz="1600" kern="1200" dirty="0">
                <a:solidFill>
                  <a:srgbClr val="00AEFF"/>
                </a:solidFill>
                <a:latin typeface="Lucida Sans" pitchFamily="34" charset="0"/>
              </a:rPr>
              <a:t>MCL</a:t>
            </a: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mcl_landmark</a:t>
            </a:r>
            <a:r>
              <a:rPr lang="de-DE" sz="1000" dirty="0"/>
              <a:t>(</a:t>
            </a:r>
            <a:r>
              <a:rPr lang="de-DE" sz="1000" dirty="0" err="1"/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movement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landmark_positions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sensor_data</a:t>
            </a:r>
            <a:r>
              <a:rPr lang="de-DE" sz="1000" dirty="0" smtClean="0"/>
              <a:t>):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     </a:t>
            </a:r>
            <a:r>
              <a:rPr lang="de-DE" sz="1000" i="1" dirty="0" smtClean="0">
                <a:solidFill>
                  <a:srgbClr val="629755"/>
                </a:solidFill>
              </a:rPr>
              <a:t>"""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movement</a:t>
            </a:r>
            <a:r>
              <a:rPr lang="de-DE" sz="1000" i="1" dirty="0" smtClean="0">
                <a:solidFill>
                  <a:srgbClr val="629755"/>
                </a:solidFill>
              </a:rPr>
              <a:t>:	         [</a:t>
            </a:r>
            <a:r>
              <a:rPr lang="de-DE" sz="1000" i="1" dirty="0">
                <a:solidFill>
                  <a:srgbClr val="629755"/>
                </a:solidFill>
              </a:rPr>
              <a:t>v, </a:t>
            </a:r>
            <a:r>
              <a:rPr lang="de-DE" sz="1000" i="1" dirty="0" err="1">
                <a:solidFill>
                  <a:srgbClr val="629755"/>
                </a:solidFill>
              </a:rPr>
              <a:t>omega</a:t>
            </a:r>
            <a:r>
              <a:rPr lang="de-DE" sz="1000" i="1" dirty="0">
                <a:solidFill>
                  <a:srgbClr val="629755"/>
                </a:solidFill>
              </a:rPr>
              <a:t>]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landmark_positions</a:t>
            </a:r>
            <a:r>
              <a:rPr lang="de-DE" sz="1000" i="1" dirty="0">
                <a:solidFill>
                  <a:srgbClr val="629755"/>
                </a:solidFill>
              </a:rPr>
              <a:t>:  </a:t>
            </a:r>
            <a:r>
              <a:rPr lang="de-DE" sz="1000" i="1" dirty="0" err="1" smtClean="0">
                <a:solidFill>
                  <a:srgbClr val="629755"/>
                </a:solidFill>
              </a:rPr>
              <a:t>list</a:t>
            </a:r>
            <a:r>
              <a:rPr lang="de-DE" sz="1000" i="1" dirty="0">
                <a:solidFill>
                  <a:srgbClr val="629755"/>
                </a:solidFill>
              </a:rPr>
              <a:t>([x1, y1], [x2, y2], ..., [</a:t>
            </a:r>
            <a:r>
              <a:rPr lang="de-DE" sz="1000" i="1" dirty="0" err="1">
                <a:solidFill>
                  <a:srgbClr val="629755"/>
                </a:solidFill>
              </a:rPr>
              <a:t>x_n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y_n</a:t>
            </a:r>
            <a:r>
              <a:rPr lang="de-DE" sz="1000" i="1" dirty="0">
                <a:solidFill>
                  <a:srgbClr val="629755"/>
                </a:solidFill>
              </a:rPr>
              <a:t>])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param</a:t>
            </a:r>
            <a:r>
              <a:rPr lang="de-DE" sz="1000" i="1" dirty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sensor_data</a:t>
            </a:r>
            <a:r>
              <a:rPr lang="de-DE" sz="1000" i="1" dirty="0">
                <a:solidFill>
                  <a:srgbClr val="629755"/>
                </a:solidFill>
              </a:rPr>
              <a:t>:         </a:t>
            </a:r>
            <a:r>
              <a:rPr lang="de-DE" sz="1000" i="1" dirty="0" smtClean="0">
                <a:solidFill>
                  <a:srgbClr val="629755"/>
                </a:solidFill>
              </a:rPr>
              <a:t>     [</a:t>
            </a:r>
            <a:r>
              <a:rPr lang="de-DE" sz="1000" i="1" dirty="0" err="1">
                <a:solidFill>
                  <a:srgbClr val="629755"/>
                </a:solidFill>
              </a:rPr>
              <a:t>indexes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distances</a:t>
            </a:r>
            <a:r>
              <a:rPr lang="de-DE" sz="1000" i="1" dirty="0">
                <a:solidFill>
                  <a:srgbClr val="629755"/>
                </a:solidFill>
              </a:rPr>
              <a:t>, </a:t>
            </a:r>
            <a:r>
              <a:rPr lang="de-DE" sz="1000" i="1" dirty="0" err="1">
                <a:solidFill>
                  <a:srgbClr val="629755"/>
                </a:solidFill>
              </a:rPr>
              <a:t>angles</a:t>
            </a:r>
            <a:r>
              <a:rPr lang="de-DE" sz="1000" i="1" dirty="0" smtClean="0">
                <a:solidFill>
                  <a:srgbClr val="629755"/>
                </a:solidFill>
              </a:rPr>
              <a:t>]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</a:t>
            </a:r>
            <a:r>
              <a:rPr lang="de-DE" sz="1000" b="1" i="1" dirty="0" smtClean="0">
                <a:solidFill>
                  <a:srgbClr val="629755"/>
                </a:solidFill>
              </a:rPr>
              <a:t>:</a:t>
            </a:r>
            <a:r>
              <a:rPr lang="de-DE" sz="1000" b="1" i="1" dirty="0" err="1">
                <a:solidFill>
                  <a:srgbClr val="629755"/>
                </a:solidFill>
              </a:rPr>
              <a:t>return</a:t>
            </a:r>
            <a:r>
              <a:rPr lang="de-DE" sz="1000" i="1" dirty="0">
                <a:solidFill>
                  <a:srgbClr val="629755"/>
                </a:solidFill>
              </a:rPr>
              <a:t>:                    </a:t>
            </a:r>
            <a:r>
              <a:rPr lang="de-DE" sz="1000" i="1" dirty="0" smtClean="0">
                <a:solidFill>
                  <a:srgbClr val="629755"/>
                </a:solidFill>
              </a:rPr>
              <a:t>              </a:t>
            </a:r>
            <a:r>
              <a:rPr lang="de-DE" sz="1000" i="1" dirty="0" err="1" smtClean="0">
                <a:solidFill>
                  <a:srgbClr val="629755"/>
                </a:solidFill>
              </a:rPr>
              <a:t>estimated</a:t>
            </a:r>
            <a:r>
              <a:rPr lang="de-DE" sz="1000" i="1" dirty="0" smtClean="0">
                <a:solidFill>
                  <a:srgbClr val="629755"/>
                </a:solidFill>
              </a:rPr>
              <a:t> </a:t>
            </a:r>
            <a:r>
              <a:rPr lang="de-DE" sz="1000" i="1" dirty="0" err="1">
                <a:solidFill>
                  <a:srgbClr val="629755"/>
                </a:solidFill>
              </a:rPr>
              <a:t>position</a:t>
            </a:r>
            <a:r>
              <a:rPr lang="de-DE" sz="1000" i="1" dirty="0">
                <a:solidFill>
                  <a:srgbClr val="629755"/>
                </a:solidFill>
              </a:rPr>
              <a:t> [x, y, </a:t>
            </a:r>
            <a:r>
              <a:rPr lang="de-DE" sz="1000" i="1" dirty="0" err="1">
                <a:solidFill>
                  <a:srgbClr val="629755"/>
                </a:solidFill>
              </a:rPr>
              <a:t>theta</a:t>
            </a:r>
            <a:r>
              <a:rPr lang="de-DE" sz="1000" i="1" dirty="0">
                <a:solidFill>
                  <a:srgbClr val="629755"/>
                </a:solidFill>
              </a:rPr>
              <a:t>]</a:t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 smtClean="0">
                <a:solidFill>
                  <a:srgbClr val="629755"/>
                </a:solidFill>
              </a:rPr>
              <a:t>        """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1. Move </a:t>
            </a:r>
            <a:r>
              <a:rPr lang="de-DE" sz="1000" dirty="0" err="1">
                <a:solidFill>
                  <a:srgbClr val="808080"/>
                </a:solidFill>
              </a:rPr>
              <a:t>particles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self.particle_cloud.move_particles</a:t>
            </a:r>
            <a:r>
              <a:rPr lang="de-DE" sz="1000" dirty="0"/>
              <a:t>(</a:t>
            </a:r>
            <a:r>
              <a:rPr lang="de-DE" sz="1000" dirty="0" err="1"/>
              <a:t>movement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2. </a:t>
            </a:r>
            <a:r>
              <a:rPr lang="de-DE" sz="1000" dirty="0" err="1">
                <a:solidFill>
                  <a:srgbClr val="808080"/>
                </a:solidFill>
              </a:rPr>
              <a:t>Calculate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weight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of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each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particle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and</a:t>
            </a:r>
            <a:r>
              <a:rPr lang="de-DE" sz="1000" dirty="0">
                <a:solidFill>
                  <a:srgbClr val="808080"/>
                </a:solidFill>
              </a:rPr>
              <a:t> save </a:t>
            </a:r>
            <a:r>
              <a:rPr lang="de-DE" sz="1000" dirty="0" err="1">
                <a:solidFill>
                  <a:srgbClr val="808080"/>
                </a:solidFill>
              </a:rPr>
              <a:t>it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as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list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self.particle_cloud.weight_particles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AA4926"/>
                </a:solidFill>
              </a:rPr>
              <a:t>landmark_positions</a:t>
            </a:r>
            <a:r>
              <a:rPr lang="de-DE" sz="1000" dirty="0"/>
              <a:t>=</a:t>
            </a:r>
            <a:r>
              <a:rPr lang="de-DE" sz="1000" dirty="0" err="1"/>
              <a:t>landmark_positions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>
                <a:solidFill>
                  <a:srgbClr val="AA4926"/>
                </a:solidFill>
              </a:rPr>
              <a:t>sensor_data</a:t>
            </a:r>
            <a:r>
              <a:rPr lang="de-DE" sz="1000" dirty="0" smtClean="0"/>
              <a:t>=</a:t>
            </a:r>
            <a:r>
              <a:rPr lang="de-DE" sz="1000" dirty="0" err="1" smtClean="0"/>
              <a:t>sensor_data</a:t>
            </a:r>
            <a:r>
              <a:rPr lang="de-DE" sz="1000" dirty="0" smtClean="0"/>
              <a:t>)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3. </a:t>
            </a:r>
            <a:r>
              <a:rPr lang="de-DE" sz="1000" dirty="0" err="1">
                <a:solidFill>
                  <a:srgbClr val="808080"/>
                </a:solidFill>
              </a:rPr>
              <a:t>Resampling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 smtClean="0"/>
              <a:t>self.particle_cloud.resample</a:t>
            </a:r>
            <a:r>
              <a:rPr lang="de-DE" sz="1000" dirty="0" smtClean="0"/>
              <a:t>()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>
                <a:solidFill>
                  <a:srgbClr val="808080"/>
                </a:solidFill>
              </a:rPr>
              <a:t># 4. </a:t>
            </a:r>
            <a:r>
              <a:rPr lang="de-DE" sz="1000" dirty="0" err="1">
                <a:solidFill>
                  <a:srgbClr val="808080"/>
                </a:solidFill>
              </a:rPr>
              <a:t>Get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estimated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robot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location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and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return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it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    </a:t>
            </a:r>
            <a:r>
              <a:rPr lang="de-DE" sz="1000" dirty="0" err="1"/>
              <a:t>est_robot_location</a:t>
            </a:r>
            <a:r>
              <a:rPr lang="de-DE" sz="1000" dirty="0"/>
              <a:t> = </a:t>
            </a:r>
            <a:r>
              <a:rPr lang="de-DE" sz="1000" dirty="0" err="1"/>
              <a:t>self.particle_cloud.get_est_location</a:t>
            </a:r>
            <a:r>
              <a:rPr lang="de-DE" sz="1000" dirty="0"/>
              <a:t>()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b="1" dirty="0" err="1">
                <a:solidFill>
                  <a:srgbClr val="CC7832"/>
                </a:solidFill>
              </a:rPr>
              <a:t>return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est_robot_location</a:t>
            </a:r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112060" y="3537012"/>
            <a:ext cx="1224136" cy="324036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336196" y="3537882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EFF"/>
                </a:solidFill>
              </a:rPr>
              <a:t>Landmarken Nummern,</a:t>
            </a:r>
          </a:p>
          <a:p>
            <a:r>
              <a:rPr lang="de-DE" sz="1600" dirty="0">
                <a:solidFill>
                  <a:srgbClr val="00AEFF"/>
                </a:solidFill>
              </a:rPr>
              <a:t>Abstände, rel. Winkel</a:t>
            </a:r>
          </a:p>
        </p:txBody>
      </p:sp>
    </p:spTree>
    <p:extLst>
      <p:ext uri="{BB962C8B-B14F-4D97-AF65-F5344CB8AC3E}">
        <p14:creationId xmlns:p14="http://schemas.microsoft.com/office/powerpoint/2010/main" val="36811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Partikelfilter: Genauigkeit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 Test 10 Durchläufe, Mittelung der Ergebnisse</a:t>
            </a:r>
          </a:p>
          <a:p>
            <a:r>
              <a:rPr lang="de-DE" dirty="0" smtClean="0"/>
              <a:t>Test mit 100 Partikeln:</a:t>
            </a:r>
          </a:p>
          <a:p>
            <a:r>
              <a:rPr lang="de-DE" dirty="0" smtClean="0"/>
              <a:t>Test mit 500 Partikeln:</a:t>
            </a:r>
          </a:p>
          <a:p>
            <a:r>
              <a:rPr lang="de-DE" dirty="0" smtClean="0"/>
              <a:t>Test mit 2000 Partikeln: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1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Mittels </a:t>
            </a:r>
            <a:r>
              <a:rPr lang="de-DE" dirty="0" err="1" smtClean="0"/>
              <a:t>Polarhistogram</a:t>
            </a:r>
            <a:endParaRPr lang="de-DE" dirty="0" smtClean="0"/>
          </a:p>
          <a:p>
            <a:r>
              <a:rPr lang="de-DE" dirty="0" smtClean="0"/>
              <a:t>1. Ansatz:</a:t>
            </a:r>
          </a:p>
          <a:p>
            <a:pPr marL="457200" lvl="1" indent="0">
              <a:buNone/>
            </a:pPr>
            <a:r>
              <a:rPr lang="de-DE" dirty="0" smtClean="0"/>
              <a:t>Laufende Integration der Sensorwerte, Berechnung </a:t>
            </a:r>
            <a:r>
              <a:rPr lang="de-DE" dirty="0" err="1" smtClean="0"/>
              <a:t>Polarhistogram</a:t>
            </a:r>
            <a:r>
              <a:rPr lang="de-DE" dirty="0" smtClean="0"/>
              <a:t> anhand resultierendem </a:t>
            </a:r>
            <a:r>
              <a:rPr lang="de-DE" dirty="0" err="1" smtClean="0"/>
              <a:t>Histogramgitter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sz="3600" dirty="0" smtClean="0"/>
              <a:t>Video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28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412776"/>
            <a:ext cx="7775575" cy="4565749"/>
          </a:xfrm>
        </p:spPr>
        <p:txBody>
          <a:bodyPr/>
          <a:lstStyle/>
          <a:p>
            <a:pPr marL="457200" lvl="1" indent="0">
              <a:buNone/>
            </a:pP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Move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Histogramgrid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with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 </a:t>
            </a:r>
            <a:r>
              <a:rPr lang="de-DE" sz="1600" kern="1200" dirty="0" err="1" smtClean="0">
                <a:solidFill>
                  <a:srgbClr val="00AEFF"/>
                </a:solidFill>
                <a:latin typeface="Lucida Sans" pitchFamily="34" charset="0"/>
              </a:rPr>
              <a:t>padding</a:t>
            </a:r>
            <a:r>
              <a:rPr lang="de-DE" sz="1600" kern="1200" dirty="0" smtClean="0">
                <a:solidFill>
                  <a:srgbClr val="00AEFF"/>
                </a:solidFill>
                <a:latin typeface="Lucida Sans" pitchFamily="34" charset="0"/>
              </a:rPr>
              <a:t>:</a:t>
            </a:r>
            <a:endParaRPr lang="de-DE" sz="1600" b="1" dirty="0" smtClean="0">
              <a:solidFill>
                <a:srgbClr val="CC7832"/>
              </a:solidFill>
            </a:endParaRPr>
          </a:p>
          <a:p>
            <a:pPr marL="457200" lvl="1" indent="0">
              <a:buNone/>
            </a:pPr>
            <a:r>
              <a:rPr lang="de-DE" sz="1000" b="1" dirty="0" err="1" smtClean="0">
                <a:solidFill>
                  <a:srgbClr val="CC7832"/>
                </a:solidFill>
              </a:rPr>
              <a:t>def</a:t>
            </a:r>
            <a:r>
              <a:rPr lang="de-DE" sz="1000" b="1" dirty="0" smtClean="0">
                <a:solidFill>
                  <a:srgbClr val="CC7832"/>
                </a:solidFill>
              </a:rPr>
              <a:t> </a:t>
            </a:r>
            <a:r>
              <a:rPr lang="de-DE" sz="1000" b="1" dirty="0" err="1"/>
              <a:t>move_grid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dx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dy</a:t>
            </a:r>
            <a:r>
              <a:rPr lang="de-DE" sz="1000" dirty="0" smtClean="0"/>
              <a:t>):</a:t>
            </a: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/>
            </a:r>
            <a:br>
              <a:rPr lang="de-DE" sz="1000" i="1" dirty="0">
                <a:solidFill>
                  <a:srgbClr val="629755"/>
                </a:solidFill>
              </a:rPr>
            </a:br>
            <a:r>
              <a:rPr lang="de-DE" sz="1000" i="1" dirty="0">
                <a:solidFill>
                  <a:srgbClr val="629755"/>
                </a:solidFill>
              </a:rPr>
              <a:t>    </a:t>
            </a:r>
            <a:r>
              <a:rPr lang="de-DE" sz="1000" dirty="0" err="1"/>
              <a:t>x_shift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int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8888C6"/>
                </a:solidFill>
              </a:rPr>
              <a:t>round</a:t>
            </a:r>
            <a:r>
              <a:rPr lang="de-DE" sz="1000" dirty="0"/>
              <a:t>(dx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))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 err="1"/>
              <a:t>y_shift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int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8888C6"/>
                </a:solidFill>
              </a:rPr>
              <a:t>round</a:t>
            </a:r>
            <a:r>
              <a:rPr lang="de-DE" sz="1000" dirty="0"/>
              <a:t>(</a:t>
            </a:r>
            <a:r>
              <a:rPr lang="de-DE" sz="1000" dirty="0" err="1"/>
              <a:t>dy</a:t>
            </a:r>
            <a:r>
              <a:rPr lang="de-DE" sz="1000" dirty="0"/>
              <a:t>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))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</a:t>
            </a:r>
            <a:r>
              <a:rPr lang="de-DE" sz="1000" dirty="0" err="1">
                <a:solidFill>
                  <a:srgbClr val="808080"/>
                </a:solidFill>
              </a:rPr>
              <a:t>Calculate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remaining</a:t>
            </a:r>
            <a:r>
              <a:rPr lang="de-DE" sz="1000" dirty="0">
                <a:solidFill>
                  <a:srgbClr val="808080"/>
                </a:solidFill>
              </a:rPr>
              <a:t> (=residual) dx, </a:t>
            </a:r>
            <a:r>
              <a:rPr lang="de-DE" sz="1000" dirty="0" err="1">
                <a:solidFill>
                  <a:srgbClr val="808080"/>
                </a:solidFill>
              </a:rPr>
              <a:t>dy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dirty="0" err="1"/>
              <a:t>x_residual</a:t>
            </a:r>
            <a:r>
              <a:rPr lang="de-DE" sz="1000" dirty="0"/>
              <a:t> = (</a:t>
            </a:r>
            <a:r>
              <a:rPr lang="de-DE" sz="1000" dirty="0" err="1"/>
              <a:t>x_shift</a:t>
            </a:r>
            <a:r>
              <a:rPr lang="de-DE" sz="1000" dirty="0"/>
              <a:t> - dx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 *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 err="1"/>
              <a:t>y_residual</a:t>
            </a:r>
            <a:r>
              <a:rPr lang="de-DE" sz="1000" dirty="0"/>
              <a:t> = (</a:t>
            </a:r>
            <a:r>
              <a:rPr lang="de-DE" sz="1000" dirty="0" err="1"/>
              <a:t>y_shift</a:t>
            </a:r>
            <a:r>
              <a:rPr lang="de-DE" sz="1000" dirty="0"/>
              <a:t> - </a:t>
            </a:r>
            <a:r>
              <a:rPr lang="de-DE" sz="1000" dirty="0" err="1"/>
              <a:t>dy</a:t>
            </a:r>
            <a:r>
              <a:rPr lang="de-DE" sz="1000" dirty="0"/>
              <a:t> /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>) *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.cell_size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dirty="0">
                <a:solidFill>
                  <a:srgbClr val="808080"/>
                </a:solidFill>
              </a:rPr>
              <a:t># </a:t>
            </a:r>
            <a:r>
              <a:rPr lang="de-DE" sz="1000" dirty="0" err="1">
                <a:solidFill>
                  <a:srgbClr val="808080"/>
                </a:solidFill>
              </a:rPr>
              <a:t>Shift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array</a:t>
            </a:r>
            <a:r>
              <a:rPr lang="de-DE" sz="1000" dirty="0">
                <a:solidFill>
                  <a:srgbClr val="808080"/>
                </a:solidFill>
              </a:rPr>
              <a:t> </a:t>
            </a:r>
            <a:r>
              <a:rPr lang="de-DE" sz="1000" dirty="0" err="1">
                <a:solidFill>
                  <a:srgbClr val="808080"/>
                </a:solidFill>
              </a:rPr>
              <a:t>values</a:t>
            </a:r>
            <a:r>
              <a:rPr lang="de-DE" sz="1000" dirty="0">
                <a:solidFill>
                  <a:srgbClr val="808080"/>
                </a:solidFill>
              </a:rPr>
              <a:t> via </a:t>
            </a:r>
            <a:r>
              <a:rPr lang="de-DE" sz="1000" dirty="0" err="1">
                <a:solidFill>
                  <a:srgbClr val="808080"/>
                </a:solidFill>
              </a:rPr>
              <a:t>padding</a:t>
            </a: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# </a:t>
            </a:r>
            <a:r>
              <a:rPr lang="de-DE" sz="1000" dirty="0" err="1">
                <a:solidFill>
                  <a:srgbClr val="808080"/>
                </a:solidFill>
              </a:rPr>
              <a:t>np.pad</a:t>
            </a:r>
            <a:r>
              <a:rPr lang="de-DE" sz="1000" dirty="0">
                <a:solidFill>
                  <a:srgbClr val="808080"/>
                </a:solidFill>
              </a:rPr>
              <a:t>(</a:t>
            </a:r>
            <a:r>
              <a:rPr lang="de-DE" sz="1000" dirty="0" err="1">
                <a:solidFill>
                  <a:srgbClr val="808080"/>
                </a:solidFill>
              </a:rPr>
              <a:t>array_like</a:t>
            </a:r>
            <a:r>
              <a:rPr lang="de-DE" sz="1000" dirty="0">
                <a:solidFill>
                  <a:srgbClr val="808080"/>
                </a:solidFill>
              </a:rPr>
              <a:t>,((before_axis1,after_axis1),(before_axis2,after_axis2)), ...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# ... </a:t>
            </a:r>
            <a:r>
              <a:rPr lang="de-DE" sz="1000" dirty="0" err="1">
                <a:solidFill>
                  <a:srgbClr val="808080"/>
                </a:solidFill>
              </a:rPr>
              <a:t>mode</a:t>
            </a:r>
            <a:r>
              <a:rPr lang="de-DE" sz="1000" dirty="0">
                <a:solidFill>
                  <a:srgbClr val="808080"/>
                </a:solidFill>
              </a:rPr>
              <a:t>='</a:t>
            </a:r>
            <a:r>
              <a:rPr lang="de-DE" sz="1000" dirty="0" err="1">
                <a:solidFill>
                  <a:srgbClr val="808080"/>
                </a:solidFill>
              </a:rPr>
              <a:t>constant</a:t>
            </a:r>
            <a:r>
              <a:rPr lang="de-DE" sz="1000" dirty="0">
                <a:solidFill>
                  <a:srgbClr val="808080"/>
                </a:solidFill>
              </a:rPr>
              <a:t>')[</a:t>
            </a:r>
            <a:r>
              <a:rPr lang="de-DE" sz="1000" dirty="0" err="1">
                <a:solidFill>
                  <a:srgbClr val="808080"/>
                </a:solidFill>
              </a:rPr>
              <a:t>column_start</a:t>
            </a:r>
            <a:r>
              <a:rPr lang="de-DE" sz="1000" dirty="0">
                <a:solidFill>
                  <a:srgbClr val="808080"/>
                </a:solidFill>
              </a:rPr>
              <a:t> : </a:t>
            </a:r>
            <a:r>
              <a:rPr lang="de-DE" sz="1000" dirty="0" err="1">
                <a:solidFill>
                  <a:srgbClr val="808080"/>
                </a:solidFill>
              </a:rPr>
              <a:t>column_stop</a:t>
            </a:r>
            <a:r>
              <a:rPr lang="de-DE" sz="1000" dirty="0">
                <a:solidFill>
                  <a:srgbClr val="808080"/>
                </a:solidFill>
              </a:rPr>
              <a:t>, </a:t>
            </a:r>
            <a:r>
              <a:rPr lang="de-DE" sz="1000" dirty="0" err="1">
                <a:solidFill>
                  <a:srgbClr val="808080"/>
                </a:solidFill>
              </a:rPr>
              <a:t>row_start</a:t>
            </a:r>
            <a:r>
              <a:rPr lang="de-DE" sz="1000" dirty="0">
                <a:solidFill>
                  <a:srgbClr val="808080"/>
                </a:solidFill>
              </a:rPr>
              <a:t> : </a:t>
            </a:r>
            <a:r>
              <a:rPr lang="de-DE" sz="1000" dirty="0" err="1">
                <a:solidFill>
                  <a:srgbClr val="808080"/>
                </a:solidFill>
              </a:rPr>
              <a:t>row_stop</a:t>
            </a:r>
            <a:r>
              <a:rPr lang="de-DE" sz="1000" dirty="0">
                <a:solidFill>
                  <a:srgbClr val="808080"/>
                </a:solidFill>
              </a:rPr>
              <a:t>]</a:t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/>
            </a:r>
            <a:br>
              <a:rPr lang="de-DE" sz="1000" dirty="0">
                <a:solidFill>
                  <a:srgbClr val="808080"/>
                </a:solidFill>
              </a:rPr>
            </a:br>
            <a:r>
              <a:rPr lang="de-DE" sz="1000" dirty="0">
                <a:solidFill>
                  <a:srgbClr val="808080"/>
                </a:solidFill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x_shift</a:t>
            </a:r>
            <a:r>
              <a:rPr lang="de-DE" sz="1000" dirty="0"/>
              <a:t> &gt;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x_shift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x_shift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elif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x_shift</a:t>
            </a:r>
            <a:r>
              <a:rPr lang="de-DE" sz="1000" dirty="0"/>
              <a:t> &lt;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/>
              <a:t>x_shift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abs</a:t>
            </a:r>
            <a:r>
              <a:rPr lang="de-DE" sz="1000" dirty="0"/>
              <a:t>(</a:t>
            </a:r>
            <a:r>
              <a:rPr lang="de-DE" sz="1000" dirty="0" err="1"/>
              <a:t>x_shift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 err="1"/>
              <a:t>x_shift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:-</a:t>
            </a:r>
            <a:r>
              <a:rPr lang="de-DE" sz="1000" dirty="0" err="1"/>
              <a:t>x_shift</a:t>
            </a:r>
            <a:r>
              <a:rPr lang="de-DE" sz="1000" dirty="0"/>
              <a:t>]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y_shift</a:t>
            </a:r>
            <a:r>
              <a:rPr lang="de-DE" sz="1000" dirty="0"/>
              <a:t> &gt;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 err="1"/>
              <a:t>y_shift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)[:-</a:t>
            </a:r>
            <a:r>
              <a:rPr lang="de-DE" sz="1000" dirty="0" err="1"/>
              <a:t>y_shift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elif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y_shift</a:t>
            </a:r>
            <a:r>
              <a:rPr lang="de-DE" sz="1000" dirty="0"/>
              <a:t> &lt;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/>
              <a:t>y_shift</a:t>
            </a:r>
            <a:r>
              <a:rPr lang="de-DE" sz="1000" dirty="0"/>
              <a:t> = </a:t>
            </a:r>
            <a:r>
              <a:rPr lang="de-DE" sz="1000" dirty="0" err="1">
                <a:solidFill>
                  <a:srgbClr val="8888C6"/>
                </a:solidFill>
              </a:rPr>
              <a:t>abs</a:t>
            </a:r>
            <a:r>
              <a:rPr lang="de-DE" sz="1000" dirty="0"/>
              <a:t>(</a:t>
            </a:r>
            <a:r>
              <a:rPr lang="de-DE" sz="1000" dirty="0" err="1"/>
              <a:t>y_shift</a:t>
            </a:r>
            <a:r>
              <a:rPr lang="de-DE" sz="1000" dirty="0"/>
              <a:t>)</a:t>
            </a:r>
            <a:br>
              <a:rPr lang="de-DE" sz="1000" dirty="0"/>
            </a:br>
            <a:r>
              <a:rPr lang="de-DE" sz="1000" dirty="0"/>
              <a:t>        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/>
              <a:t> = </a:t>
            </a:r>
            <a:r>
              <a:rPr lang="de-DE" sz="1000" dirty="0" err="1"/>
              <a:t>np.pad</a:t>
            </a:r>
            <a:r>
              <a:rPr lang="de-DE" sz="1000" dirty="0"/>
              <a:t>(</a:t>
            </a:r>
            <a:r>
              <a:rPr lang="de-DE" sz="1000" dirty="0" err="1">
                <a:solidFill>
                  <a:srgbClr val="94558D"/>
                </a:solidFill>
              </a:rPr>
              <a:t>self</a:t>
            </a:r>
            <a:r>
              <a:rPr lang="de-DE" sz="1000" dirty="0" err="1"/>
              <a:t>.grid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/>
              <a:t>y_shift</a:t>
            </a:r>
            <a:r>
              <a:rPr lang="de-DE" sz="1000" dirty="0"/>
              <a:t>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(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>
                <a:solidFill>
                  <a:srgbClr val="6897BB"/>
                </a:solidFill>
              </a:rPr>
              <a:t>0</a:t>
            </a:r>
            <a:r>
              <a:rPr lang="de-DE" sz="1000" dirty="0"/>
              <a:t>))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>
                <a:solidFill>
                  <a:srgbClr val="AA4926"/>
                </a:solidFill>
              </a:rPr>
              <a:t>mode</a:t>
            </a:r>
            <a:r>
              <a:rPr lang="de-DE" sz="1000" dirty="0"/>
              <a:t>=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 err="1">
                <a:solidFill>
                  <a:srgbClr val="A5C261"/>
                </a:solidFill>
              </a:rPr>
              <a:t>constant</a:t>
            </a:r>
            <a:r>
              <a:rPr lang="de-DE" sz="1000" dirty="0">
                <a:solidFill>
                  <a:srgbClr val="A5C261"/>
                </a:solidFill>
              </a:rPr>
              <a:t>'</a:t>
            </a:r>
            <a:r>
              <a:rPr lang="de-DE" sz="1000" dirty="0"/>
              <a:t>)[</a:t>
            </a:r>
            <a:r>
              <a:rPr lang="de-DE" sz="1000" dirty="0" err="1"/>
              <a:t>y_shift</a:t>
            </a:r>
            <a:r>
              <a:rPr lang="de-DE" sz="1000" dirty="0"/>
              <a:t>: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/>
              <a:t>:]</a:t>
            </a:r>
            <a:br>
              <a:rPr lang="de-DE" sz="1000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   </a:t>
            </a:r>
            <a:r>
              <a:rPr lang="de-DE" sz="1000" b="1" dirty="0" err="1">
                <a:solidFill>
                  <a:srgbClr val="CC7832"/>
                </a:solidFill>
              </a:rPr>
              <a:t>return</a:t>
            </a:r>
            <a:r>
              <a:rPr lang="de-DE" sz="1000" b="1" dirty="0">
                <a:solidFill>
                  <a:srgbClr val="CC7832"/>
                </a:solidFill>
              </a:rPr>
              <a:t> </a:t>
            </a:r>
            <a:r>
              <a:rPr lang="de-DE" sz="1000" dirty="0" err="1"/>
              <a:t>x_residual</a:t>
            </a:r>
            <a:r>
              <a:rPr lang="de-DE" sz="1000" dirty="0">
                <a:solidFill>
                  <a:srgbClr val="CC7832"/>
                </a:solidFill>
              </a:rPr>
              <a:t>, </a:t>
            </a:r>
            <a:r>
              <a:rPr lang="de-DE" sz="1000" dirty="0" err="1" smtClean="0"/>
              <a:t>y_residual</a:t>
            </a:r>
            <a:endParaRPr lang="de-DE" sz="1000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5114008" y="2780058"/>
            <a:ext cx="610120" cy="185246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24128" y="2672916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Berechnung Rest von dx, </a:t>
            </a:r>
            <a:r>
              <a:rPr lang="de-DE" sz="1600" dirty="0" err="1" smtClean="0">
                <a:solidFill>
                  <a:srgbClr val="00AEFF"/>
                </a:solidFill>
              </a:rPr>
              <a:t>dy</a:t>
            </a:r>
            <a:endParaRPr lang="de-DE" sz="1600" dirty="0" smtClean="0">
              <a:solidFill>
                <a:srgbClr val="00AEFF"/>
              </a:solidFill>
            </a:endParaRPr>
          </a:p>
          <a:p>
            <a:r>
              <a:rPr lang="de-DE" sz="1600" dirty="0" smtClean="0">
                <a:solidFill>
                  <a:srgbClr val="00AEFF"/>
                </a:solidFill>
              </a:rPr>
              <a:t>Für nächstes </a:t>
            </a:r>
            <a:r>
              <a:rPr lang="de-DE" sz="1600" dirty="0" err="1" smtClean="0">
                <a:solidFill>
                  <a:srgbClr val="00AEFF"/>
                </a:solidFill>
              </a:rPr>
              <a:t>move_grid</a:t>
            </a:r>
            <a:r>
              <a:rPr lang="de-DE" sz="1600" dirty="0" smtClean="0">
                <a:solidFill>
                  <a:srgbClr val="00AEFF"/>
                </a:solidFill>
              </a:rPr>
              <a:t>()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031940" y="2060848"/>
            <a:ext cx="1296144" cy="108012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328084" y="1768460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Berechnung </a:t>
            </a:r>
            <a:r>
              <a:rPr lang="de-DE" sz="1600" dirty="0" err="1" smtClean="0">
                <a:solidFill>
                  <a:srgbClr val="00AEFF"/>
                </a:solidFill>
              </a:rPr>
              <a:t>x_shift</a:t>
            </a:r>
            <a:r>
              <a:rPr lang="de-DE" sz="1600" dirty="0" smtClean="0">
                <a:solidFill>
                  <a:srgbClr val="00AEFF"/>
                </a:solidFill>
              </a:rPr>
              <a:t>, </a:t>
            </a:r>
            <a:r>
              <a:rPr lang="de-DE" sz="1600" dirty="0" err="1" smtClean="0">
                <a:solidFill>
                  <a:srgbClr val="00AEFF"/>
                </a:solidFill>
              </a:rPr>
              <a:t>y_shift</a:t>
            </a:r>
            <a:endParaRPr lang="de-DE" sz="1600" dirty="0" smtClean="0">
              <a:solidFill>
                <a:srgbClr val="00AEFF"/>
              </a:solidFill>
            </a:endParaRPr>
          </a:p>
          <a:p>
            <a:r>
              <a:rPr lang="de-DE" sz="1600" dirty="0" smtClean="0">
                <a:solidFill>
                  <a:srgbClr val="00AEFF"/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olidFill>
                  <a:srgbClr val="00AEFF"/>
                </a:solidFill>
                <a:sym typeface="Wingdings" panose="05000000000000000000" pitchFamily="2" charset="2"/>
              </a:rPr>
              <a:t>Shift</a:t>
            </a:r>
            <a:r>
              <a:rPr lang="de-DE" sz="1600" dirty="0" smtClean="0">
                <a:solidFill>
                  <a:srgbClr val="00AEFF"/>
                </a:solidFill>
                <a:sym typeface="Wingdings" panose="05000000000000000000" pitchFamily="2" charset="2"/>
              </a:rPr>
              <a:t> sobald &gt;= ½ * </a:t>
            </a:r>
            <a:r>
              <a:rPr lang="de-DE" sz="1600" dirty="0" err="1" smtClean="0">
                <a:solidFill>
                  <a:srgbClr val="00AEFF"/>
                </a:solidFill>
                <a:sym typeface="Wingdings" panose="05000000000000000000" pitchFamily="2" charset="2"/>
              </a:rPr>
              <a:t>cell_size</a:t>
            </a:r>
            <a:endParaRPr lang="de-DE" sz="1600" dirty="0">
              <a:solidFill>
                <a:srgbClr val="00AEFF"/>
              </a:solidFill>
            </a:endParaRPr>
          </a:p>
        </p:txBody>
      </p:sp>
      <p:sp>
        <p:nvSpPr>
          <p:cNvPr id="14" name="Geschweifte Klammer rechts 13"/>
          <p:cNvSpPr/>
          <p:nvPr/>
        </p:nvSpPr>
        <p:spPr>
          <a:xfrm>
            <a:off x="6588223" y="3717032"/>
            <a:ext cx="365465" cy="1728192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Textfeld 14"/>
          <p:cNvSpPr txBox="1"/>
          <p:nvPr/>
        </p:nvSpPr>
        <p:spPr>
          <a:xfrm>
            <a:off x="7184463" y="3349658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EFF"/>
                </a:solidFill>
              </a:rPr>
              <a:t>Zero-</a:t>
            </a:r>
            <a:r>
              <a:rPr lang="de-DE" sz="1600" dirty="0" err="1">
                <a:solidFill>
                  <a:srgbClr val="00AEFF"/>
                </a:solidFill>
              </a:rPr>
              <a:t>Padding</a:t>
            </a:r>
            <a:endParaRPr lang="de-DE" sz="1600" dirty="0">
              <a:solidFill>
                <a:srgbClr val="00AEFF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55080"/>
              </p:ext>
            </p:extLst>
          </p:nvPr>
        </p:nvGraphicFramePr>
        <p:xfrm>
          <a:off x="7056276" y="3717032"/>
          <a:ext cx="1931875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6375"/>
                <a:gridCol w="386375"/>
                <a:gridCol w="386375"/>
                <a:gridCol w="386375"/>
                <a:gridCol w="386375"/>
              </a:tblGrid>
              <a:tr h="351692"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77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1. Ansatz: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robust genug, v.a. wegen Fehlern in der        </a:t>
            </a:r>
            <a:r>
              <a:rPr lang="de-DE" dirty="0" smtClean="0">
                <a:sym typeface="Wingdings" panose="05000000000000000000" pitchFamily="2" charset="2"/>
              </a:rPr>
              <a:t>Lokalisierung. Aufwendig zu parametrieren!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2</a:t>
            </a:r>
            <a:r>
              <a:rPr lang="de-DE" dirty="0" smtClean="0"/>
              <a:t>. Ansatz:</a:t>
            </a:r>
          </a:p>
          <a:p>
            <a:pPr marL="457200" lvl="1" indent="0">
              <a:buNone/>
            </a:pPr>
            <a:r>
              <a:rPr lang="de-DE" dirty="0" smtClean="0"/>
              <a:t>Direkte Gewinnung des </a:t>
            </a:r>
            <a:r>
              <a:rPr lang="de-DE" dirty="0" err="1" smtClean="0"/>
              <a:t>Polarhistogrammes</a:t>
            </a:r>
            <a:r>
              <a:rPr lang="de-DE" dirty="0" smtClean="0"/>
              <a:t> aus den Sensordaten 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Trivial, robust da zu jedem Zeitschritt neue Messung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Mögliche Verwendung des </a:t>
            </a:r>
            <a:r>
              <a:rPr lang="de-DE" dirty="0" err="1" smtClean="0">
                <a:sym typeface="Wingdings" panose="05000000000000000000" pitchFamily="2" charset="2"/>
              </a:rPr>
              <a:t>Histogramgitters</a:t>
            </a:r>
            <a:r>
              <a:rPr lang="de-DE" dirty="0" smtClean="0">
                <a:sym typeface="Wingdings" panose="05000000000000000000" pitchFamily="2" charset="2"/>
              </a:rPr>
              <a:t> zur Kartenerstellung  </a:t>
            </a:r>
            <a:r>
              <a:rPr lang="de-DE" dirty="0" err="1" smtClean="0">
                <a:sym typeface="Wingdings" panose="05000000000000000000" pitchFamily="2" charset="2"/>
              </a:rPr>
              <a:t>FastSlam</a:t>
            </a:r>
            <a:r>
              <a:rPr lang="de-DE" dirty="0" smtClean="0">
                <a:sym typeface="Wingdings" panose="05000000000000000000" pitchFamily="2" charset="2"/>
              </a:rPr>
              <a:t>…</a:t>
            </a:r>
          </a:p>
          <a:p>
            <a:pPr lvl="1">
              <a:buFont typeface="Wingdings" pitchFamily="2" charset="2"/>
              <a:buChar char="à"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Hindernis-Vermeidung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>
                <a:sym typeface="Wingdings" panose="05000000000000000000" pitchFamily="2" charset="2"/>
              </a:rPr>
              <a:t>Details Implementierung:</a:t>
            </a:r>
            <a:endParaRPr lang="de-DE" u="sng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Falls Target in freiem Bereich liegt und genügend Abstand zu den seitlichen Hindernissen eingehalten wird  Fahre direkt zum Target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Verknüpfung Sensorwinkel zu „Winkel-Ring“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smtClean="0">
                <a:sym typeface="Wingdings" panose="05000000000000000000" pitchFamily="2" charset="2"/>
              </a:rPr>
              <a:t>endlicher Zahlenkörper)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5688124" y="2703785"/>
            <a:ext cx="2478608" cy="2275027"/>
            <a:chOff x="5688124" y="2703785"/>
            <a:chExt cx="2478608" cy="22750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946" y="2736967"/>
              <a:ext cx="2257425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Kreis 5"/>
            <p:cNvSpPr/>
            <p:nvPr/>
          </p:nvSpPr>
          <p:spPr>
            <a:xfrm rot="4614882">
              <a:off x="5793391" y="2651952"/>
              <a:ext cx="2240889" cy="2410920"/>
            </a:xfrm>
            <a:prstGeom prst="pie">
              <a:avLst>
                <a:gd name="adj1" fmla="val 7445434"/>
                <a:gd name="adj2" fmla="val 14397874"/>
              </a:avLst>
            </a:prstGeom>
            <a:solidFill>
              <a:srgbClr val="99FF33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Kreis 7"/>
            <p:cNvSpPr/>
            <p:nvPr/>
          </p:nvSpPr>
          <p:spPr>
            <a:xfrm rot="4735997">
              <a:off x="5772724" y="2619185"/>
              <a:ext cx="2242800" cy="2412000"/>
            </a:xfrm>
            <a:prstGeom prst="pie">
              <a:avLst>
                <a:gd name="adj1" fmla="val 14437664"/>
                <a:gd name="adj2" fmla="val 16795032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7070094" y="3241023"/>
              <a:ext cx="144016" cy="144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Kreis 10"/>
            <p:cNvSpPr/>
            <p:nvPr/>
          </p:nvSpPr>
          <p:spPr>
            <a:xfrm rot="17265314">
              <a:off x="5839332" y="2651412"/>
              <a:ext cx="2242800" cy="2412000"/>
            </a:xfrm>
            <a:prstGeom prst="pie">
              <a:avLst>
                <a:gd name="adj1" fmla="val 15248629"/>
                <a:gd name="adj2" fmla="val 16795032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2736054" y="2790101"/>
            <a:ext cx="3001892" cy="1479188"/>
            <a:chOff x="2736054" y="2790101"/>
            <a:chExt cx="3001892" cy="1479188"/>
          </a:xfrm>
        </p:grpSpPr>
        <p:sp>
          <p:nvSpPr>
            <p:cNvPr id="13" name="Kreis 12"/>
            <p:cNvSpPr/>
            <p:nvPr/>
          </p:nvSpPr>
          <p:spPr>
            <a:xfrm rot="16200000">
              <a:off x="2750928" y="2775227"/>
              <a:ext cx="901843" cy="931591"/>
            </a:xfrm>
            <a:prstGeom prst="pie">
              <a:avLst>
                <a:gd name="adj1" fmla="val 15248629"/>
                <a:gd name="adj2" fmla="val 16795032"/>
              </a:avLst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94471" y="3068960"/>
              <a:ext cx="25434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Belegt (Hindernis + Sicherheitsabstand)</a:t>
              </a:r>
            </a:p>
            <a:p>
              <a:r>
                <a:rPr lang="de-DE" dirty="0" smtClean="0"/>
                <a:t>Frei</a:t>
              </a:r>
            </a:p>
            <a:p>
              <a:r>
                <a:rPr lang="de-DE" dirty="0" smtClean="0"/>
                <a:t>Target</a:t>
              </a:r>
              <a:endParaRPr lang="de-DE" dirty="0"/>
            </a:p>
          </p:txBody>
        </p:sp>
        <p:sp>
          <p:nvSpPr>
            <p:cNvPr id="16" name="Kreis 15"/>
            <p:cNvSpPr/>
            <p:nvPr/>
          </p:nvSpPr>
          <p:spPr>
            <a:xfrm rot="16200000">
              <a:off x="2752814" y="3340375"/>
              <a:ext cx="901843" cy="931591"/>
            </a:xfrm>
            <a:prstGeom prst="pie">
              <a:avLst>
                <a:gd name="adj1" fmla="val 15248629"/>
                <a:gd name="adj2" fmla="val 16795032"/>
              </a:avLst>
            </a:prstGeom>
            <a:solidFill>
              <a:srgbClr val="99FF33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2919942" y="4035083"/>
              <a:ext cx="144016" cy="1440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427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94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Inhalt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/>
              <a:t>Lohrer</a:t>
            </a:r>
            <a:endParaRPr lang="de-DE" altLang="de-DE" dirty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47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smtClean="0"/>
              <a:t>Präsentation | Daniel Eckstein, Philipp Lohrer</a:t>
            </a:r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4. Zusammenfassung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Text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95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89CD316-C51B-4EDC-8FEA-BA4D38A9E3A7}" type="slidenum">
              <a:rPr lang="de-DE" altLang="de-DE"/>
              <a:pPr eaLnBrk="1" hangingPunct="1"/>
              <a:t>23</a:t>
            </a:fld>
            <a:endParaRPr lang="de-DE" altLang="de-DE"/>
          </a:p>
        </p:txBody>
      </p:sp>
      <p:pic>
        <p:nvPicPr>
          <p:cNvPr id="11268" name="Picture 2" descr="sticker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Herzlichen Dank</a:t>
            </a:r>
          </a:p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409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50ABA826-BEAA-4641-A59E-25776795EBD9}" type="slidenum">
              <a:rPr lang="de-DE" altLang="de-DE"/>
              <a:pPr eaLnBrk="1" hangingPunct="1"/>
              <a:t>24</a:t>
            </a:fld>
            <a:endParaRPr lang="de-DE" altLang="de-DE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Fußzeile ändern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Die Fußzeile kann angepasst werden.</a:t>
            </a:r>
          </a:p>
          <a:p>
            <a:pPr eaLnBrk="1" hangingPunct="1"/>
            <a:r>
              <a:rPr lang="de-DE" altLang="de-DE" smtClean="0"/>
              <a:t>„Ansicht“ &gt; „Kopf- und Fußzeile …“ auswählen</a:t>
            </a:r>
          </a:p>
          <a:p>
            <a:pPr eaLnBrk="1" hangingPunct="1"/>
            <a:r>
              <a:rPr lang="de-DE" altLang="de-DE" smtClean="0"/>
              <a:t>Reiter „Folie“</a:t>
            </a:r>
          </a:p>
          <a:p>
            <a:pPr eaLnBrk="1" hangingPunct="1"/>
            <a:r>
              <a:rPr lang="de-DE" altLang="de-DE" smtClean="0"/>
              <a:t>gewünschten Text ins Eingabefeld einfügen</a:t>
            </a:r>
          </a:p>
          <a:p>
            <a:pPr eaLnBrk="1" hangingPunct="1"/>
            <a:r>
              <a:rPr lang="de-DE" altLang="de-DE" smtClean="0"/>
              <a:t>„für alle übernehmen“ klicken</a:t>
            </a:r>
          </a:p>
          <a:p>
            <a:pPr eaLnBrk="1" hangingPunct="1"/>
            <a:r>
              <a:rPr lang="de-DE" altLang="de-DE" smtClean="0"/>
              <a:t>das Häkchen vor „auf Titelfolie nicht anzeigen soll gesetzt sein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5D2BC6-3A40-4AD8-9312-00BA7EC030F1}" type="slidenum">
              <a:rPr lang="de-DE" altLang="de-DE"/>
              <a:pPr eaLnBrk="1" hangingPunct="1"/>
              <a:t>25</a:t>
            </a:fld>
            <a:endParaRPr lang="de-DE" altLang="de-DE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Folientitel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erster Punkt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zweiter Punkt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457200" indent="-457200" eaLnBrk="1" hangingPunct="1">
              <a:buFontTx/>
              <a:buAutoNum type="arabicPeriod"/>
            </a:pPr>
            <a:endParaRPr lang="de-DE" altLang="de-DE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750B02-D817-4C6D-B463-CDBADCE2DC2B}" type="slidenum">
              <a:rPr lang="de-DE" altLang="de-DE"/>
              <a:pPr eaLnBrk="1" hangingPunct="1"/>
              <a:t>26</a:t>
            </a:fld>
            <a:endParaRPr lang="de-DE" altLang="de-D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Tabelle | Beispiel Studierendenzahlen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1042988" y="1989138"/>
          <a:ext cx="7488237" cy="3532186"/>
        </p:xfrm>
        <a:graphic>
          <a:graphicData uri="http://schemas.openxmlformats.org/drawingml/2006/table">
            <a:tbl>
              <a:tblPr/>
              <a:tblGrid>
                <a:gridCol w="4543425"/>
                <a:gridCol w="1473200"/>
                <a:gridCol w="1471612"/>
              </a:tblGrid>
              <a:tr h="514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Fakultät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Anzahl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Prozent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Architektur und Gestaltung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420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Bauingenieurwesen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Elektrotechnik und Informationstechnik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417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Informatik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500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15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Maschinenbau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977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Wirtschafts- und Sozialwissenschaften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733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Gesamt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3349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Master-Studiengänge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308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grundständige 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3041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57928F6-15F7-4A44-A35C-8031E0FACE8E}" type="slidenum">
              <a:rPr lang="de-DE" altLang="de-DE"/>
              <a:pPr eaLnBrk="1" hangingPunct="1"/>
              <a:t>27</a:t>
            </a:fld>
            <a:endParaRPr lang="de-DE" altLang="de-DE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Grafik | Beispiel Studierendenzahlen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561263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C07932D-73EA-4958-BAC3-A79F0289C4A1}" type="slidenum">
              <a:rPr lang="de-DE" altLang="de-DE"/>
              <a:pPr eaLnBrk="1" hangingPunct="1"/>
              <a:t>28</a:t>
            </a:fld>
            <a:endParaRPr lang="de-DE" altLang="de-D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Bilder</a:t>
            </a:r>
          </a:p>
        </p:txBody>
      </p:sp>
      <p:pic>
        <p:nvPicPr>
          <p:cNvPr id="8197" name="Picture 3" descr="EI Shooting-007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6448425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940425" y="4725988"/>
            <a:ext cx="2952750" cy="12239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1600" dirty="0">
                <a:solidFill>
                  <a:schemeClr val="bg1"/>
                </a:solidFill>
              </a:rPr>
              <a:t>Schrift kann Weiß auf blauem Hintergrund gesetzt werden.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D9BC2402-BD6A-4D78-AC48-FC536A3318E7}" type="slidenum">
              <a:rPr lang="de-DE" altLang="de-DE"/>
              <a:pPr eaLnBrk="1" hangingPunct="1"/>
              <a:t>29</a:t>
            </a:fld>
            <a:endParaRPr lang="de-DE" altLang="de-DE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Blaue Flächen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71550" y="1989138"/>
            <a:ext cx="2160588" cy="14398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851275" y="1989138"/>
            <a:ext cx="432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Blaue Flächen und Autoformen sollen ohne Linie verwendet werden.</a:t>
            </a:r>
          </a:p>
          <a:p>
            <a:pPr eaLnBrk="1" hangingPunct="1">
              <a:spcBef>
                <a:spcPct val="50000"/>
              </a:spcBef>
            </a:pPr>
            <a:endParaRPr lang="de-DE" altLang="de-DE"/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Farbe lässt sich über „weitere Füllfarben“ &gt; „benutzerdefiniert“ einstellen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R 0  |  G 174  |  B 239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971550" y="4005263"/>
            <a:ext cx="1871663" cy="431800"/>
          </a:xfrm>
          <a:prstGeom prst="rightArrow">
            <a:avLst>
              <a:gd name="adj1" fmla="val 50000"/>
              <a:gd name="adj2" fmla="val 108364"/>
            </a:avLst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Zustandsautomat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Ellipse 2"/>
          <p:cNvSpPr/>
          <p:nvPr/>
        </p:nvSpPr>
        <p:spPr>
          <a:xfrm>
            <a:off x="6398830" y="2670788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398830" y="433345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3740969" y="1570371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Room</a:t>
            </a:r>
            <a:endParaRPr lang="de-DE" sz="1600" dirty="0" smtClean="0"/>
          </a:p>
          <a:p>
            <a:pPr algn="ctr"/>
            <a:r>
              <a:rPr lang="de-DE" sz="1600" dirty="0" err="1" smtClean="0"/>
              <a:t>Reached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1134060" y="421023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Inspect</a:t>
            </a:r>
            <a:endParaRPr lang="de-DE" dirty="0"/>
          </a:p>
          <a:p>
            <a:pPr algn="ctr"/>
            <a:r>
              <a:rPr lang="de-DE" dirty="0" smtClean="0"/>
              <a:t>Corners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762352" y="5299080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Exit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1134060" y="2039549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Finished</a:t>
            </a:r>
            <a:endParaRPr lang="de-DE" dirty="0"/>
          </a:p>
        </p:txBody>
      </p:sp>
      <p:cxnSp>
        <p:nvCxnSpPr>
          <p:cNvPr id="14" name="Gekrümmte Verbindung 13"/>
          <p:cNvCxnSpPr>
            <a:stCxn id="32" idx="4"/>
            <a:endCxn id="33" idx="2"/>
          </p:cNvCxnSpPr>
          <p:nvPr/>
        </p:nvCxnSpPr>
        <p:spPr>
          <a:xfrm rot="16200000" flipH="1">
            <a:off x="2501177" y="4458604"/>
            <a:ext cx="668144" cy="185420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136" idx="4"/>
            <a:endCxn id="32" idx="2"/>
          </p:cNvCxnSpPr>
          <p:nvPr/>
        </p:nvCxnSpPr>
        <p:spPr>
          <a:xfrm rot="16200000" flipH="1">
            <a:off x="635151" y="4132026"/>
            <a:ext cx="420699" cy="57711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2" idx="0"/>
            <a:endCxn id="34" idx="2"/>
          </p:cNvCxnSpPr>
          <p:nvPr/>
        </p:nvCxnSpPr>
        <p:spPr>
          <a:xfrm rot="16200000" flipV="1">
            <a:off x="646109" y="2948200"/>
            <a:ext cx="1749989" cy="774086"/>
          </a:xfrm>
          <a:prstGeom prst="curvedConnector4">
            <a:avLst>
              <a:gd name="adj1" fmla="val 37980"/>
              <a:gd name="adj2" fmla="val 12953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206068" y="5540561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8" name="Gekrümmte Verbindung 57"/>
          <p:cNvCxnSpPr>
            <a:stCxn id="33" idx="6"/>
            <a:endCxn id="30" idx="4"/>
          </p:cNvCxnSpPr>
          <p:nvPr/>
        </p:nvCxnSpPr>
        <p:spPr>
          <a:xfrm flipV="1">
            <a:off x="5310524" y="5174855"/>
            <a:ext cx="1862392" cy="544924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897042" y="563813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aiming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exit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69376" y="2975653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    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80" name="Gekrümmte Verbindung 79"/>
          <p:cNvCxnSpPr>
            <a:stCxn id="30" idx="6"/>
            <a:endCxn id="3" idx="6"/>
          </p:cNvCxnSpPr>
          <p:nvPr/>
        </p:nvCxnSpPr>
        <p:spPr>
          <a:xfrm flipV="1">
            <a:off x="7947002" y="3091487"/>
            <a:ext cx="12700" cy="1662669"/>
          </a:xfrm>
          <a:prstGeom prst="curvedConnector3">
            <a:avLst>
              <a:gd name="adj1" fmla="val 77904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686788" y="381497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  <a:endParaRPr lang="de-DE" sz="1200" dirty="0"/>
          </a:p>
        </p:txBody>
      </p:sp>
      <p:cxnSp>
        <p:nvCxnSpPr>
          <p:cNvPr id="83" name="Gekrümmte Verbindung 82"/>
          <p:cNvCxnSpPr>
            <a:stCxn id="3" idx="2"/>
            <a:endCxn id="30" idx="2"/>
          </p:cNvCxnSpPr>
          <p:nvPr/>
        </p:nvCxnSpPr>
        <p:spPr>
          <a:xfrm rot="10800000" flipV="1">
            <a:off x="6398830" y="3091486"/>
            <a:ext cx="12700" cy="1662669"/>
          </a:xfrm>
          <a:prstGeom prst="curvedConnector3">
            <a:avLst>
              <a:gd name="adj1" fmla="val 905759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5310524" y="369198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</a:t>
            </a:r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/>
              <a:t>obsacle</a:t>
            </a:r>
            <a:r>
              <a:rPr lang="de-DE" sz="1200" dirty="0" smtClean="0"/>
              <a:t> </a:t>
            </a:r>
            <a:r>
              <a:rPr lang="de-DE" sz="1200" dirty="0" err="1" smtClean="0"/>
              <a:t>passed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95" name="Gekrümmte Verbindung 94"/>
          <p:cNvCxnSpPr>
            <a:stCxn id="3" idx="0"/>
            <a:endCxn id="31" idx="6"/>
          </p:cNvCxnSpPr>
          <p:nvPr/>
        </p:nvCxnSpPr>
        <p:spPr>
          <a:xfrm rot="16200000" flipV="1">
            <a:off x="5891170" y="1389041"/>
            <a:ext cx="679718" cy="1883775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krümmte Verbindung 97"/>
          <p:cNvCxnSpPr>
            <a:stCxn id="30" idx="3"/>
            <a:endCxn id="31" idx="4"/>
          </p:cNvCxnSpPr>
          <p:nvPr/>
        </p:nvCxnSpPr>
        <p:spPr>
          <a:xfrm rot="5400000" flipH="1">
            <a:off x="4250372" y="2676452"/>
            <a:ext cx="2639866" cy="2110500"/>
          </a:xfrm>
          <a:prstGeom prst="curvedConnector3">
            <a:avLst>
              <a:gd name="adj1" fmla="val -1332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007649" y="1602366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39952" y="4610551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cxnSp>
        <p:nvCxnSpPr>
          <p:cNvPr id="117" name="Gekrümmte Verbindung 116"/>
          <p:cNvCxnSpPr>
            <a:stCxn id="31" idx="3"/>
            <a:endCxn id="32" idx="6"/>
          </p:cNvCxnSpPr>
          <p:nvPr/>
        </p:nvCxnSpPr>
        <p:spPr>
          <a:xfrm rot="5400000">
            <a:off x="2153770" y="2817011"/>
            <a:ext cx="2342387" cy="1285462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3324963" y="41026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polyline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updated</a:t>
            </a:r>
            <a:endParaRPr lang="de-DE" sz="1200" dirty="0"/>
          </a:p>
        </p:txBody>
      </p:sp>
      <p:sp>
        <p:nvSpPr>
          <p:cNvPr id="136" name="Ellipse 135"/>
          <p:cNvSpPr/>
          <p:nvPr/>
        </p:nvSpPr>
        <p:spPr>
          <a:xfrm>
            <a:off x="493891" y="4084137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2987693" y="1707401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krümmte Verbindung 138"/>
          <p:cNvCxnSpPr>
            <a:stCxn id="34" idx="7"/>
            <a:endCxn id="138" idx="2"/>
          </p:cNvCxnSpPr>
          <p:nvPr/>
        </p:nvCxnSpPr>
        <p:spPr>
          <a:xfrm rot="5400000" flipH="1" flipV="1">
            <a:off x="2525441" y="1700517"/>
            <a:ext cx="392318" cy="53218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02329" y="37939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initial</a:t>
            </a:r>
            <a:r>
              <a:rPr lang="de-DE" sz="1200" dirty="0" smtClean="0"/>
              <a:t> </a:t>
            </a:r>
            <a:r>
              <a:rPr lang="de-DE" sz="1200" dirty="0" err="1" smtClean="0"/>
              <a:t>state</a:t>
            </a:r>
            <a:endParaRPr lang="de-DE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2838986" y="14190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exit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08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gen 38"/>
          <p:cNvSpPr/>
          <p:nvPr/>
        </p:nvSpPr>
        <p:spPr>
          <a:xfrm>
            <a:off x="7621250" y="1691597"/>
            <a:ext cx="1368740" cy="1315227"/>
          </a:xfrm>
          <a:prstGeom prst="arc">
            <a:avLst>
              <a:gd name="adj1" fmla="val 10790359"/>
              <a:gd name="adj2" fmla="val 1346807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99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7451092" y="2342704"/>
            <a:ext cx="854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Carrot-</a:t>
            </a:r>
            <a:r>
              <a:rPr lang="de-DE" b="1" dirty="0" err="1" smtClean="0">
                <a:solidFill>
                  <a:srgbClr val="00AEEF"/>
                </a:solidFill>
              </a:rPr>
              <a:t>Donkey</a:t>
            </a:r>
            <a:r>
              <a:rPr lang="de-DE" b="1" dirty="0" smtClean="0">
                <a:solidFill>
                  <a:srgbClr val="00AEEF"/>
                </a:solidFill>
              </a:rPr>
              <a:t>-Verfahren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Carrot</a:t>
            </a:r>
            <a:r>
              <a:rPr lang="de-DE" dirty="0" smtClean="0"/>
              <a:t> in jedem Zustand Aktiv</a:t>
            </a:r>
          </a:p>
          <a:p>
            <a:endParaRPr lang="de-DE" dirty="0"/>
          </a:p>
          <a:p>
            <a:r>
              <a:rPr lang="de-DE" dirty="0" smtClean="0"/>
              <a:t>Robot verfolgt </a:t>
            </a:r>
            <a:r>
              <a:rPr lang="de-DE" dirty="0" err="1" smtClean="0"/>
              <a:t>Carrot</a:t>
            </a:r>
            <a:r>
              <a:rPr lang="de-DE" dirty="0" smtClean="0"/>
              <a:t> durch Regelung</a:t>
            </a:r>
          </a:p>
          <a:p>
            <a:endParaRPr lang="de-DE" dirty="0"/>
          </a:p>
          <a:p>
            <a:r>
              <a:rPr lang="de-DE" dirty="0" smtClean="0"/>
              <a:t>Situationsabhängige Spezialfunktionen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04678" y="2141761"/>
            <a:ext cx="401904" cy="401887"/>
            <a:chOff x="3707904" y="1963410"/>
            <a:chExt cx="180029" cy="180020"/>
          </a:xfrm>
        </p:grpSpPr>
        <p:sp>
          <p:nvSpPr>
            <p:cNvPr id="70" name="Ellipse 69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 rot="20698229">
            <a:off x="7177093" y="2254229"/>
            <a:ext cx="178881" cy="178881"/>
            <a:chOff x="1493163" y="2106372"/>
            <a:chExt cx="80127" cy="80127"/>
          </a:xfrm>
        </p:grpSpPr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H="1">
            <a:off x="6688907" y="2343674"/>
            <a:ext cx="46805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36365" r="14197" b="33231"/>
          <a:stretch/>
        </p:blipFill>
        <p:spPr bwMode="auto">
          <a:xfrm>
            <a:off x="1266481" y="4077072"/>
            <a:ext cx="6765627" cy="20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Gerade Verbindung mit Pfeil 88"/>
          <p:cNvCxnSpPr/>
          <p:nvPr/>
        </p:nvCxnSpPr>
        <p:spPr>
          <a:xfrm flipH="1">
            <a:off x="7718272" y="2342705"/>
            <a:ext cx="3864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310822" y="185770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v = </a:t>
            </a:r>
            <a:r>
              <a:rPr lang="de-DE" sz="1400" dirty="0" err="1" smtClean="0">
                <a:solidFill>
                  <a:srgbClr val="00B050"/>
                </a:solidFill>
              </a:rPr>
              <a:t>konst</a:t>
            </a:r>
            <a:r>
              <a:rPr lang="de-DE" sz="1400" dirty="0" smtClean="0">
                <a:solidFill>
                  <a:srgbClr val="00B050"/>
                </a:solidFill>
              </a:rPr>
              <a:t>.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46457" y="237086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v =&gt; PID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7266533" y="2453244"/>
            <a:ext cx="0" cy="55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8305620" y="2342704"/>
            <a:ext cx="20" cy="664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67891" y="2977325"/>
            <a:ext cx="1039106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7645418" y="2675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7488483" y="154992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99FF"/>
                </a:solidFill>
              </a:rPr>
              <a:t>ω</a:t>
            </a:r>
            <a:r>
              <a:rPr lang="de-DE" sz="1400" dirty="0" smtClean="0">
                <a:solidFill>
                  <a:srgbClr val="0099FF"/>
                </a:solidFill>
              </a:rPr>
              <a:t> =&gt; PD</a:t>
            </a:r>
            <a:endParaRPr lang="de-DE" sz="14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llipse 149"/>
          <p:cNvSpPr/>
          <p:nvPr/>
        </p:nvSpPr>
        <p:spPr>
          <a:xfrm>
            <a:off x="507608" y="5101281"/>
            <a:ext cx="1222071" cy="12220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mit Pfeil 93"/>
          <p:cNvCxnSpPr>
            <a:stCxn id="66" idx="2"/>
          </p:cNvCxnSpPr>
          <p:nvPr/>
        </p:nvCxnSpPr>
        <p:spPr>
          <a:xfrm flipH="1" flipV="1">
            <a:off x="1597749" y="3136055"/>
            <a:ext cx="199895" cy="1128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ihandform 89"/>
          <p:cNvSpPr/>
          <p:nvPr/>
        </p:nvSpPr>
        <p:spPr>
          <a:xfrm>
            <a:off x="1895877" y="3304178"/>
            <a:ext cx="876300" cy="640679"/>
          </a:xfrm>
          <a:custGeom>
            <a:avLst/>
            <a:gdLst>
              <a:gd name="connsiteX0" fmla="*/ 0 w 876300"/>
              <a:gd name="connsiteY0" fmla="*/ 0 h 640679"/>
              <a:gd name="connsiteX1" fmla="*/ 234950 w 876300"/>
              <a:gd name="connsiteY1" fmla="*/ 196850 h 640679"/>
              <a:gd name="connsiteX2" fmla="*/ 463550 w 876300"/>
              <a:gd name="connsiteY2" fmla="*/ 482600 h 640679"/>
              <a:gd name="connsiteX3" fmla="*/ 711200 w 876300"/>
              <a:gd name="connsiteY3" fmla="*/ 622300 h 640679"/>
              <a:gd name="connsiteX4" fmla="*/ 876300 w 876300"/>
              <a:gd name="connsiteY4" fmla="*/ 635000 h 64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640679">
                <a:moveTo>
                  <a:pt x="0" y="0"/>
                </a:moveTo>
                <a:cubicBezTo>
                  <a:pt x="78846" y="58208"/>
                  <a:pt x="157692" y="116417"/>
                  <a:pt x="234950" y="196850"/>
                </a:cubicBezTo>
                <a:cubicBezTo>
                  <a:pt x="312208" y="277283"/>
                  <a:pt x="384175" y="411692"/>
                  <a:pt x="463550" y="482600"/>
                </a:cubicBezTo>
                <a:cubicBezTo>
                  <a:pt x="542925" y="553508"/>
                  <a:pt x="642408" y="596900"/>
                  <a:pt x="711200" y="622300"/>
                </a:cubicBezTo>
                <a:cubicBezTo>
                  <a:pt x="779992" y="647700"/>
                  <a:pt x="828146" y="641350"/>
                  <a:pt x="876300" y="6350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214918" y="3403806"/>
            <a:ext cx="410523" cy="650697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AEEF"/>
                </a:solidFill>
              </a:rPr>
              <a:t>Carrot-</a:t>
            </a:r>
            <a:r>
              <a:rPr lang="de-DE" b="1" dirty="0" err="1">
                <a:solidFill>
                  <a:srgbClr val="00AEEF"/>
                </a:solidFill>
              </a:rPr>
              <a:t>Donkey</a:t>
            </a:r>
            <a:r>
              <a:rPr lang="de-DE" b="1" dirty="0">
                <a:solidFill>
                  <a:srgbClr val="00AEEF"/>
                </a:solidFill>
              </a:rPr>
              <a:t>-Verfahren </a:t>
            </a:r>
            <a:r>
              <a:rPr lang="de-DE" b="1" dirty="0" smtClean="0">
                <a:solidFill>
                  <a:srgbClr val="00AEEF"/>
                </a:solidFill>
              </a:rPr>
              <a:t>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765605" y="1999935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 rot="20099935">
            <a:off x="2282745" y="1676200"/>
            <a:ext cx="260200" cy="260201"/>
            <a:chOff x="3707904" y="1963411"/>
            <a:chExt cx="180020" cy="180020"/>
          </a:xfrm>
        </p:grpSpPr>
        <p:sp>
          <p:nvSpPr>
            <p:cNvPr id="11" name="Ellipse 10"/>
            <p:cNvSpPr/>
            <p:nvPr/>
          </p:nvSpPr>
          <p:spPr>
            <a:xfrm>
              <a:off x="3707904" y="1963411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2691089" y="2624415"/>
            <a:ext cx="115816" cy="115816"/>
            <a:chOff x="3923928" y="1944717"/>
            <a:chExt cx="1015258" cy="1015258"/>
          </a:xfrm>
        </p:grpSpPr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3923928" y="1944717"/>
              <a:ext cx="1015258" cy="101525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25331" y="2346120"/>
              <a:ext cx="212451" cy="2124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1435703" y="1533029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a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487520" y="2578902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F0"/>
                </a:solidFill>
              </a:rPr>
              <a:t>b</a:t>
            </a:r>
            <a:endParaRPr lang="de-DE" sz="1200" dirty="0">
              <a:solidFill>
                <a:srgbClr val="00B0F0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>
          <a:xfrm flipH="1">
            <a:off x="230288" y="2012051"/>
            <a:ext cx="535318" cy="203554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363351" y="2169815"/>
            <a:ext cx="115816" cy="115816"/>
            <a:chOff x="1493163" y="2106372"/>
            <a:chExt cx="80127" cy="80127"/>
          </a:xfrm>
        </p:grpSpPr>
        <p:sp>
          <p:nvSpPr>
            <p:cNvPr id="60" name="Ellipse 59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Pfeil nach unten 62"/>
          <p:cNvSpPr/>
          <p:nvPr/>
        </p:nvSpPr>
        <p:spPr>
          <a:xfrm rot="12599868">
            <a:off x="1223411" y="2283238"/>
            <a:ext cx="199409" cy="312241"/>
          </a:xfrm>
          <a:prstGeom prst="downArrow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170688" y="1806304"/>
            <a:ext cx="232941" cy="6619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1" idx="6"/>
          </p:cNvCxnSpPr>
          <p:nvPr/>
        </p:nvCxnSpPr>
        <p:spPr>
          <a:xfrm flipH="1" flipV="1">
            <a:off x="1433376" y="2227724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ogen 73"/>
          <p:cNvSpPr/>
          <p:nvPr/>
        </p:nvSpPr>
        <p:spPr>
          <a:xfrm rot="17343657">
            <a:off x="2023606" y="2317091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2118648" y="2378117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624028" y="2014270"/>
            <a:ext cx="2090050" cy="975419"/>
            <a:chOff x="962728" y="2223100"/>
            <a:chExt cx="1751350" cy="817349"/>
          </a:xfrm>
        </p:grpSpPr>
        <p:cxnSp>
          <p:nvCxnSpPr>
            <p:cNvPr id="38" name="Gerade Verbindung mit Pfeil 37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H="1">
              <a:off x="995568" y="2223100"/>
              <a:ext cx="83557" cy="228725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 rot="9253473">
            <a:off x="769412" y="1428921"/>
            <a:ext cx="1655315" cy="754758"/>
            <a:chOff x="962728" y="2241903"/>
            <a:chExt cx="1751350" cy="798546"/>
          </a:xfrm>
        </p:grpSpPr>
        <p:cxnSp>
          <p:nvCxnSpPr>
            <p:cNvPr id="49" name="Gerade Verbindung mit Pfeil 48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rot="1161075">
              <a:off x="1031358" y="2241903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/>
          <p:cNvSpPr txBox="1"/>
          <p:nvPr/>
        </p:nvSpPr>
        <p:spPr>
          <a:xfrm>
            <a:off x="1328123" y="4064297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9" name="Gerade Verbindung 58"/>
          <p:cNvCxnSpPr/>
          <p:nvPr/>
        </p:nvCxnSpPr>
        <p:spPr>
          <a:xfrm rot="20698229">
            <a:off x="445601" y="3479578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790602">
            <a:off x="1780380" y="3183541"/>
            <a:ext cx="260212" cy="260201"/>
            <a:chOff x="3707904" y="1963410"/>
            <a:chExt cx="180029" cy="180020"/>
          </a:xfrm>
        </p:grpSpPr>
        <p:sp>
          <p:nvSpPr>
            <p:cNvPr id="66" name="Ellipse 65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 Verbindung 80"/>
          <p:cNvCxnSpPr>
            <a:endCxn id="90" idx="0"/>
          </p:cNvCxnSpPr>
          <p:nvPr/>
        </p:nvCxnSpPr>
        <p:spPr>
          <a:xfrm flipV="1">
            <a:off x="1862026" y="3304178"/>
            <a:ext cx="33851" cy="5736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7" idx="6"/>
          </p:cNvCxnSpPr>
          <p:nvPr/>
        </p:nvCxnSpPr>
        <p:spPr>
          <a:xfrm rot="20698229" flipH="1" flipV="1">
            <a:off x="1106132" y="3736936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/>
          <p:cNvSpPr/>
          <p:nvPr/>
        </p:nvSpPr>
        <p:spPr>
          <a:xfrm rot="16441886">
            <a:off x="1713875" y="3726730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 rot="20698229">
            <a:off x="1791109" y="3800638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 rot="20698229">
            <a:off x="1033144" y="3807924"/>
            <a:ext cx="843479" cy="452738"/>
            <a:chOff x="970115" y="2039689"/>
            <a:chExt cx="1853105" cy="994657"/>
          </a:xfrm>
        </p:grpSpPr>
        <p:cxnSp>
          <p:nvCxnSpPr>
            <p:cNvPr id="86" name="Gerade Verbindung mit Pfeil 85"/>
            <p:cNvCxnSpPr/>
            <p:nvPr/>
          </p:nvCxnSpPr>
          <p:spPr>
            <a:xfrm rot="901771">
              <a:off x="970115" y="2629215"/>
              <a:ext cx="1745833" cy="9426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2654235" y="2544303"/>
              <a:ext cx="168985" cy="4900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995573" y="2039689"/>
              <a:ext cx="142441" cy="412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3167844" y="1704856"/>
            <a:ext cx="5796644" cy="36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dirty="0"/>
              <a:t>Wenn Robot näher am Ziel als </a:t>
            </a:r>
            <a:r>
              <a:rPr lang="de-DE" sz="2000" dirty="0" err="1">
                <a:solidFill>
                  <a:srgbClr val="FFC000"/>
                </a:solidFill>
              </a:rPr>
              <a:t>Carrot</a:t>
            </a:r>
            <a:r>
              <a:rPr lang="de-DE" sz="2000" dirty="0"/>
              <a:t> (</a:t>
            </a:r>
            <a:r>
              <a:rPr lang="de-DE" sz="2000" dirty="0">
                <a:solidFill>
                  <a:srgbClr val="FF0000"/>
                </a:solidFill>
              </a:rPr>
              <a:t>a </a:t>
            </a:r>
            <a:r>
              <a:rPr lang="de-DE" sz="2000" dirty="0"/>
              <a:t>&lt; </a:t>
            </a:r>
            <a:r>
              <a:rPr lang="de-DE" sz="2000" dirty="0">
                <a:solidFill>
                  <a:srgbClr val="00AEFF"/>
                </a:solidFill>
              </a:rPr>
              <a:t>b</a:t>
            </a:r>
            <a:r>
              <a:rPr lang="de-DE" sz="20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Schiebe </a:t>
            </a:r>
            <a:r>
              <a:rPr lang="de-DE" dirty="0" err="1">
                <a:solidFill>
                  <a:srgbClr val="FFC000"/>
                </a:solidFill>
              </a:rPr>
              <a:t>Carrot</a:t>
            </a:r>
            <a:r>
              <a:rPr lang="de-DE" dirty="0"/>
              <a:t> auf </a:t>
            </a:r>
            <a:r>
              <a:rPr lang="de-DE" dirty="0" err="1">
                <a:solidFill>
                  <a:srgbClr val="00B050"/>
                </a:solidFill>
              </a:rPr>
              <a:t>Polyline</a:t>
            </a:r>
            <a:r>
              <a:rPr lang="de-DE" dirty="0"/>
              <a:t> vor den Robot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Wenn Robot einem </a:t>
            </a:r>
            <a:r>
              <a:rPr lang="de-DE" sz="2000" dirty="0" smtClean="0">
                <a:solidFill>
                  <a:srgbClr val="009EE0"/>
                </a:solidFill>
              </a:rPr>
              <a:t>Hindernis </a:t>
            </a:r>
            <a:r>
              <a:rPr lang="de-DE" sz="2000" dirty="0" smtClean="0"/>
              <a:t>ausweicht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Bewege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 mit Abstand </a:t>
            </a:r>
            <a:r>
              <a:rPr lang="de-DE" dirty="0" smtClean="0">
                <a:solidFill>
                  <a:srgbClr val="FF0000"/>
                </a:solidFill>
              </a:rPr>
              <a:t>d </a:t>
            </a:r>
            <a:r>
              <a:rPr lang="de-DE" dirty="0" smtClean="0"/>
              <a:t>mit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FFC000"/>
                </a:solidFill>
              </a:rPr>
              <a:t>Carrot</a:t>
            </a:r>
            <a:r>
              <a:rPr lang="de-DE" sz="2000" dirty="0" smtClean="0">
                <a:solidFill>
                  <a:srgbClr val="FFC000"/>
                </a:solidFill>
              </a:rPr>
              <a:t> </a:t>
            </a:r>
            <a:r>
              <a:rPr lang="de-DE" sz="2000" dirty="0" smtClean="0"/>
              <a:t>dient als Zielrichtung für Hindernisvermeidung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Wenn sich Robot zu weit entfernt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Warte ab (Stoppe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)</a:t>
            </a:r>
          </a:p>
          <a:p>
            <a:endParaRPr lang="de-DE" sz="2000" dirty="0" smtClean="0"/>
          </a:p>
          <a:p>
            <a:endParaRPr lang="de-DE" sz="2000" dirty="0"/>
          </a:p>
        </p:txBody>
      </p:sp>
      <p:cxnSp>
        <p:nvCxnSpPr>
          <p:cNvPr id="95" name="Gerade Verbindung mit Pfeil 94"/>
          <p:cNvCxnSpPr>
            <a:stCxn id="77" idx="1"/>
          </p:cNvCxnSpPr>
          <p:nvPr/>
        </p:nvCxnSpPr>
        <p:spPr>
          <a:xfrm flipH="1" flipV="1">
            <a:off x="794317" y="3812755"/>
            <a:ext cx="271033" cy="209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 rot="20698229">
            <a:off x="1017940" y="3781882"/>
            <a:ext cx="115816" cy="115816"/>
            <a:chOff x="1493163" y="2106372"/>
            <a:chExt cx="80127" cy="80127"/>
          </a:xfrm>
        </p:grpSpPr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9" name="Gerade Verbindung mit Pfeil 118"/>
          <p:cNvCxnSpPr>
            <a:stCxn id="125" idx="2"/>
          </p:cNvCxnSpPr>
          <p:nvPr/>
        </p:nvCxnSpPr>
        <p:spPr>
          <a:xfrm>
            <a:off x="1825420" y="5213303"/>
            <a:ext cx="142167" cy="2521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16200000">
            <a:off x="903475" y="4798298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/>
          <p:cNvGrpSpPr/>
          <p:nvPr/>
        </p:nvGrpSpPr>
        <p:grpSpPr>
          <a:xfrm rot="14386400">
            <a:off x="1629822" y="4970798"/>
            <a:ext cx="260212" cy="260201"/>
            <a:chOff x="3707904" y="1963410"/>
            <a:chExt cx="180029" cy="180020"/>
          </a:xfrm>
        </p:grpSpPr>
        <p:sp>
          <p:nvSpPr>
            <p:cNvPr id="125" name="Ellipse 124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 Verbindung 125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Gerade Verbindung 122"/>
          <p:cNvCxnSpPr/>
          <p:nvPr/>
        </p:nvCxnSpPr>
        <p:spPr>
          <a:xfrm flipV="1">
            <a:off x="859488" y="5049662"/>
            <a:ext cx="518313" cy="1306322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 rot="16369026">
            <a:off x="1061318" y="5654409"/>
            <a:ext cx="115816" cy="115816"/>
            <a:chOff x="1493163" y="2106372"/>
            <a:chExt cx="80127" cy="80127"/>
          </a:xfrm>
        </p:grpSpPr>
        <p:sp>
          <p:nvSpPr>
            <p:cNvPr id="137" name="Ellipse 136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1" name="Rechteck 140"/>
          <p:cNvSpPr/>
          <p:nvPr/>
        </p:nvSpPr>
        <p:spPr>
          <a:xfrm rot="16200000">
            <a:off x="2642874" y="4798297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376361" y="4479457"/>
            <a:ext cx="420213" cy="570205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607391" y="542219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 = 0</a:t>
            </a:r>
            <a:endParaRPr lang="de-DE" sz="14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2042793" y="58971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d_max</a:t>
            </a:r>
            <a:endParaRPr lang="de-DE" sz="1400" dirty="0"/>
          </a:p>
        </p:txBody>
      </p:sp>
      <p:cxnSp>
        <p:nvCxnSpPr>
          <p:cNvPr id="155" name="Gerade Verbindung 154"/>
          <p:cNvCxnSpPr>
            <a:stCxn id="153" idx="1"/>
            <a:endCxn id="150" idx="6"/>
          </p:cNvCxnSpPr>
          <p:nvPr/>
        </p:nvCxnSpPr>
        <p:spPr>
          <a:xfrm flipH="1" flipV="1">
            <a:off x="1729679" y="5712317"/>
            <a:ext cx="313114" cy="33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ihandform 156"/>
          <p:cNvSpPr/>
          <p:nvPr/>
        </p:nvSpPr>
        <p:spPr>
          <a:xfrm>
            <a:off x="1578577" y="4502989"/>
            <a:ext cx="189838" cy="595222"/>
          </a:xfrm>
          <a:custGeom>
            <a:avLst/>
            <a:gdLst>
              <a:gd name="connsiteX0" fmla="*/ 189838 w 189838"/>
              <a:gd name="connsiteY0" fmla="*/ 0 h 595222"/>
              <a:gd name="connsiteX1" fmla="*/ 57 w 189838"/>
              <a:gd name="connsiteY1" fmla="*/ 250166 h 595222"/>
              <a:gd name="connsiteX2" fmla="*/ 172585 w 189838"/>
              <a:gd name="connsiteY2" fmla="*/ 595222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8" h="595222">
                <a:moveTo>
                  <a:pt x="189838" y="0"/>
                </a:moveTo>
                <a:cubicBezTo>
                  <a:pt x="96385" y="75481"/>
                  <a:pt x="2932" y="150962"/>
                  <a:pt x="57" y="250166"/>
                </a:cubicBezTo>
                <a:cubicBezTo>
                  <a:pt x="-2819" y="349370"/>
                  <a:pt x="103574" y="500332"/>
                  <a:pt x="172585" y="59522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1477671"/>
            <a:ext cx="662473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dijkstra_algorithm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while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open_list.not_empty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v_priority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polyline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create_polyline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neighbour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get_neighbours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.match_in_grid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c_v_w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calc_heuristic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Scale priority according to occupancy ([0..1]) at grid[point]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-&gt; priority * [1.0 .. 2.0]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*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w_point_occupancy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 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open_list.get_old_dist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open_list.update_entry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911360" y="2489047"/>
            <a:ext cx="1980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solidFill>
                  <a:srgbClr val="00AEFF"/>
                </a:solidFill>
              </a:rPr>
              <a:t>Closed</a:t>
            </a:r>
            <a:r>
              <a:rPr lang="de-DE" sz="1600" dirty="0" smtClean="0">
                <a:solidFill>
                  <a:srgbClr val="00AEFF"/>
                </a:solidFill>
              </a:rPr>
              <a:t> List wird als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r>
              <a:rPr lang="de-DE" sz="1600" dirty="0" smtClean="0">
                <a:solidFill>
                  <a:srgbClr val="00AEFF"/>
                </a:solidFill>
              </a:rPr>
              <a:t> adressiert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28" name="Gerade Verbindung mit Pfeil 27"/>
          <p:cNvCxnSpPr>
            <a:stCxn id="56" idx="1"/>
          </p:cNvCxnSpPr>
          <p:nvPr/>
        </p:nvCxnSpPr>
        <p:spPr>
          <a:xfrm flipH="1" flipV="1">
            <a:off x="3707904" y="2672916"/>
            <a:ext cx="3203456" cy="108519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463988" y="1927575"/>
            <a:ext cx="198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Prioritätsliste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61" name="Gerade Verbindung mit Pfeil 60"/>
          <p:cNvCxnSpPr>
            <a:stCxn id="59" idx="1"/>
          </p:cNvCxnSpPr>
          <p:nvPr/>
        </p:nvCxnSpPr>
        <p:spPr>
          <a:xfrm flipH="1">
            <a:off x="2951820" y="2096852"/>
            <a:ext cx="1512168" cy="0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6264188" y="1232756"/>
            <a:ext cx="2484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Nachbarschaft (4 oder 8)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2" name="Gerade Verbindung mit Pfeil 71"/>
          <p:cNvCxnSpPr>
            <a:stCxn id="71" idx="1"/>
          </p:cNvCxnSpPr>
          <p:nvPr/>
        </p:nvCxnSpPr>
        <p:spPr>
          <a:xfrm flipH="1">
            <a:off x="5040052" y="1402033"/>
            <a:ext cx="1224136" cy="22676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911360" y="3753036"/>
            <a:ext cx="2125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Erzeugung der </a:t>
            </a:r>
            <a:r>
              <a:rPr lang="de-DE" sz="1600" dirty="0" err="1" smtClean="0">
                <a:solidFill>
                  <a:srgbClr val="00AEFF"/>
                </a:solidFill>
              </a:rPr>
              <a:t>Polyline</a:t>
            </a:r>
            <a:r>
              <a:rPr lang="de-DE" sz="1600" dirty="0" smtClean="0">
                <a:solidFill>
                  <a:srgbClr val="00AEFF"/>
                </a:solidFill>
              </a:rPr>
              <a:t> durch Pfadrückverfolgung in der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 flipV="1">
            <a:off x="5148064" y="3212976"/>
            <a:ext cx="1763296" cy="86409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Kürzeste Wege zwischen den Räumen berechnen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Open List </a:t>
            </a:r>
            <a:r>
              <a:rPr lang="de-DE" dirty="0" smtClean="0"/>
              <a:t>als </a:t>
            </a:r>
            <a:r>
              <a:rPr lang="de-DE" dirty="0" err="1" smtClean="0"/>
              <a:t>heapq</a:t>
            </a:r>
            <a:r>
              <a:rPr lang="de-DE" dirty="0" smtClean="0"/>
              <a:t>: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sz="1400" dirty="0" smtClean="0"/>
          </a:p>
          <a:p>
            <a:r>
              <a:rPr lang="de-DE" dirty="0" err="1" smtClean="0"/>
              <a:t>Closed</a:t>
            </a:r>
            <a:r>
              <a:rPr lang="de-DE" dirty="0" smtClean="0"/>
              <a:t> List als 2-D Array:</a:t>
            </a:r>
          </a:p>
          <a:p>
            <a:endParaRPr lang="de-DE" dirty="0" smtClean="0"/>
          </a:p>
          <a:p>
            <a:endParaRPr lang="de-DE" sz="600" dirty="0"/>
          </a:p>
          <a:p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Heuristik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FF0000"/>
                    </a:solidFill>
                  </a:rPr>
                  <a:t>Kosten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7030A0"/>
                    </a:solidFill>
                  </a:rPr>
                  <a:t>Belegtheitswert k </a:t>
                </a:r>
                <a:r>
                  <a:rPr lang="de-DE" dirty="0" smtClean="0"/>
                  <a:t>durch </a:t>
                </a:r>
                <a:r>
                  <a:rPr lang="de-DE" dirty="0" err="1" smtClean="0"/>
                  <a:t>Brushfire</a:t>
                </a:r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Priorität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blipFill rotWithShape="1">
                <a:blip r:embed="rId2"/>
                <a:stretch>
                  <a:fillRect l="-834" b="-5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1355"/>
              </p:ext>
            </p:extLst>
          </p:nvPr>
        </p:nvGraphicFramePr>
        <p:xfrm>
          <a:off x="587637" y="2627641"/>
          <a:ext cx="4104456" cy="92641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{ED083AE6-46FA-4A59-8FB0-9F97EB10719F}</a:tableStyleId>
              </a:tblPr>
              <a:tblGrid>
                <a:gridCol w="348492"/>
                <a:gridCol w="767632"/>
                <a:gridCol w="972108"/>
                <a:gridCol w="1080120"/>
                <a:gridCol w="936104"/>
              </a:tblGrid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Priorität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Punkt </a:t>
                      </a:r>
                      <a:r>
                        <a:rPr lang="de-DE" sz="1300" b="0" dirty="0" smtClean="0">
                          <a:solidFill>
                            <a:srgbClr val="FFC000"/>
                          </a:solidFill>
                        </a:rPr>
                        <a:t>w</a:t>
                      </a:r>
                    </a:p>
                    <a:p>
                      <a:pPr algn="ctr"/>
                      <a:r>
                        <a:rPr lang="de-DE" sz="1300" b="0" dirty="0" smtClean="0"/>
                        <a:t>[x, y]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/>
                        <a:t>Distanz zum Start </a:t>
                      </a:r>
                      <a:r>
                        <a:rPr lang="de-DE" sz="13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de-DE" sz="1300" b="0" kern="1200" baseline="-250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3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Vorgänger p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03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493458" y="2883818"/>
            <a:ext cx="0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376473" y="301534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Kleinste Priorität</a:t>
            </a:r>
            <a:endParaRPr lang="de-DE" sz="1200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4971"/>
              </p:ext>
            </p:extLst>
          </p:nvPr>
        </p:nvGraphicFramePr>
        <p:xfrm>
          <a:off x="5724128" y="3537012"/>
          <a:ext cx="2579949" cy="250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83"/>
                <a:gridCol w="859983"/>
                <a:gridCol w="859983"/>
              </a:tblGrid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llipse 14"/>
          <p:cNvSpPr/>
          <p:nvPr/>
        </p:nvSpPr>
        <p:spPr>
          <a:xfrm rot="20590975">
            <a:off x="8763483" y="5828995"/>
            <a:ext cx="157524" cy="157524"/>
          </a:xfrm>
          <a:prstGeom prst="ellipse">
            <a:avLst/>
          </a:prstGeom>
          <a:solidFill>
            <a:srgbClr val="00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639620" y="46033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8408074" y="6005938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99FF"/>
                </a:solidFill>
              </a:rPr>
              <a:t>z (Ziel)</a:t>
            </a:r>
            <a:endParaRPr lang="de-DE" sz="1200" dirty="0">
              <a:solidFill>
                <a:srgbClr val="0099FF"/>
              </a:solidFill>
            </a:endParaRPr>
          </a:p>
        </p:txBody>
      </p:sp>
      <p:cxnSp>
        <p:nvCxnSpPr>
          <p:cNvPr id="18" name="Gerade Verbindung 17"/>
          <p:cNvCxnSpPr>
            <a:stCxn id="21" idx="5"/>
            <a:endCxn id="15" idx="1"/>
          </p:cNvCxnSpPr>
          <p:nvPr/>
        </p:nvCxnSpPr>
        <p:spPr>
          <a:xfrm>
            <a:off x="7899700" y="4826184"/>
            <a:ext cx="873121" cy="1044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20617461">
            <a:off x="6067174" y="3880059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864438" y="35840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 (Start)</a:t>
            </a:r>
            <a:endParaRPr lang="de-DE" sz="1200" dirty="0"/>
          </a:p>
        </p:txBody>
      </p:sp>
      <p:sp>
        <p:nvSpPr>
          <p:cNvPr id="21" name="Ellipse 20"/>
          <p:cNvSpPr/>
          <p:nvPr/>
        </p:nvSpPr>
        <p:spPr>
          <a:xfrm>
            <a:off x="7765245" y="469172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415321" y="442753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FFC000"/>
                </a:solidFill>
              </a:rPr>
              <a:t>w (Nachbar)</a:t>
            </a:r>
            <a:endParaRPr lang="de-DE" sz="1100" dirty="0">
              <a:solidFill>
                <a:srgbClr val="FFC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576577" y="557874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Hindernis</a:t>
            </a:r>
          </a:p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k = 1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716748" y="49098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7542" y="576925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505613" y="576925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cxnSp>
        <p:nvCxnSpPr>
          <p:cNvPr id="27" name="Gerade Verbindung 26"/>
          <p:cNvCxnSpPr>
            <a:stCxn id="13" idx="6"/>
            <a:endCxn id="21" idx="2"/>
          </p:cNvCxnSpPr>
          <p:nvPr/>
        </p:nvCxnSpPr>
        <p:spPr>
          <a:xfrm>
            <a:off x="7069784" y="4767902"/>
            <a:ext cx="695461" cy="2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3" idx="1"/>
            <a:endCxn id="19" idx="5"/>
          </p:cNvCxnSpPr>
          <p:nvPr/>
        </p:nvCxnSpPr>
        <p:spPr>
          <a:xfrm flipH="1" flipV="1">
            <a:off x="6215071" y="3996553"/>
            <a:ext cx="720258" cy="7156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912260" y="4689140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6551478" y="4062709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>
                <a:solidFill>
                  <a:srgbClr val="00B050"/>
                </a:solidFill>
              </a:rPr>
              <a:t>d</a:t>
            </a:r>
            <a:r>
              <a:rPr lang="de-DE" sz="1100" baseline="-25000" dirty="0" err="1">
                <a:solidFill>
                  <a:srgbClr val="00B050"/>
                </a:solidFill>
              </a:rPr>
              <a:t>w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7797787" y="388005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913153" y="3868968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067174" y="4668660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67174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765245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451370" y="5334614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/>
              <a:t>h</a:t>
            </a:r>
            <a:r>
              <a:rPr lang="de-DE" sz="1100" baseline="-25000" dirty="0" err="1" smtClean="0"/>
              <a:t>w</a:t>
            </a:r>
            <a:endParaRPr lang="de-DE" sz="1100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7067591" y="4798601"/>
            <a:ext cx="695461" cy="2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452320" y="47418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c</a:t>
            </a:r>
            <a:endParaRPr lang="de-DE" sz="12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63653"/>
              </p:ext>
            </p:extLst>
          </p:nvPr>
        </p:nvGraphicFramePr>
        <p:xfrm>
          <a:off x="343566" y="4477475"/>
          <a:ext cx="2484275" cy="1532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</a:tblGrid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Index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</a:tbl>
          </a:graphicData>
        </a:graphic>
      </p:graphicFrame>
      <p:cxnSp>
        <p:nvCxnSpPr>
          <p:cNvPr id="58" name="Gerade Verbindung mit Pfeil 57"/>
          <p:cNvCxnSpPr/>
          <p:nvPr/>
        </p:nvCxnSpPr>
        <p:spPr>
          <a:xfrm>
            <a:off x="955634" y="5032021"/>
            <a:ext cx="2520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 flipV="1">
            <a:off x="1432689" y="5295208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963746" y="5716095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2395794" y="5805170"/>
            <a:ext cx="3372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 flipV="1">
            <a:off x="1956778" y="5323179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 rot="20617461">
            <a:off x="1519323" y="4998721"/>
            <a:ext cx="78762" cy="7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891604" y="4451404"/>
            <a:ext cx="2688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Es wird jeweils der Vorgänger p gespeichert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Schneller Zugriff durch </a:t>
            </a:r>
            <a:r>
              <a:rPr lang="de-DE" dirty="0" err="1" smtClean="0"/>
              <a:t>Indexing</a:t>
            </a:r>
            <a:endParaRPr lang="de-DE" dirty="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1558704" y="5666196"/>
            <a:ext cx="0" cy="241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Path Scheduler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Ermittelt den kürzesten Weg durch alle Räume</a:t>
            </a:r>
            <a:endParaRPr lang="de-DE" sz="600" dirty="0" smtClean="0"/>
          </a:p>
          <a:p>
            <a:r>
              <a:rPr lang="de-DE" dirty="0" smtClean="0"/>
              <a:t>Wege von Raum zu Raum mit A*</a:t>
            </a:r>
          </a:p>
          <a:p>
            <a:r>
              <a:rPr lang="de-DE" dirty="0" smtClean="0"/>
              <a:t>Bei </a:t>
            </a:r>
            <a:r>
              <a:rPr lang="de-DE" b="1" dirty="0" smtClean="0"/>
              <a:t>n</a:t>
            </a:r>
            <a:r>
              <a:rPr lang="de-DE" dirty="0" smtClean="0"/>
              <a:t> Räumen gilt:</a:t>
            </a:r>
          </a:p>
          <a:p>
            <a:pPr lvl="1"/>
            <a:r>
              <a:rPr lang="de-DE" dirty="0" smtClean="0"/>
              <a:t>Mögliche Kombinationen</a:t>
            </a:r>
            <a:br>
              <a:rPr lang="de-DE" dirty="0" smtClean="0"/>
            </a:br>
            <a:r>
              <a:rPr lang="de-DE" dirty="0" smtClean="0"/>
              <a:t>durch Permutation = (n-1)!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(6-1)! = 120</a:t>
            </a:r>
          </a:p>
          <a:p>
            <a:pPr lvl="1"/>
            <a:r>
              <a:rPr lang="de-DE" dirty="0" smtClean="0"/>
              <a:t>Anzahl A* Iterationen: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n </a:t>
            </a:r>
            <a:r>
              <a:rPr lang="de-DE" dirty="0" smtClean="0">
                <a:latin typeface="Times New Roman"/>
                <a:cs typeface="Times New Roman"/>
              </a:rPr>
              <a:t>∙</a:t>
            </a:r>
            <a:r>
              <a:rPr lang="de-DE" dirty="0" smtClean="0"/>
              <a:t> (n-1) / 2 = 15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81162"/>
              </p:ext>
            </p:extLst>
          </p:nvPr>
        </p:nvGraphicFramePr>
        <p:xfrm>
          <a:off x="755576" y="4622081"/>
          <a:ext cx="3420382" cy="171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26"/>
                <a:gridCol w="488626"/>
                <a:gridCol w="488626"/>
                <a:gridCol w="488626"/>
                <a:gridCol w="488626"/>
                <a:gridCol w="488626"/>
                <a:gridCol w="488626"/>
              </a:tblGrid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Raum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A*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 smtClean="0"/>
                        <a:t>inv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10491" r="6298" b="9776"/>
          <a:stretch/>
        </p:blipFill>
        <p:spPr bwMode="auto">
          <a:xfrm>
            <a:off x="4531580" y="3068960"/>
            <a:ext cx="4468911" cy="31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Room</a:t>
            </a:r>
            <a:r>
              <a:rPr lang="de-DE" b="1" dirty="0" smtClean="0">
                <a:solidFill>
                  <a:srgbClr val="00AEEF"/>
                </a:solidFill>
              </a:rPr>
              <a:t> Scanner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5842153" cy="4349750"/>
          </a:xfrm>
        </p:spPr>
        <p:txBody>
          <a:bodyPr/>
          <a:lstStyle/>
          <a:p>
            <a:r>
              <a:rPr lang="de-DE" dirty="0" smtClean="0"/>
              <a:t>Nutzt das Belegtheitsgitter um alle Ecken zu finden</a:t>
            </a:r>
          </a:p>
          <a:p>
            <a:r>
              <a:rPr lang="de-DE" dirty="0" smtClean="0"/>
              <a:t>Ordnet jedem Raum die Ecken zu</a:t>
            </a:r>
          </a:p>
          <a:p>
            <a:r>
              <a:rPr lang="de-DE" dirty="0" smtClean="0"/>
              <a:t>Prüft, ob Robot in aktuellem Raum</a:t>
            </a:r>
            <a:br>
              <a:rPr lang="de-DE" dirty="0" smtClean="0"/>
            </a:br>
            <a:r>
              <a:rPr lang="de-DE" dirty="0" smtClean="0"/>
              <a:t>alle Ecken gesehen hat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sz="600" dirty="0" smtClean="0"/>
          </a:p>
          <a:p>
            <a:pPr marL="914400" lvl="2" indent="0">
              <a:buNone/>
            </a:pPr>
            <a:endParaRPr lang="de-DE" dirty="0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6341774" y="800708"/>
            <a:ext cx="2490194" cy="4792608"/>
            <a:chOff x="6171218" y="980728"/>
            <a:chExt cx="2490194" cy="47926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8" t="13714" r="9794" b="14718"/>
            <a:stretch/>
          </p:blipFill>
          <p:spPr bwMode="auto">
            <a:xfrm>
              <a:off x="6192180" y="980728"/>
              <a:ext cx="2448272" cy="4792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Bogen 6"/>
            <p:cNvSpPr/>
            <p:nvPr/>
          </p:nvSpPr>
          <p:spPr>
            <a:xfrm rot="20910270">
              <a:off x="6171218" y="1312940"/>
              <a:ext cx="2490194" cy="2386436"/>
            </a:xfrm>
            <a:prstGeom prst="arc">
              <a:avLst>
                <a:gd name="adj1" fmla="val 21581009"/>
                <a:gd name="adj2" fmla="val 7983782"/>
              </a:avLst>
            </a:prstGeom>
            <a:solidFill>
              <a:srgbClr val="92D050">
                <a:alpha val="42000"/>
              </a:srgbClr>
            </a:solidFill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130°</a:t>
              </a:r>
              <a:endParaRPr lang="de-DE" dirty="0"/>
            </a:p>
          </p:txBody>
        </p:sp>
      </p:grpSp>
      <p:sp>
        <p:nvSpPr>
          <p:cNvPr id="10" name="Bogen 9"/>
          <p:cNvSpPr/>
          <p:nvPr/>
        </p:nvSpPr>
        <p:spPr>
          <a:xfrm>
            <a:off x="6175524" y="5709166"/>
            <a:ext cx="264606" cy="253581"/>
          </a:xfrm>
          <a:prstGeom prst="arc">
            <a:avLst>
              <a:gd name="adj1" fmla="val 21581009"/>
              <a:gd name="adj2" fmla="val 7983782"/>
            </a:avLst>
          </a:prstGeom>
          <a:solidFill>
            <a:srgbClr val="92D050">
              <a:alpha val="42000"/>
            </a:srgbClr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464148" y="566532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Bereich Eckenerkennung</a:t>
            </a:r>
          </a:p>
        </p:txBody>
      </p:sp>
      <p:sp>
        <p:nvSpPr>
          <p:cNvPr id="11" name="Ellipse 10"/>
          <p:cNvSpPr/>
          <p:nvPr/>
        </p:nvSpPr>
        <p:spPr>
          <a:xfrm>
            <a:off x="6258728" y="6138941"/>
            <a:ext cx="160115" cy="1601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40130" y="60346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Nicht gesehene Ecken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8078"/>
              </p:ext>
            </p:extLst>
          </p:nvPr>
        </p:nvGraphicFramePr>
        <p:xfrm>
          <a:off x="107504" y="3949118"/>
          <a:ext cx="3135015" cy="218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</a:tblGrid>
              <a:tr h="271846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8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9" t="47972" r="14065" b="20150"/>
          <a:stretch/>
        </p:blipFill>
        <p:spPr bwMode="auto">
          <a:xfrm>
            <a:off x="3390181" y="3949344"/>
            <a:ext cx="2737273" cy="2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Gerade Verbindung 16"/>
          <p:cNvCxnSpPr/>
          <p:nvPr/>
        </p:nvCxnSpPr>
        <p:spPr>
          <a:xfrm>
            <a:off x="4485736" y="4123426"/>
            <a:ext cx="674322" cy="870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5160058" y="4113076"/>
            <a:ext cx="708086" cy="8805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494362" y="4993591"/>
            <a:ext cx="665696" cy="9327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5160058" y="4993592"/>
            <a:ext cx="688651" cy="9327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96036" y="455093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7030A0"/>
                </a:solidFill>
              </a:rPr>
              <a:t>Raummitte</a:t>
            </a:r>
            <a:endParaRPr lang="de-DE" sz="1400" dirty="0">
              <a:solidFill>
                <a:srgbClr val="7030A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3571336" y="4572000"/>
            <a:ext cx="1588722" cy="42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3571336" y="4993592"/>
            <a:ext cx="1588722" cy="924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reuz 14"/>
          <p:cNvSpPr/>
          <p:nvPr/>
        </p:nvSpPr>
        <p:spPr>
          <a:xfrm rot="5400000">
            <a:off x="5033345" y="4866877"/>
            <a:ext cx="253427" cy="253427"/>
          </a:xfrm>
          <a:prstGeom prst="plus">
            <a:avLst>
              <a:gd name="adj" fmla="val 4363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8418810">
            <a:off x="7194422" y="1949031"/>
            <a:ext cx="784899" cy="754212"/>
          </a:xfrm>
          <a:prstGeom prst="arc">
            <a:avLst>
              <a:gd name="adj1" fmla="val 10790359"/>
              <a:gd name="adj2" fmla="val 15766686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1383</Words>
  <Application>Microsoft Office PowerPoint</Application>
  <PresentationFormat>Bildschirmpräsentation (4:3)</PresentationFormat>
  <Paragraphs>472</Paragraphs>
  <Slides>29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HTWG-Folienmaster</vt:lpstr>
      <vt:lpstr>Autonome Roboter (SS2015) Prof. Dr. Oliver Bittel</vt:lpstr>
      <vt:lpstr>Inhalt</vt:lpstr>
      <vt:lpstr>Zustandsautomat</vt:lpstr>
      <vt:lpstr>Carrot-Donkey-Verfahren (1)</vt:lpstr>
      <vt:lpstr>Carrot-Donkey-Verfahren (2)</vt:lpstr>
      <vt:lpstr>A*-Algorithmus (1)</vt:lpstr>
      <vt:lpstr>A*-Algorithmus (2)</vt:lpstr>
      <vt:lpstr>Path Scheduler</vt:lpstr>
      <vt:lpstr>Room Scanner</vt:lpstr>
      <vt:lpstr>Box Locator</vt:lpstr>
      <vt:lpstr>Brushfire</vt:lpstr>
      <vt:lpstr>Monte Carlo Lokalisierung</vt:lpstr>
      <vt:lpstr>MCL - Algorithmus</vt:lpstr>
      <vt:lpstr>Partikelfilter: Genauigkeit</vt:lpstr>
      <vt:lpstr>Hindernis-Vermeidung</vt:lpstr>
      <vt:lpstr>Hindernis-Vermeidung</vt:lpstr>
      <vt:lpstr>Hindernis-Vermeidung</vt:lpstr>
      <vt:lpstr>Hindernis-Vermeidung</vt:lpstr>
      <vt:lpstr>PowerPoint-Präsentation</vt:lpstr>
      <vt:lpstr>PowerPoint-Präsentation</vt:lpstr>
      <vt:lpstr>PowerPoint-Präsentation</vt:lpstr>
      <vt:lpstr>4. Zusammenfassung</vt:lpstr>
      <vt:lpstr>PowerPoint-Präsentation</vt:lpstr>
      <vt:lpstr>Fußzeile ändern</vt:lpstr>
      <vt:lpstr>Folientitel</vt:lpstr>
      <vt:lpstr>Tabelle | Beispiel Studierendenzahlen</vt:lpstr>
      <vt:lpstr>Grafik | Beispiel Studierendenzahlen</vt:lpstr>
      <vt:lpstr>Bilder</vt:lpstr>
      <vt:lpstr>Blaue Flächen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Daniel Eckstein;Tim Kraus</dc:creator>
  <cp:lastModifiedBy>Admin</cp:lastModifiedBy>
  <cp:revision>149</cp:revision>
  <dcterms:created xsi:type="dcterms:W3CDTF">2009-07-13T13:56:36Z</dcterms:created>
  <dcterms:modified xsi:type="dcterms:W3CDTF">2015-07-20T08:16:00Z</dcterms:modified>
</cp:coreProperties>
</file>