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3"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18F8B-305B-4153-B2BC-97F0E4824F98}" type="datetimeFigureOut">
              <a:rPr lang="zh-CN" altLang="en-US" smtClean="0"/>
              <a:t>2018/7/31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C4B5A-E24D-4300-ABD5-F1F7C3239848}" type="slidenum">
              <a:rPr lang="zh-CN" altLang="en-US" smtClean="0"/>
              <a:t>‹#›</a:t>
            </a:fld>
            <a:endParaRPr lang="zh-CN" altLang="en-US"/>
          </a:p>
        </p:txBody>
      </p:sp>
    </p:spTree>
    <p:extLst>
      <p:ext uri="{BB962C8B-B14F-4D97-AF65-F5344CB8AC3E}">
        <p14:creationId xmlns:p14="http://schemas.microsoft.com/office/powerpoint/2010/main" val="2468943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2C4B5A-E24D-4300-ABD5-F1F7C3239848}" type="slidenum">
              <a:rPr lang="zh-CN" altLang="en-US" smtClean="0"/>
              <a:t>1</a:t>
            </a:fld>
            <a:endParaRPr lang="zh-CN" altLang="en-US"/>
          </a:p>
        </p:txBody>
      </p:sp>
    </p:spTree>
    <p:extLst>
      <p:ext uri="{BB962C8B-B14F-4D97-AF65-F5344CB8AC3E}">
        <p14:creationId xmlns:p14="http://schemas.microsoft.com/office/powerpoint/2010/main" val="75227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20159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374463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506299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EE4EE0-C490-47F1-80ED-C68C9A350BE3}"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3849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159199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2359352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3970315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2305434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9950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3046769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236777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22238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419896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24283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162631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358865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4B24D00-C12F-4561-9BB8-3C0BC7F0194B}" type="datetimeFigureOut">
              <a:rPr lang="zh-CN" altLang="en-US" smtClean="0"/>
              <a:t>2018/7/31</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18308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B24D00-C12F-4561-9BB8-3C0BC7F0194B}" type="datetimeFigureOut">
              <a:rPr lang="zh-CN" altLang="en-US" smtClean="0"/>
              <a:t>2018/7/31</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2EE4EE0-C490-47F1-80ED-C68C9A350BE3}" type="slidenum">
              <a:rPr lang="zh-CN" altLang="en-US" smtClean="0"/>
              <a:t>‹#›</a:t>
            </a:fld>
            <a:endParaRPr lang="zh-CN" altLang="en-US"/>
          </a:p>
        </p:txBody>
      </p:sp>
    </p:spTree>
    <p:extLst>
      <p:ext uri="{BB962C8B-B14F-4D97-AF65-F5344CB8AC3E}">
        <p14:creationId xmlns:p14="http://schemas.microsoft.com/office/powerpoint/2010/main" val="588472084"/>
      </p:ext>
    </p:extLst>
  </p:cSld>
  <p:clrMap bg1="dk1" tx1="lt1" bg2="dk2" tx2="lt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4076" r:id="rId13"/>
    <p:sldLayoutId id="2147484077" r:id="rId14"/>
    <p:sldLayoutId id="2147484078" r:id="rId15"/>
    <p:sldLayoutId id="2147484079" r:id="rId16"/>
    <p:sldLayoutId id="21474840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lydsy.com/JudgeOnline/problem.php?id=119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9D0B6-1373-4EF4-BE8D-BBB1C68ECFAD}"/>
              </a:ext>
            </a:extLst>
          </p:cNvPr>
          <p:cNvSpPr>
            <a:spLocks noGrp="1"/>
          </p:cNvSpPr>
          <p:nvPr>
            <p:ph type="ctrTitle"/>
          </p:nvPr>
        </p:nvSpPr>
        <p:spPr/>
        <p:txBody>
          <a:bodyPr/>
          <a:lstStyle/>
          <a:p>
            <a:r>
              <a:rPr lang="zh-CN" altLang="en-US" dirty="0"/>
              <a:t>广度优先搜索</a:t>
            </a:r>
          </a:p>
        </p:txBody>
      </p:sp>
      <p:sp>
        <p:nvSpPr>
          <p:cNvPr id="3" name="副标题 2">
            <a:extLst>
              <a:ext uri="{FF2B5EF4-FFF2-40B4-BE49-F238E27FC236}">
                <a16:creationId xmlns:a16="http://schemas.microsoft.com/office/drawing/2014/main" id="{0702BC2A-671F-4C02-AC0B-BBA5F3545800}"/>
              </a:ext>
            </a:extLst>
          </p:cNvPr>
          <p:cNvSpPr>
            <a:spLocks noGrp="1"/>
          </p:cNvSpPr>
          <p:nvPr>
            <p:ph type="subTitle" idx="1"/>
          </p:nvPr>
        </p:nvSpPr>
        <p:spPr/>
        <p:txBody>
          <a:bodyPr>
            <a:normAutofit/>
          </a:bodyPr>
          <a:lstStyle/>
          <a:p>
            <a:r>
              <a:rPr lang="zh-CN" altLang="en-US" sz="3200" dirty="0"/>
              <a:t>优化技巧选讲</a:t>
            </a:r>
            <a:endParaRPr lang="en-US" altLang="zh-CN" sz="3200" dirty="0"/>
          </a:p>
        </p:txBody>
      </p:sp>
      <p:sp>
        <p:nvSpPr>
          <p:cNvPr id="5" name="文本框 4">
            <a:extLst>
              <a:ext uri="{FF2B5EF4-FFF2-40B4-BE49-F238E27FC236}">
                <a16:creationId xmlns:a16="http://schemas.microsoft.com/office/drawing/2014/main" id="{CB26EC28-90FC-47BD-B7B5-2B3C8C285C28}"/>
              </a:ext>
            </a:extLst>
          </p:cNvPr>
          <p:cNvSpPr txBox="1"/>
          <p:nvPr/>
        </p:nvSpPr>
        <p:spPr>
          <a:xfrm>
            <a:off x="4617469" y="5010090"/>
            <a:ext cx="628698" cy="400110"/>
          </a:xfrm>
          <a:prstGeom prst="rect">
            <a:avLst/>
          </a:prstGeom>
          <a:noFill/>
        </p:spPr>
        <p:txBody>
          <a:bodyPr wrap="none" rtlCol="0">
            <a:spAutoFit/>
          </a:bodyPr>
          <a:lstStyle/>
          <a:p>
            <a:r>
              <a:rPr lang="en-US" altLang="zh-CN" sz="2000" dirty="0"/>
              <a:t>Cpt.</a:t>
            </a:r>
          </a:p>
        </p:txBody>
      </p:sp>
    </p:spTree>
    <p:extLst>
      <p:ext uri="{BB962C8B-B14F-4D97-AF65-F5344CB8AC3E}">
        <p14:creationId xmlns:p14="http://schemas.microsoft.com/office/powerpoint/2010/main" val="417422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810EF-BBD1-4459-B6B1-24E625B823B5}"/>
              </a:ext>
            </a:extLst>
          </p:cNvPr>
          <p:cNvSpPr>
            <a:spLocks noGrp="1"/>
          </p:cNvSpPr>
          <p:nvPr>
            <p:ph type="title"/>
          </p:nvPr>
        </p:nvSpPr>
        <p:spPr/>
        <p:txBody>
          <a:bodyPr/>
          <a:lstStyle/>
          <a:p>
            <a:r>
              <a:rPr lang="zh-CN" altLang="en-US" dirty="0"/>
              <a:t>双向广搜</a:t>
            </a:r>
          </a:p>
        </p:txBody>
      </p:sp>
      <p:sp>
        <p:nvSpPr>
          <p:cNvPr id="3" name="内容占位符 2">
            <a:extLst>
              <a:ext uri="{FF2B5EF4-FFF2-40B4-BE49-F238E27FC236}">
                <a16:creationId xmlns:a16="http://schemas.microsoft.com/office/drawing/2014/main" id="{E74F6132-C0AF-4992-B0E0-332ADF8E5D43}"/>
              </a:ext>
            </a:extLst>
          </p:cNvPr>
          <p:cNvSpPr>
            <a:spLocks noGrp="1"/>
          </p:cNvSpPr>
          <p:nvPr>
            <p:ph idx="1"/>
          </p:nvPr>
        </p:nvSpPr>
        <p:spPr/>
        <p:txBody>
          <a:bodyPr/>
          <a:lstStyle/>
          <a:p>
            <a:pPr marL="0" indent="0">
              <a:buNone/>
            </a:pPr>
            <a:r>
              <a:rPr lang="zh-CN" altLang="en-US" dirty="0"/>
              <a:t>所谓双向搜索指的是搜索沿两个方向同时进行：正向搜索：从初始结点向目标结点方向搜索；逆向搜索：从目标结点向初始结点方向搜索；当两个方向的搜索生成同一子结点时终止此搜索过程。</a:t>
            </a:r>
            <a:endParaRPr lang="en-US" altLang="zh-CN" dirty="0"/>
          </a:p>
          <a:p>
            <a:pPr marL="0" indent="0">
              <a:buNone/>
            </a:pPr>
            <a:r>
              <a:rPr lang="zh-CN" altLang="en-US" dirty="0"/>
              <a:t>简单来讲就是分别从起点和终点一起广搜，直到相遇。</a:t>
            </a:r>
          </a:p>
        </p:txBody>
      </p:sp>
      <p:pic>
        <p:nvPicPr>
          <p:cNvPr id="6" name="图片 5" descr="图片包含 物体&#10;&#10;已生成极高可信度的说明">
            <a:extLst>
              <a:ext uri="{FF2B5EF4-FFF2-40B4-BE49-F238E27FC236}">
                <a16:creationId xmlns:a16="http://schemas.microsoft.com/office/drawing/2014/main" id="{15B7DCBA-62AE-4230-816C-8AD991FB1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842" y="4001294"/>
            <a:ext cx="7788315" cy="2385267"/>
          </a:xfrm>
          <a:prstGeom prst="rect">
            <a:avLst/>
          </a:prstGeom>
        </p:spPr>
      </p:pic>
    </p:spTree>
    <p:extLst>
      <p:ext uri="{BB962C8B-B14F-4D97-AF65-F5344CB8AC3E}">
        <p14:creationId xmlns:p14="http://schemas.microsoft.com/office/powerpoint/2010/main" val="603178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11C73-1F47-47AD-9EE8-0B1BCD30A142}"/>
              </a:ext>
            </a:extLst>
          </p:cNvPr>
          <p:cNvSpPr>
            <a:spLocks noGrp="1"/>
          </p:cNvSpPr>
          <p:nvPr>
            <p:ph type="title"/>
          </p:nvPr>
        </p:nvSpPr>
        <p:spPr/>
        <p:txBody>
          <a:bodyPr/>
          <a:lstStyle/>
          <a:p>
            <a:r>
              <a:rPr lang="en-US" altLang="zh-CN" dirty="0"/>
              <a:t>POJ1915</a:t>
            </a:r>
            <a:endParaRPr lang="zh-CN" altLang="en-US" dirty="0"/>
          </a:p>
        </p:txBody>
      </p:sp>
      <p:sp>
        <p:nvSpPr>
          <p:cNvPr id="3" name="内容占位符 2">
            <a:extLst>
              <a:ext uri="{FF2B5EF4-FFF2-40B4-BE49-F238E27FC236}">
                <a16:creationId xmlns:a16="http://schemas.microsoft.com/office/drawing/2014/main" id="{3C39F0A0-A052-49E9-83EA-3AB2CE215DA1}"/>
              </a:ext>
            </a:extLst>
          </p:cNvPr>
          <p:cNvSpPr>
            <a:spLocks noGrp="1"/>
          </p:cNvSpPr>
          <p:nvPr>
            <p:ph idx="1"/>
          </p:nvPr>
        </p:nvSpPr>
        <p:spPr>
          <a:xfrm>
            <a:off x="838200" y="1825625"/>
            <a:ext cx="10515600" cy="1603375"/>
          </a:xfrm>
        </p:spPr>
        <p:txBody>
          <a:bodyPr>
            <a:normAutofit/>
          </a:bodyPr>
          <a:lstStyle/>
          <a:p>
            <a:pPr marL="0" indent="0">
              <a:buNone/>
            </a:pPr>
            <a:r>
              <a:rPr lang="en-US" altLang="zh-CN" dirty="0"/>
              <a:t>Description</a:t>
            </a:r>
          </a:p>
          <a:p>
            <a:pPr marL="0" indent="0">
              <a:buNone/>
            </a:pPr>
            <a:r>
              <a:rPr lang="zh-CN" altLang="en-US" dirty="0"/>
              <a:t>给定骑士的起点和终点，求骑士到达终点的最小步数。</a:t>
            </a:r>
            <a:endParaRPr lang="en-US" altLang="zh-CN" dirty="0"/>
          </a:p>
          <a:p>
            <a:pPr marL="0" indent="0">
              <a:buNone/>
            </a:pPr>
            <a:r>
              <a:rPr lang="zh-CN" altLang="en-US" dirty="0"/>
              <a:t>骑士按这样走：</a:t>
            </a:r>
          </a:p>
        </p:txBody>
      </p:sp>
      <p:pic>
        <p:nvPicPr>
          <p:cNvPr id="5" name="图片 4">
            <a:extLst>
              <a:ext uri="{FF2B5EF4-FFF2-40B4-BE49-F238E27FC236}">
                <a16:creationId xmlns:a16="http://schemas.microsoft.com/office/drawing/2014/main" id="{4F65F5E4-BACD-4CF1-AF9E-376A83016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889" y="3563937"/>
            <a:ext cx="2943225" cy="2247900"/>
          </a:xfrm>
          <a:prstGeom prst="rect">
            <a:avLst/>
          </a:prstGeom>
        </p:spPr>
      </p:pic>
    </p:spTree>
    <p:extLst>
      <p:ext uri="{BB962C8B-B14F-4D97-AF65-F5344CB8AC3E}">
        <p14:creationId xmlns:p14="http://schemas.microsoft.com/office/powerpoint/2010/main" val="1990439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E1CC-7D74-415E-9C50-59664AA20A5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C2F67BC-2488-4034-9F5B-A5ECC73399F6}"/>
              </a:ext>
            </a:extLst>
          </p:cNvPr>
          <p:cNvSpPr>
            <a:spLocks noGrp="1"/>
          </p:cNvSpPr>
          <p:nvPr>
            <p:ph idx="1"/>
          </p:nvPr>
        </p:nvSpPr>
        <p:spPr/>
        <p:txBody>
          <a:bodyPr>
            <a:normAutofit/>
          </a:bodyPr>
          <a:lstStyle/>
          <a:p>
            <a:pPr marL="0" indent="0">
              <a:buNone/>
            </a:pPr>
            <a:r>
              <a:rPr lang="en-US" altLang="zh-CN" dirty="0"/>
              <a:t>n</a:t>
            </a:r>
            <a:r>
              <a:rPr lang="zh-CN" altLang="en-US" dirty="0"/>
              <a:t>≤</a:t>
            </a:r>
            <a:r>
              <a:rPr lang="en-US" altLang="zh-CN" dirty="0"/>
              <a:t>3000</a:t>
            </a:r>
          </a:p>
          <a:p>
            <a:pPr marL="0" indent="0">
              <a:buNone/>
            </a:pPr>
            <a:r>
              <a:rPr lang="zh-CN" altLang="en-US" dirty="0"/>
              <a:t>普通的</a:t>
            </a:r>
            <a:r>
              <a:rPr lang="en-US" altLang="zh-CN" dirty="0"/>
              <a:t>BFS</a:t>
            </a:r>
            <a:r>
              <a:rPr lang="zh-CN" altLang="en-US" dirty="0"/>
              <a:t>也能过，利用双向广搜可以节省一半的复杂度。</a:t>
            </a:r>
            <a:endParaRPr lang="en-US" altLang="zh-CN" dirty="0"/>
          </a:p>
          <a:p>
            <a:pPr marL="0" indent="0">
              <a:buNone/>
            </a:pPr>
            <a:r>
              <a:rPr lang="zh-CN" altLang="en-US" dirty="0"/>
              <a:t>一般的双向广搜就是开一个队列然后同时对于队列中的每个点记一下是从起始点扩展的还是从终点扩展的就好了。或者直接开两个队列。</a:t>
            </a:r>
            <a:endParaRPr lang="en-US" altLang="zh-CN" dirty="0"/>
          </a:p>
          <a:p>
            <a:pPr marL="0" indent="0">
              <a:buNone/>
            </a:pPr>
            <a:r>
              <a:rPr lang="zh-CN" altLang="en-US" dirty="0"/>
              <a:t>但是由于直接这样做起始点和终点扩展出去的状态数可能会不均衡，所以我们可以优先选状态数少的节点向外扩展，从而保证复杂度，不至于退化到普通的</a:t>
            </a:r>
            <a:r>
              <a:rPr lang="en-US" altLang="zh-CN" dirty="0"/>
              <a:t>BFS</a:t>
            </a:r>
            <a:r>
              <a:rPr lang="zh-CN" altLang="en-US" dirty="0"/>
              <a:t>。</a:t>
            </a:r>
            <a:endParaRPr lang="en-US" altLang="zh-CN" dirty="0"/>
          </a:p>
          <a:p>
            <a:pPr marL="0" indent="0">
              <a:buNone/>
            </a:pPr>
            <a:r>
              <a:rPr lang="en-GB" altLang="zh-CN" dirty="0"/>
              <a:t>https://blog.csdn.net/qust1508060414/article/details/52276132</a:t>
            </a:r>
            <a:endParaRPr lang="zh-CN" altLang="en-US" dirty="0"/>
          </a:p>
        </p:txBody>
      </p:sp>
    </p:spTree>
    <p:extLst>
      <p:ext uri="{BB962C8B-B14F-4D97-AF65-F5344CB8AC3E}">
        <p14:creationId xmlns:p14="http://schemas.microsoft.com/office/powerpoint/2010/main" val="111034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06D55-E7E9-4B24-88EB-3886FD004D32}"/>
              </a:ext>
            </a:extLst>
          </p:cNvPr>
          <p:cNvSpPr>
            <a:spLocks noGrp="1"/>
          </p:cNvSpPr>
          <p:nvPr>
            <p:ph type="title"/>
          </p:nvPr>
        </p:nvSpPr>
        <p:spPr/>
        <p:txBody>
          <a:bodyPr/>
          <a:lstStyle/>
          <a:p>
            <a:r>
              <a:rPr lang="zh-CN" altLang="en-US" dirty="0"/>
              <a:t>*</a:t>
            </a:r>
            <a:r>
              <a:rPr lang="en-US" altLang="zh-CN" dirty="0"/>
              <a:t>Solution</a:t>
            </a:r>
            <a:endParaRPr lang="zh-CN" altLang="en-US" dirty="0"/>
          </a:p>
        </p:txBody>
      </p:sp>
      <p:sp>
        <p:nvSpPr>
          <p:cNvPr id="3" name="内容占位符 2">
            <a:extLst>
              <a:ext uri="{FF2B5EF4-FFF2-40B4-BE49-F238E27FC236}">
                <a16:creationId xmlns:a16="http://schemas.microsoft.com/office/drawing/2014/main" id="{52321714-CB3D-41C3-8C69-7C3FFB09D47E}"/>
              </a:ext>
            </a:extLst>
          </p:cNvPr>
          <p:cNvSpPr>
            <a:spLocks noGrp="1"/>
          </p:cNvSpPr>
          <p:nvPr>
            <p:ph idx="1"/>
          </p:nvPr>
        </p:nvSpPr>
        <p:spPr>
          <a:xfrm>
            <a:off x="838200" y="1825625"/>
            <a:ext cx="10515600" cy="628326"/>
          </a:xfrm>
        </p:spPr>
        <p:txBody>
          <a:bodyPr>
            <a:normAutofit/>
          </a:bodyPr>
          <a:lstStyle/>
          <a:p>
            <a:pPr marL="0" indent="0">
              <a:buNone/>
            </a:pPr>
            <a:r>
              <a:rPr lang="en-US" altLang="zh-CN" sz="2800" dirty="0"/>
              <a:t>n</a:t>
            </a:r>
            <a:r>
              <a:rPr lang="zh-CN" altLang="en-US" sz="2800" dirty="0"/>
              <a:t>≤</a:t>
            </a:r>
            <a:r>
              <a:rPr lang="en-US" altLang="zh-CN" sz="2800" dirty="0"/>
              <a:t>1000000</a:t>
            </a:r>
            <a:r>
              <a:rPr lang="zh-CN" altLang="en-US" sz="2800" dirty="0"/>
              <a:t>怎么做？</a:t>
            </a:r>
          </a:p>
        </p:txBody>
      </p:sp>
      <p:sp>
        <p:nvSpPr>
          <p:cNvPr id="4" name="文本框 3">
            <a:extLst>
              <a:ext uri="{FF2B5EF4-FFF2-40B4-BE49-F238E27FC236}">
                <a16:creationId xmlns:a16="http://schemas.microsoft.com/office/drawing/2014/main" id="{0A19B586-2721-4057-814A-5B28890FE474}"/>
              </a:ext>
            </a:extLst>
          </p:cNvPr>
          <p:cNvSpPr txBox="1"/>
          <p:nvPr/>
        </p:nvSpPr>
        <p:spPr>
          <a:xfrm>
            <a:off x="838200" y="2588888"/>
            <a:ext cx="10515600" cy="1384995"/>
          </a:xfrm>
          <a:prstGeom prst="rect">
            <a:avLst/>
          </a:prstGeom>
          <a:noFill/>
        </p:spPr>
        <p:txBody>
          <a:bodyPr wrap="square" rtlCol="0">
            <a:spAutoFit/>
          </a:bodyPr>
          <a:lstStyle/>
          <a:p>
            <a:r>
              <a:rPr lang="zh-CN" altLang="en-US" sz="2800" dirty="0"/>
              <a:t>考虑骑士走法的最优策略。</a:t>
            </a:r>
            <a:endParaRPr lang="en-US" altLang="zh-CN" sz="2800" dirty="0"/>
          </a:p>
          <a:p>
            <a:r>
              <a:rPr lang="zh-CN" altLang="en-US" sz="2800" dirty="0"/>
              <a:t>骑士一定是直接向终点走，走到终点一定范围内，然后进行一些其他操作（类似上下左右跳来跳去最后到达终点）。</a:t>
            </a:r>
          </a:p>
        </p:txBody>
      </p:sp>
      <p:sp>
        <p:nvSpPr>
          <p:cNvPr id="5" name="文本框 4">
            <a:extLst>
              <a:ext uri="{FF2B5EF4-FFF2-40B4-BE49-F238E27FC236}">
                <a16:creationId xmlns:a16="http://schemas.microsoft.com/office/drawing/2014/main" id="{D4D197EA-F8DC-467D-8223-1A213ED97DCD}"/>
              </a:ext>
            </a:extLst>
          </p:cNvPr>
          <p:cNvSpPr txBox="1"/>
          <p:nvPr/>
        </p:nvSpPr>
        <p:spPr>
          <a:xfrm>
            <a:off x="838200" y="4108820"/>
            <a:ext cx="10515600" cy="954107"/>
          </a:xfrm>
          <a:prstGeom prst="rect">
            <a:avLst/>
          </a:prstGeom>
          <a:noFill/>
        </p:spPr>
        <p:txBody>
          <a:bodyPr wrap="square" rtlCol="0">
            <a:spAutoFit/>
          </a:bodyPr>
          <a:lstStyle/>
          <a:p>
            <a:r>
              <a:rPr lang="zh-CN" altLang="en-US" sz="2800" dirty="0"/>
              <a:t>处理对于终点一定范围内的答案（</a:t>
            </a:r>
            <a:r>
              <a:rPr lang="en-US" altLang="zh-CN" sz="2800" dirty="0"/>
              <a:t>DFS</a:t>
            </a:r>
            <a:r>
              <a:rPr lang="zh-CN" altLang="en-US" sz="2800" dirty="0"/>
              <a:t>和</a:t>
            </a:r>
            <a:r>
              <a:rPr lang="en-US" altLang="zh-CN" sz="2800" dirty="0"/>
              <a:t>BFS</a:t>
            </a:r>
            <a:r>
              <a:rPr lang="zh-CN" altLang="en-US" sz="2800" dirty="0"/>
              <a:t>都可以），然后贪心的从起点走到终点即可。</a:t>
            </a:r>
          </a:p>
        </p:txBody>
      </p:sp>
      <p:sp>
        <p:nvSpPr>
          <p:cNvPr id="6" name="文本框 5">
            <a:extLst>
              <a:ext uri="{FF2B5EF4-FFF2-40B4-BE49-F238E27FC236}">
                <a16:creationId xmlns:a16="http://schemas.microsoft.com/office/drawing/2014/main" id="{C3038896-8C2F-4EE9-A937-12DB1D5E5C69}"/>
              </a:ext>
            </a:extLst>
          </p:cNvPr>
          <p:cNvSpPr txBox="1"/>
          <p:nvPr/>
        </p:nvSpPr>
        <p:spPr>
          <a:xfrm>
            <a:off x="838200" y="5197864"/>
            <a:ext cx="2459328" cy="523220"/>
          </a:xfrm>
          <a:prstGeom prst="rect">
            <a:avLst/>
          </a:prstGeom>
          <a:noFill/>
        </p:spPr>
        <p:txBody>
          <a:bodyPr wrap="none" rtlCol="0">
            <a:spAutoFit/>
          </a:bodyPr>
          <a:lstStyle/>
          <a:p>
            <a:r>
              <a:rPr lang="zh-CN" altLang="en-US" sz="2800" dirty="0"/>
              <a:t>类似</a:t>
            </a:r>
            <a:r>
              <a:rPr lang="en-US" altLang="zh-CN" sz="2800" dirty="0">
                <a:hlinkClick r:id="rId2"/>
              </a:rPr>
              <a:t>BZOJ1193</a:t>
            </a:r>
            <a:endParaRPr lang="zh-CN" altLang="en-US" sz="2800" dirty="0"/>
          </a:p>
        </p:txBody>
      </p:sp>
    </p:spTree>
    <p:extLst>
      <p:ext uri="{BB962C8B-B14F-4D97-AF65-F5344CB8AC3E}">
        <p14:creationId xmlns:p14="http://schemas.microsoft.com/office/powerpoint/2010/main" val="4081166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5F32B-F434-401D-ABA0-E35D32718943}"/>
              </a:ext>
            </a:extLst>
          </p:cNvPr>
          <p:cNvSpPr>
            <a:spLocks noGrp="1"/>
          </p:cNvSpPr>
          <p:nvPr>
            <p:ph type="title"/>
          </p:nvPr>
        </p:nvSpPr>
        <p:spPr/>
        <p:txBody>
          <a:bodyPr/>
          <a:lstStyle/>
          <a:p>
            <a:r>
              <a:rPr lang="zh-CN" altLang="en-US" dirty="0"/>
              <a:t>康托展开</a:t>
            </a:r>
          </a:p>
        </p:txBody>
      </p:sp>
      <p:sp>
        <p:nvSpPr>
          <p:cNvPr id="3" name="内容占位符 2">
            <a:extLst>
              <a:ext uri="{FF2B5EF4-FFF2-40B4-BE49-F238E27FC236}">
                <a16:creationId xmlns:a16="http://schemas.microsoft.com/office/drawing/2014/main" id="{D70C9DCC-B2CF-4F55-B1DE-4B6FC1543EE3}"/>
              </a:ext>
            </a:extLst>
          </p:cNvPr>
          <p:cNvSpPr>
            <a:spLocks noGrp="1"/>
          </p:cNvSpPr>
          <p:nvPr>
            <p:ph idx="1"/>
          </p:nvPr>
        </p:nvSpPr>
        <p:spPr/>
        <p:txBody>
          <a:bodyPr/>
          <a:lstStyle/>
          <a:p>
            <a:pPr marL="0" indent="0">
              <a:buNone/>
            </a:pPr>
            <a:r>
              <a:rPr lang="zh-CN" altLang="en-US" b="1" dirty="0"/>
              <a:t>康托展开</a:t>
            </a:r>
            <a:r>
              <a:rPr lang="zh-CN" altLang="en-US" dirty="0"/>
              <a:t>是一个全排列到一个自然数的双射，常用于构建哈希表时的空间压缩。 康托展开的实质是计算当前排列在所有由小到大全排列中的顺序，因此是可逆的。</a:t>
            </a:r>
            <a:endParaRPr lang="en-US" altLang="zh-CN" dirty="0"/>
          </a:p>
          <a:p>
            <a:pPr marL="0" indent="0">
              <a:buNone/>
            </a:pPr>
            <a:r>
              <a:rPr lang="zh-CN" altLang="en-US" dirty="0"/>
              <a:t>可以将康托展开看做是一种可逆哈希。</a:t>
            </a:r>
          </a:p>
        </p:txBody>
      </p:sp>
    </p:spTree>
    <p:extLst>
      <p:ext uri="{BB962C8B-B14F-4D97-AF65-F5344CB8AC3E}">
        <p14:creationId xmlns:p14="http://schemas.microsoft.com/office/powerpoint/2010/main" val="688081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73292-5A7D-4744-B0D5-3B3B4E0098B8}"/>
              </a:ext>
            </a:extLst>
          </p:cNvPr>
          <p:cNvSpPr>
            <a:spLocks noGrp="1"/>
          </p:cNvSpPr>
          <p:nvPr>
            <p:ph type="title"/>
          </p:nvPr>
        </p:nvSpPr>
        <p:spPr/>
        <p:txBody>
          <a:bodyPr/>
          <a:lstStyle/>
          <a:p>
            <a:r>
              <a:rPr lang="zh-CN" altLang="en-US" dirty="0"/>
              <a:t>原理及构造</a:t>
            </a:r>
          </a:p>
        </p:txBody>
      </p:sp>
      <p:sp>
        <p:nvSpPr>
          <p:cNvPr id="6" name="文本框 5">
            <a:extLst>
              <a:ext uri="{FF2B5EF4-FFF2-40B4-BE49-F238E27FC236}">
                <a16:creationId xmlns:a16="http://schemas.microsoft.com/office/drawing/2014/main" id="{FCED8E36-768D-4ED5-A50F-257DBEA204E8}"/>
              </a:ext>
            </a:extLst>
          </p:cNvPr>
          <p:cNvSpPr txBox="1"/>
          <p:nvPr/>
        </p:nvSpPr>
        <p:spPr>
          <a:xfrm>
            <a:off x="838200" y="2395897"/>
            <a:ext cx="10515600" cy="954107"/>
          </a:xfrm>
          <a:prstGeom prst="rect">
            <a:avLst/>
          </a:prstGeom>
          <a:noFill/>
        </p:spPr>
        <p:txBody>
          <a:bodyPr wrap="square" rtlCol="0">
            <a:spAutoFit/>
          </a:bodyPr>
          <a:lstStyle/>
          <a:p>
            <a:r>
              <a:rPr lang="zh-CN" altLang="en-US" sz="2800" dirty="0"/>
              <a:t>其中</a:t>
            </a:r>
            <a:r>
              <a:rPr lang="en-US" altLang="zh-CN" sz="2800" dirty="0"/>
              <a:t>, </a:t>
            </a:r>
            <a:r>
              <a:rPr lang="en-GB" altLang="zh-CN" sz="2800" dirty="0"/>
              <a:t>a[i]</a:t>
            </a:r>
            <a:r>
              <a:rPr lang="zh-CN" altLang="en-US" sz="2800" dirty="0"/>
              <a:t>为整数，并且</a:t>
            </a:r>
            <a:r>
              <a:rPr lang="en-US" altLang="zh-CN" sz="2800" dirty="0"/>
              <a:t>0 &lt;= </a:t>
            </a:r>
            <a:r>
              <a:rPr lang="en-GB" altLang="zh-CN" sz="2800" dirty="0"/>
              <a:t>a[i] &lt;= i, 0 &lt;= i &lt; n, </a:t>
            </a:r>
            <a:r>
              <a:rPr lang="zh-CN" altLang="en-US" sz="2800" dirty="0"/>
              <a:t>表示当前未出现的的元素中比</a:t>
            </a:r>
            <a:r>
              <a:rPr lang="en-US" altLang="zh-CN" sz="2800" dirty="0"/>
              <a:t>i</a:t>
            </a:r>
            <a:r>
              <a:rPr lang="zh-CN" altLang="en-US" sz="2800" dirty="0"/>
              <a:t>位这个数小的有几个。</a:t>
            </a:r>
          </a:p>
        </p:txBody>
      </p:sp>
      <p:pic>
        <p:nvPicPr>
          <p:cNvPr id="8" name="图片 7">
            <a:extLst>
              <a:ext uri="{FF2B5EF4-FFF2-40B4-BE49-F238E27FC236}">
                <a16:creationId xmlns:a16="http://schemas.microsoft.com/office/drawing/2014/main" id="{6D1FD2B5-3ADC-42F3-80E2-9D1163988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07997"/>
            <a:ext cx="7469221" cy="2503308"/>
          </a:xfrm>
          <a:prstGeom prst="rect">
            <a:avLst/>
          </a:prstGeom>
        </p:spPr>
      </p:pic>
      <p:pic>
        <p:nvPicPr>
          <p:cNvPr id="9" name="内容占位符 8">
            <a:extLst>
              <a:ext uri="{FF2B5EF4-FFF2-40B4-BE49-F238E27FC236}">
                <a16:creationId xmlns:a16="http://schemas.microsoft.com/office/drawing/2014/main" id="{0E3D10D6-CA5F-4ECD-88C8-C909EBC0D8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53023"/>
            <a:ext cx="3619814" cy="571550"/>
          </a:xfrm>
        </p:spPr>
      </p:pic>
    </p:spTree>
    <p:extLst>
      <p:ext uri="{BB962C8B-B14F-4D97-AF65-F5344CB8AC3E}">
        <p14:creationId xmlns:p14="http://schemas.microsoft.com/office/powerpoint/2010/main" val="284663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E6E41-3A10-4E52-8A25-1409D7BCD2AF}"/>
              </a:ext>
            </a:extLst>
          </p:cNvPr>
          <p:cNvSpPr>
            <a:spLocks noGrp="1"/>
          </p:cNvSpPr>
          <p:nvPr>
            <p:ph type="title"/>
          </p:nvPr>
        </p:nvSpPr>
        <p:spPr/>
        <p:txBody>
          <a:bodyPr/>
          <a:lstStyle/>
          <a:p>
            <a:r>
              <a:rPr lang="zh-CN" altLang="en-US" dirty="0"/>
              <a:t>康托逆展开</a:t>
            </a:r>
          </a:p>
        </p:txBody>
      </p:sp>
      <p:sp>
        <p:nvSpPr>
          <p:cNvPr id="3" name="内容占位符 2">
            <a:extLst>
              <a:ext uri="{FF2B5EF4-FFF2-40B4-BE49-F238E27FC236}">
                <a16:creationId xmlns:a16="http://schemas.microsoft.com/office/drawing/2014/main" id="{36256176-82E5-44CD-A680-05775E8C82A9}"/>
              </a:ext>
            </a:extLst>
          </p:cNvPr>
          <p:cNvSpPr>
            <a:spLocks noGrp="1"/>
          </p:cNvSpPr>
          <p:nvPr>
            <p:ph idx="1"/>
          </p:nvPr>
        </p:nvSpPr>
        <p:spPr/>
        <p:txBody>
          <a:bodyPr/>
          <a:lstStyle/>
          <a:p>
            <a:pPr marL="0" indent="0">
              <a:buNone/>
            </a:pPr>
            <a:r>
              <a:rPr lang="zh-CN" altLang="en-US" dirty="0"/>
              <a:t>前面讲过康托展开是可逆的。</a:t>
            </a:r>
          </a:p>
        </p:txBody>
      </p:sp>
    </p:spTree>
    <p:extLst>
      <p:ext uri="{BB962C8B-B14F-4D97-AF65-F5344CB8AC3E}">
        <p14:creationId xmlns:p14="http://schemas.microsoft.com/office/powerpoint/2010/main" val="4081175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1D5DA-9B33-4580-AA36-5E31CB1C1B89}"/>
              </a:ext>
            </a:extLst>
          </p:cNvPr>
          <p:cNvSpPr>
            <a:spLocks noGrp="1"/>
          </p:cNvSpPr>
          <p:nvPr>
            <p:ph type="title"/>
          </p:nvPr>
        </p:nvSpPr>
        <p:spPr/>
        <p:txBody>
          <a:bodyPr/>
          <a:lstStyle/>
          <a:p>
            <a:r>
              <a:rPr lang="zh-CN" altLang="en-US" dirty="0"/>
              <a:t>原理及构造</a:t>
            </a:r>
          </a:p>
        </p:txBody>
      </p:sp>
      <p:pic>
        <p:nvPicPr>
          <p:cNvPr id="5" name="内容占位符 4">
            <a:extLst>
              <a:ext uri="{FF2B5EF4-FFF2-40B4-BE49-F238E27FC236}">
                <a16:creationId xmlns:a16="http://schemas.microsoft.com/office/drawing/2014/main" id="{0D22C7E2-8B89-4030-B1B4-9767491F0B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2002" y="2877868"/>
            <a:ext cx="5669771" cy="2545301"/>
          </a:xfrm>
        </p:spPr>
      </p:pic>
      <p:sp>
        <p:nvSpPr>
          <p:cNvPr id="6" name="文本框 5">
            <a:extLst>
              <a:ext uri="{FF2B5EF4-FFF2-40B4-BE49-F238E27FC236}">
                <a16:creationId xmlns:a16="http://schemas.microsoft.com/office/drawing/2014/main" id="{FC9A0D0B-54DC-4E66-B105-6FACEEAE0D2F}"/>
              </a:ext>
            </a:extLst>
          </p:cNvPr>
          <p:cNvSpPr txBox="1"/>
          <p:nvPr/>
        </p:nvSpPr>
        <p:spPr>
          <a:xfrm>
            <a:off x="838200" y="1429078"/>
            <a:ext cx="3775393" cy="523220"/>
          </a:xfrm>
          <a:prstGeom prst="rect">
            <a:avLst/>
          </a:prstGeom>
          <a:noFill/>
        </p:spPr>
        <p:txBody>
          <a:bodyPr wrap="none" rtlCol="0">
            <a:spAutoFit/>
          </a:bodyPr>
          <a:lstStyle/>
          <a:p>
            <a:r>
              <a:rPr lang="zh-CN" altLang="en-US" sz="2800" dirty="0"/>
              <a:t>按康托展开逆推即可。</a:t>
            </a:r>
          </a:p>
        </p:txBody>
      </p:sp>
    </p:spTree>
    <p:extLst>
      <p:ext uri="{BB962C8B-B14F-4D97-AF65-F5344CB8AC3E}">
        <p14:creationId xmlns:p14="http://schemas.microsoft.com/office/powerpoint/2010/main" val="3601243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3F35C-1F5A-496C-9220-F38BABF0073E}"/>
              </a:ext>
            </a:extLst>
          </p:cNvPr>
          <p:cNvSpPr>
            <a:spLocks noGrp="1"/>
          </p:cNvSpPr>
          <p:nvPr>
            <p:ph type="title"/>
          </p:nvPr>
        </p:nvSpPr>
        <p:spPr/>
        <p:txBody>
          <a:bodyPr/>
          <a:lstStyle/>
          <a:p>
            <a:r>
              <a:rPr lang="en-US" altLang="zh-CN" dirty="0"/>
              <a:t>HDU1430</a:t>
            </a:r>
            <a:endParaRPr lang="zh-CN" altLang="en-US" dirty="0"/>
          </a:p>
        </p:txBody>
      </p:sp>
      <p:sp>
        <p:nvSpPr>
          <p:cNvPr id="3" name="内容占位符 2">
            <a:extLst>
              <a:ext uri="{FF2B5EF4-FFF2-40B4-BE49-F238E27FC236}">
                <a16:creationId xmlns:a16="http://schemas.microsoft.com/office/drawing/2014/main" id="{B9E18DDD-3ECC-4568-9EC6-F87CD43666AB}"/>
              </a:ext>
            </a:extLst>
          </p:cNvPr>
          <p:cNvSpPr>
            <a:spLocks noGrp="1"/>
          </p:cNvSpPr>
          <p:nvPr>
            <p:ph idx="1"/>
          </p:nvPr>
        </p:nvSpPr>
        <p:spPr/>
        <p:txBody>
          <a:bodyPr>
            <a:normAutofit/>
          </a:bodyPr>
          <a:lstStyle/>
          <a:p>
            <a:pPr marL="0" indent="0">
              <a:buNone/>
            </a:pPr>
            <a:r>
              <a:rPr lang="en-US" altLang="zh-CN" dirty="0"/>
              <a:t>Description</a:t>
            </a:r>
          </a:p>
          <a:p>
            <a:pPr marL="0" indent="0">
              <a:buNone/>
            </a:pPr>
            <a:r>
              <a:rPr lang="zh-CN" altLang="en-US" dirty="0"/>
              <a:t>给定一个</a:t>
            </a:r>
            <a:r>
              <a:rPr lang="en-US" altLang="zh-CN" dirty="0"/>
              <a:t>2</a:t>
            </a:r>
            <a:r>
              <a:rPr lang="zh-CN" altLang="en-US" dirty="0"/>
              <a:t>*</a:t>
            </a:r>
            <a:r>
              <a:rPr lang="en-US" altLang="zh-CN" dirty="0"/>
              <a:t>4</a:t>
            </a:r>
            <a:r>
              <a:rPr lang="zh-CN" altLang="en-US" dirty="0"/>
              <a:t>的</a:t>
            </a:r>
            <a:r>
              <a:rPr lang="en-US" altLang="zh-CN" dirty="0"/>
              <a:t>1~8</a:t>
            </a:r>
            <a:r>
              <a:rPr lang="zh-CN" altLang="en-US" dirty="0"/>
              <a:t>的排列，求起始态到目标态最小步数。</a:t>
            </a:r>
            <a:endParaRPr lang="en-US" altLang="zh-CN" dirty="0"/>
          </a:p>
          <a:p>
            <a:pPr marL="0" indent="0">
              <a:buNone/>
            </a:pPr>
            <a:r>
              <a:rPr lang="zh-CN" altLang="en-US" dirty="0"/>
              <a:t>如，序列</a:t>
            </a:r>
            <a:r>
              <a:rPr lang="en-US" altLang="zh-CN" dirty="0"/>
              <a:t>(1,2,3,4,5,6,7,8)</a:t>
            </a:r>
            <a:r>
              <a:rPr lang="zh-CN" altLang="en-US" dirty="0"/>
              <a:t>表示状态为：</a:t>
            </a:r>
            <a:endParaRPr lang="en-US" altLang="zh-CN" dirty="0"/>
          </a:p>
          <a:p>
            <a:pPr marL="0" indent="0" algn="just">
              <a:buNone/>
            </a:pPr>
            <a:r>
              <a:rPr lang="en-US" altLang="zh-CN" dirty="0"/>
              <a:t>1 2 3 4</a:t>
            </a:r>
          </a:p>
          <a:p>
            <a:pPr marL="0" indent="0" algn="just">
              <a:buNone/>
            </a:pPr>
            <a:r>
              <a:rPr lang="en-US" altLang="zh-CN" dirty="0"/>
              <a:t>5 6 7 8</a:t>
            </a:r>
          </a:p>
          <a:p>
            <a:pPr marL="0" indent="0">
              <a:buNone/>
            </a:pPr>
            <a:r>
              <a:rPr lang="zh-CN" altLang="en-US" dirty="0"/>
              <a:t>支持三种操作（操作一次算一步）：</a:t>
            </a:r>
            <a:endParaRPr lang="en-US" altLang="zh-CN" dirty="0"/>
          </a:p>
          <a:p>
            <a:pPr marL="0" indent="0">
              <a:buNone/>
            </a:pPr>
            <a:r>
              <a:rPr lang="en-US" altLang="zh-CN" dirty="0"/>
              <a:t>A: </a:t>
            </a:r>
            <a:r>
              <a:rPr lang="zh-CN" altLang="en-US" dirty="0"/>
              <a:t>上下两行互换</a:t>
            </a:r>
            <a:r>
              <a:rPr lang="en-US" altLang="zh-CN" dirty="0"/>
              <a:t>,</a:t>
            </a:r>
            <a:r>
              <a:rPr lang="zh-CN" altLang="en-US" dirty="0"/>
              <a:t>如上图可变换为状态</a:t>
            </a:r>
            <a:r>
              <a:rPr lang="en-US" altLang="zh-CN" dirty="0"/>
              <a:t>87654321</a:t>
            </a:r>
            <a:br>
              <a:rPr lang="en-US" altLang="zh-CN" dirty="0"/>
            </a:br>
            <a:r>
              <a:rPr lang="en-US" altLang="zh-CN" dirty="0"/>
              <a:t>B: </a:t>
            </a:r>
            <a:r>
              <a:rPr lang="zh-CN" altLang="en-US" dirty="0"/>
              <a:t>每行同时循环右移一格</a:t>
            </a:r>
            <a:r>
              <a:rPr lang="en-US" altLang="zh-CN" dirty="0"/>
              <a:t>,</a:t>
            </a:r>
            <a:r>
              <a:rPr lang="zh-CN" altLang="en-US" dirty="0"/>
              <a:t>如上图可变换为</a:t>
            </a:r>
            <a:r>
              <a:rPr lang="en-US" altLang="zh-CN" dirty="0"/>
              <a:t>41236785</a:t>
            </a:r>
            <a:br>
              <a:rPr lang="en-US" altLang="zh-CN" dirty="0"/>
            </a:br>
            <a:r>
              <a:rPr lang="en-US" altLang="zh-CN" dirty="0"/>
              <a:t>C: </a:t>
            </a:r>
            <a:r>
              <a:rPr lang="zh-CN" altLang="en-US" dirty="0"/>
              <a:t>中间</a:t>
            </a:r>
            <a:r>
              <a:rPr lang="en-US" altLang="zh-CN" dirty="0"/>
              <a:t>4</a:t>
            </a:r>
            <a:r>
              <a:rPr lang="zh-CN" altLang="en-US" dirty="0"/>
              <a:t>个方块顺时针旋转一格</a:t>
            </a:r>
            <a:r>
              <a:rPr lang="en-US" altLang="zh-CN" dirty="0"/>
              <a:t>,</a:t>
            </a:r>
            <a:r>
              <a:rPr lang="zh-CN" altLang="en-US" dirty="0"/>
              <a:t>如上图可变换为</a:t>
            </a:r>
            <a:r>
              <a:rPr lang="en-US" altLang="zh-CN" dirty="0"/>
              <a:t>17245368</a:t>
            </a:r>
          </a:p>
          <a:p>
            <a:pPr marL="0" indent="0">
              <a:buNone/>
            </a:pPr>
            <a:endParaRPr lang="zh-CN" altLang="en-US" dirty="0"/>
          </a:p>
        </p:txBody>
      </p:sp>
    </p:spTree>
    <p:extLst>
      <p:ext uri="{BB962C8B-B14F-4D97-AF65-F5344CB8AC3E}">
        <p14:creationId xmlns:p14="http://schemas.microsoft.com/office/powerpoint/2010/main" val="1866139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BACFD-9B82-461C-A600-1C01DFDEB70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266F0A7-F720-4055-BFE1-D350D88F50B0}"/>
              </a:ext>
            </a:extLst>
          </p:cNvPr>
          <p:cNvSpPr>
            <a:spLocks noGrp="1"/>
          </p:cNvSpPr>
          <p:nvPr>
            <p:ph idx="1"/>
          </p:nvPr>
        </p:nvSpPr>
        <p:spPr/>
        <p:txBody>
          <a:bodyPr/>
          <a:lstStyle/>
          <a:p>
            <a:pPr marL="0" indent="0">
              <a:buNone/>
            </a:pPr>
            <a:r>
              <a:rPr lang="zh-CN" altLang="en-US" dirty="0"/>
              <a:t>康托展开</a:t>
            </a:r>
            <a:r>
              <a:rPr lang="en-US" altLang="zh-CN" dirty="0"/>
              <a:t>+BFS</a:t>
            </a:r>
            <a:r>
              <a:rPr lang="zh-CN" altLang="en-US" dirty="0"/>
              <a:t>即可。</a:t>
            </a:r>
            <a:endParaRPr lang="en-US" altLang="zh-CN" dirty="0"/>
          </a:p>
          <a:p>
            <a:pPr marL="0" indent="0">
              <a:buNone/>
            </a:pPr>
            <a:r>
              <a:rPr lang="zh-CN" altLang="en-US" dirty="0"/>
              <a:t>这道题也可以用双向</a:t>
            </a:r>
            <a:r>
              <a:rPr lang="en-US" altLang="zh-CN" dirty="0"/>
              <a:t>BFS</a:t>
            </a:r>
            <a:r>
              <a:rPr lang="zh-CN" altLang="en-US" dirty="0"/>
              <a:t>优化复杂度，但是可能会增加你的代码量。</a:t>
            </a:r>
            <a:endParaRPr lang="en-US" altLang="zh-CN" dirty="0"/>
          </a:p>
          <a:p>
            <a:pPr marL="0" indent="0">
              <a:buNone/>
            </a:pPr>
            <a:r>
              <a:rPr lang="en-GB" altLang="zh-CN" dirty="0"/>
              <a:t>https://blog.csdn.net/modiz/article/details/45043543</a:t>
            </a:r>
            <a:endParaRPr lang="zh-CN" altLang="en-US" dirty="0"/>
          </a:p>
        </p:txBody>
      </p:sp>
    </p:spTree>
    <p:extLst>
      <p:ext uri="{BB962C8B-B14F-4D97-AF65-F5344CB8AC3E}">
        <p14:creationId xmlns:p14="http://schemas.microsoft.com/office/powerpoint/2010/main" val="125233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A84BF-82EE-4658-85DB-9757ED59E524}"/>
              </a:ext>
            </a:extLst>
          </p:cNvPr>
          <p:cNvSpPr>
            <a:spLocks noGrp="1"/>
          </p:cNvSpPr>
          <p:nvPr>
            <p:ph type="title"/>
          </p:nvPr>
        </p:nvSpPr>
        <p:spPr/>
        <p:txBody>
          <a:bodyPr>
            <a:normAutofit/>
          </a:bodyPr>
          <a:lstStyle/>
          <a:p>
            <a:r>
              <a:rPr lang="zh-CN" altLang="en-US" dirty="0">
                <a:latin typeface="+mj-ea"/>
              </a:rPr>
              <a:t>定义</a:t>
            </a:r>
          </a:p>
        </p:txBody>
      </p:sp>
      <p:sp>
        <p:nvSpPr>
          <p:cNvPr id="3" name="内容占位符 2">
            <a:extLst>
              <a:ext uri="{FF2B5EF4-FFF2-40B4-BE49-F238E27FC236}">
                <a16:creationId xmlns:a16="http://schemas.microsoft.com/office/drawing/2014/main" id="{899072A2-D521-47EC-9590-0EE97F9A3BD5}"/>
              </a:ext>
            </a:extLst>
          </p:cNvPr>
          <p:cNvSpPr>
            <a:spLocks noGrp="1"/>
          </p:cNvSpPr>
          <p:nvPr>
            <p:ph idx="1"/>
          </p:nvPr>
        </p:nvSpPr>
        <p:spPr/>
        <p:txBody>
          <a:bodyPr/>
          <a:lstStyle/>
          <a:p>
            <a:r>
              <a:rPr lang="en-US" altLang="zh-CN" dirty="0"/>
              <a:t>BFS</a:t>
            </a:r>
            <a:r>
              <a:rPr lang="zh-CN" altLang="en-US" dirty="0"/>
              <a:t>，其英文全称是</a:t>
            </a:r>
            <a:r>
              <a:rPr lang="en-US" altLang="zh-CN" dirty="0"/>
              <a:t>Breadth First Search</a:t>
            </a:r>
            <a:r>
              <a:rPr lang="zh-CN" altLang="en-US" dirty="0"/>
              <a:t>。 从算法的观点，所有因为展开节点而得到的子节点都会被加进一个先进先出的队列中。一般的实验里，其邻居节点尚未被检验过的节点会被放置在一个被称为 </a:t>
            </a:r>
            <a:r>
              <a:rPr lang="en-US" altLang="zh-CN" dirty="0"/>
              <a:t>open </a:t>
            </a:r>
            <a:r>
              <a:rPr lang="zh-CN" altLang="en-US" dirty="0"/>
              <a:t>的容器中（例如队列或是链表），而被检验过的节点则被放置在被称为 </a:t>
            </a:r>
            <a:r>
              <a:rPr lang="en-US" altLang="zh-CN" dirty="0"/>
              <a:t>closed </a:t>
            </a:r>
            <a:r>
              <a:rPr lang="zh-CN" altLang="en-US" dirty="0"/>
              <a:t>的容器中。（</a:t>
            </a:r>
            <a:r>
              <a:rPr lang="en-US" altLang="zh-CN" dirty="0"/>
              <a:t>open-closed</a:t>
            </a:r>
            <a:r>
              <a:rPr lang="zh-CN" altLang="en-US" dirty="0"/>
              <a:t>表）</a:t>
            </a:r>
          </a:p>
        </p:txBody>
      </p:sp>
    </p:spTree>
    <p:extLst>
      <p:ext uri="{BB962C8B-B14F-4D97-AF65-F5344CB8AC3E}">
        <p14:creationId xmlns:p14="http://schemas.microsoft.com/office/powerpoint/2010/main" val="61416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895A42-F084-4FE8-A244-0180796F8CDA}"/>
              </a:ext>
            </a:extLst>
          </p:cNvPr>
          <p:cNvSpPr txBox="1"/>
          <p:nvPr/>
        </p:nvSpPr>
        <p:spPr>
          <a:xfrm>
            <a:off x="5141251" y="3044279"/>
            <a:ext cx="1909497" cy="769441"/>
          </a:xfrm>
          <a:prstGeom prst="rect">
            <a:avLst/>
          </a:prstGeom>
          <a:noFill/>
        </p:spPr>
        <p:txBody>
          <a:bodyPr wrap="none" rtlCol="0">
            <a:spAutoFit/>
          </a:bodyPr>
          <a:lstStyle/>
          <a:p>
            <a:r>
              <a:rPr lang="en-US" altLang="zh-CN" sz="4400" dirty="0"/>
              <a:t>GL&amp;HF</a:t>
            </a:r>
            <a:endParaRPr lang="zh-CN" altLang="en-US" sz="4400" dirty="0"/>
          </a:p>
        </p:txBody>
      </p:sp>
    </p:spTree>
    <p:extLst>
      <p:ext uri="{BB962C8B-B14F-4D97-AF65-F5344CB8AC3E}">
        <p14:creationId xmlns:p14="http://schemas.microsoft.com/office/powerpoint/2010/main" val="140698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B1C3A-4900-4795-8F1F-A59D41F5FF12}"/>
              </a:ext>
            </a:extLst>
          </p:cNvPr>
          <p:cNvSpPr>
            <a:spLocks noGrp="1"/>
          </p:cNvSpPr>
          <p:nvPr>
            <p:ph type="title"/>
          </p:nvPr>
        </p:nvSpPr>
        <p:spPr/>
        <p:txBody>
          <a:bodyPr/>
          <a:lstStyle/>
          <a:p>
            <a:r>
              <a:rPr lang="zh-CN" altLang="en-US"/>
              <a:t>广度优先搜索策略</a:t>
            </a:r>
            <a:endParaRPr lang="zh-CN" altLang="en-US" dirty="0"/>
          </a:p>
        </p:txBody>
      </p:sp>
      <p:sp>
        <p:nvSpPr>
          <p:cNvPr id="3" name="内容占位符 2">
            <a:extLst>
              <a:ext uri="{FF2B5EF4-FFF2-40B4-BE49-F238E27FC236}">
                <a16:creationId xmlns:a16="http://schemas.microsoft.com/office/drawing/2014/main" id="{2F770950-E3B0-4833-868C-7DDC3D9B2F90}"/>
              </a:ext>
            </a:extLst>
          </p:cNvPr>
          <p:cNvSpPr>
            <a:spLocks noGrp="1"/>
          </p:cNvSpPr>
          <p:nvPr>
            <p:ph idx="1"/>
          </p:nvPr>
        </p:nvSpPr>
        <p:spPr/>
        <p:txBody>
          <a:bodyPr>
            <a:normAutofit/>
          </a:bodyPr>
          <a:lstStyle/>
          <a:p>
            <a:pPr marL="0" indent="0">
              <a:buNone/>
            </a:pPr>
            <a:r>
              <a:rPr lang="zh-CN" altLang="en-US" sz="2400"/>
              <a:t>从起始点开始遍历其邻接的节点，由此向外不断扩散，直到找到答案。</a:t>
            </a:r>
          </a:p>
          <a:p>
            <a:pPr marL="0" indent="0">
              <a:buNone/>
            </a:pPr>
            <a:endParaRPr lang="zh-CN" altLang="en-US" sz="2400" dirty="0"/>
          </a:p>
        </p:txBody>
      </p:sp>
      <p:sp>
        <p:nvSpPr>
          <p:cNvPr id="6" name="文本框 5">
            <a:extLst>
              <a:ext uri="{FF2B5EF4-FFF2-40B4-BE49-F238E27FC236}">
                <a16:creationId xmlns:a16="http://schemas.microsoft.com/office/drawing/2014/main" id="{23025376-F220-4FD4-AE2E-FC328EAE8E3B}"/>
              </a:ext>
            </a:extLst>
          </p:cNvPr>
          <p:cNvSpPr txBox="1"/>
          <p:nvPr/>
        </p:nvSpPr>
        <p:spPr>
          <a:xfrm>
            <a:off x="838200" y="5338110"/>
            <a:ext cx="8619103" cy="707886"/>
          </a:xfrm>
          <a:prstGeom prst="rect">
            <a:avLst/>
          </a:prstGeom>
          <a:noFill/>
        </p:spPr>
        <p:txBody>
          <a:bodyPr wrap="square" rtlCol="0">
            <a:spAutoFit/>
          </a:bodyPr>
          <a:lstStyle/>
          <a:p>
            <a:r>
              <a:rPr lang="zh-CN" altLang="en-US" sz="2000" dirty="0"/>
              <a:t>令</a:t>
            </a:r>
            <a:r>
              <a:rPr lang="en-US" altLang="zh-CN" sz="2000" dirty="0"/>
              <a:t>1</a:t>
            </a:r>
            <a:r>
              <a:rPr lang="zh-CN" altLang="en-US" sz="2000" dirty="0"/>
              <a:t>为起始点，那么广搜过程为：</a:t>
            </a:r>
            <a:r>
              <a:rPr lang="en-US" altLang="zh-CN" sz="2000" dirty="0"/>
              <a:t>1</a:t>
            </a:r>
            <a:r>
              <a:rPr lang="zh-CN" altLang="en-US" sz="2000" dirty="0"/>
              <a:t>扩展到</a:t>
            </a:r>
            <a:r>
              <a:rPr lang="en-US" altLang="zh-CN" sz="2000" dirty="0"/>
              <a:t>2</a:t>
            </a:r>
            <a:r>
              <a:rPr lang="zh-CN" altLang="en-US" sz="2000" dirty="0"/>
              <a:t>、</a:t>
            </a:r>
            <a:r>
              <a:rPr lang="en-US" altLang="zh-CN" sz="2000" dirty="0"/>
              <a:t>3</a:t>
            </a:r>
            <a:r>
              <a:rPr lang="zh-CN" altLang="en-US" sz="2000" dirty="0"/>
              <a:t>，然后</a:t>
            </a:r>
            <a:r>
              <a:rPr lang="en-US" altLang="zh-CN" sz="2000" dirty="0"/>
              <a:t>2</a:t>
            </a:r>
            <a:r>
              <a:rPr lang="zh-CN" altLang="en-US" sz="2000" dirty="0"/>
              <a:t>扩展到</a:t>
            </a:r>
            <a:r>
              <a:rPr lang="en-US" altLang="zh-CN" sz="2000" dirty="0"/>
              <a:t>4</a:t>
            </a:r>
            <a:r>
              <a:rPr lang="zh-CN" altLang="en-US" sz="2000" dirty="0"/>
              <a:t>、</a:t>
            </a:r>
            <a:r>
              <a:rPr lang="en-US" altLang="zh-CN" sz="2000" dirty="0"/>
              <a:t>5</a:t>
            </a:r>
            <a:r>
              <a:rPr lang="zh-CN" altLang="en-US" sz="2000" dirty="0"/>
              <a:t>，</a:t>
            </a:r>
            <a:r>
              <a:rPr lang="en-US" altLang="zh-CN" sz="2000" dirty="0"/>
              <a:t>3</a:t>
            </a:r>
            <a:r>
              <a:rPr lang="zh-CN" altLang="en-US" sz="2000" dirty="0"/>
              <a:t>扩展到</a:t>
            </a:r>
            <a:r>
              <a:rPr lang="en-US" altLang="zh-CN" sz="2000" dirty="0"/>
              <a:t>6</a:t>
            </a:r>
            <a:r>
              <a:rPr lang="zh-CN" altLang="en-US" sz="2000" dirty="0"/>
              <a:t>、</a:t>
            </a:r>
            <a:r>
              <a:rPr lang="en-US" altLang="zh-CN" sz="2000" dirty="0"/>
              <a:t>7</a:t>
            </a:r>
            <a:r>
              <a:rPr lang="zh-CN" altLang="en-US" sz="2000" dirty="0"/>
              <a:t>，</a:t>
            </a:r>
            <a:r>
              <a:rPr lang="en-US" altLang="zh-CN" sz="2000" dirty="0"/>
              <a:t>4</a:t>
            </a:r>
            <a:r>
              <a:rPr lang="zh-CN" altLang="en-US" sz="2000" dirty="0"/>
              <a:t>、</a:t>
            </a:r>
            <a:r>
              <a:rPr lang="en-US" altLang="zh-CN" sz="2000" dirty="0"/>
              <a:t>5</a:t>
            </a:r>
            <a:r>
              <a:rPr lang="zh-CN" altLang="en-US" sz="2000" dirty="0"/>
              <a:t>、</a:t>
            </a:r>
            <a:r>
              <a:rPr lang="en-US" altLang="zh-CN" sz="2000" dirty="0"/>
              <a:t>6</a:t>
            </a:r>
            <a:r>
              <a:rPr lang="zh-CN" altLang="en-US" sz="2000" dirty="0"/>
              <a:t>、</a:t>
            </a:r>
            <a:r>
              <a:rPr lang="en-US" altLang="zh-CN" sz="2000" dirty="0"/>
              <a:t>7</a:t>
            </a:r>
            <a:r>
              <a:rPr lang="zh-CN" altLang="en-US" sz="2000" dirty="0"/>
              <a:t>无法扩展，结束。</a:t>
            </a:r>
          </a:p>
        </p:txBody>
      </p:sp>
      <p:pic>
        <p:nvPicPr>
          <p:cNvPr id="7" name="图片 6" descr="图片包含 照片, 剪刀, 墙壁&#10;&#10;已生成高可信度的说明">
            <a:extLst>
              <a:ext uri="{FF2B5EF4-FFF2-40B4-BE49-F238E27FC236}">
                <a16:creationId xmlns:a16="http://schemas.microsoft.com/office/drawing/2014/main" id="{310A0630-FA24-4C92-A678-5BE7B6B22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555" y="2557749"/>
            <a:ext cx="5179104" cy="2780361"/>
          </a:xfrm>
          <a:prstGeom prst="rect">
            <a:avLst/>
          </a:prstGeom>
        </p:spPr>
      </p:pic>
    </p:spTree>
    <p:extLst>
      <p:ext uri="{BB962C8B-B14F-4D97-AF65-F5344CB8AC3E}">
        <p14:creationId xmlns:p14="http://schemas.microsoft.com/office/powerpoint/2010/main" val="254529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CB356FE-C4B9-4CE0-B159-D528291FFC79}"/>
              </a:ext>
            </a:extLst>
          </p:cNvPr>
          <p:cNvSpPr txBox="1"/>
          <p:nvPr/>
        </p:nvSpPr>
        <p:spPr>
          <a:xfrm>
            <a:off x="839755" y="1259633"/>
            <a:ext cx="9946433" cy="646331"/>
          </a:xfrm>
          <a:prstGeom prst="rect">
            <a:avLst/>
          </a:prstGeom>
          <a:noFill/>
        </p:spPr>
        <p:txBody>
          <a:bodyPr wrap="square" rtlCol="0">
            <a:spAutoFit/>
          </a:bodyPr>
          <a:lstStyle/>
          <a:p>
            <a:r>
              <a:rPr lang="zh-CN" altLang="en-US" dirty="0"/>
              <a:t>由数字</a:t>
            </a:r>
            <a:r>
              <a:rPr lang="en-US" altLang="zh-CN" dirty="0"/>
              <a:t>0</a:t>
            </a:r>
            <a:r>
              <a:rPr lang="zh-CN" altLang="en-US" dirty="0"/>
              <a:t>组成的方阵中，有一任意形状闭合圈，闭合圈由数字</a:t>
            </a:r>
            <a:r>
              <a:rPr lang="en-US" altLang="zh-CN" dirty="0"/>
              <a:t>1</a:t>
            </a:r>
            <a:r>
              <a:rPr lang="zh-CN" altLang="en-US" dirty="0"/>
              <a:t>构成，围圈时只走上下左右</a:t>
            </a:r>
            <a:r>
              <a:rPr lang="en-US" altLang="zh-CN" dirty="0"/>
              <a:t>4</a:t>
            </a:r>
            <a:r>
              <a:rPr lang="zh-CN" altLang="en-US" dirty="0"/>
              <a:t>个方向。现要求把闭合圈内的所有空间都填写成</a:t>
            </a:r>
            <a:r>
              <a:rPr lang="en-US" altLang="zh-CN" dirty="0"/>
              <a:t>2.</a:t>
            </a:r>
            <a:endParaRPr lang="zh-CN" altLang="en-US" dirty="0"/>
          </a:p>
        </p:txBody>
      </p:sp>
      <p:sp>
        <p:nvSpPr>
          <p:cNvPr id="7" name="文本框 6">
            <a:extLst>
              <a:ext uri="{FF2B5EF4-FFF2-40B4-BE49-F238E27FC236}">
                <a16:creationId xmlns:a16="http://schemas.microsoft.com/office/drawing/2014/main" id="{CB8EF4C7-912E-44CC-B038-626567CEB261}"/>
              </a:ext>
            </a:extLst>
          </p:cNvPr>
          <p:cNvSpPr txBox="1"/>
          <p:nvPr/>
        </p:nvSpPr>
        <p:spPr>
          <a:xfrm>
            <a:off x="839755" y="797968"/>
            <a:ext cx="1415772" cy="461665"/>
          </a:xfrm>
          <a:prstGeom prst="rect">
            <a:avLst/>
          </a:prstGeom>
          <a:noFill/>
        </p:spPr>
        <p:txBody>
          <a:bodyPr wrap="none" rtlCol="0">
            <a:spAutoFit/>
          </a:bodyPr>
          <a:lstStyle/>
          <a:p>
            <a:r>
              <a:rPr lang="zh-CN" altLang="en-US" sz="2400" b="1" dirty="0">
                <a:latin typeface="+mn-ea"/>
              </a:rPr>
              <a:t>题目描述</a:t>
            </a:r>
          </a:p>
        </p:txBody>
      </p:sp>
      <p:sp>
        <p:nvSpPr>
          <p:cNvPr id="8" name="文本框 7">
            <a:extLst>
              <a:ext uri="{FF2B5EF4-FFF2-40B4-BE49-F238E27FC236}">
                <a16:creationId xmlns:a16="http://schemas.microsoft.com/office/drawing/2014/main" id="{9C5EE672-8B2E-4CE4-AEC0-77AD648962C2}"/>
              </a:ext>
            </a:extLst>
          </p:cNvPr>
          <p:cNvSpPr txBox="1"/>
          <p:nvPr/>
        </p:nvSpPr>
        <p:spPr>
          <a:xfrm>
            <a:off x="839755" y="2828835"/>
            <a:ext cx="8985380" cy="923330"/>
          </a:xfrm>
          <a:prstGeom prst="rect">
            <a:avLst/>
          </a:prstGeom>
          <a:noFill/>
        </p:spPr>
        <p:txBody>
          <a:bodyPr wrap="square" rtlCol="0">
            <a:spAutoFit/>
          </a:bodyPr>
          <a:lstStyle/>
          <a:p>
            <a:r>
              <a:rPr lang="zh-CN" altLang="en-US" dirty="0"/>
              <a:t>每组测试数据第一行一个整数 </a:t>
            </a:r>
            <a:r>
              <a:rPr lang="en-GB" altLang="zh-CN" dirty="0"/>
              <a:t>n(1≤n≤30)</a:t>
            </a:r>
            <a:r>
              <a:rPr lang="zh-CN" altLang="en-US" dirty="0"/>
              <a:t>，接下来</a:t>
            </a:r>
            <a:r>
              <a:rPr lang="en-GB" altLang="zh-CN" dirty="0"/>
              <a:t>n</a:t>
            </a:r>
            <a:r>
              <a:rPr lang="zh-CN" altLang="en-US" dirty="0"/>
              <a:t>行，由</a:t>
            </a:r>
            <a:r>
              <a:rPr lang="en-US" altLang="zh-CN" dirty="0"/>
              <a:t>0</a:t>
            </a:r>
            <a:r>
              <a:rPr lang="zh-CN" altLang="en-US" dirty="0"/>
              <a:t>和</a:t>
            </a:r>
            <a:r>
              <a:rPr lang="en-US" altLang="zh-CN" dirty="0"/>
              <a:t>1</a:t>
            </a:r>
            <a:r>
              <a:rPr lang="zh-CN" altLang="en-US" dirty="0"/>
              <a:t>组成的</a:t>
            </a:r>
            <a:r>
              <a:rPr lang="en-GB" altLang="zh-CN" dirty="0"/>
              <a:t>n</a:t>
            </a:r>
            <a:r>
              <a:rPr lang="zh-CN" altLang="en-US" dirty="0"/>
              <a:t>*</a:t>
            </a:r>
            <a:r>
              <a:rPr lang="en-GB" altLang="zh-CN" dirty="0"/>
              <a:t>n</a:t>
            </a:r>
            <a:r>
              <a:rPr lang="zh-CN" altLang="en-US" dirty="0"/>
              <a:t>的方阵。</a:t>
            </a:r>
          </a:p>
          <a:p>
            <a:r>
              <a:rPr lang="zh-CN" altLang="en-US" dirty="0"/>
              <a:t>方阵内只有一个闭合圈，圈内至少有一个</a:t>
            </a:r>
            <a:r>
              <a:rPr lang="en-US" altLang="zh-CN" dirty="0"/>
              <a:t>0</a:t>
            </a:r>
            <a:r>
              <a:rPr lang="zh-CN" altLang="en-US" dirty="0"/>
              <a:t>。</a:t>
            </a:r>
          </a:p>
          <a:p>
            <a:endParaRPr lang="zh-CN" altLang="en-US" dirty="0"/>
          </a:p>
        </p:txBody>
      </p:sp>
      <p:sp>
        <p:nvSpPr>
          <p:cNvPr id="9" name="文本框 8">
            <a:extLst>
              <a:ext uri="{FF2B5EF4-FFF2-40B4-BE49-F238E27FC236}">
                <a16:creationId xmlns:a16="http://schemas.microsoft.com/office/drawing/2014/main" id="{B8AC6109-C0E5-4ECC-B0E3-CAB5B4A5E2EA}"/>
              </a:ext>
            </a:extLst>
          </p:cNvPr>
          <p:cNvSpPr txBox="1"/>
          <p:nvPr/>
        </p:nvSpPr>
        <p:spPr>
          <a:xfrm>
            <a:off x="839755" y="2361284"/>
            <a:ext cx="1415772" cy="461665"/>
          </a:xfrm>
          <a:prstGeom prst="rect">
            <a:avLst/>
          </a:prstGeom>
          <a:noFill/>
        </p:spPr>
        <p:txBody>
          <a:bodyPr wrap="none" rtlCol="0">
            <a:spAutoFit/>
          </a:bodyPr>
          <a:lstStyle/>
          <a:p>
            <a:r>
              <a:rPr lang="zh-CN" altLang="en-US" sz="2400" b="1" dirty="0">
                <a:latin typeface="+mj-lt"/>
              </a:rPr>
              <a:t>输入格式</a:t>
            </a:r>
          </a:p>
        </p:txBody>
      </p:sp>
      <p:sp>
        <p:nvSpPr>
          <p:cNvPr id="10" name="文本框 9">
            <a:extLst>
              <a:ext uri="{FF2B5EF4-FFF2-40B4-BE49-F238E27FC236}">
                <a16:creationId xmlns:a16="http://schemas.microsoft.com/office/drawing/2014/main" id="{FFF73166-16E8-4F67-BD20-01390ADC6CDD}"/>
              </a:ext>
            </a:extLst>
          </p:cNvPr>
          <p:cNvSpPr txBox="1"/>
          <p:nvPr/>
        </p:nvSpPr>
        <p:spPr>
          <a:xfrm>
            <a:off x="839755" y="4029164"/>
            <a:ext cx="1415772" cy="461665"/>
          </a:xfrm>
          <a:prstGeom prst="rect">
            <a:avLst/>
          </a:prstGeom>
          <a:noFill/>
        </p:spPr>
        <p:txBody>
          <a:bodyPr wrap="none" rtlCol="0">
            <a:spAutoFit/>
          </a:bodyPr>
          <a:lstStyle/>
          <a:p>
            <a:r>
              <a:rPr lang="zh-CN" altLang="en-US" sz="2400" b="1" dirty="0">
                <a:latin typeface="+mj-lt"/>
              </a:rPr>
              <a:t>输出格式</a:t>
            </a:r>
          </a:p>
        </p:txBody>
      </p:sp>
      <p:sp>
        <p:nvSpPr>
          <p:cNvPr id="11" name="文本框 10">
            <a:extLst>
              <a:ext uri="{FF2B5EF4-FFF2-40B4-BE49-F238E27FC236}">
                <a16:creationId xmlns:a16="http://schemas.microsoft.com/office/drawing/2014/main" id="{2D5A8201-35A4-4124-9C6D-EE180A7C1183}"/>
              </a:ext>
            </a:extLst>
          </p:cNvPr>
          <p:cNvSpPr txBox="1"/>
          <p:nvPr/>
        </p:nvSpPr>
        <p:spPr>
          <a:xfrm>
            <a:off x="839755" y="4490829"/>
            <a:ext cx="8985380" cy="369332"/>
          </a:xfrm>
          <a:prstGeom prst="rect">
            <a:avLst/>
          </a:prstGeom>
          <a:noFill/>
        </p:spPr>
        <p:txBody>
          <a:bodyPr wrap="square" rtlCol="0">
            <a:spAutoFit/>
          </a:bodyPr>
          <a:lstStyle/>
          <a:p>
            <a:r>
              <a:rPr lang="zh-CN" altLang="en-US" dirty="0"/>
              <a:t>已经填好数字</a:t>
            </a:r>
            <a:r>
              <a:rPr lang="en-US" altLang="zh-CN" dirty="0"/>
              <a:t>2</a:t>
            </a:r>
            <a:r>
              <a:rPr lang="zh-CN" altLang="en-US" dirty="0"/>
              <a:t>的完整方阵。</a:t>
            </a:r>
          </a:p>
        </p:txBody>
      </p:sp>
    </p:spTree>
    <p:extLst>
      <p:ext uri="{BB962C8B-B14F-4D97-AF65-F5344CB8AC3E}">
        <p14:creationId xmlns:p14="http://schemas.microsoft.com/office/powerpoint/2010/main" val="348581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F6AA4-6711-4446-A338-1CA707A79CA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DF4C356-A899-4C8C-8A9C-119B2B8BEC0B}"/>
              </a:ext>
            </a:extLst>
          </p:cNvPr>
          <p:cNvSpPr>
            <a:spLocks noGrp="1"/>
          </p:cNvSpPr>
          <p:nvPr>
            <p:ph idx="1"/>
          </p:nvPr>
        </p:nvSpPr>
        <p:spPr/>
        <p:txBody>
          <a:bodyPr/>
          <a:lstStyle/>
          <a:p>
            <a:r>
              <a:rPr lang="zh-CN" altLang="en-US" dirty="0"/>
              <a:t>模板题，对于四个角</a:t>
            </a:r>
            <a:r>
              <a:rPr lang="en-US" altLang="zh-CN" dirty="0"/>
              <a:t>BFS</a:t>
            </a:r>
            <a:r>
              <a:rPr lang="zh-CN" altLang="en-US" dirty="0"/>
              <a:t>一遍。</a:t>
            </a:r>
            <a:endParaRPr lang="en-US" altLang="zh-CN" dirty="0"/>
          </a:p>
          <a:p>
            <a:r>
              <a:rPr lang="en-US" altLang="zh-CN" dirty="0"/>
              <a:t>BFS</a:t>
            </a:r>
            <a:r>
              <a:rPr lang="zh-CN" altLang="en-US" dirty="0"/>
              <a:t>终止条件为遇到了</a:t>
            </a:r>
            <a:r>
              <a:rPr lang="en-US" altLang="zh-CN" dirty="0"/>
              <a:t>1</a:t>
            </a:r>
            <a:r>
              <a:rPr lang="zh-CN" altLang="en-US" dirty="0"/>
              <a:t>。</a:t>
            </a:r>
            <a:endParaRPr lang="en-US" altLang="zh-CN" dirty="0"/>
          </a:p>
          <a:p>
            <a:r>
              <a:rPr lang="zh-CN" altLang="en-US" dirty="0"/>
              <a:t>最后将未被</a:t>
            </a:r>
            <a:r>
              <a:rPr lang="en-US" altLang="zh-CN" dirty="0"/>
              <a:t>BFS</a:t>
            </a:r>
            <a:r>
              <a:rPr lang="zh-CN" altLang="en-US" dirty="0"/>
              <a:t>的</a:t>
            </a:r>
            <a:r>
              <a:rPr lang="en-US" altLang="zh-CN" dirty="0"/>
              <a:t>0</a:t>
            </a:r>
            <a:r>
              <a:rPr lang="zh-CN" altLang="en-US" dirty="0"/>
              <a:t>输出为</a:t>
            </a:r>
            <a:r>
              <a:rPr lang="en-US" altLang="zh-CN" dirty="0"/>
              <a:t>2</a:t>
            </a:r>
            <a:r>
              <a:rPr lang="zh-CN" altLang="en-US" dirty="0"/>
              <a:t>即可。</a:t>
            </a:r>
            <a:endParaRPr lang="en-US" altLang="zh-CN" dirty="0"/>
          </a:p>
        </p:txBody>
      </p:sp>
    </p:spTree>
    <p:extLst>
      <p:ext uri="{BB962C8B-B14F-4D97-AF65-F5344CB8AC3E}">
        <p14:creationId xmlns:p14="http://schemas.microsoft.com/office/powerpoint/2010/main" val="264672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D9A83-FEF2-408A-8BD3-EB84E07EB6E9}"/>
              </a:ext>
            </a:extLst>
          </p:cNvPr>
          <p:cNvSpPr>
            <a:spLocks noGrp="1"/>
          </p:cNvSpPr>
          <p:nvPr>
            <p:ph type="title"/>
          </p:nvPr>
        </p:nvSpPr>
        <p:spPr/>
        <p:txBody>
          <a:bodyPr/>
          <a:lstStyle/>
          <a:p>
            <a:r>
              <a:rPr lang="zh-CN" altLang="en-US" dirty="0"/>
              <a:t>广搜优化技巧</a:t>
            </a:r>
          </a:p>
        </p:txBody>
      </p:sp>
      <p:sp>
        <p:nvSpPr>
          <p:cNvPr id="3" name="内容占位符 2">
            <a:extLst>
              <a:ext uri="{FF2B5EF4-FFF2-40B4-BE49-F238E27FC236}">
                <a16:creationId xmlns:a16="http://schemas.microsoft.com/office/drawing/2014/main" id="{49124FB0-E3B7-4C05-B409-3F8204C86EE5}"/>
              </a:ext>
            </a:extLst>
          </p:cNvPr>
          <p:cNvSpPr>
            <a:spLocks noGrp="1"/>
          </p:cNvSpPr>
          <p:nvPr>
            <p:ph idx="1"/>
          </p:nvPr>
        </p:nvSpPr>
        <p:spPr/>
        <p:txBody>
          <a:bodyPr/>
          <a:lstStyle/>
          <a:p>
            <a:r>
              <a:rPr lang="en-US" altLang="zh-CN" dirty="0"/>
              <a:t>A*</a:t>
            </a:r>
          </a:p>
          <a:p>
            <a:r>
              <a:rPr lang="zh-CN" altLang="en-US" dirty="0"/>
              <a:t>双向广搜</a:t>
            </a:r>
            <a:endParaRPr lang="en-US" altLang="zh-CN" dirty="0"/>
          </a:p>
          <a:p>
            <a:r>
              <a:rPr lang="zh-CN" altLang="en-US" dirty="0"/>
              <a:t>康托展开</a:t>
            </a:r>
          </a:p>
        </p:txBody>
      </p:sp>
    </p:spTree>
    <p:extLst>
      <p:ext uri="{BB962C8B-B14F-4D97-AF65-F5344CB8AC3E}">
        <p14:creationId xmlns:p14="http://schemas.microsoft.com/office/powerpoint/2010/main" val="348936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5D3F9E-EB90-46EC-8EA2-F10BFBEDE253}"/>
              </a:ext>
            </a:extLst>
          </p:cNvPr>
          <p:cNvSpPr>
            <a:spLocks noGrp="1"/>
          </p:cNvSpPr>
          <p:nvPr>
            <p:ph type="title"/>
          </p:nvPr>
        </p:nvSpPr>
        <p:spPr/>
        <p:txBody>
          <a:bodyPr/>
          <a:lstStyle/>
          <a:p>
            <a:r>
              <a:rPr lang="en-US" altLang="zh-CN" dirty="0"/>
              <a:t>A*</a:t>
            </a:r>
            <a:endParaRPr lang="zh-CN" altLang="en-US" dirty="0"/>
          </a:p>
        </p:txBody>
      </p:sp>
      <p:sp>
        <p:nvSpPr>
          <p:cNvPr id="3" name="内容占位符 2">
            <a:extLst>
              <a:ext uri="{FF2B5EF4-FFF2-40B4-BE49-F238E27FC236}">
                <a16:creationId xmlns:a16="http://schemas.microsoft.com/office/drawing/2014/main" id="{47B5AFE6-E730-4A07-B60D-187296C73BB1}"/>
              </a:ext>
            </a:extLst>
          </p:cNvPr>
          <p:cNvSpPr>
            <a:spLocks noGrp="1"/>
          </p:cNvSpPr>
          <p:nvPr>
            <p:ph idx="1"/>
          </p:nvPr>
        </p:nvSpPr>
        <p:spPr/>
        <p:txBody>
          <a:bodyPr/>
          <a:lstStyle/>
          <a:p>
            <a:pPr marL="0" indent="0">
              <a:buNone/>
            </a:pPr>
            <a:r>
              <a:rPr lang="en-US" altLang="zh-CN" dirty="0"/>
              <a:t>A*</a:t>
            </a:r>
            <a:r>
              <a:rPr lang="zh-CN" altLang="en-US" dirty="0"/>
              <a:t>算法</a:t>
            </a:r>
            <a:r>
              <a:rPr lang="en-US" altLang="zh-CN" dirty="0"/>
              <a:t>,A*(A-Star)</a:t>
            </a:r>
            <a:r>
              <a:rPr lang="zh-CN" altLang="en-US" dirty="0"/>
              <a:t>算法是一种静态路网中求解最短路径最有效的</a:t>
            </a:r>
            <a:r>
              <a:rPr lang="zh-CN" altLang="en-US" b="1" dirty="0"/>
              <a:t>直接</a:t>
            </a:r>
            <a:r>
              <a:rPr lang="zh-CN" altLang="en-US" dirty="0"/>
              <a:t>搜索方法，也是解决许多搜索问题的有效算法。算法中的距离估算值与实际值越接近，最终搜索速度越快。</a:t>
            </a:r>
            <a:endParaRPr lang="en-US" altLang="zh-CN" dirty="0"/>
          </a:p>
        </p:txBody>
      </p:sp>
    </p:spTree>
    <p:extLst>
      <p:ext uri="{BB962C8B-B14F-4D97-AF65-F5344CB8AC3E}">
        <p14:creationId xmlns:p14="http://schemas.microsoft.com/office/powerpoint/2010/main" val="217017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9A223-A58C-44D2-9175-0D08D567CCB2}"/>
              </a:ext>
            </a:extLst>
          </p:cNvPr>
          <p:cNvSpPr>
            <a:spLocks noGrp="1"/>
          </p:cNvSpPr>
          <p:nvPr>
            <p:ph type="title"/>
          </p:nvPr>
        </p:nvSpPr>
        <p:spPr/>
        <p:txBody>
          <a:bodyPr/>
          <a:lstStyle/>
          <a:p>
            <a:r>
              <a:rPr lang="zh-CN" altLang="en-US" dirty="0"/>
              <a:t>估价函数</a:t>
            </a:r>
          </a:p>
        </p:txBody>
      </p:sp>
      <p:sp>
        <p:nvSpPr>
          <p:cNvPr id="3" name="内容占位符 2">
            <a:extLst>
              <a:ext uri="{FF2B5EF4-FFF2-40B4-BE49-F238E27FC236}">
                <a16:creationId xmlns:a16="http://schemas.microsoft.com/office/drawing/2014/main" id="{181E8E7D-3F20-466D-8175-5CA29CF65833}"/>
              </a:ext>
            </a:extLst>
          </p:cNvPr>
          <p:cNvSpPr>
            <a:spLocks noGrp="1"/>
          </p:cNvSpPr>
          <p:nvPr>
            <p:ph idx="1"/>
          </p:nvPr>
        </p:nvSpPr>
        <p:spPr/>
        <p:txBody>
          <a:bodyPr>
            <a:normAutofit lnSpcReduction="10000"/>
          </a:bodyPr>
          <a:lstStyle/>
          <a:p>
            <a:pPr marL="0" indent="0">
              <a:buNone/>
            </a:pPr>
            <a:r>
              <a:rPr lang="en-US" altLang="zh-CN" dirty="0"/>
              <a:t>A*</a:t>
            </a:r>
            <a:r>
              <a:rPr lang="zh-CN" altLang="en-US" dirty="0"/>
              <a:t>的核心就是估价函数。利用估价函数来大大减小搜索的复杂度。</a:t>
            </a:r>
            <a:endParaRPr lang="en-US" altLang="zh-CN" dirty="0"/>
          </a:p>
          <a:p>
            <a:pPr marL="0" indent="0">
              <a:buNone/>
            </a:pPr>
            <a:r>
              <a:rPr lang="en-US" altLang="zh-CN" dirty="0"/>
              <a:t>f(n)=g(n)+h(n)</a:t>
            </a:r>
          </a:p>
          <a:p>
            <a:pPr marL="0" indent="0">
              <a:buNone/>
            </a:pPr>
            <a:r>
              <a:rPr lang="en-US" altLang="zh-CN" dirty="0"/>
              <a:t>g(n)</a:t>
            </a:r>
            <a:r>
              <a:rPr lang="zh-CN" altLang="en-US" dirty="0"/>
              <a:t>表示到达</a:t>
            </a:r>
            <a:r>
              <a:rPr lang="en-US" altLang="zh-CN" dirty="0"/>
              <a:t>n</a:t>
            </a:r>
            <a:r>
              <a:rPr lang="zh-CN" altLang="en-US" dirty="0"/>
              <a:t>的实际代价，</a:t>
            </a:r>
            <a:r>
              <a:rPr lang="en-US" altLang="zh-CN" dirty="0"/>
              <a:t>h(n)</a:t>
            </a:r>
            <a:r>
              <a:rPr lang="zh-CN" altLang="en-US" dirty="0"/>
              <a:t>表示</a:t>
            </a:r>
            <a:r>
              <a:rPr lang="en-US" altLang="zh-CN" dirty="0"/>
              <a:t>n</a:t>
            </a:r>
            <a:r>
              <a:rPr lang="zh-CN" altLang="en-US" dirty="0"/>
              <a:t>到达最终点的预计花费。</a:t>
            </a:r>
          </a:p>
          <a:p>
            <a:pPr marL="0" indent="0">
              <a:buNone/>
            </a:pPr>
            <a:r>
              <a:rPr lang="zh-CN" altLang="en-US" dirty="0"/>
              <a:t>我们以</a:t>
            </a:r>
            <a:r>
              <a:rPr lang="en-US" altLang="zh-CN" dirty="0"/>
              <a:t>d(n)</a:t>
            </a:r>
            <a:r>
              <a:rPr lang="zh-CN" altLang="en-US" dirty="0"/>
              <a:t>表达状态</a:t>
            </a:r>
            <a:r>
              <a:rPr lang="en-US" altLang="zh-CN" dirty="0"/>
              <a:t>n</a:t>
            </a:r>
            <a:r>
              <a:rPr lang="zh-CN" altLang="en-US" dirty="0"/>
              <a:t>到目标状态的真实花费，那么</a:t>
            </a:r>
            <a:r>
              <a:rPr lang="en-US" altLang="zh-CN" dirty="0"/>
              <a:t>h(n)</a:t>
            </a:r>
            <a:r>
              <a:rPr lang="zh-CN" altLang="en-US" dirty="0"/>
              <a:t>的选取大致有如下三种情况：</a:t>
            </a:r>
            <a:endParaRPr lang="en-US" altLang="zh-CN" dirty="0"/>
          </a:p>
          <a:p>
            <a:pPr marL="0" indent="0">
              <a:buNone/>
            </a:pPr>
            <a:r>
              <a:rPr lang="zh-CN" altLang="en-US" sz="2000" dirty="0"/>
              <a:t>如果</a:t>
            </a:r>
            <a:r>
              <a:rPr lang="en-US" altLang="zh-CN" sz="2000" dirty="0"/>
              <a:t>h(n)&lt; d(n)</a:t>
            </a:r>
            <a:r>
              <a:rPr lang="zh-CN" altLang="en-US" sz="2000" dirty="0"/>
              <a:t> ，这种情况下，搜索的点数多，搜索范围大，效率低。但能得到最优解。</a:t>
            </a:r>
            <a:endParaRPr lang="en-US" altLang="zh-CN" sz="2000" dirty="0"/>
          </a:p>
          <a:p>
            <a:pPr marL="0" indent="0">
              <a:buNone/>
            </a:pPr>
            <a:r>
              <a:rPr lang="zh-CN" altLang="en-US" sz="2000" dirty="0"/>
              <a:t>如果</a:t>
            </a:r>
            <a:r>
              <a:rPr lang="en-GB" altLang="zh-CN" sz="2000" dirty="0"/>
              <a:t>h(n)=d(n)</a:t>
            </a:r>
            <a:r>
              <a:rPr lang="zh-CN" altLang="en-GB" sz="2000" dirty="0"/>
              <a:t>，</a:t>
            </a:r>
            <a:r>
              <a:rPr lang="zh-CN" altLang="en-US" sz="2000" dirty="0"/>
              <a:t>即距离估计</a:t>
            </a:r>
            <a:r>
              <a:rPr lang="en-GB" altLang="zh-CN" sz="2000" dirty="0"/>
              <a:t>h(n)</a:t>
            </a:r>
            <a:r>
              <a:rPr lang="zh-CN" altLang="en-US" sz="2000" dirty="0"/>
              <a:t>等于最短距离，那么搜索将严格沿着最短路径进行， 此时的搜索效率是最高的。</a:t>
            </a:r>
            <a:endParaRPr lang="en-US" altLang="zh-CN" sz="2000" dirty="0"/>
          </a:p>
          <a:p>
            <a:pPr marL="0" indent="0">
              <a:buNone/>
            </a:pPr>
            <a:r>
              <a:rPr lang="zh-CN" altLang="en-US" sz="2000" dirty="0"/>
              <a:t>如果 </a:t>
            </a:r>
            <a:r>
              <a:rPr lang="en-GB" altLang="zh-CN" sz="2000" dirty="0"/>
              <a:t>h(n)&gt;d(n)</a:t>
            </a:r>
            <a:r>
              <a:rPr lang="zh-CN" altLang="en-GB" sz="2000" dirty="0"/>
              <a:t>，</a:t>
            </a:r>
            <a:r>
              <a:rPr lang="zh-CN" altLang="en-US" sz="2000" dirty="0"/>
              <a:t>搜索的点数少，搜索范围小，效率高，但不能保证得到最优解。</a:t>
            </a:r>
          </a:p>
        </p:txBody>
      </p:sp>
    </p:spTree>
    <p:extLst>
      <p:ext uri="{BB962C8B-B14F-4D97-AF65-F5344CB8AC3E}">
        <p14:creationId xmlns:p14="http://schemas.microsoft.com/office/powerpoint/2010/main" val="375250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FCE71-C7A7-4FD2-866A-0D9D3C042E95}"/>
              </a:ext>
            </a:extLst>
          </p:cNvPr>
          <p:cNvSpPr>
            <a:spLocks noGrp="1"/>
          </p:cNvSpPr>
          <p:nvPr>
            <p:ph type="title"/>
          </p:nvPr>
        </p:nvSpPr>
        <p:spPr/>
        <p:txBody>
          <a:bodyPr/>
          <a:lstStyle/>
          <a:p>
            <a:r>
              <a:rPr lang="en-US" altLang="zh-CN" dirty="0"/>
              <a:t>Tips</a:t>
            </a:r>
            <a:endParaRPr lang="zh-CN" altLang="en-US" dirty="0"/>
          </a:p>
        </p:txBody>
      </p:sp>
      <p:sp>
        <p:nvSpPr>
          <p:cNvPr id="3" name="内容占位符 2">
            <a:extLst>
              <a:ext uri="{FF2B5EF4-FFF2-40B4-BE49-F238E27FC236}">
                <a16:creationId xmlns:a16="http://schemas.microsoft.com/office/drawing/2014/main" id="{2F0B8D58-000B-4CFE-B03B-B1C540575C17}"/>
              </a:ext>
            </a:extLst>
          </p:cNvPr>
          <p:cNvSpPr>
            <a:spLocks noGrp="1"/>
          </p:cNvSpPr>
          <p:nvPr>
            <p:ph idx="1"/>
          </p:nvPr>
        </p:nvSpPr>
        <p:spPr/>
        <p:txBody>
          <a:bodyPr/>
          <a:lstStyle/>
          <a:p>
            <a:pPr marL="0" indent="0">
              <a:buNone/>
            </a:pPr>
            <a:r>
              <a:rPr lang="en-US" altLang="zh-CN" dirty="0"/>
              <a:t>A*</a:t>
            </a:r>
            <a:r>
              <a:rPr lang="zh-CN" altLang="en-US" dirty="0"/>
              <a:t>基本上不和广搜一起，一般都是和</a:t>
            </a:r>
            <a:r>
              <a:rPr lang="en-US" altLang="zh-CN" dirty="0"/>
              <a:t>DFS</a:t>
            </a:r>
            <a:r>
              <a:rPr lang="zh-CN" altLang="en-US" dirty="0"/>
              <a:t>一起的，但是不排除有这样的情况，但是由于实在找不到什么例题，这里就不展示题目了。</a:t>
            </a:r>
          </a:p>
        </p:txBody>
      </p:sp>
    </p:spTree>
    <p:extLst>
      <p:ext uri="{BB962C8B-B14F-4D97-AF65-F5344CB8AC3E}">
        <p14:creationId xmlns:p14="http://schemas.microsoft.com/office/powerpoint/2010/main" val="2297981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230</TotalTime>
  <Words>1141</Words>
  <Application>Microsoft Office PowerPoint</Application>
  <PresentationFormat>宽屏</PresentationFormat>
  <Paragraphs>77</Paragraphs>
  <Slides>20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宋体</vt:lpstr>
      <vt:lpstr>Arial</vt:lpstr>
      <vt:lpstr>Century Gothic</vt:lpstr>
      <vt:lpstr>Wingdings 3</vt:lpstr>
      <vt:lpstr>离子</vt:lpstr>
      <vt:lpstr>广度优先搜索</vt:lpstr>
      <vt:lpstr>定义</vt:lpstr>
      <vt:lpstr>广度优先搜索策略</vt:lpstr>
      <vt:lpstr>PowerPoint 演示文稿</vt:lpstr>
      <vt:lpstr>Solution</vt:lpstr>
      <vt:lpstr>广搜优化技巧</vt:lpstr>
      <vt:lpstr>A*</vt:lpstr>
      <vt:lpstr>估价函数</vt:lpstr>
      <vt:lpstr>Tips</vt:lpstr>
      <vt:lpstr>双向广搜</vt:lpstr>
      <vt:lpstr>POJ1915</vt:lpstr>
      <vt:lpstr>Solution</vt:lpstr>
      <vt:lpstr>*Solution</vt:lpstr>
      <vt:lpstr>康托展开</vt:lpstr>
      <vt:lpstr>原理及构造</vt:lpstr>
      <vt:lpstr>康托逆展开</vt:lpstr>
      <vt:lpstr>原理及构造</vt:lpstr>
      <vt:lpstr>HDU1430</vt:lpstr>
      <vt:lpstr>Solution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广度优先搜索</dc:title>
  <dc:creator>叶 可禾</dc:creator>
  <cp:lastModifiedBy>叶 可禾</cp:lastModifiedBy>
  <cp:revision>79</cp:revision>
  <dcterms:created xsi:type="dcterms:W3CDTF">2018-07-31T06:29:51Z</dcterms:created>
  <dcterms:modified xsi:type="dcterms:W3CDTF">2018-07-31T13:12:27Z</dcterms:modified>
</cp:coreProperties>
</file>