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 id="2147483839" r:id="rId2"/>
    <p:sldMasterId id="2147483846" r:id="rId3"/>
    <p:sldMasterId id="2147483853" r:id="rId4"/>
    <p:sldMasterId id="2147483860" r:id="rId5"/>
  </p:sldMasterIdLst>
  <p:notesMasterIdLst>
    <p:notesMasterId r:id="rId68"/>
  </p:notesMasterIdLst>
  <p:handoutMasterIdLst>
    <p:handoutMasterId r:id="rId69"/>
  </p:handoutMasterIdLst>
  <p:sldIdLst>
    <p:sldId id="354" r:id="rId6"/>
    <p:sldId id="515" r:id="rId7"/>
    <p:sldId id="519" r:id="rId8"/>
    <p:sldId id="495" r:id="rId9"/>
    <p:sldId id="517" r:id="rId10"/>
    <p:sldId id="516" r:id="rId11"/>
    <p:sldId id="518" r:id="rId12"/>
    <p:sldId id="522" r:id="rId13"/>
    <p:sldId id="525" r:id="rId14"/>
    <p:sldId id="510" r:id="rId15"/>
    <p:sldId id="523" r:id="rId16"/>
    <p:sldId id="514" r:id="rId17"/>
    <p:sldId id="524" r:id="rId18"/>
    <p:sldId id="512" r:id="rId19"/>
    <p:sldId id="513" r:id="rId20"/>
    <p:sldId id="574" r:id="rId21"/>
    <p:sldId id="569" r:id="rId22"/>
    <p:sldId id="570" r:id="rId23"/>
    <p:sldId id="571" r:id="rId24"/>
    <p:sldId id="572" r:id="rId25"/>
    <p:sldId id="573" r:id="rId26"/>
    <p:sldId id="526" r:id="rId27"/>
    <p:sldId id="527" r:id="rId28"/>
    <p:sldId id="528" r:id="rId29"/>
    <p:sldId id="529" r:id="rId30"/>
    <p:sldId id="530" r:id="rId31"/>
    <p:sldId id="531" r:id="rId32"/>
    <p:sldId id="532" r:id="rId33"/>
    <p:sldId id="533" r:id="rId34"/>
    <p:sldId id="534" r:id="rId35"/>
    <p:sldId id="535" r:id="rId36"/>
    <p:sldId id="567" r:id="rId37"/>
    <p:sldId id="568" r:id="rId38"/>
    <p:sldId id="538" r:id="rId39"/>
    <p:sldId id="539" r:id="rId40"/>
    <p:sldId id="540" r:id="rId41"/>
    <p:sldId id="575" r:id="rId42"/>
    <p:sldId id="542" r:id="rId43"/>
    <p:sldId id="543" r:id="rId44"/>
    <p:sldId id="544" r:id="rId45"/>
    <p:sldId id="545" r:id="rId46"/>
    <p:sldId id="546" r:id="rId47"/>
    <p:sldId id="547" r:id="rId48"/>
    <p:sldId id="548" r:id="rId49"/>
    <p:sldId id="549" r:id="rId50"/>
    <p:sldId id="550" r:id="rId51"/>
    <p:sldId id="576" r:id="rId52"/>
    <p:sldId id="577" r:id="rId53"/>
    <p:sldId id="578" r:id="rId54"/>
    <p:sldId id="579" r:id="rId55"/>
    <p:sldId id="580" r:id="rId56"/>
    <p:sldId id="581" r:id="rId57"/>
    <p:sldId id="582" r:id="rId58"/>
    <p:sldId id="583" r:id="rId59"/>
    <p:sldId id="584" r:id="rId60"/>
    <p:sldId id="560" r:id="rId61"/>
    <p:sldId id="585" r:id="rId62"/>
    <p:sldId id="562" r:id="rId63"/>
    <p:sldId id="563" r:id="rId64"/>
    <p:sldId id="564" r:id="rId65"/>
    <p:sldId id="565" r:id="rId66"/>
    <p:sldId id="566" r:id="rId67"/>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76718" autoAdjust="0"/>
  </p:normalViewPr>
  <p:slideViewPr>
    <p:cSldViewPr>
      <p:cViewPr varScale="1">
        <p:scale>
          <a:sx n="85" d="100"/>
          <a:sy n="85" d="100"/>
        </p:scale>
        <p:origin x="24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58E91890-AAB2-4977-ABFF-5EB284313838}" type="datetimeFigureOut">
              <a:rPr lang="zh-CN" altLang="en-US" smtClean="0"/>
              <a:t>2019/3/18</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C17BDE1-66BC-446B-BE46-707E14DCBDF7}" type="slidenum">
              <a:rPr lang="zh-CN" altLang="en-US" smtClean="0"/>
              <a:t>‹#›</a:t>
            </a:fld>
            <a:endParaRPr lang="zh-CN" altLang="en-US"/>
          </a:p>
        </p:txBody>
      </p:sp>
    </p:spTree>
    <p:extLst>
      <p:ext uri="{BB962C8B-B14F-4D97-AF65-F5344CB8AC3E}">
        <p14:creationId xmlns:p14="http://schemas.microsoft.com/office/powerpoint/2010/main" val="3613104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B32926A-CC1B-4E54-8F72-0EBDD200A259}" type="datetimeFigureOut">
              <a:rPr lang="zh-CN" altLang="en-US" smtClean="0"/>
              <a:pPr/>
              <a:t>2019/3/18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2392188F-5128-4929-AAA2-04E11469B650}" type="slidenum">
              <a:rPr lang="zh-CN" altLang="en-US" smtClean="0"/>
              <a:pPr/>
              <a:t>‹#›</a:t>
            </a:fld>
            <a:endParaRPr lang="zh-CN" altLang="en-US"/>
          </a:p>
        </p:txBody>
      </p:sp>
    </p:spTree>
    <p:extLst>
      <p:ext uri="{BB962C8B-B14F-4D97-AF65-F5344CB8AC3E}">
        <p14:creationId xmlns:p14="http://schemas.microsoft.com/office/powerpoint/2010/main" val="99507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pPr/>
              <a:t>1</a:t>
            </a:fld>
            <a:endParaRPr lang="zh-CN" altLang="en-US"/>
          </a:p>
        </p:txBody>
      </p:sp>
    </p:spTree>
    <p:extLst>
      <p:ext uri="{BB962C8B-B14F-4D97-AF65-F5344CB8AC3E}">
        <p14:creationId xmlns:p14="http://schemas.microsoft.com/office/powerpoint/2010/main" val="324209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92188F-5128-4929-AAA2-04E11469B650}" type="slidenum">
              <a:rPr lang="zh-CN" altLang="en-US" smtClean="0"/>
              <a:pPr/>
              <a:t>17</a:t>
            </a:fld>
            <a:endParaRPr lang="zh-CN" altLang="en-US"/>
          </a:p>
        </p:txBody>
      </p:sp>
    </p:spTree>
    <p:extLst>
      <p:ext uri="{BB962C8B-B14F-4D97-AF65-F5344CB8AC3E}">
        <p14:creationId xmlns:p14="http://schemas.microsoft.com/office/powerpoint/2010/main" val="265437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仅仅声明，没有定义</a:t>
            </a:r>
            <a:endParaRPr lang="en-US" dirty="0"/>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23</a:t>
            </a:fld>
            <a:endParaRPr lang="en-US" altLang="zh-CN"/>
          </a:p>
        </p:txBody>
      </p:sp>
    </p:spTree>
    <p:extLst>
      <p:ext uri="{BB962C8B-B14F-4D97-AF65-F5344CB8AC3E}">
        <p14:creationId xmlns:p14="http://schemas.microsoft.com/office/powerpoint/2010/main" val="3148703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dirty="0" err="1" smtClean="0"/>
              <a:t>const</a:t>
            </a:r>
            <a:r>
              <a:rPr lang="zh-CN" altLang="en-US" dirty="0" smtClean="0"/>
              <a:t>类型定义：指明变量或对象的值是不能被更新</a:t>
            </a:r>
            <a:r>
              <a:rPr lang="en-US" altLang="zh-CN" dirty="0" smtClean="0"/>
              <a:t>,</a:t>
            </a:r>
            <a:r>
              <a:rPr lang="zh-CN" altLang="en-US" dirty="0" smtClean="0"/>
              <a:t>引入目的是为了取代预编译指令</a:t>
            </a:r>
          </a:p>
          <a:p>
            <a:endParaRPr lang="zh-CN" altLang="en-US" dirty="0" smtClean="0"/>
          </a:p>
          <a:p>
            <a:r>
              <a:rPr lang="en-US" altLang="zh-CN" dirty="0" smtClean="0"/>
              <a:t>2.   </a:t>
            </a:r>
            <a:r>
              <a:rPr lang="zh-CN" altLang="en-US" dirty="0" smtClean="0"/>
              <a:t>可以保护被修饰的东西，防止意外的修改，增强程序的健壮性；</a:t>
            </a:r>
          </a:p>
          <a:p>
            <a:endParaRPr lang="zh-CN" altLang="en-US" dirty="0" smtClean="0"/>
          </a:p>
          <a:p>
            <a:r>
              <a:rPr lang="en-US" altLang="zh-CN" dirty="0" smtClean="0"/>
              <a:t>3.   </a:t>
            </a:r>
            <a:r>
              <a:rPr lang="zh-CN" altLang="en-US" dirty="0" smtClean="0"/>
              <a:t>编译器通常不为普通</a:t>
            </a:r>
            <a:r>
              <a:rPr lang="en-US" altLang="zh-CN" dirty="0" err="1" smtClean="0"/>
              <a:t>const</a:t>
            </a:r>
            <a:r>
              <a:rPr lang="zh-CN" altLang="en-US" dirty="0" smtClean="0"/>
              <a:t>常量分配存储空间，而是将它们保存在符号表中，这使得它成为一个编译期间的常量，没有了存储与读内存的操作，使得它的效率也很高。</a:t>
            </a:r>
          </a:p>
          <a:p>
            <a:endParaRPr lang="zh-CN" altLang="en-US" dirty="0" smtClean="0"/>
          </a:p>
          <a:p>
            <a:r>
              <a:rPr lang="en-US" altLang="zh-CN" dirty="0" smtClean="0"/>
              <a:t>4.    </a:t>
            </a:r>
            <a:r>
              <a:rPr lang="zh-CN" altLang="en-US" dirty="0" smtClean="0"/>
              <a:t>可以节省空间，避免不必要的内存分配。</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pPr>
                <a:defRPr/>
              </a:pPr>
              <a:t>24</a:t>
            </a:fld>
            <a:endParaRPr lang="en-US" altLang="zh-CN"/>
          </a:p>
        </p:txBody>
      </p:sp>
    </p:spTree>
    <p:extLst>
      <p:ext uri="{BB962C8B-B14F-4D97-AF65-F5344CB8AC3E}">
        <p14:creationId xmlns:p14="http://schemas.microsoft.com/office/powerpoint/2010/main" val="313419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现在编译可以正确生成目标程序并执行</a:t>
            </a:r>
            <a:endParaRPr lang="en-US" dirty="0"/>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26</a:t>
            </a:fld>
            <a:endParaRPr lang="en-US" altLang="zh-CN"/>
          </a:p>
        </p:txBody>
      </p:sp>
    </p:spTree>
    <p:extLst>
      <p:ext uri="{BB962C8B-B14F-4D97-AF65-F5344CB8AC3E}">
        <p14:creationId xmlns:p14="http://schemas.microsoft.com/office/powerpoint/2010/main" val="232889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mn-cs"/>
              </a:rPr>
              <a:t>GNU Compiler Collection (GCC) 包含了支持多个语言的若干个编译器. </a:t>
            </a:r>
            <a:r>
              <a:rPr lang="en-US" altLang="zh-CN" sz="1200" kern="1200" dirty="0" smtClean="0">
                <a:solidFill>
                  <a:schemeClr val="tx1"/>
                </a:solidFill>
                <a:latin typeface="Times New Roman" pitchFamily="18" charset="0"/>
                <a:ea typeface="+mn-ea"/>
                <a:cs typeface="+mn-cs"/>
              </a:rPr>
              <a:t>GCC</a:t>
            </a:r>
            <a:r>
              <a:rPr lang="zh-CN" altLang="en-US" sz="1200" kern="1200" dirty="0" smtClean="0">
                <a:solidFill>
                  <a:schemeClr val="tx1"/>
                </a:solidFill>
                <a:latin typeface="Times New Roman" pitchFamily="18" charset="0"/>
                <a:ea typeface="+mn-ea"/>
                <a:cs typeface="+mn-cs"/>
              </a:rPr>
              <a:t>的主执行文件</a:t>
            </a:r>
            <a:r>
              <a:rPr lang="en-US" altLang="zh-CN" sz="1200" kern="1200" dirty="0" err="1" smtClean="0">
                <a:solidFill>
                  <a:schemeClr val="tx1"/>
                </a:solidFill>
                <a:latin typeface="Times New Roman" pitchFamily="18" charset="0"/>
                <a:ea typeface="+mn-ea"/>
                <a:cs typeface="+mn-cs"/>
              </a:rPr>
              <a:t>gcc</a:t>
            </a:r>
            <a:r>
              <a:rPr lang="zh-CN" altLang="en-US" sz="1200" kern="1200" dirty="0" smtClean="0">
                <a:solidFill>
                  <a:schemeClr val="tx1"/>
                </a:solidFill>
                <a:latin typeface="Times New Roman" pitchFamily="18" charset="0"/>
                <a:ea typeface="+mn-ea"/>
                <a:cs typeface="+mn-cs"/>
              </a:rPr>
              <a:t>处理</a:t>
            </a:r>
            <a:r>
              <a:rPr lang="en-US" sz="1200" b="0" kern="1200" dirty="0" smtClean="0">
                <a:solidFill>
                  <a:schemeClr val="tx1"/>
                </a:solidFill>
                <a:latin typeface="Times New Roman" pitchFamily="18" charset="0"/>
                <a:ea typeface="+mn-ea"/>
                <a:cs typeface="+mn-cs"/>
              </a:rPr>
              <a:t> C, C++, Objective-C, Objective-C++, Java, Fortran, or Ada</a:t>
            </a:r>
            <a:r>
              <a:rPr lang="zh-CN" altLang="en-US" sz="1200" b="0" kern="1200" dirty="0" smtClean="0">
                <a:solidFill>
                  <a:schemeClr val="tx1"/>
                </a:solidFill>
                <a:latin typeface="Times New Roman" pitchFamily="18" charset="0"/>
                <a:ea typeface="+mn-ea"/>
                <a:cs typeface="+mn-cs"/>
              </a:rPr>
              <a:t>并为每个文件生成一个汇编语言文件</a:t>
            </a:r>
            <a:r>
              <a:rPr lang="en-US" sz="1200" b="0" kern="1200" dirty="0" smtClean="0">
                <a:solidFill>
                  <a:schemeClr val="tx1"/>
                </a:solidFill>
                <a:latin typeface="Times New Roman" pitchFamily="18" charset="0"/>
                <a:ea typeface="+mn-ea"/>
                <a:cs typeface="+mn-cs"/>
              </a:rPr>
              <a:t>. </a:t>
            </a:r>
            <a:r>
              <a:rPr lang="en-US" altLang="zh-CN" sz="1200" b="0" kern="1200" dirty="0" err="1" smtClean="0">
                <a:solidFill>
                  <a:schemeClr val="tx1"/>
                </a:solidFill>
                <a:latin typeface="Times New Roman" pitchFamily="18" charset="0"/>
                <a:ea typeface="+mn-ea"/>
                <a:cs typeface="+mn-cs"/>
              </a:rPr>
              <a:t>gcc</a:t>
            </a:r>
            <a:r>
              <a:rPr lang="zh-CN" altLang="en-US" sz="1200" b="0" kern="1200" dirty="0" smtClean="0">
                <a:solidFill>
                  <a:schemeClr val="tx1"/>
                </a:solidFill>
                <a:latin typeface="Times New Roman" pitchFamily="18" charset="0"/>
                <a:ea typeface="+mn-ea"/>
                <a:cs typeface="+mn-cs"/>
              </a:rPr>
              <a:t>本质上是一个驱动程序，他根据源代码的语言类型调用不同的编译程序。对</a:t>
            </a:r>
            <a:r>
              <a:rPr lang="en-US" altLang="zh-CN" sz="1200" b="0" kern="1200" dirty="0" smtClean="0">
                <a:solidFill>
                  <a:schemeClr val="tx1"/>
                </a:solidFill>
                <a:latin typeface="Times New Roman" pitchFamily="18" charset="0"/>
                <a:ea typeface="+mn-ea"/>
                <a:cs typeface="+mn-cs"/>
              </a:rPr>
              <a:t>C</a:t>
            </a:r>
            <a:r>
              <a:rPr lang="zh-CN" altLang="en-US" sz="1200" b="0" kern="1200" dirty="0" smtClean="0">
                <a:solidFill>
                  <a:schemeClr val="tx1"/>
                </a:solidFill>
                <a:latin typeface="Times New Roman" pitchFamily="18" charset="0"/>
                <a:ea typeface="+mn-ea"/>
                <a:cs typeface="+mn-cs"/>
              </a:rPr>
              <a:t>源代码来说，</a:t>
            </a:r>
            <a:r>
              <a:rPr lang="en-US" sz="1200" b="0" kern="1200" dirty="0" smtClean="0">
                <a:solidFill>
                  <a:schemeClr val="tx1"/>
                </a:solidFill>
                <a:latin typeface="Times New Roman" pitchFamily="18" charset="0"/>
                <a:ea typeface="+mn-ea"/>
                <a:cs typeface="+mn-cs"/>
              </a:rPr>
              <a:t> preprocessor and compiler </a:t>
            </a:r>
            <a:r>
              <a:rPr lang="en-US" sz="1200" b="1" kern="1200" dirty="0" smtClean="0">
                <a:solidFill>
                  <a:schemeClr val="tx1"/>
                </a:solidFill>
                <a:latin typeface="Times New Roman" pitchFamily="18" charset="0"/>
                <a:ea typeface="+mn-ea"/>
                <a:cs typeface="+mn-cs"/>
              </a:rPr>
              <a:t>cc1</a:t>
            </a:r>
            <a:r>
              <a:rPr lang="en-US" sz="1200" b="0" kern="1200" dirty="0" smtClean="0">
                <a:solidFill>
                  <a:schemeClr val="tx1"/>
                </a:solidFill>
                <a:latin typeface="Times New Roman" pitchFamily="18" charset="0"/>
                <a:ea typeface="+mn-ea"/>
                <a:cs typeface="+mn-cs"/>
              </a:rPr>
              <a:t>, the assembler </a:t>
            </a:r>
            <a:r>
              <a:rPr lang="en-US" sz="1200" b="1" kern="1200" dirty="0" smtClean="0">
                <a:solidFill>
                  <a:schemeClr val="tx1"/>
                </a:solidFill>
                <a:latin typeface="Times New Roman" pitchFamily="18" charset="0"/>
                <a:ea typeface="+mn-ea"/>
                <a:cs typeface="+mn-cs"/>
              </a:rPr>
              <a:t>as</a:t>
            </a:r>
            <a:r>
              <a:rPr lang="en-US" sz="1200" b="0" kern="1200" dirty="0" smtClean="0">
                <a:solidFill>
                  <a:schemeClr val="tx1"/>
                </a:solidFill>
                <a:latin typeface="Times New Roman" pitchFamily="18" charset="0"/>
                <a:ea typeface="+mn-ea"/>
                <a:cs typeface="+mn-cs"/>
              </a:rPr>
              <a:t>, and the linker </a:t>
            </a:r>
            <a:r>
              <a:rPr lang="en-US" sz="1200" b="1" kern="1200" dirty="0" smtClean="0">
                <a:solidFill>
                  <a:schemeClr val="tx1"/>
                </a:solidFill>
                <a:latin typeface="Times New Roman" pitchFamily="18" charset="0"/>
                <a:ea typeface="+mn-ea"/>
                <a:cs typeface="+mn-cs"/>
              </a:rPr>
              <a:t>collect2</a:t>
            </a:r>
            <a:r>
              <a:rPr lang="en-US" sz="1200" b="0" kern="1200" dirty="0" smtClean="0">
                <a:solidFill>
                  <a:schemeClr val="tx1"/>
                </a:solidFill>
                <a:latin typeface="Times New Roman" pitchFamily="18" charset="0"/>
                <a:ea typeface="+mn-ea"/>
                <a:cs typeface="+mn-cs"/>
              </a:rPr>
              <a:t>. The first and the third programs come with a GCC distribution, the assembler is a part of the GNU </a:t>
            </a:r>
            <a:r>
              <a:rPr lang="en-US" sz="1200" b="0" kern="1200" dirty="0" err="1" smtClean="0">
                <a:solidFill>
                  <a:schemeClr val="tx1"/>
                </a:solidFill>
                <a:latin typeface="Times New Roman" pitchFamily="18" charset="0"/>
                <a:ea typeface="+mn-ea"/>
                <a:cs typeface="+mn-cs"/>
              </a:rPr>
              <a:t>binutils</a:t>
            </a:r>
            <a:r>
              <a:rPr lang="en-US" sz="1200" b="0" kern="1200" dirty="0" smtClean="0">
                <a:solidFill>
                  <a:schemeClr val="tx1"/>
                </a:solidFill>
                <a:latin typeface="Times New Roman" pitchFamily="18" charset="0"/>
                <a:ea typeface="+mn-ea"/>
                <a:cs typeface="+mn-cs"/>
              </a:rPr>
              <a:t> package. </a:t>
            </a:r>
            <a:endParaRPr lang="en-US" dirty="0"/>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27</a:t>
            </a:fld>
            <a:endParaRPr lang="en-US" altLang="zh-CN"/>
          </a:p>
        </p:txBody>
      </p:sp>
    </p:spTree>
    <p:extLst>
      <p:ext uri="{BB962C8B-B14F-4D97-AF65-F5344CB8AC3E}">
        <p14:creationId xmlns:p14="http://schemas.microsoft.com/office/powerpoint/2010/main" val="919811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New Roman" pitchFamily="18" charset="0"/>
                <a:ea typeface="+mn-ea"/>
                <a:cs typeface="+mn-cs"/>
              </a:rPr>
              <a:t>那么，</a:t>
            </a:r>
            <a:r>
              <a:rPr lang="en-US" altLang="zh-CN" sz="1200" kern="1200" dirty="0" err="1" smtClean="0">
                <a:solidFill>
                  <a:schemeClr val="tx1"/>
                </a:solidFill>
                <a:effectLst/>
                <a:latin typeface="Times New Roman" pitchFamily="18" charset="0"/>
                <a:ea typeface="+mn-ea"/>
                <a:cs typeface="+mn-cs"/>
              </a:rPr>
              <a:t>gcc</a:t>
            </a:r>
            <a:r>
              <a:rPr lang="zh-CN" altLang="zh-CN" sz="1200" kern="1200" dirty="0" smtClean="0">
                <a:solidFill>
                  <a:schemeClr val="tx1"/>
                </a:solidFill>
                <a:effectLst/>
                <a:latin typeface="Times New Roman" pitchFamily="18" charset="0"/>
                <a:ea typeface="+mn-ea"/>
                <a:cs typeface="+mn-cs"/>
              </a:rPr>
              <a:t>在这个过程中究竟做了什么呢？通过添加</a:t>
            </a:r>
            <a:r>
              <a:rPr lang="en-US" altLang="zh-CN" sz="1200" kern="1200" dirty="0" smtClean="0">
                <a:solidFill>
                  <a:schemeClr val="tx1"/>
                </a:solidFill>
                <a:effectLst/>
                <a:latin typeface="Times New Roman" pitchFamily="18" charset="0"/>
                <a:ea typeface="+mn-ea"/>
                <a:cs typeface="+mn-cs"/>
              </a:rPr>
              <a:t>-v</a:t>
            </a:r>
            <a:r>
              <a:rPr lang="zh-CN" altLang="zh-CN" sz="1200" kern="1200" dirty="0" smtClean="0">
                <a:solidFill>
                  <a:schemeClr val="tx1"/>
                </a:solidFill>
                <a:effectLst/>
                <a:latin typeface="Times New Roman" pitchFamily="18" charset="0"/>
                <a:ea typeface="+mn-ea"/>
                <a:cs typeface="+mn-cs"/>
              </a:rPr>
              <a:t>选项，可以让</a:t>
            </a:r>
            <a:r>
              <a:rPr lang="en-US" altLang="zh-CN" sz="1200" kern="1200" dirty="0" err="1" smtClean="0">
                <a:solidFill>
                  <a:schemeClr val="tx1"/>
                </a:solidFill>
                <a:effectLst/>
                <a:latin typeface="Times New Roman" pitchFamily="18" charset="0"/>
                <a:ea typeface="+mn-ea"/>
                <a:cs typeface="+mn-cs"/>
              </a:rPr>
              <a:t>gcc</a:t>
            </a:r>
            <a:r>
              <a:rPr lang="zh-CN" altLang="zh-CN" sz="1200" kern="1200" dirty="0" smtClean="0">
                <a:solidFill>
                  <a:schemeClr val="tx1"/>
                </a:solidFill>
                <a:effectLst/>
                <a:latin typeface="Times New Roman" pitchFamily="18" charset="0"/>
                <a:ea typeface="+mn-ea"/>
                <a:cs typeface="+mn-cs"/>
              </a:rPr>
              <a:t>输出其具体调用的程序的相关情况。</a:t>
            </a:r>
            <a:r>
              <a:rPr lang="en-US" altLang="zh-CN" sz="1200" kern="1200" dirty="0" err="1" smtClean="0">
                <a:solidFill>
                  <a:schemeClr val="tx1"/>
                </a:solidFill>
                <a:effectLst/>
                <a:latin typeface="Times New Roman" pitchFamily="18" charset="0"/>
                <a:ea typeface="+mn-ea"/>
                <a:cs typeface="+mn-cs"/>
              </a:rPr>
              <a:t>gcc</a:t>
            </a:r>
            <a:r>
              <a:rPr lang="zh-CN" altLang="zh-CN" sz="1200" kern="1200" dirty="0" smtClean="0">
                <a:solidFill>
                  <a:schemeClr val="tx1"/>
                </a:solidFill>
                <a:effectLst/>
                <a:latin typeface="Times New Roman" pitchFamily="18" charset="0"/>
                <a:ea typeface="+mn-ea"/>
                <a:cs typeface="+mn-cs"/>
              </a:rPr>
              <a:t>实质上调用了一系列的工具，来完成自己的任务。下面只保留输出中最有用的部分。</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pPr>
                <a:defRPr/>
              </a:pPr>
              <a:t>28</a:t>
            </a:fld>
            <a:endParaRPr lang="en-US" altLang="zh-CN"/>
          </a:p>
        </p:txBody>
      </p:sp>
    </p:spTree>
    <p:extLst>
      <p:ext uri="{BB962C8B-B14F-4D97-AF65-F5344CB8AC3E}">
        <p14:creationId xmlns:p14="http://schemas.microsoft.com/office/powerpoint/2010/main" val="2349885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crt1</a:t>
            </a:r>
            <a:r>
              <a:rPr lang="zh-CN" altLang="en-US" dirty="0" smtClean="0"/>
              <a:t> </a:t>
            </a:r>
            <a:r>
              <a:rPr lang="en-US" altLang="zh-CN" dirty="0" err="1" smtClean="0"/>
              <a:t>crti</a:t>
            </a:r>
            <a:r>
              <a:rPr lang="zh-CN" altLang="en-US" dirty="0" smtClean="0"/>
              <a:t> 是</a:t>
            </a:r>
            <a:r>
              <a:rPr lang="en-US" altLang="zh-CN" dirty="0" smtClean="0"/>
              <a:t>C</a:t>
            </a:r>
            <a:r>
              <a:rPr lang="zh-CN" altLang="en-US" dirty="0" smtClean="0"/>
              <a:t>运行时库的一些目标文件</a:t>
            </a:r>
            <a:endParaRPr lang="en-US" dirty="0"/>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31</a:t>
            </a:fld>
            <a:endParaRPr lang="en-US" altLang="zh-CN"/>
          </a:p>
        </p:txBody>
      </p:sp>
    </p:spTree>
    <p:extLst>
      <p:ext uri="{BB962C8B-B14F-4D97-AF65-F5344CB8AC3E}">
        <p14:creationId xmlns:p14="http://schemas.microsoft.com/office/powerpoint/2010/main" val="11160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32</a:t>
            </a:fld>
            <a:endParaRPr lang="en-US" altLang="zh-CN">
              <a:solidFill>
                <a:srgbClr val="000000"/>
              </a:solidFill>
            </a:endParaRPr>
          </a:p>
        </p:txBody>
      </p:sp>
    </p:spTree>
    <p:extLst>
      <p:ext uri="{BB962C8B-B14F-4D97-AF65-F5344CB8AC3E}">
        <p14:creationId xmlns:p14="http://schemas.microsoft.com/office/powerpoint/2010/main" val="4138455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没有函数定义？汇编器如何处理其他函数呢？</a:t>
            </a:r>
            <a:endParaRPr lang="en-US" altLang="zh-CN" dirty="0" smtClean="0"/>
          </a:p>
          <a:p>
            <a:endParaRPr lang="en-US" dirty="0" smtClean="0"/>
          </a:p>
          <a:p>
            <a:r>
              <a:rPr lang="zh-CN" altLang="zh-CN" sz="1200" kern="1200" dirty="0" smtClean="0">
                <a:solidFill>
                  <a:schemeClr val="tx1"/>
                </a:solidFill>
                <a:effectLst/>
                <a:latin typeface="Times New Roman" pitchFamily="18" charset="0"/>
                <a:ea typeface="+mn-ea"/>
                <a:cs typeface="+mn-cs"/>
              </a:rPr>
              <a:t>可以看到，在生成的汇编文件中，几处函数调用都只是单纯地被翻译为了汇编的</a:t>
            </a:r>
            <a:r>
              <a:rPr lang="en-US" altLang="zh-CN" sz="1200" kern="1200" dirty="0" err="1" smtClean="0">
                <a:solidFill>
                  <a:schemeClr val="tx1"/>
                </a:solidFill>
                <a:effectLst/>
                <a:latin typeface="Times New Roman" pitchFamily="18" charset="0"/>
                <a:ea typeface="+mn-ea"/>
                <a:cs typeface="+mn-cs"/>
              </a:rPr>
              <a:t>jal</a:t>
            </a:r>
            <a:r>
              <a:rPr lang="zh-CN" altLang="zh-CN" sz="1200" kern="1200" dirty="0" smtClean="0">
                <a:solidFill>
                  <a:schemeClr val="tx1"/>
                </a:solidFill>
                <a:effectLst/>
                <a:latin typeface="Times New Roman" pitchFamily="18" charset="0"/>
                <a:ea typeface="+mn-ea"/>
                <a:cs typeface="+mn-cs"/>
              </a:rPr>
              <a:t>指令，也就是一个普通的函数调用指令。</a:t>
            </a:r>
            <a:r>
              <a:rPr lang="en-US" altLang="zh-CN" sz="1200" kern="1200" dirty="0" err="1" smtClean="0">
                <a:solidFill>
                  <a:schemeClr val="tx1"/>
                </a:solidFill>
                <a:effectLst/>
                <a:latin typeface="Times New Roman" pitchFamily="18" charset="0"/>
                <a:ea typeface="+mn-ea"/>
                <a:cs typeface="+mn-cs"/>
              </a:rPr>
              <a:t>jal</a:t>
            </a:r>
            <a:r>
              <a:rPr lang="zh-CN" altLang="zh-CN" sz="1200" kern="1200" dirty="0" smtClean="0">
                <a:solidFill>
                  <a:schemeClr val="tx1"/>
                </a:solidFill>
                <a:effectLst/>
                <a:latin typeface="Times New Roman" pitchFamily="18" charset="0"/>
                <a:ea typeface="+mn-ea"/>
                <a:cs typeface="+mn-cs"/>
              </a:rPr>
              <a:t>指令后面都跟一个地址</a:t>
            </a:r>
            <a:r>
              <a:rPr lang="en-US" altLang="zh-CN" sz="1200" kern="1200" dirty="0" smtClean="0">
                <a:solidFill>
                  <a:schemeClr val="tx1"/>
                </a:solidFill>
                <a:effectLst/>
                <a:latin typeface="Times New Roman" pitchFamily="18" charset="0"/>
                <a:ea typeface="+mn-ea"/>
                <a:cs typeface="+mn-cs"/>
              </a:rPr>
              <a:t>(</a:t>
            </a:r>
            <a:r>
              <a:rPr lang="zh-CN" altLang="zh-CN" sz="1200" kern="1200" dirty="0" smtClean="0">
                <a:solidFill>
                  <a:schemeClr val="tx1"/>
                </a:solidFill>
                <a:effectLst/>
                <a:latin typeface="Times New Roman" pitchFamily="18" charset="0"/>
                <a:ea typeface="+mn-ea"/>
                <a:cs typeface="+mn-cs"/>
              </a:rPr>
              <a:t>在这里用一个标志表示了</a:t>
            </a:r>
            <a:r>
              <a:rPr lang="en-US" altLang="zh-CN" sz="1200" kern="1200" dirty="0" smtClean="0">
                <a:solidFill>
                  <a:schemeClr val="tx1"/>
                </a:solidFill>
                <a:effectLst/>
                <a:latin typeface="Times New Roman" pitchFamily="18" charset="0"/>
                <a:ea typeface="+mn-ea"/>
                <a:cs typeface="+mn-cs"/>
              </a:rPr>
              <a:t>)</a:t>
            </a:r>
            <a:r>
              <a:rPr lang="zh-CN" altLang="zh-CN" sz="1200" kern="1200" dirty="0" smtClean="0">
                <a:solidFill>
                  <a:schemeClr val="tx1"/>
                </a:solidFill>
                <a:effectLst/>
                <a:latin typeface="Times New Roman" pitchFamily="18" charset="0"/>
                <a:ea typeface="+mn-ea"/>
                <a:cs typeface="+mn-cs"/>
              </a:rPr>
              <a:t>作为操作数。但是诸如</a:t>
            </a:r>
            <a:r>
              <a:rPr lang="en-US" altLang="zh-CN" sz="1200" kern="1200" dirty="0" err="1" smtClean="0">
                <a:solidFill>
                  <a:schemeClr val="tx1"/>
                </a:solidFill>
                <a:effectLst/>
                <a:latin typeface="Times New Roman" pitchFamily="18" charset="0"/>
                <a:ea typeface="+mn-ea"/>
                <a:cs typeface="+mn-cs"/>
              </a:rPr>
              <a:t>read_something</a:t>
            </a:r>
            <a:r>
              <a:rPr lang="zh-CN" altLang="zh-CN" sz="1200" kern="1200" dirty="0" smtClean="0">
                <a:solidFill>
                  <a:schemeClr val="tx1"/>
                </a:solidFill>
                <a:effectLst/>
                <a:latin typeface="Times New Roman" pitchFamily="18" charset="0"/>
                <a:ea typeface="+mn-ea"/>
                <a:cs typeface="+mn-cs"/>
              </a:rPr>
              <a:t>一类的函数名</a:t>
            </a:r>
            <a:r>
              <a:rPr lang="en-US" altLang="zh-CN" sz="1200" kern="1200" dirty="0" smtClean="0">
                <a:solidFill>
                  <a:schemeClr val="tx1"/>
                </a:solidFill>
                <a:effectLst/>
                <a:latin typeface="Times New Roman" pitchFamily="18" charset="0"/>
                <a:ea typeface="+mn-ea"/>
                <a:cs typeface="+mn-cs"/>
              </a:rPr>
              <a:t>(</a:t>
            </a:r>
            <a:r>
              <a:rPr lang="zh-CN" altLang="zh-CN" sz="1200" kern="1200" dirty="0" smtClean="0">
                <a:solidFill>
                  <a:schemeClr val="tx1"/>
                </a:solidFill>
                <a:effectLst/>
                <a:latin typeface="Times New Roman" pitchFamily="18" charset="0"/>
                <a:ea typeface="+mn-ea"/>
                <a:cs typeface="+mn-cs"/>
              </a:rPr>
              <a:t>也许在这里称作标志更合适</a:t>
            </a:r>
            <a:r>
              <a:rPr lang="en-US" altLang="zh-CN" sz="1200" kern="1200" dirty="0" smtClean="0">
                <a:solidFill>
                  <a:schemeClr val="tx1"/>
                </a:solidFill>
                <a:effectLst/>
                <a:latin typeface="Times New Roman" pitchFamily="18" charset="0"/>
                <a:ea typeface="+mn-ea"/>
                <a:cs typeface="+mn-cs"/>
              </a:rPr>
              <a:t>)</a:t>
            </a:r>
            <a:r>
              <a:rPr lang="zh-CN" altLang="zh-CN" sz="1200" kern="1200" dirty="0" smtClean="0">
                <a:solidFill>
                  <a:schemeClr val="tx1"/>
                </a:solidFill>
                <a:effectLst/>
                <a:latin typeface="Times New Roman" pitchFamily="18" charset="0"/>
                <a:ea typeface="+mn-ea"/>
                <a:cs typeface="+mn-cs"/>
              </a:rPr>
              <a:t>在该文件里并没有被定义。该文件只能看到</a:t>
            </a:r>
            <a:r>
              <a:rPr lang="en-US" altLang="zh-CN" sz="1200" kern="1200" dirty="0" smtClean="0">
                <a:solidFill>
                  <a:schemeClr val="tx1"/>
                </a:solidFill>
                <a:effectLst/>
                <a:latin typeface="Times New Roman" pitchFamily="18" charset="0"/>
                <a:ea typeface="+mn-ea"/>
                <a:cs typeface="+mn-cs"/>
              </a:rPr>
              <a:t>main</a:t>
            </a:r>
            <a:r>
              <a:rPr lang="zh-CN" altLang="zh-CN" sz="1200" kern="1200" dirty="0" smtClean="0">
                <a:solidFill>
                  <a:schemeClr val="tx1"/>
                </a:solidFill>
                <a:effectLst/>
                <a:latin typeface="Times New Roman" pitchFamily="18" charset="0"/>
                <a:ea typeface="+mn-ea"/>
                <a:cs typeface="+mn-cs"/>
              </a:rPr>
              <a:t>的定义</a:t>
            </a:r>
            <a:r>
              <a:rPr lang="en-US" altLang="zh-CN" sz="1200" kern="1200" dirty="0" smtClean="0">
                <a:solidFill>
                  <a:schemeClr val="tx1"/>
                </a:solidFill>
                <a:effectLst/>
                <a:latin typeface="Times New Roman" pitchFamily="18" charset="0"/>
                <a:ea typeface="+mn-ea"/>
                <a:cs typeface="+mn-cs"/>
              </a:rPr>
              <a:t>(</a:t>
            </a:r>
            <a:r>
              <a:rPr lang="zh-CN" altLang="zh-CN" sz="1200" kern="1200" dirty="0" smtClean="0">
                <a:solidFill>
                  <a:schemeClr val="tx1"/>
                </a:solidFill>
                <a:effectLst/>
                <a:latin typeface="Times New Roman" pitchFamily="18" charset="0"/>
                <a:ea typeface="+mn-ea"/>
                <a:cs typeface="+mn-cs"/>
              </a:rPr>
              <a:t>有一个，在汇编文件中这个标志就可以代表主函数的地址</a:t>
            </a:r>
            <a:r>
              <a:rPr lang="en-US" altLang="zh-CN" sz="1200" kern="1200" dirty="0" smtClean="0">
                <a:solidFill>
                  <a:schemeClr val="tx1"/>
                </a:solidFill>
                <a:effectLst/>
                <a:latin typeface="Times New Roman" pitchFamily="18" charset="0"/>
                <a:ea typeface="+mn-ea"/>
                <a:cs typeface="+mn-cs"/>
              </a:rPr>
              <a:t>)</a:t>
            </a:r>
            <a:r>
              <a:rPr lang="zh-CN" altLang="zh-CN" sz="1200" kern="1200" dirty="0" smtClean="0">
                <a:solidFill>
                  <a:schemeClr val="tx1"/>
                </a:solidFill>
                <a:effectLst/>
                <a:latin typeface="Times New Roman" pitchFamily="18" charset="0"/>
                <a:ea typeface="+mn-ea"/>
                <a:cs typeface="+mn-cs"/>
              </a:rPr>
              <a:t>，</a:t>
            </a:r>
            <a:endParaRPr lang="en-US" dirty="0"/>
          </a:p>
        </p:txBody>
      </p:sp>
      <p:sp>
        <p:nvSpPr>
          <p:cNvPr id="4" name="Footer Placeholder 3"/>
          <p:cNvSpPr>
            <a:spLocks noGrp="1"/>
          </p:cNvSpPr>
          <p:nvPr>
            <p:ph type="ftr" sz="quarter" idx="10"/>
          </p:nvPr>
        </p:nvSpPr>
        <p:spPr/>
        <p:txBody>
          <a:bodyPr/>
          <a:lstStyle/>
          <a:p>
            <a:pPr>
              <a:defRPr/>
            </a:pPr>
            <a:endParaRPr lang="en-US" altLang="zh-CN">
              <a:solidFill>
                <a:srgbClr val="000000"/>
              </a:solidFill>
            </a:endParaRPr>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33</a:t>
            </a:fld>
            <a:endParaRPr lang="en-US" altLang="zh-CN">
              <a:solidFill>
                <a:srgbClr val="000000"/>
              </a:solidFill>
            </a:endParaRPr>
          </a:p>
        </p:txBody>
      </p:sp>
    </p:spTree>
    <p:extLst>
      <p:ext uri="{BB962C8B-B14F-4D97-AF65-F5344CB8AC3E}">
        <p14:creationId xmlns:p14="http://schemas.microsoft.com/office/powerpoint/2010/main" val="302555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ELF(Executable Linking Format)</a:t>
            </a:r>
          </a:p>
          <a:p>
            <a:r>
              <a:rPr lang="zh-CN" altLang="en-US" dirty="0" smtClean="0"/>
              <a:t>需要查看目标文件</a:t>
            </a:r>
            <a:r>
              <a:rPr lang="en-US" altLang="zh-CN" dirty="0" smtClean="0"/>
              <a:t>.o</a:t>
            </a:r>
            <a:r>
              <a:rPr lang="zh-CN" altLang="en-US" dirty="0" smtClean="0"/>
              <a:t>. </a:t>
            </a:r>
            <a:r>
              <a:rPr lang="en-US" altLang="zh-CN" dirty="0" smtClean="0"/>
              <a:t>Linux</a:t>
            </a:r>
            <a:r>
              <a:rPr lang="zh-CN" altLang="en-US" dirty="0" smtClean="0"/>
              <a:t>系统下是</a:t>
            </a:r>
            <a:r>
              <a:rPr lang="en-US" altLang="zh-CN" dirty="0" smtClean="0"/>
              <a:t>.ELF,</a:t>
            </a:r>
            <a:r>
              <a:rPr lang="zh-CN" altLang="en-US" dirty="0" smtClean="0"/>
              <a:t>可以使用</a:t>
            </a:r>
            <a:r>
              <a:rPr lang="en-US" altLang="zh-CN" dirty="0" err="1" smtClean="0"/>
              <a:t>readelf</a:t>
            </a:r>
            <a:r>
              <a:rPr lang="zh-CN" altLang="en-US" dirty="0" smtClean="0"/>
              <a:t>文件</a:t>
            </a:r>
            <a:endParaRPr lang="en-US" dirty="0"/>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36</a:t>
            </a:fld>
            <a:endParaRPr lang="en-US" altLang="zh-CN"/>
          </a:p>
        </p:txBody>
      </p:sp>
    </p:spTree>
    <p:extLst>
      <p:ext uri="{BB962C8B-B14F-4D97-AF65-F5344CB8AC3E}">
        <p14:creationId xmlns:p14="http://schemas.microsoft.com/office/powerpoint/2010/main" val="203170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5DFD30F1-B604-45DC-8CD6-B83782A25E38}" type="slidenum">
              <a:rPr lang="en-US" altLang="zh-CN" smtClean="0">
                <a:latin typeface="Arial" charset="0"/>
                <a:ea typeface="宋体" charset="-122"/>
              </a:rPr>
              <a:pPr/>
              <a:t>2</a:t>
            </a:fld>
            <a:endParaRPr lang="en-US" altLang="zh-CN" smtClean="0">
              <a:latin typeface="Arial" charset="0"/>
              <a:ea typeface="宋体" charset="-122"/>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zh-CN" altLang="zh-CN" smtClean="0">
              <a:latin typeface="Arial" charset="0"/>
              <a:ea typeface="宋体" charset="-122"/>
            </a:endParaRPr>
          </a:p>
        </p:txBody>
      </p:sp>
    </p:spTree>
    <p:extLst>
      <p:ext uri="{BB962C8B-B14F-4D97-AF65-F5344CB8AC3E}">
        <p14:creationId xmlns:p14="http://schemas.microsoft.com/office/powerpoint/2010/main" val="2513151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New Roman" pitchFamily="18" charset="0"/>
                <a:ea typeface="+mn-ea"/>
                <a:cs typeface="+mn-cs"/>
              </a:rPr>
              <a:t>入口点地址是</a:t>
            </a:r>
            <a:r>
              <a:rPr lang="en-US" altLang="zh-CN" sz="1200" kern="1200" dirty="0" smtClean="0">
                <a:solidFill>
                  <a:schemeClr val="tx1"/>
                </a:solidFill>
                <a:effectLst/>
                <a:latin typeface="Times New Roman" pitchFamily="18" charset="0"/>
                <a:ea typeface="+mn-ea"/>
                <a:cs typeface="+mn-cs"/>
              </a:rPr>
              <a:t>0x4004c0 </a:t>
            </a:r>
            <a:r>
              <a:rPr lang="zh-CN" altLang="zh-CN" sz="1200" kern="1200" dirty="0" smtClean="0">
                <a:solidFill>
                  <a:schemeClr val="tx1"/>
                </a:solidFill>
                <a:effectLst/>
                <a:latin typeface="Times New Roman" pitchFamily="18" charset="0"/>
                <a:ea typeface="+mn-ea"/>
                <a:cs typeface="+mn-cs"/>
              </a:rPr>
              <a:t>，而我们再看之前反汇编出来的</a:t>
            </a:r>
            <a:r>
              <a:rPr lang="en-US" altLang="zh-CN" sz="1200" kern="1200" dirty="0" smtClean="0">
                <a:solidFill>
                  <a:schemeClr val="tx1"/>
                </a:solidFill>
                <a:effectLst/>
                <a:latin typeface="Times New Roman" pitchFamily="18" charset="0"/>
                <a:ea typeface="+mn-ea"/>
                <a:cs typeface="+mn-cs"/>
              </a:rPr>
              <a:t>main</a:t>
            </a:r>
            <a:r>
              <a:rPr lang="zh-CN" altLang="zh-CN" sz="1200" kern="1200" dirty="0" smtClean="0">
                <a:solidFill>
                  <a:schemeClr val="tx1"/>
                </a:solidFill>
                <a:effectLst/>
                <a:latin typeface="Times New Roman" pitchFamily="18" charset="0"/>
                <a:ea typeface="+mn-ea"/>
                <a:cs typeface="+mn-cs"/>
              </a:rPr>
              <a:t>函数的地址为</a:t>
            </a:r>
            <a:r>
              <a:rPr lang="en-US" altLang="zh-CN" sz="1200" kern="1200" dirty="0" smtClean="0">
                <a:solidFill>
                  <a:schemeClr val="tx1"/>
                </a:solidFill>
                <a:effectLst/>
                <a:latin typeface="Times New Roman" pitchFamily="18" charset="0"/>
                <a:ea typeface="+mn-ea"/>
                <a:cs typeface="+mn-cs"/>
              </a:rPr>
              <a:t>004006a0</a:t>
            </a:r>
            <a:r>
              <a:rPr lang="zh-CN" altLang="zh-CN" sz="1200" kern="1200" dirty="0" smtClean="0">
                <a:solidFill>
                  <a:schemeClr val="tx1"/>
                </a:solidFill>
                <a:effectLst/>
                <a:latin typeface="Times New Roman" pitchFamily="18" charset="0"/>
                <a:ea typeface="+mn-ea"/>
                <a:cs typeface="+mn-cs"/>
              </a:rPr>
              <a:t>。可以看出，</a:t>
            </a:r>
            <a:r>
              <a:rPr lang="en-US" altLang="zh-CN" sz="1200" kern="1200" dirty="0" smtClean="0">
                <a:solidFill>
                  <a:schemeClr val="tx1"/>
                </a:solidFill>
                <a:effectLst/>
                <a:latin typeface="Times New Roman" pitchFamily="18" charset="0"/>
                <a:ea typeface="+mn-ea"/>
                <a:cs typeface="+mn-cs"/>
              </a:rPr>
              <a:t>main</a:t>
            </a:r>
            <a:r>
              <a:rPr lang="zh-CN" altLang="zh-CN" sz="1200" kern="1200" dirty="0" smtClean="0">
                <a:solidFill>
                  <a:schemeClr val="tx1"/>
                </a:solidFill>
                <a:effectLst/>
                <a:latin typeface="Times New Roman" pitchFamily="18" charset="0"/>
                <a:ea typeface="+mn-ea"/>
                <a:cs typeface="+mn-cs"/>
              </a:rPr>
              <a:t>函数不是真正的可执行文件的入口点，而程序的入口是一个叫做</a:t>
            </a:r>
            <a:r>
              <a:rPr lang="en-US" altLang="zh-CN" sz="1200" kern="1200" dirty="0" smtClean="0">
                <a:solidFill>
                  <a:schemeClr val="tx1"/>
                </a:solidFill>
                <a:effectLst/>
                <a:latin typeface="Times New Roman" pitchFamily="18" charset="0"/>
                <a:ea typeface="+mn-ea"/>
                <a:cs typeface="+mn-cs"/>
              </a:rPr>
              <a:t>__start</a:t>
            </a:r>
            <a:r>
              <a:rPr lang="zh-CN" altLang="zh-CN" sz="1200" kern="1200" dirty="0" smtClean="0">
                <a:solidFill>
                  <a:schemeClr val="tx1"/>
                </a:solidFill>
                <a:effectLst/>
                <a:latin typeface="Times New Roman" pitchFamily="18" charset="0"/>
                <a:ea typeface="+mn-ea"/>
                <a:cs typeface="+mn-cs"/>
              </a:rPr>
              <a:t>的函数。这个函数我们根本就没写过呀，是在</a:t>
            </a:r>
            <a:r>
              <a:rPr lang="zh-CN" altLang="en-US" sz="1200" kern="1200" dirty="0" smtClean="0">
                <a:solidFill>
                  <a:schemeClr val="tx1"/>
                </a:solidFill>
                <a:effectLst/>
                <a:latin typeface="Times New Roman" pitchFamily="18" charset="0"/>
                <a:ea typeface="+mn-ea"/>
                <a:cs typeface="+mn-cs"/>
              </a:rPr>
              <a:t>链接时</a:t>
            </a:r>
            <a:r>
              <a:rPr lang="zh-CN" altLang="zh-CN" sz="1200" kern="1200" dirty="0" smtClean="0">
                <a:solidFill>
                  <a:schemeClr val="tx1"/>
                </a:solidFill>
                <a:effectLst/>
                <a:latin typeface="Times New Roman" pitchFamily="18" charset="0"/>
                <a:ea typeface="+mn-ea"/>
                <a:cs typeface="+mn-cs"/>
              </a:rPr>
              <a:t>为我们自动链接上的一系列</a:t>
            </a:r>
            <a:r>
              <a:rPr lang="en-US" altLang="zh-CN" sz="1200" kern="1200" dirty="0" err="1" smtClean="0">
                <a:solidFill>
                  <a:schemeClr val="tx1"/>
                </a:solidFill>
                <a:effectLst/>
                <a:latin typeface="Times New Roman" pitchFamily="18" charset="0"/>
                <a:ea typeface="+mn-ea"/>
                <a:cs typeface="+mn-cs"/>
              </a:rPr>
              <a:t>crt</a:t>
            </a:r>
            <a:r>
              <a:rPr lang="zh-CN" altLang="zh-CN" sz="1200" kern="1200" dirty="0" smtClean="0">
                <a:solidFill>
                  <a:schemeClr val="tx1"/>
                </a:solidFill>
                <a:effectLst/>
                <a:latin typeface="Times New Roman" pitchFamily="18" charset="0"/>
                <a:ea typeface="+mn-ea"/>
                <a:cs typeface="+mn-cs"/>
              </a:rPr>
              <a:t>开头的</a:t>
            </a:r>
            <a:r>
              <a:rPr lang="en-US" altLang="zh-CN" sz="1200" kern="1200" dirty="0" smtClean="0">
                <a:solidFill>
                  <a:schemeClr val="tx1"/>
                </a:solidFill>
                <a:effectLst/>
                <a:latin typeface="Times New Roman" pitchFamily="18" charset="0"/>
                <a:ea typeface="+mn-ea"/>
                <a:cs typeface="+mn-cs"/>
              </a:rPr>
              <a:t> .o</a:t>
            </a:r>
            <a:r>
              <a:rPr lang="zh-CN" altLang="zh-CN" sz="1200" kern="1200" dirty="0" smtClean="0">
                <a:solidFill>
                  <a:schemeClr val="tx1"/>
                </a:solidFill>
                <a:effectLst/>
                <a:latin typeface="Times New Roman" pitchFamily="18" charset="0"/>
                <a:ea typeface="+mn-ea"/>
                <a:cs typeface="+mn-cs"/>
              </a:rPr>
              <a:t>文件。</a:t>
            </a:r>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pPr>
                <a:defRPr/>
              </a:pPr>
              <a:t>41</a:t>
            </a:fld>
            <a:endParaRPr lang="en-US" altLang="zh-CN"/>
          </a:p>
        </p:txBody>
      </p:sp>
    </p:spTree>
    <p:extLst>
      <p:ext uri="{BB962C8B-B14F-4D97-AF65-F5344CB8AC3E}">
        <p14:creationId xmlns:p14="http://schemas.microsoft.com/office/powerpoint/2010/main" val="4161786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Times New Roman" pitchFamily="18" charset="0"/>
                <a:ea typeface="+mn-ea"/>
                <a:cs typeface="+mn-cs"/>
              </a:rPr>
              <a:t>也就是说，由于此时还不知道那几个函数的具体地址，在汇编的时候都临时填了零。在把这几个文件合成一个可执行文件的时候，我们就可以知道这些地址了。</a:t>
            </a:r>
            <a:endParaRPr lang="en-US" dirty="0"/>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43</a:t>
            </a:fld>
            <a:endParaRPr lang="en-US" altLang="zh-CN"/>
          </a:p>
        </p:txBody>
      </p:sp>
    </p:spTree>
    <p:extLst>
      <p:ext uri="{BB962C8B-B14F-4D97-AF65-F5344CB8AC3E}">
        <p14:creationId xmlns:p14="http://schemas.microsoft.com/office/powerpoint/2010/main" val="311236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R_MIPS_26</a:t>
            </a:r>
            <a:r>
              <a:rPr lang="zh-CN" altLang="en-US" dirty="0" smtClean="0"/>
              <a:t>指的是这条指令类型是</a:t>
            </a:r>
            <a:r>
              <a:rPr lang="en-US" altLang="zh-CN" dirty="0" smtClean="0"/>
              <a:t>jump</a:t>
            </a:r>
            <a:r>
              <a:rPr lang="zh-CN" altLang="en-US" dirty="0" smtClean="0"/>
              <a:t>相关的，指令跳转范围有</a:t>
            </a:r>
            <a:r>
              <a:rPr lang="en-US" altLang="zh-CN" dirty="0" smtClean="0"/>
              <a:t>26bit</a:t>
            </a:r>
            <a:r>
              <a:rPr lang="zh-CN" altLang="en-US" dirty="0" smtClean="0"/>
              <a:t>宽度</a:t>
            </a:r>
            <a:endParaRPr lang="zh-CN" altLang="en-US" dirty="0"/>
          </a:p>
        </p:txBody>
      </p:sp>
      <p:sp>
        <p:nvSpPr>
          <p:cNvPr id="4" name="页脚占位符 3"/>
          <p:cNvSpPr>
            <a:spLocks noGrp="1"/>
          </p:cNvSpPr>
          <p:nvPr>
            <p:ph type="ftr" sz="quarter" idx="10"/>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47</a:t>
            </a:fld>
            <a:endParaRPr lang="en-US" altLang="zh-CN">
              <a:solidFill>
                <a:srgbClr val="000000"/>
              </a:solidFill>
            </a:endParaRPr>
          </a:p>
        </p:txBody>
      </p:sp>
    </p:spTree>
    <p:extLst>
      <p:ext uri="{BB962C8B-B14F-4D97-AF65-F5344CB8AC3E}">
        <p14:creationId xmlns:p14="http://schemas.microsoft.com/office/powerpoint/2010/main" val="2956958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Times New Roman" pitchFamily="18" charset="0"/>
                <a:ea typeface="+mn-ea"/>
                <a:cs typeface="+mn-cs"/>
              </a:rPr>
              <a:t>仔细观察重定位节中的</a:t>
            </a:r>
            <a:r>
              <a:rPr lang="en-US" sz="1200" kern="1200" dirty="0" smtClean="0">
                <a:solidFill>
                  <a:schemeClr val="tx1"/>
                </a:solidFill>
                <a:effectLst/>
                <a:latin typeface="Times New Roman" pitchFamily="18" charset="0"/>
                <a:ea typeface="+mn-ea"/>
                <a:cs typeface="+mn-cs"/>
              </a:rPr>
              <a:t>offset</a:t>
            </a:r>
            <a:r>
              <a:rPr lang="zh-CN" altLang="en-US" sz="1200" kern="1200" dirty="0" smtClean="0">
                <a:solidFill>
                  <a:schemeClr val="tx1"/>
                </a:solidFill>
                <a:effectLst/>
                <a:latin typeface="Times New Roman" pitchFamily="18" charset="0"/>
                <a:ea typeface="+mn-ea"/>
                <a:cs typeface="+mn-cs"/>
              </a:rPr>
              <a:t>和之前</a:t>
            </a:r>
            <a:r>
              <a:rPr lang="en-US" sz="1200" kern="1200" dirty="0" err="1" smtClean="0">
                <a:solidFill>
                  <a:schemeClr val="tx1"/>
                </a:solidFill>
                <a:effectLst/>
                <a:latin typeface="Times New Roman" pitchFamily="18" charset="0"/>
                <a:ea typeface="+mn-ea"/>
                <a:cs typeface="+mn-cs"/>
              </a:rPr>
              <a:t>objdump</a:t>
            </a:r>
            <a:r>
              <a:rPr lang="zh-CN" altLang="en-US" sz="1200" kern="1200" dirty="0" smtClean="0">
                <a:solidFill>
                  <a:schemeClr val="tx1"/>
                </a:solidFill>
                <a:effectLst/>
                <a:latin typeface="Times New Roman" pitchFamily="18" charset="0"/>
                <a:ea typeface="+mn-ea"/>
                <a:cs typeface="+mn-cs"/>
              </a:rPr>
              <a:t>给出的程序。你会发现非常有趣的事情。 重定位节中各个函数的</a:t>
            </a:r>
            <a:r>
              <a:rPr lang="en-US" sz="1200" kern="1200" dirty="0" smtClean="0">
                <a:solidFill>
                  <a:schemeClr val="tx1"/>
                </a:solidFill>
                <a:effectLst/>
                <a:latin typeface="Times New Roman" pitchFamily="18" charset="0"/>
                <a:ea typeface="+mn-ea"/>
                <a:cs typeface="+mn-cs"/>
              </a:rPr>
              <a:t>offset</a:t>
            </a:r>
            <a:r>
              <a:rPr lang="zh-CN" altLang="en-US" sz="1200" kern="1200" dirty="0" smtClean="0">
                <a:solidFill>
                  <a:schemeClr val="tx1"/>
                </a:solidFill>
                <a:effectLst/>
                <a:latin typeface="Times New Roman" pitchFamily="18" charset="0"/>
                <a:ea typeface="+mn-ea"/>
                <a:cs typeface="+mn-cs"/>
              </a:rPr>
              <a:t>，刚好对应了汇编代码中需要填地址的位置。例如函数</a:t>
            </a:r>
            <a:r>
              <a:rPr lang="en-US" altLang="zh-CN" sz="1200" kern="1200" dirty="0" smtClean="0">
                <a:solidFill>
                  <a:schemeClr val="tx1"/>
                </a:solidFill>
                <a:effectLst/>
                <a:latin typeface="Times New Roman" pitchFamily="18" charset="0"/>
                <a:ea typeface="+mn-ea"/>
                <a:cs typeface="+mn-cs"/>
              </a:rPr>
              <a:t>read</a:t>
            </a:r>
            <a:r>
              <a:rPr lang="en-US" altLang="zh-CN" sz="1200" kern="1200" baseline="0" dirty="0" smtClean="0">
                <a:solidFill>
                  <a:schemeClr val="tx1"/>
                </a:solidFill>
                <a:effectLst/>
                <a:latin typeface="Times New Roman" pitchFamily="18" charset="0"/>
                <a:ea typeface="+mn-ea"/>
                <a:cs typeface="+mn-cs"/>
              </a:rPr>
              <a:t> </a:t>
            </a:r>
            <a:r>
              <a:rPr lang="en-US" altLang="zh-CN" sz="1200" kern="1200" baseline="0" dirty="0" err="1" smtClean="0">
                <a:solidFill>
                  <a:schemeClr val="tx1"/>
                </a:solidFill>
                <a:effectLst/>
                <a:latin typeface="Times New Roman" pitchFamily="18" charset="0"/>
                <a:ea typeface="+mn-ea"/>
                <a:cs typeface="+mn-cs"/>
              </a:rPr>
              <a:t>someting</a:t>
            </a:r>
            <a:r>
              <a:rPr lang="zh-CN" altLang="en-US" sz="1200" kern="1200" dirty="0" smtClean="0">
                <a:solidFill>
                  <a:schemeClr val="tx1"/>
                </a:solidFill>
                <a:effectLst/>
                <a:latin typeface="Times New Roman" pitchFamily="18" charset="0"/>
                <a:ea typeface="+mn-ea"/>
                <a:cs typeface="+mn-cs"/>
              </a:rPr>
              <a:t>，其</a:t>
            </a:r>
            <a:r>
              <a:rPr lang="en-US" sz="1200" kern="1200" dirty="0" smtClean="0">
                <a:solidFill>
                  <a:schemeClr val="tx1"/>
                </a:solidFill>
                <a:effectLst/>
                <a:latin typeface="Times New Roman" pitchFamily="18" charset="0"/>
                <a:ea typeface="+mn-ea"/>
                <a:cs typeface="+mn-cs"/>
              </a:rPr>
              <a:t>offset</a:t>
            </a:r>
            <a:r>
              <a:rPr lang="zh-CN" altLang="en-US" sz="1200" kern="1200" dirty="0" smtClean="0">
                <a:solidFill>
                  <a:schemeClr val="tx1"/>
                </a:solidFill>
                <a:effectLst/>
                <a:latin typeface="Times New Roman" pitchFamily="18" charset="0"/>
                <a:ea typeface="+mn-ea"/>
                <a:cs typeface="+mn-cs"/>
              </a:rPr>
              <a:t>为</a:t>
            </a:r>
            <a:r>
              <a:rPr lang="en-US" sz="1200" kern="1200" dirty="0" smtClean="0">
                <a:solidFill>
                  <a:schemeClr val="tx1"/>
                </a:solidFill>
                <a:effectLst/>
                <a:latin typeface="Times New Roman" pitchFamily="18" charset="0"/>
                <a:ea typeface="+mn-ea"/>
                <a:cs typeface="+mn-cs"/>
              </a:rPr>
              <a:t>10</a:t>
            </a:r>
            <a:r>
              <a:rPr lang="zh-CN" altLang="en-US" sz="1200" kern="1200" dirty="0" smtClean="0">
                <a:solidFill>
                  <a:schemeClr val="tx1"/>
                </a:solidFill>
                <a:effectLst/>
                <a:latin typeface="Times New Roman" pitchFamily="18" charset="0"/>
                <a:ea typeface="+mn-ea"/>
                <a:cs typeface="+mn-cs"/>
              </a:rPr>
              <a:t>，</a:t>
            </a:r>
            <a:r>
              <a:rPr lang="en-US" sz="1200" kern="1200" dirty="0" err="1" smtClean="0">
                <a:solidFill>
                  <a:schemeClr val="tx1"/>
                </a:solidFill>
                <a:effectLst/>
                <a:latin typeface="Times New Roman" pitchFamily="18" charset="0"/>
                <a:ea typeface="+mn-ea"/>
                <a:cs typeface="+mn-cs"/>
              </a:rPr>
              <a:t>objdump</a:t>
            </a:r>
            <a:r>
              <a:rPr lang="zh-CN" altLang="en-US" sz="1200" kern="1200" dirty="0" smtClean="0">
                <a:solidFill>
                  <a:schemeClr val="tx1"/>
                </a:solidFill>
                <a:effectLst/>
                <a:latin typeface="Times New Roman" pitchFamily="18" charset="0"/>
                <a:ea typeface="+mn-ea"/>
                <a:cs typeface="+mn-cs"/>
              </a:rPr>
              <a:t>中第一个</a:t>
            </a:r>
            <a:r>
              <a:rPr lang="en-US" sz="1200" kern="1200" dirty="0" err="1" smtClean="0">
                <a:solidFill>
                  <a:schemeClr val="tx1"/>
                </a:solidFill>
                <a:effectLst/>
                <a:latin typeface="Times New Roman" pitchFamily="18" charset="0"/>
                <a:ea typeface="+mn-ea"/>
                <a:cs typeface="+mn-cs"/>
              </a:rPr>
              <a:t>jal</a:t>
            </a:r>
            <a:r>
              <a:rPr lang="zh-CN" altLang="en-US" sz="1200" kern="1200" dirty="0" smtClean="0">
                <a:solidFill>
                  <a:schemeClr val="tx1"/>
                </a:solidFill>
                <a:effectLst/>
                <a:latin typeface="Times New Roman" pitchFamily="18" charset="0"/>
                <a:ea typeface="+mn-ea"/>
                <a:cs typeface="+mn-cs"/>
              </a:rPr>
              <a:t>指令的位置也正好是</a:t>
            </a:r>
            <a:r>
              <a:rPr lang="en-US" sz="1200" kern="1200" dirty="0" smtClean="0">
                <a:solidFill>
                  <a:schemeClr val="tx1"/>
                </a:solidFill>
                <a:effectLst/>
                <a:latin typeface="Times New Roman" pitchFamily="18" charset="0"/>
                <a:ea typeface="+mn-ea"/>
                <a:cs typeface="+mn-cs"/>
              </a:rPr>
              <a:t>10</a:t>
            </a:r>
            <a:r>
              <a:rPr lang="zh-CN" altLang="en-US" dirty="0" smtClean="0">
                <a:effectLst/>
              </a:rPr>
              <a:t> </a:t>
            </a:r>
            <a:endParaRPr lang="en-US" dirty="0"/>
          </a:p>
        </p:txBody>
      </p:sp>
      <p:sp>
        <p:nvSpPr>
          <p:cNvPr id="4" name="Footer Placeholder 3"/>
          <p:cNvSpPr>
            <a:spLocks noGrp="1"/>
          </p:cNvSpPr>
          <p:nvPr>
            <p:ph type="ftr" sz="quarter" idx="10"/>
          </p:nvPr>
        </p:nvSpPr>
        <p:spPr/>
        <p:txBody>
          <a:bodyPr/>
          <a:lstStyle/>
          <a:p>
            <a:pPr>
              <a:defRPr/>
            </a:pPr>
            <a:endParaRPr lang="en-US" altLang="zh-CN">
              <a:solidFill>
                <a:srgbClr val="000000"/>
              </a:solidFill>
            </a:endParaRPr>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48</a:t>
            </a:fld>
            <a:endParaRPr lang="en-US" altLang="zh-CN">
              <a:solidFill>
                <a:srgbClr val="000000"/>
              </a:solidFill>
            </a:endParaRPr>
          </a:p>
        </p:txBody>
      </p:sp>
    </p:spTree>
    <p:extLst>
      <p:ext uri="{BB962C8B-B14F-4D97-AF65-F5344CB8AC3E}">
        <p14:creationId xmlns:p14="http://schemas.microsoft.com/office/powerpoint/2010/main" val="1344968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当对特殊结构，</a:t>
            </a:r>
            <a:r>
              <a:rPr lang="en-US" altLang="zh-CN" dirty="0" smtClean="0"/>
              <a:t>X86</a:t>
            </a:r>
            <a:r>
              <a:rPr lang="zh-CN" altLang="en-US" dirty="0" smtClean="0"/>
              <a:t>的不定长指令，补偿。</a:t>
            </a:r>
            <a:endParaRPr lang="zh-CN" altLang="en-US" dirty="0"/>
          </a:p>
        </p:txBody>
      </p:sp>
      <p:sp>
        <p:nvSpPr>
          <p:cNvPr id="4" name="页脚占位符 3"/>
          <p:cNvSpPr>
            <a:spLocks noGrp="1"/>
          </p:cNvSpPr>
          <p:nvPr>
            <p:ph type="ftr" sz="quarter" idx="10"/>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50</a:t>
            </a:fld>
            <a:endParaRPr lang="en-US" altLang="zh-CN">
              <a:solidFill>
                <a:srgbClr val="000000"/>
              </a:solidFill>
            </a:endParaRPr>
          </a:p>
        </p:txBody>
      </p:sp>
    </p:spTree>
    <p:extLst>
      <p:ext uri="{BB962C8B-B14F-4D97-AF65-F5344CB8AC3E}">
        <p14:creationId xmlns:p14="http://schemas.microsoft.com/office/powerpoint/2010/main" val="635610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pitchFamily="18" charset="0"/>
                <a:ea typeface="+mn-ea"/>
                <a:cs typeface="+mn-cs"/>
              </a:rPr>
              <a:t>LUI</a:t>
            </a:r>
            <a:r>
              <a:rPr lang="zh-CN" altLang="en-US" sz="1200" b="0" i="0" kern="1200" dirty="0" smtClean="0">
                <a:solidFill>
                  <a:schemeClr val="tx1"/>
                </a:solidFill>
                <a:effectLst/>
                <a:latin typeface="Times New Roman" pitchFamily="18" charset="0"/>
                <a:ea typeface="+mn-ea"/>
                <a:cs typeface="+mn-cs"/>
              </a:rPr>
              <a:t>：把一个</a:t>
            </a:r>
            <a:r>
              <a:rPr lang="en-US" altLang="zh-CN" sz="1200" b="0" i="0" kern="1200" dirty="0" smtClean="0">
                <a:solidFill>
                  <a:schemeClr val="tx1"/>
                </a:solidFill>
                <a:effectLst/>
                <a:latin typeface="Times New Roman" pitchFamily="18" charset="0"/>
                <a:ea typeface="+mn-ea"/>
                <a:cs typeface="+mn-cs"/>
              </a:rPr>
              <a:t>16</a:t>
            </a:r>
            <a:r>
              <a:rPr lang="zh-CN" altLang="en-US" sz="1200" b="0" i="0" kern="1200" dirty="0" smtClean="0">
                <a:solidFill>
                  <a:schemeClr val="tx1"/>
                </a:solidFill>
                <a:effectLst/>
                <a:latin typeface="Times New Roman" pitchFamily="18" charset="0"/>
                <a:ea typeface="+mn-ea"/>
                <a:cs typeface="+mn-cs"/>
              </a:rPr>
              <a:t>位的立即数填入到寄存器的高</a:t>
            </a:r>
            <a:r>
              <a:rPr lang="en-US" altLang="zh-CN" sz="1200" b="0" i="0" kern="1200" dirty="0" smtClean="0">
                <a:solidFill>
                  <a:schemeClr val="tx1"/>
                </a:solidFill>
                <a:effectLst/>
                <a:latin typeface="Times New Roman" pitchFamily="18" charset="0"/>
                <a:ea typeface="+mn-ea"/>
                <a:cs typeface="+mn-cs"/>
              </a:rPr>
              <a:t>16</a:t>
            </a:r>
            <a:r>
              <a:rPr lang="zh-CN" altLang="en-US" sz="1200" b="0" i="0" kern="1200" dirty="0" smtClean="0">
                <a:solidFill>
                  <a:schemeClr val="tx1"/>
                </a:solidFill>
                <a:effectLst/>
                <a:latin typeface="Times New Roman" pitchFamily="18" charset="0"/>
                <a:ea typeface="+mn-ea"/>
                <a:cs typeface="+mn-cs"/>
              </a:rPr>
              <a:t>位，低</a:t>
            </a:r>
            <a:r>
              <a:rPr lang="en-US" altLang="zh-CN" sz="1200" b="0" i="0" kern="1200" dirty="0" smtClean="0">
                <a:solidFill>
                  <a:schemeClr val="tx1"/>
                </a:solidFill>
                <a:effectLst/>
                <a:latin typeface="Times New Roman" pitchFamily="18" charset="0"/>
                <a:ea typeface="+mn-ea"/>
                <a:cs typeface="+mn-cs"/>
              </a:rPr>
              <a:t>16</a:t>
            </a:r>
            <a:r>
              <a:rPr lang="zh-CN" altLang="en-US" sz="1200" b="0" i="0" kern="1200" dirty="0" smtClean="0">
                <a:solidFill>
                  <a:schemeClr val="tx1"/>
                </a:solidFill>
                <a:effectLst/>
                <a:latin typeface="Times New Roman" pitchFamily="18" charset="0"/>
                <a:ea typeface="+mn-ea"/>
                <a:cs typeface="+mn-cs"/>
              </a:rPr>
              <a:t>位补零 </a:t>
            </a:r>
            <a:r>
              <a:rPr lang="en-US" altLang="zh-CN" sz="1200" b="0" i="0" kern="1200" dirty="0" smtClean="0">
                <a:solidFill>
                  <a:schemeClr val="tx1"/>
                </a:solidFill>
                <a:effectLst/>
                <a:latin typeface="Times New Roman" pitchFamily="18" charset="0"/>
                <a:ea typeface="+mn-ea"/>
                <a:cs typeface="+mn-cs"/>
              </a:rPr>
              <a:t>LUI R1,#42</a:t>
            </a:r>
          </a:p>
          <a:p>
            <a:r>
              <a:rPr lang="en-US" altLang="zh-CN" dirty="0" smtClean="0"/>
              <a:t>SW</a:t>
            </a:r>
            <a:r>
              <a:rPr lang="zh-CN" altLang="en-US" dirty="0" smtClean="0"/>
              <a:t>：</a:t>
            </a:r>
            <a:r>
              <a:rPr lang="zh-CN" altLang="en-US" sz="1200" b="0" i="0" kern="1200" dirty="0" smtClean="0">
                <a:solidFill>
                  <a:schemeClr val="tx1"/>
                </a:solidFill>
                <a:effectLst/>
                <a:latin typeface="Times New Roman" pitchFamily="18" charset="0"/>
                <a:ea typeface="+mn-ea"/>
                <a:cs typeface="+mn-cs"/>
              </a:rPr>
              <a:t>把一个字的数据从寄存器存储到存储器中 </a:t>
            </a:r>
            <a:r>
              <a:rPr lang="en-US" altLang="zh-CN" sz="1200" b="0" i="0" kern="1200" dirty="0" smtClean="0">
                <a:solidFill>
                  <a:schemeClr val="tx1"/>
                </a:solidFill>
                <a:effectLst/>
                <a:latin typeface="Times New Roman" pitchFamily="18" charset="0"/>
                <a:ea typeface="+mn-ea"/>
                <a:cs typeface="+mn-cs"/>
              </a:rPr>
              <a:t>SW R1, 0(R2)</a:t>
            </a:r>
            <a:endParaRPr lang="zh-CN" altLang="en-US" dirty="0"/>
          </a:p>
        </p:txBody>
      </p:sp>
      <p:sp>
        <p:nvSpPr>
          <p:cNvPr id="4" name="页脚占位符 3"/>
          <p:cNvSpPr>
            <a:spLocks noGrp="1"/>
          </p:cNvSpPr>
          <p:nvPr>
            <p:ph type="ftr" sz="quarter" idx="10"/>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51</a:t>
            </a:fld>
            <a:endParaRPr lang="en-US" altLang="zh-CN">
              <a:solidFill>
                <a:srgbClr val="000000"/>
              </a:solidFill>
            </a:endParaRPr>
          </a:p>
        </p:txBody>
      </p:sp>
    </p:spTree>
    <p:extLst>
      <p:ext uri="{BB962C8B-B14F-4D97-AF65-F5344CB8AC3E}">
        <p14:creationId xmlns:p14="http://schemas.microsoft.com/office/powerpoint/2010/main" val="3273038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New Roman" pitchFamily="18" charset="0"/>
                <a:ea typeface="+mn-ea"/>
                <a:cs typeface="+mn-cs"/>
              </a:rPr>
              <a:t>入口点地址是</a:t>
            </a:r>
            <a:r>
              <a:rPr lang="en-US" altLang="zh-CN" sz="1200" kern="1200" dirty="0" smtClean="0">
                <a:solidFill>
                  <a:schemeClr val="tx1"/>
                </a:solidFill>
                <a:effectLst/>
                <a:latin typeface="Times New Roman" pitchFamily="18" charset="0"/>
                <a:ea typeface="+mn-ea"/>
                <a:cs typeface="+mn-cs"/>
              </a:rPr>
              <a:t>0x4004c0 </a:t>
            </a:r>
            <a:r>
              <a:rPr lang="zh-CN" altLang="zh-CN" sz="1200" kern="1200" dirty="0" smtClean="0">
                <a:solidFill>
                  <a:schemeClr val="tx1"/>
                </a:solidFill>
                <a:effectLst/>
                <a:latin typeface="Times New Roman" pitchFamily="18" charset="0"/>
                <a:ea typeface="+mn-ea"/>
                <a:cs typeface="+mn-cs"/>
              </a:rPr>
              <a:t>，而我们再看之前反汇编出来的</a:t>
            </a:r>
            <a:r>
              <a:rPr lang="en-US" altLang="zh-CN" sz="1200" kern="1200" dirty="0" smtClean="0">
                <a:solidFill>
                  <a:schemeClr val="tx1"/>
                </a:solidFill>
                <a:effectLst/>
                <a:latin typeface="Times New Roman" pitchFamily="18" charset="0"/>
                <a:ea typeface="+mn-ea"/>
                <a:cs typeface="+mn-cs"/>
              </a:rPr>
              <a:t>main</a:t>
            </a:r>
            <a:r>
              <a:rPr lang="zh-CN" altLang="zh-CN" sz="1200" kern="1200" dirty="0" smtClean="0">
                <a:solidFill>
                  <a:schemeClr val="tx1"/>
                </a:solidFill>
                <a:effectLst/>
                <a:latin typeface="Times New Roman" pitchFamily="18" charset="0"/>
                <a:ea typeface="+mn-ea"/>
                <a:cs typeface="+mn-cs"/>
              </a:rPr>
              <a:t>函数的地址为</a:t>
            </a:r>
            <a:r>
              <a:rPr lang="en-US" altLang="zh-CN" sz="1200" kern="1200" dirty="0" smtClean="0">
                <a:solidFill>
                  <a:schemeClr val="tx1"/>
                </a:solidFill>
                <a:effectLst/>
                <a:latin typeface="Times New Roman" pitchFamily="18" charset="0"/>
                <a:ea typeface="+mn-ea"/>
                <a:cs typeface="+mn-cs"/>
              </a:rPr>
              <a:t>004006a0</a:t>
            </a:r>
            <a:r>
              <a:rPr lang="zh-CN" altLang="zh-CN" sz="1200" kern="1200" dirty="0" smtClean="0">
                <a:solidFill>
                  <a:schemeClr val="tx1"/>
                </a:solidFill>
                <a:effectLst/>
                <a:latin typeface="Times New Roman" pitchFamily="18" charset="0"/>
                <a:ea typeface="+mn-ea"/>
                <a:cs typeface="+mn-cs"/>
              </a:rPr>
              <a:t>。可以看出，</a:t>
            </a:r>
            <a:r>
              <a:rPr lang="en-US" altLang="zh-CN" sz="1200" kern="1200" dirty="0" smtClean="0">
                <a:solidFill>
                  <a:schemeClr val="tx1"/>
                </a:solidFill>
                <a:effectLst/>
                <a:latin typeface="Times New Roman" pitchFamily="18" charset="0"/>
                <a:ea typeface="+mn-ea"/>
                <a:cs typeface="+mn-cs"/>
              </a:rPr>
              <a:t>main</a:t>
            </a:r>
            <a:r>
              <a:rPr lang="zh-CN" altLang="zh-CN" sz="1200" kern="1200" dirty="0" smtClean="0">
                <a:solidFill>
                  <a:schemeClr val="tx1"/>
                </a:solidFill>
                <a:effectLst/>
                <a:latin typeface="Times New Roman" pitchFamily="18" charset="0"/>
                <a:ea typeface="+mn-ea"/>
                <a:cs typeface="+mn-cs"/>
              </a:rPr>
              <a:t>函数不是真正的可执行文件的入口点，而程序的入口是一个叫做</a:t>
            </a:r>
            <a:r>
              <a:rPr lang="en-US" altLang="zh-CN" sz="1200" kern="1200" dirty="0" smtClean="0">
                <a:solidFill>
                  <a:schemeClr val="tx1"/>
                </a:solidFill>
                <a:effectLst/>
                <a:latin typeface="Times New Roman" pitchFamily="18" charset="0"/>
                <a:ea typeface="+mn-ea"/>
                <a:cs typeface="+mn-cs"/>
              </a:rPr>
              <a:t>__start</a:t>
            </a:r>
            <a:r>
              <a:rPr lang="zh-CN" altLang="zh-CN" sz="1200" kern="1200" dirty="0" smtClean="0">
                <a:solidFill>
                  <a:schemeClr val="tx1"/>
                </a:solidFill>
                <a:effectLst/>
                <a:latin typeface="Times New Roman" pitchFamily="18" charset="0"/>
                <a:ea typeface="+mn-ea"/>
                <a:cs typeface="+mn-cs"/>
              </a:rPr>
              <a:t>的函数。这个函数我们根本就没写过呀，是在</a:t>
            </a:r>
            <a:r>
              <a:rPr lang="zh-CN" altLang="en-US" sz="1200" kern="1200" dirty="0" smtClean="0">
                <a:solidFill>
                  <a:schemeClr val="tx1"/>
                </a:solidFill>
                <a:effectLst/>
                <a:latin typeface="Times New Roman" pitchFamily="18" charset="0"/>
                <a:ea typeface="+mn-ea"/>
                <a:cs typeface="+mn-cs"/>
              </a:rPr>
              <a:t>链接时</a:t>
            </a:r>
            <a:r>
              <a:rPr lang="zh-CN" altLang="zh-CN" sz="1200" kern="1200" dirty="0" smtClean="0">
                <a:solidFill>
                  <a:schemeClr val="tx1"/>
                </a:solidFill>
                <a:effectLst/>
                <a:latin typeface="Times New Roman" pitchFamily="18" charset="0"/>
                <a:ea typeface="+mn-ea"/>
                <a:cs typeface="+mn-cs"/>
              </a:rPr>
              <a:t>为我们自动链接上的一系列</a:t>
            </a:r>
            <a:r>
              <a:rPr lang="en-US" altLang="zh-CN" sz="1200" kern="1200" dirty="0" err="1" smtClean="0">
                <a:solidFill>
                  <a:schemeClr val="tx1"/>
                </a:solidFill>
                <a:effectLst/>
                <a:latin typeface="Times New Roman" pitchFamily="18" charset="0"/>
                <a:ea typeface="+mn-ea"/>
                <a:cs typeface="+mn-cs"/>
              </a:rPr>
              <a:t>crt</a:t>
            </a:r>
            <a:r>
              <a:rPr lang="zh-CN" altLang="zh-CN" sz="1200" kern="1200" dirty="0" smtClean="0">
                <a:solidFill>
                  <a:schemeClr val="tx1"/>
                </a:solidFill>
                <a:effectLst/>
                <a:latin typeface="Times New Roman" pitchFamily="18" charset="0"/>
                <a:ea typeface="+mn-ea"/>
                <a:cs typeface="+mn-cs"/>
              </a:rPr>
              <a:t>开头的</a:t>
            </a:r>
            <a:r>
              <a:rPr lang="en-US" altLang="zh-CN" sz="1200" kern="1200" dirty="0" smtClean="0">
                <a:solidFill>
                  <a:schemeClr val="tx1"/>
                </a:solidFill>
                <a:effectLst/>
                <a:latin typeface="Times New Roman" pitchFamily="18" charset="0"/>
                <a:ea typeface="+mn-ea"/>
                <a:cs typeface="+mn-cs"/>
              </a:rPr>
              <a:t> .o</a:t>
            </a:r>
            <a:r>
              <a:rPr lang="zh-CN" altLang="zh-CN" sz="1200" kern="1200" dirty="0" smtClean="0">
                <a:solidFill>
                  <a:schemeClr val="tx1"/>
                </a:solidFill>
                <a:effectLst/>
                <a:latin typeface="Times New Roman" pitchFamily="18" charset="0"/>
                <a:ea typeface="+mn-ea"/>
                <a:cs typeface="+mn-cs"/>
              </a:rPr>
              <a:t>文件。</a:t>
            </a:r>
            <a:endParaRPr lang="zh-CN" altLang="en-US" dirty="0"/>
          </a:p>
        </p:txBody>
      </p:sp>
      <p:sp>
        <p:nvSpPr>
          <p:cNvPr id="4" name="页脚占位符 3"/>
          <p:cNvSpPr>
            <a:spLocks noGrp="1"/>
          </p:cNvSpPr>
          <p:nvPr>
            <p:ph type="ftr" sz="quarter" idx="10"/>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52</a:t>
            </a:fld>
            <a:endParaRPr lang="en-US" altLang="zh-CN">
              <a:solidFill>
                <a:srgbClr val="000000"/>
              </a:solidFill>
            </a:endParaRPr>
          </a:p>
        </p:txBody>
      </p:sp>
    </p:spTree>
    <p:extLst>
      <p:ext uri="{BB962C8B-B14F-4D97-AF65-F5344CB8AC3E}">
        <p14:creationId xmlns:p14="http://schemas.microsoft.com/office/powerpoint/2010/main" val="34032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Liu:</a:t>
            </a:r>
            <a:r>
              <a:rPr lang="en-US" altLang="zh-CN" baseline="0" dirty="0" smtClean="0"/>
              <a:t> </a:t>
            </a:r>
            <a:r>
              <a:rPr lang="zh-CN" altLang="en-US" baseline="0" dirty="0" smtClean="0"/>
              <a:t>将立即数放入高</a:t>
            </a:r>
            <a:r>
              <a:rPr lang="en-US" altLang="zh-CN" baseline="0" dirty="0" smtClean="0"/>
              <a:t>16</a:t>
            </a:r>
            <a:r>
              <a:rPr lang="zh-CN" altLang="en-US" baseline="0" dirty="0" smtClean="0"/>
              <a:t>位</a:t>
            </a:r>
            <a:endParaRPr lang="en-US" altLang="zh-CN" baseline="0" dirty="0" smtClean="0"/>
          </a:p>
          <a:p>
            <a:r>
              <a:rPr lang="en-US" altLang="zh-CN" dirty="0" err="1" smtClean="0"/>
              <a:t>Addiu</a:t>
            </a:r>
            <a:r>
              <a:rPr lang="en-US" altLang="zh-CN" dirty="0" smtClean="0"/>
              <a:t>: </a:t>
            </a:r>
            <a:endParaRPr lang="zh-CN" altLang="en-US" dirty="0"/>
          </a:p>
        </p:txBody>
      </p:sp>
      <p:sp>
        <p:nvSpPr>
          <p:cNvPr id="4" name="页脚占位符 3"/>
          <p:cNvSpPr>
            <a:spLocks noGrp="1"/>
          </p:cNvSpPr>
          <p:nvPr>
            <p:ph type="ftr" sz="quarter" idx="10"/>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53</a:t>
            </a:fld>
            <a:endParaRPr lang="en-US" altLang="zh-CN">
              <a:solidFill>
                <a:srgbClr val="000000"/>
              </a:solidFill>
            </a:endParaRPr>
          </a:p>
        </p:txBody>
      </p:sp>
    </p:spTree>
    <p:extLst>
      <p:ext uri="{BB962C8B-B14F-4D97-AF65-F5344CB8AC3E}">
        <p14:creationId xmlns:p14="http://schemas.microsoft.com/office/powerpoint/2010/main" val="14330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Times New Roman" pitchFamily="18" charset="0"/>
                <a:ea typeface="+mn-ea"/>
                <a:cs typeface="+mn-cs"/>
              </a:rPr>
              <a:t>是不是豁然开朗了呢？原来程序是从</a:t>
            </a:r>
            <a:r>
              <a:rPr lang="en-US" altLang="zh-CN" sz="1200" kern="1200" dirty="0" smtClean="0">
                <a:solidFill>
                  <a:schemeClr val="tx1"/>
                </a:solidFill>
                <a:effectLst/>
                <a:latin typeface="Times New Roman" pitchFamily="18" charset="0"/>
                <a:ea typeface="+mn-ea"/>
                <a:cs typeface="+mn-cs"/>
              </a:rPr>
              <a:t>crt1.o</a:t>
            </a:r>
            <a:r>
              <a:rPr lang="zh-CN" altLang="zh-CN" sz="1200" kern="1200" dirty="0" smtClean="0">
                <a:solidFill>
                  <a:schemeClr val="tx1"/>
                </a:solidFill>
                <a:effectLst/>
                <a:latin typeface="Times New Roman" pitchFamily="18" charset="0"/>
                <a:ea typeface="+mn-ea"/>
                <a:cs typeface="+mn-cs"/>
              </a:rPr>
              <a:t>中的</a:t>
            </a:r>
            <a:r>
              <a:rPr lang="en-US" altLang="zh-CN" sz="1200" kern="1200" dirty="0" smtClean="0">
                <a:solidFill>
                  <a:schemeClr val="tx1"/>
                </a:solidFill>
                <a:effectLst/>
                <a:latin typeface="Times New Roman" pitchFamily="18" charset="0"/>
                <a:ea typeface="+mn-ea"/>
                <a:cs typeface="+mn-cs"/>
              </a:rPr>
              <a:t>__start</a:t>
            </a:r>
            <a:r>
              <a:rPr lang="zh-CN" altLang="zh-CN" sz="1200" kern="1200" dirty="0" smtClean="0">
                <a:solidFill>
                  <a:schemeClr val="tx1"/>
                </a:solidFill>
                <a:effectLst/>
                <a:latin typeface="Times New Roman" pitchFamily="18" charset="0"/>
                <a:ea typeface="+mn-ea"/>
                <a:cs typeface="+mn-cs"/>
              </a:rPr>
              <a:t>进入，然后再由这个函数来调用</a:t>
            </a:r>
            <a:r>
              <a:rPr lang="en-US" altLang="zh-CN" sz="1200" kern="1200" dirty="0" smtClean="0">
                <a:solidFill>
                  <a:schemeClr val="tx1"/>
                </a:solidFill>
                <a:effectLst/>
                <a:latin typeface="Times New Roman" pitchFamily="18" charset="0"/>
                <a:ea typeface="+mn-ea"/>
                <a:cs typeface="+mn-cs"/>
              </a:rPr>
              <a:t>main</a:t>
            </a:r>
            <a:r>
              <a:rPr lang="zh-CN" altLang="zh-CN" sz="1200" kern="1200" dirty="0" smtClean="0">
                <a:solidFill>
                  <a:schemeClr val="tx1"/>
                </a:solidFill>
                <a:effectLst/>
                <a:latin typeface="Times New Roman" pitchFamily="18" charset="0"/>
                <a:ea typeface="+mn-ea"/>
                <a:cs typeface="+mn-cs"/>
              </a:rPr>
              <a:t>函数呀。</a:t>
            </a:r>
            <a:endParaRPr lang="zh-CN" altLang="en-US" dirty="0"/>
          </a:p>
        </p:txBody>
      </p:sp>
      <p:sp>
        <p:nvSpPr>
          <p:cNvPr id="4" name="页脚占位符 3"/>
          <p:cNvSpPr>
            <a:spLocks noGrp="1"/>
          </p:cNvSpPr>
          <p:nvPr>
            <p:ph type="ftr" sz="quarter" idx="10"/>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54</a:t>
            </a:fld>
            <a:endParaRPr lang="en-US" altLang="zh-CN">
              <a:solidFill>
                <a:srgbClr val="000000"/>
              </a:solidFill>
            </a:endParaRPr>
          </a:p>
        </p:txBody>
      </p:sp>
    </p:spTree>
    <p:extLst>
      <p:ext uri="{BB962C8B-B14F-4D97-AF65-F5344CB8AC3E}">
        <p14:creationId xmlns:p14="http://schemas.microsoft.com/office/powerpoint/2010/main" val="4084764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Times New Roman" pitchFamily="18" charset="0"/>
                <a:ea typeface="+mn-ea"/>
                <a:cs typeface="+mn-cs"/>
              </a:rPr>
              <a:t>，程序应当怎样被加载呢？这里就要提到</a:t>
            </a:r>
            <a:r>
              <a:rPr lang="en-US" altLang="zh-CN" sz="1200" kern="1200" dirty="0" smtClean="0">
                <a:solidFill>
                  <a:schemeClr val="tx1"/>
                </a:solidFill>
                <a:effectLst/>
                <a:latin typeface="Times New Roman" pitchFamily="18" charset="0"/>
                <a:ea typeface="+mn-ea"/>
                <a:cs typeface="+mn-cs"/>
              </a:rPr>
              <a:t>segment</a:t>
            </a:r>
            <a:r>
              <a:rPr lang="zh-CN" altLang="zh-CN" sz="1200" kern="1200" dirty="0" smtClean="0">
                <a:solidFill>
                  <a:schemeClr val="tx1"/>
                </a:solidFill>
                <a:effectLst/>
                <a:latin typeface="Times New Roman" pitchFamily="18" charset="0"/>
                <a:ea typeface="+mn-ea"/>
                <a:cs typeface="+mn-cs"/>
              </a:rPr>
              <a:t>的概念了。</a:t>
            </a:r>
            <a:r>
              <a:rPr lang="en-US" altLang="zh-CN" sz="1200" kern="1200" dirty="0" smtClean="0">
                <a:solidFill>
                  <a:schemeClr val="tx1"/>
                </a:solidFill>
                <a:effectLst/>
                <a:latin typeface="Times New Roman" pitchFamily="18" charset="0"/>
                <a:ea typeface="+mn-ea"/>
                <a:cs typeface="+mn-cs"/>
              </a:rPr>
              <a:t>ELF</a:t>
            </a:r>
            <a:r>
              <a:rPr lang="zh-CN" altLang="zh-CN" sz="1200" kern="1200" dirty="0" smtClean="0">
                <a:solidFill>
                  <a:schemeClr val="tx1"/>
                </a:solidFill>
                <a:effectLst/>
                <a:latin typeface="Times New Roman" pitchFamily="18" charset="0"/>
                <a:ea typeface="+mn-ea"/>
                <a:cs typeface="+mn-cs"/>
              </a:rPr>
              <a:t>文件的设计很巧妙，既便于链接，也便于执行。加载器在加载程序的时候只需要看和</a:t>
            </a:r>
            <a:r>
              <a:rPr lang="en-US" altLang="zh-CN" sz="1200" kern="1200" dirty="0" smtClean="0">
                <a:solidFill>
                  <a:schemeClr val="tx1"/>
                </a:solidFill>
                <a:effectLst/>
                <a:latin typeface="Times New Roman" pitchFamily="18" charset="0"/>
                <a:ea typeface="+mn-ea"/>
                <a:cs typeface="+mn-cs"/>
              </a:rPr>
              <a:t>segment</a:t>
            </a:r>
            <a:r>
              <a:rPr lang="zh-CN" altLang="zh-CN" sz="1200" kern="1200" dirty="0" smtClean="0">
                <a:solidFill>
                  <a:schemeClr val="tx1"/>
                </a:solidFill>
                <a:effectLst/>
                <a:latin typeface="Times New Roman" pitchFamily="18" charset="0"/>
                <a:ea typeface="+mn-ea"/>
                <a:cs typeface="+mn-cs"/>
              </a:rPr>
              <a:t>相关的信息即可。我们用</a:t>
            </a:r>
            <a:r>
              <a:rPr lang="en-US" altLang="zh-CN" sz="1200" kern="1200" dirty="0" err="1" smtClean="0">
                <a:solidFill>
                  <a:schemeClr val="tx1"/>
                </a:solidFill>
                <a:effectLst/>
                <a:latin typeface="Times New Roman" pitchFamily="18" charset="0"/>
                <a:ea typeface="+mn-ea"/>
                <a:cs typeface="+mn-cs"/>
              </a:rPr>
              <a:t>readelf</a:t>
            </a:r>
            <a:r>
              <a:rPr lang="zh-CN" altLang="zh-CN" sz="1200" kern="1200" dirty="0" smtClean="0">
                <a:solidFill>
                  <a:schemeClr val="tx1"/>
                </a:solidFill>
                <a:effectLst/>
                <a:latin typeface="Times New Roman" pitchFamily="18" charset="0"/>
                <a:ea typeface="+mn-ea"/>
                <a:cs typeface="+mn-cs"/>
              </a:rPr>
              <a:t>工具将</a:t>
            </a:r>
            <a:r>
              <a:rPr lang="en-US" altLang="zh-CN" sz="1200" kern="1200" dirty="0" smtClean="0">
                <a:solidFill>
                  <a:schemeClr val="tx1"/>
                </a:solidFill>
                <a:effectLst/>
                <a:latin typeface="Times New Roman" pitchFamily="18" charset="0"/>
                <a:ea typeface="+mn-ea"/>
                <a:cs typeface="+mn-cs"/>
              </a:rPr>
              <a:t>segment</a:t>
            </a:r>
            <a:r>
              <a:rPr lang="zh-CN" altLang="zh-CN" sz="1200" kern="1200" dirty="0" smtClean="0">
                <a:solidFill>
                  <a:schemeClr val="tx1"/>
                </a:solidFill>
                <a:effectLst/>
                <a:latin typeface="Times New Roman" pitchFamily="18" charset="0"/>
                <a:ea typeface="+mn-ea"/>
                <a:cs typeface="+mn-cs"/>
              </a:rPr>
              <a:t>读取出来：</a:t>
            </a:r>
          </a:p>
          <a:p>
            <a:endParaRPr lang="en-US" dirty="0"/>
          </a:p>
        </p:txBody>
      </p:sp>
      <p:sp>
        <p:nvSpPr>
          <p:cNvPr id="4" name="Footer Placeholder 3"/>
          <p:cNvSpPr>
            <a:spLocks noGrp="1"/>
          </p:cNvSpPr>
          <p:nvPr>
            <p:ph type="ftr" sz="quarter" idx="10"/>
          </p:nvPr>
        </p:nvSpPr>
        <p:spPr/>
        <p:txBody>
          <a:bodyPr/>
          <a:lstStyle/>
          <a:p>
            <a:pPr>
              <a:defRPr/>
            </a:pPr>
            <a:endParaRPr lang="en-US" altLang="zh-CN">
              <a:solidFill>
                <a:srgbClr val="000000"/>
              </a:solidFill>
            </a:endParaRPr>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55</a:t>
            </a:fld>
            <a:endParaRPr lang="en-US" altLang="zh-CN">
              <a:solidFill>
                <a:srgbClr val="000000"/>
              </a:solidFill>
            </a:endParaRPr>
          </a:p>
        </p:txBody>
      </p:sp>
    </p:spTree>
    <p:extLst>
      <p:ext uri="{BB962C8B-B14F-4D97-AF65-F5344CB8AC3E}">
        <p14:creationId xmlns:p14="http://schemas.microsoft.com/office/powerpoint/2010/main" val="217200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5F6AE053-9D00-43DA-8B8D-0BF3B6BA9C41}" type="slidenum">
              <a:rPr lang="en-US" altLang="zh-CN" smtClean="0">
                <a:latin typeface="Arial" charset="0"/>
                <a:ea typeface="宋体" charset="-122"/>
              </a:rPr>
              <a:pPr/>
              <a:t>3</a:t>
            </a:fld>
            <a:endParaRPr lang="en-US" altLang="zh-CN" smtClean="0">
              <a:latin typeface="Arial" charset="0"/>
              <a:ea typeface="宋体" charset="-122"/>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zh-CN" altLang="zh-CN" smtClean="0">
              <a:latin typeface="Arial" charset="0"/>
              <a:ea typeface="宋体" charset="-122"/>
            </a:endParaRPr>
          </a:p>
        </p:txBody>
      </p:sp>
    </p:spTree>
    <p:extLst>
      <p:ext uri="{BB962C8B-B14F-4D97-AF65-F5344CB8AC3E}">
        <p14:creationId xmlns:p14="http://schemas.microsoft.com/office/powerpoint/2010/main" val="774610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Times New Roman" pitchFamily="18" charset="0"/>
                <a:ea typeface="+mn-ea"/>
                <a:cs typeface="+mn-cs"/>
              </a:rPr>
              <a:t>使用</a:t>
            </a:r>
            <a:r>
              <a:rPr lang="en-US" altLang="zh-CN" sz="1200" kern="1200" dirty="0" err="1" smtClean="0">
                <a:solidFill>
                  <a:schemeClr val="tx1"/>
                </a:solidFill>
                <a:effectLst/>
                <a:latin typeface="Times New Roman" pitchFamily="18" charset="0"/>
                <a:ea typeface="+mn-ea"/>
                <a:cs typeface="+mn-cs"/>
              </a:rPr>
              <a:t>readefl</a:t>
            </a:r>
            <a:r>
              <a:rPr lang="zh-CN" altLang="en-US" sz="1200" kern="1200" dirty="0" smtClean="0">
                <a:solidFill>
                  <a:schemeClr val="tx1"/>
                </a:solidFill>
                <a:effectLst/>
                <a:latin typeface="Times New Roman" pitchFamily="18" charset="0"/>
                <a:ea typeface="+mn-ea"/>
                <a:cs typeface="+mn-cs"/>
              </a:rPr>
              <a:t>读取</a:t>
            </a:r>
            <a:r>
              <a:rPr lang="en-US" altLang="zh-CN" sz="1200" kern="1200" dirty="0" err="1" smtClean="0">
                <a:solidFill>
                  <a:schemeClr val="tx1"/>
                </a:solidFill>
                <a:effectLst/>
                <a:latin typeface="Times New Roman" pitchFamily="18" charset="0"/>
                <a:ea typeface="+mn-ea"/>
                <a:cs typeface="+mn-cs"/>
              </a:rPr>
              <a:t>setment</a:t>
            </a:r>
            <a:r>
              <a:rPr lang="zh-CN" altLang="en-US" sz="1200" kern="1200" dirty="0" smtClean="0">
                <a:solidFill>
                  <a:schemeClr val="tx1"/>
                </a:solidFill>
                <a:effectLst/>
                <a:latin typeface="Times New Roman" pitchFamily="18" charset="0"/>
                <a:ea typeface="+mn-ea"/>
                <a:cs typeface="+mn-cs"/>
              </a:rPr>
              <a:t>段、</a:t>
            </a:r>
            <a:endParaRPr lang="en-US" altLang="zh-CN" sz="1200" kern="1200" dirty="0" smtClean="0">
              <a:solidFill>
                <a:schemeClr val="tx1"/>
              </a:solidFill>
              <a:effectLst/>
              <a:latin typeface="Times New Roman" pitchFamily="18" charset="0"/>
              <a:ea typeface="+mn-ea"/>
              <a:cs typeface="+mn-cs"/>
            </a:endParaRPr>
          </a:p>
          <a:p>
            <a:endParaRPr lang="en-US" sz="1200" kern="1200" dirty="0" smtClean="0">
              <a:solidFill>
                <a:schemeClr val="tx1"/>
              </a:solidFill>
              <a:effectLst/>
              <a:latin typeface="Times New Roman" pitchFamily="18" charset="0"/>
              <a:ea typeface="+mn-ea"/>
              <a:cs typeface="+mn-cs"/>
            </a:endParaRPr>
          </a:p>
          <a:p>
            <a:r>
              <a:rPr lang="en-US" altLang="zh-CN" dirty="0" smtClean="0"/>
              <a:t>PT_NULL</a:t>
            </a:r>
            <a:r>
              <a:rPr lang="zh-CN" altLang="en-US" sz="1200" b="0" i="0" kern="1200" dirty="0" smtClean="0">
                <a:solidFill>
                  <a:schemeClr val="tx1"/>
                </a:solidFill>
                <a:effectLst/>
                <a:latin typeface="Times New Roman" pitchFamily="18" charset="0"/>
                <a:ea typeface="+mn-ea"/>
                <a:cs typeface="+mn-cs"/>
              </a:rPr>
              <a:t> 表示此数组元素未被使用，其他成员的值未定义。这个类型使程序头部表可以包含一些无关的表项。</a:t>
            </a:r>
            <a:r>
              <a:rPr lang="zh-CN" altLang="en-US" dirty="0" smtClean="0"/>
              <a:t/>
            </a:r>
            <a:br>
              <a:rPr lang="zh-CN" altLang="en-US" dirty="0" smtClean="0"/>
            </a:br>
            <a:r>
              <a:rPr lang="en-US" altLang="zh-CN" dirty="0" smtClean="0"/>
              <a:t>PT_LOAD</a:t>
            </a:r>
            <a:r>
              <a:rPr lang="zh-CN" altLang="en-US" sz="1200" b="0" i="0" kern="1200" dirty="0" smtClean="0">
                <a:solidFill>
                  <a:schemeClr val="tx1"/>
                </a:solidFill>
                <a:effectLst/>
                <a:latin typeface="Times New Roman" pitchFamily="18" charset="0"/>
                <a:ea typeface="+mn-ea"/>
                <a:cs typeface="+mn-cs"/>
              </a:rPr>
              <a:t> 表示这是一个可加载的</a:t>
            </a:r>
            <a:r>
              <a:rPr lang="en-US" altLang="zh-CN" sz="1200" b="0" i="0" kern="1200" dirty="0" smtClean="0">
                <a:solidFill>
                  <a:schemeClr val="tx1"/>
                </a:solidFill>
                <a:effectLst/>
                <a:latin typeface="Times New Roman" pitchFamily="18" charset="0"/>
                <a:ea typeface="+mn-ea"/>
                <a:cs typeface="+mn-cs"/>
              </a:rPr>
              <a:t>segment</a:t>
            </a:r>
            <a:r>
              <a:rPr lang="zh-CN" altLang="en-US" sz="1200" b="0" i="0" kern="1200" dirty="0" smtClean="0">
                <a:solidFill>
                  <a:schemeClr val="tx1"/>
                </a:solidFill>
                <a:effectLst/>
                <a:latin typeface="Times New Roman" pitchFamily="18" charset="0"/>
                <a:ea typeface="+mn-ea"/>
                <a:cs typeface="+mn-cs"/>
              </a:rPr>
              <a:t>，通过</a:t>
            </a:r>
            <a:r>
              <a:rPr lang="en-US" altLang="zh-CN" sz="1200" b="0" i="0" kern="1200" dirty="0" err="1" smtClean="0">
                <a:solidFill>
                  <a:schemeClr val="tx1"/>
                </a:solidFill>
                <a:effectLst/>
                <a:latin typeface="Times New Roman" pitchFamily="18" charset="0"/>
                <a:ea typeface="+mn-ea"/>
                <a:cs typeface="+mn-cs"/>
              </a:rPr>
              <a:t>p_filesz</a:t>
            </a:r>
            <a:r>
              <a:rPr lang="zh-CN" altLang="en-US" sz="1200" b="0" i="0" kern="1200" dirty="0" smtClean="0">
                <a:solidFill>
                  <a:schemeClr val="tx1"/>
                </a:solidFill>
                <a:effectLst/>
                <a:latin typeface="Times New Roman" pitchFamily="18" charset="0"/>
                <a:ea typeface="+mn-ea"/>
                <a:cs typeface="+mn-cs"/>
              </a:rPr>
              <a:t>和</a:t>
            </a:r>
            <a:r>
              <a:rPr lang="en-US" altLang="zh-CN" sz="1200" b="0" i="0" kern="1200" dirty="0" err="1" smtClean="0">
                <a:solidFill>
                  <a:schemeClr val="tx1"/>
                </a:solidFill>
                <a:effectLst/>
                <a:latin typeface="Times New Roman" pitchFamily="18" charset="0"/>
                <a:ea typeface="+mn-ea"/>
                <a:cs typeface="+mn-cs"/>
              </a:rPr>
              <a:t>p_memsz</a:t>
            </a:r>
            <a:r>
              <a:rPr lang="zh-CN" altLang="en-US" sz="1200" b="0" i="0" kern="1200" dirty="0" smtClean="0">
                <a:solidFill>
                  <a:schemeClr val="tx1"/>
                </a:solidFill>
                <a:effectLst/>
                <a:latin typeface="Times New Roman" pitchFamily="18" charset="0"/>
                <a:ea typeface="+mn-ea"/>
                <a:cs typeface="+mn-cs"/>
              </a:rPr>
              <a:t>描述。目标文件中的字节将被映射到内存</a:t>
            </a:r>
            <a:r>
              <a:rPr lang="en-US" altLang="zh-CN" sz="1200" b="0" i="0" kern="1200" dirty="0" smtClean="0">
                <a:solidFill>
                  <a:schemeClr val="tx1"/>
                </a:solidFill>
                <a:effectLst/>
                <a:latin typeface="Times New Roman" pitchFamily="18" charset="0"/>
                <a:ea typeface="+mn-ea"/>
                <a:cs typeface="+mn-cs"/>
              </a:rPr>
              <a:t>segment</a:t>
            </a:r>
            <a:r>
              <a:rPr lang="zh-CN" altLang="en-US" sz="1200" b="0" i="0" kern="1200" dirty="0" smtClean="0">
                <a:solidFill>
                  <a:schemeClr val="tx1"/>
                </a:solidFill>
                <a:effectLst/>
                <a:latin typeface="Times New Roman" pitchFamily="18" charset="0"/>
                <a:ea typeface="+mn-ea"/>
                <a:cs typeface="+mn-cs"/>
              </a:rPr>
              <a:t>的开始部分去。如果</a:t>
            </a:r>
            <a:r>
              <a:rPr lang="en-US" altLang="zh-CN" sz="1200" b="0" i="0" kern="1200" dirty="0" smtClean="0">
                <a:solidFill>
                  <a:schemeClr val="tx1"/>
                </a:solidFill>
                <a:effectLst/>
                <a:latin typeface="Times New Roman" pitchFamily="18" charset="0"/>
                <a:ea typeface="+mn-ea"/>
                <a:cs typeface="+mn-cs"/>
              </a:rPr>
              <a:t>segment</a:t>
            </a:r>
            <a:r>
              <a:rPr lang="zh-CN" altLang="en-US" sz="1200" b="0" i="0" kern="1200" dirty="0" smtClean="0">
                <a:solidFill>
                  <a:schemeClr val="tx1"/>
                </a:solidFill>
                <a:effectLst/>
                <a:latin typeface="Times New Roman" pitchFamily="18" charset="0"/>
                <a:ea typeface="+mn-ea"/>
                <a:cs typeface="+mn-cs"/>
              </a:rPr>
              <a:t>的内存大小（</a:t>
            </a:r>
            <a:r>
              <a:rPr lang="en-US" altLang="zh-CN" sz="1200" b="0" i="0" kern="1200" dirty="0" err="1" smtClean="0">
                <a:solidFill>
                  <a:schemeClr val="tx1"/>
                </a:solidFill>
                <a:effectLst/>
                <a:latin typeface="Times New Roman" pitchFamily="18" charset="0"/>
                <a:ea typeface="+mn-ea"/>
                <a:cs typeface="+mn-cs"/>
              </a:rPr>
              <a:t>p_memsz</a:t>
            </a:r>
            <a:r>
              <a:rPr lang="zh-CN" altLang="en-US" sz="1200" b="0" i="0" kern="1200" dirty="0" smtClean="0">
                <a:solidFill>
                  <a:schemeClr val="tx1"/>
                </a:solidFill>
                <a:effectLst/>
                <a:latin typeface="Times New Roman" pitchFamily="18" charset="0"/>
                <a:ea typeface="+mn-ea"/>
                <a:cs typeface="+mn-cs"/>
              </a:rPr>
              <a:t>）大于文件大小（</a:t>
            </a:r>
            <a:r>
              <a:rPr lang="en-US" altLang="zh-CN" sz="1200" b="0" i="0" kern="1200" dirty="0" err="1" smtClean="0">
                <a:solidFill>
                  <a:schemeClr val="tx1"/>
                </a:solidFill>
                <a:effectLst/>
                <a:latin typeface="Times New Roman" pitchFamily="18" charset="0"/>
                <a:ea typeface="+mn-ea"/>
                <a:cs typeface="+mn-cs"/>
              </a:rPr>
              <a:t>p_filesz</a:t>
            </a:r>
            <a:r>
              <a:rPr lang="zh-CN" altLang="en-US" sz="1200" b="0" i="0" kern="1200" dirty="0" smtClean="0">
                <a:solidFill>
                  <a:schemeClr val="tx1"/>
                </a:solidFill>
                <a:effectLst/>
                <a:latin typeface="Times New Roman" pitchFamily="18" charset="0"/>
                <a:ea typeface="+mn-ea"/>
                <a:cs typeface="+mn-cs"/>
              </a:rPr>
              <a:t>），在</a:t>
            </a:r>
            <a:r>
              <a:rPr lang="en-US" altLang="zh-CN" sz="1200" b="0" i="0" kern="1200" dirty="0" smtClean="0">
                <a:solidFill>
                  <a:schemeClr val="tx1"/>
                </a:solidFill>
                <a:effectLst/>
                <a:latin typeface="Times New Roman" pitchFamily="18" charset="0"/>
                <a:ea typeface="+mn-ea"/>
                <a:cs typeface="+mn-cs"/>
              </a:rPr>
              <a:t>segment</a:t>
            </a:r>
            <a:r>
              <a:rPr lang="zh-CN" altLang="en-US" sz="1200" b="0" i="0" kern="1200" dirty="0" smtClean="0">
                <a:solidFill>
                  <a:schemeClr val="tx1"/>
                </a:solidFill>
                <a:effectLst/>
                <a:latin typeface="Times New Roman" pitchFamily="18" charset="0"/>
                <a:ea typeface="+mn-ea"/>
                <a:cs typeface="+mn-cs"/>
              </a:rPr>
              <a:t>已初始化数据区后面多出来的部分将填充值为</a:t>
            </a:r>
            <a:r>
              <a:rPr lang="en-US" altLang="zh-CN" sz="1200" b="0" i="0" kern="1200" dirty="0" smtClean="0">
                <a:solidFill>
                  <a:schemeClr val="tx1"/>
                </a:solidFill>
                <a:effectLst/>
                <a:latin typeface="Times New Roman" pitchFamily="18" charset="0"/>
                <a:ea typeface="+mn-ea"/>
                <a:cs typeface="+mn-cs"/>
              </a:rPr>
              <a:t>0</a:t>
            </a:r>
            <a:r>
              <a:rPr lang="zh-CN" altLang="en-US" sz="1200" b="0" i="0" kern="1200" dirty="0" smtClean="0">
                <a:solidFill>
                  <a:schemeClr val="tx1"/>
                </a:solidFill>
                <a:effectLst/>
                <a:latin typeface="Times New Roman" pitchFamily="18" charset="0"/>
                <a:ea typeface="+mn-ea"/>
                <a:cs typeface="+mn-cs"/>
              </a:rPr>
              <a:t>的字节。文件大小可以小于内存大小。程序头部表中可加载的</a:t>
            </a:r>
            <a:r>
              <a:rPr lang="en-US" altLang="zh-CN" sz="1200" b="0" i="0" kern="1200" dirty="0" smtClean="0">
                <a:solidFill>
                  <a:schemeClr val="tx1"/>
                </a:solidFill>
                <a:effectLst/>
                <a:latin typeface="Times New Roman" pitchFamily="18" charset="0"/>
                <a:ea typeface="+mn-ea"/>
                <a:cs typeface="+mn-cs"/>
              </a:rPr>
              <a:t>segment</a:t>
            </a:r>
            <a:r>
              <a:rPr lang="zh-CN" altLang="en-US" sz="1200" b="0" i="0" kern="1200" dirty="0" smtClean="0">
                <a:solidFill>
                  <a:schemeClr val="tx1"/>
                </a:solidFill>
                <a:effectLst/>
                <a:latin typeface="Times New Roman" pitchFamily="18" charset="0"/>
                <a:ea typeface="+mn-ea"/>
                <a:cs typeface="+mn-cs"/>
              </a:rPr>
              <a:t>表项依据</a:t>
            </a:r>
            <a:r>
              <a:rPr lang="en-US" altLang="zh-CN" sz="1200" b="0" i="0" kern="1200" dirty="0" err="1" smtClean="0">
                <a:solidFill>
                  <a:schemeClr val="tx1"/>
                </a:solidFill>
                <a:effectLst/>
                <a:latin typeface="Times New Roman" pitchFamily="18" charset="0"/>
                <a:ea typeface="+mn-ea"/>
                <a:cs typeface="+mn-cs"/>
              </a:rPr>
              <a:t>p_vaddr</a:t>
            </a:r>
            <a:r>
              <a:rPr lang="zh-CN" altLang="en-US" sz="1200" b="0" i="0" kern="1200" dirty="0" smtClean="0">
                <a:solidFill>
                  <a:schemeClr val="tx1"/>
                </a:solidFill>
                <a:effectLst/>
                <a:latin typeface="Times New Roman" pitchFamily="18" charset="0"/>
                <a:ea typeface="+mn-ea"/>
                <a:cs typeface="+mn-cs"/>
              </a:rPr>
              <a:t>成员按升序排列。</a:t>
            </a:r>
            <a:r>
              <a:rPr lang="zh-CN" altLang="en-US" dirty="0" smtClean="0"/>
              <a:t/>
            </a:r>
            <a:br>
              <a:rPr lang="zh-CN" altLang="en-US" dirty="0" smtClean="0"/>
            </a:br>
            <a:r>
              <a:rPr lang="en-US" altLang="zh-CN" dirty="0" smtClean="0"/>
              <a:t>PT_DYNAMIC</a:t>
            </a:r>
            <a:r>
              <a:rPr lang="zh-CN" altLang="en-US" sz="1200" b="0" i="0" kern="1200" dirty="0" smtClean="0">
                <a:solidFill>
                  <a:schemeClr val="tx1"/>
                </a:solidFill>
                <a:effectLst/>
                <a:latin typeface="Times New Roman" pitchFamily="18" charset="0"/>
                <a:ea typeface="+mn-ea"/>
                <a:cs typeface="+mn-cs"/>
              </a:rPr>
              <a:t> 保存了动态链接的相关信息。参见后面”动态</a:t>
            </a:r>
            <a:r>
              <a:rPr lang="en-US" altLang="zh-CN" sz="1200" b="0" i="0" kern="1200" dirty="0" smtClean="0">
                <a:solidFill>
                  <a:schemeClr val="tx1"/>
                </a:solidFill>
                <a:effectLst/>
                <a:latin typeface="Times New Roman" pitchFamily="18" charset="0"/>
                <a:ea typeface="+mn-ea"/>
                <a:cs typeface="+mn-cs"/>
              </a:rPr>
              <a:t>section”</a:t>
            </a:r>
            <a:r>
              <a:rPr lang="zh-CN" altLang="en-US" sz="1200" b="0" i="0" kern="1200" dirty="0" smtClean="0">
                <a:solidFill>
                  <a:schemeClr val="tx1"/>
                </a:solidFill>
                <a:effectLst/>
                <a:latin typeface="Times New Roman" pitchFamily="18" charset="0"/>
                <a:ea typeface="+mn-ea"/>
                <a:cs typeface="+mn-cs"/>
              </a:rPr>
              <a:t>一节。</a:t>
            </a:r>
            <a:r>
              <a:rPr lang="zh-CN" altLang="en-US" dirty="0" smtClean="0"/>
              <a:t/>
            </a:r>
            <a:br>
              <a:rPr lang="zh-CN" altLang="en-US" dirty="0" smtClean="0"/>
            </a:br>
            <a:r>
              <a:rPr lang="en-US" altLang="zh-CN" dirty="0" smtClean="0"/>
              <a:t>PT_INTERP</a:t>
            </a:r>
            <a:r>
              <a:rPr lang="zh-CN" altLang="en-US" sz="1200" b="0" i="0" kern="1200" dirty="0" smtClean="0">
                <a:solidFill>
                  <a:schemeClr val="tx1"/>
                </a:solidFill>
                <a:effectLst/>
                <a:latin typeface="Times New Roman" pitchFamily="18" charset="0"/>
                <a:ea typeface="+mn-ea"/>
                <a:cs typeface="+mn-cs"/>
              </a:rPr>
              <a:t> 指定了一个以空字节结尾的字符串的位置和长度，这个字符串是需调用的解释器的路径。</a:t>
            </a:r>
            <a:r>
              <a:rPr lang="zh-CN" altLang="en-US" dirty="0" smtClean="0"/>
              <a:t/>
            </a:r>
            <a:br>
              <a:rPr lang="zh-CN" altLang="en-US" dirty="0" smtClean="0"/>
            </a:br>
            <a:r>
              <a:rPr lang="en-US" altLang="zh-CN" dirty="0" smtClean="0"/>
              <a:t>PT_NOTE</a:t>
            </a:r>
            <a:r>
              <a:rPr lang="zh-CN" altLang="en-US" sz="1200" b="0" i="0" kern="1200" dirty="0" smtClean="0">
                <a:solidFill>
                  <a:schemeClr val="tx1"/>
                </a:solidFill>
                <a:effectLst/>
                <a:latin typeface="Times New Roman" pitchFamily="18" charset="0"/>
                <a:ea typeface="+mn-ea"/>
                <a:cs typeface="+mn-cs"/>
              </a:rPr>
              <a:t> 指定了辅助信息的位置和大小。</a:t>
            </a:r>
            <a:r>
              <a:rPr lang="zh-CN" altLang="en-US" dirty="0" smtClean="0"/>
              <a:t/>
            </a:r>
            <a:br>
              <a:rPr lang="zh-CN" altLang="en-US" dirty="0" smtClean="0"/>
            </a:br>
            <a:r>
              <a:rPr lang="en-US" altLang="zh-CN" dirty="0" smtClean="0"/>
              <a:t>PT_SHLIB</a:t>
            </a:r>
            <a:r>
              <a:rPr lang="zh-CN" altLang="en-US" sz="1200" b="0" i="0" kern="1200" dirty="0" smtClean="0">
                <a:solidFill>
                  <a:schemeClr val="tx1"/>
                </a:solidFill>
                <a:effectLst/>
                <a:latin typeface="Times New Roman" pitchFamily="18" charset="0"/>
                <a:ea typeface="+mn-ea"/>
                <a:cs typeface="+mn-cs"/>
              </a:rPr>
              <a:t> 保留的，未定义语义。</a:t>
            </a:r>
            <a:r>
              <a:rPr lang="zh-CN" altLang="en-US" dirty="0" smtClean="0"/>
              <a:t/>
            </a:r>
            <a:br>
              <a:rPr lang="zh-CN" altLang="en-US" dirty="0" smtClean="0"/>
            </a:br>
            <a:r>
              <a:rPr lang="en-US" altLang="zh-CN" dirty="0" smtClean="0"/>
              <a:t>PT_PHDR</a:t>
            </a:r>
            <a:r>
              <a:rPr lang="zh-CN" altLang="en-US" sz="1200" b="0" i="0" kern="1200" dirty="0" smtClean="0">
                <a:solidFill>
                  <a:schemeClr val="tx1"/>
                </a:solidFill>
                <a:effectLst/>
                <a:latin typeface="Times New Roman" pitchFamily="18" charset="0"/>
                <a:ea typeface="+mn-ea"/>
                <a:cs typeface="+mn-cs"/>
              </a:rPr>
              <a:t> 如果有，指定了文件和内存映像中程序头部表的位置和大小。</a:t>
            </a:r>
            <a:r>
              <a:rPr lang="zh-CN" altLang="en-US" dirty="0" smtClean="0"/>
              <a:t/>
            </a:r>
            <a:br>
              <a:rPr lang="zh-CN" altLang="en-US" dirty="0" smtClean="0"/>
            </a:br>
            <a:r>
              <a:rPr lang="en-US" altLang="zh-CN" dirty="0" smtClean="0"/>
              <a:t>PT_LOPROC</a:t>
            </a:r>
            <a:r>
              <a:rPr lang="zh-CN" altLang="en-US" sz="1200" b="0" i="0" kern="1200" dirty="0" smtClean="0">
                <a:solidFill>
                  <a:schemeClr val="tx1"/>
                </a:solidFill>
                <a:effectLst/>
                <a:latin typeface="Times New Roman" pitchFamily="18" charset="0"/>
                <a:ea typeface="+mn-ea"/>
                <a:cs typeface="+mn-cs"/>
              </a:rPr>
              <a:t>至</a:t>
            </a:r>
            <a:r>
              <a:rPr lang="en-US" altLang="zh-CN" dirty="0" smtClean="0"/>
              <a:t>PT_HIPROC</a:t>
            </a:r>
            <a:r>
              <a:rPr lang="zh-CN" altLang="en-US" sz="1200" b="0" i="0" kern="1200" dirty="0" smtClean="0">
                <a:solidFill>
                  <a:schemeClr val="tx1"/>
                </a:solidFill>
                <a:effectLst/>
                <a:latin typeface="Times New Roman" pitchFamily="18" charset="0"/>
                <a:ea typeface="+mn-ea"/>
                <a:cs typeface="+mn-cs"/>
              </a:rPr>
              <a:t>此范围内的取值留作处理器相关的语义。</a:t>
            </a:r>
            <a:endParaRPr lang="en-US" dirty="0"/>
          </a:p>
        </p:txBody>
      </p:sp>
      <p:sp>
        <p:nvSpPr>
          <p:cNvPr id="4" name="Footer Placeholder 3"/>
          <p:cNvSpPr>
            <a:spLocks noGrp="1"/>
          </p:cNvSpPr>
          <p:nvPr>
            <p:ph type="ftr" sz="quarter" idx="10"/>
          </p:nvPr>
        </p:nvSpPr>
        <p:spPr/>
        <p:txBody>
          <a:bodyPr/>
          <a:lstStyle/>
          <a:p>
            <a:pPr>
              <a:defRPr/>
            </a:pPr>
            <a:endParaRPr lang="en-US" altLang="zh-CN">
              <a:solidFill>
                <a:srgbClr val="000000"/>
              </a:solidFill>
            </a:endParaRPr>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solidFill>
                  <a:srgbClr val="000000"/>
                </a:solidFill>
              </a:rPr>
              <a:pPr>
                <a:defRPr/>
              </a:pPr>
              <a:t>57</a:t>
            </a:fld>
            <a:endParaRPr lang="en-US" altLang="zh-CN">
              <a:solidFill>
                <a:srgbClr val="000000"/>
              </a:solidFill>
            </a:endParaRPr>
          </a:p>
        </p:txBody>
      </p:sp>
    </p:spTree>
    <p:extLst>
      <p:ext uri="{BB962C8B-B14F-4D97-AF65-F5344CB8AC3E}">
        <p14:creationId xmlns:p14="http://schemas.microsoft.com/office/powerpoint/2010/main" val="2517381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Times New Roman" pitchFamily="18" charset="0"/>
                <a:ea typeface="+mn-ea"/>
                <a:cs typeface="+mn-cs"/>
              </a:rPr>
              <a:t>一个</a:t>
            </a:r>
            <a:r>
              <a:rPr lang="en-US" sz="1200" kern="1200" dirty="0" smtClean="0">
                <a:solidFill>
                  <a:schemeClr val="tx1"/>
                </a:solidFill>
                <a:effectLst/>
                <a:latin typeface="Times New Roman" pitchFamily="18" charset="0"/>
                <a:ea typeface="+mn-ea"/>
                <a:cs typeface="+mn-cs"/>
              </a:rPr>
              <a:t>segment</a:t>
            </a:r>
            <a:r>
              <a:rPr lang="zh-CN" altLang="en-US" sz="1200" kern="1200" dirty="0" smtClean="0">
                <a:solidFill>
                  <a:schemeClr val="tx1"/>
                </a:solidFill>
                <a:effectLst/>
                <a:latin typeface="Times New Roman" pitchFamily="18" charset="0"/>
                <a:ea typeface="+mn-ea"/>
                <a:cs typeface="+mn-cs"/>
              </a:rPr>
              <a:t>在文件中的大小是小于等于其在内存中的大小。如果在文件中的大小小于在内存中的大小，那么在载入内存时通过补零使其达到其在内存中应有的大小。代码段、数据段等都在对应的</a:t>
            </a:r>
            <a:r>
              <a:rPr lang="en-US" sz="1200" kern="1200" dirty="0" smtClean="0">
                <a:solidFill>
                  <a:schemeClr val="tx1"/>
                </a:solidFill>
                <a:effectLst/>
                <a:latin typeface="Times New Roman" pitchFamily="18" charset="0"/>
                <a:ea typeface="+mn-ea"/>
                <a:cs typeface="+mn-cs"/>
              </a:rPr>
              <a:t>segment</a:t>
            </a:r>
            <a:r>
              <a:rPr lang="zh-CN" altLang="en-US" sz="1200" kern="1200" dirty="0" smtClean="0">
                <a:solidFill>
                  <a:schemeClr val="tx1"/>
                </a:solidFill>
                <a:effectLst/>
                <a:latin typeface="Times New Roman" pitchFamily="18" charset="0"/>
                <a:ea typeface="+mn-ea"/>
                <a:cs typeface="+mn-cs"/>
              </a:rPr>
              <a:t>中，加载器只需将各个需要载入的</a:t>
            </a:r>
            <a:r>
              <a:rPr lang="en-US" sz="1200" kern="1200" dirty="0" smtClean="0">
                <a:solidFill>
                  <a:schemeClr val="tx1"/>
                </a:solidFill>
                <a:effectLst/>
                <a:latin typeface="Times New Roman" pitchFamily="18" charset="0"/>
                <a:ea typeface="+mn-ea"/>
                <a:cs typeface="+mn-cs"/>
              </a:rPr>
              <a:t>segment</a:t>
            </a:r>
            <a:r>
              <a:rPr lang="zh-CN" altLang="en-US" sz="1200" kern="1200" dirty="0" smtClean="0">
                <a:solidFill>
                  <a:schemeClr val="tx1"/>
                </a:solidFill>
                <a:effectLst/>
                <a:latin typeface="Times New Roman" pitchFamily="18" charset="0"/>
                <a:ea typeface="+mn-ea"/>
                <a:cs typeface="+mn-cs"/>
              </a:rPr>
              <a:t>载入， 即可将整个可执行文件载入到内存中。</a:t>
            </a:r>
            <a:endParaRPr lang="zh-CN" altLang="en-US" sz="1200" kern="1200" dirty="0">
              <a:solidFill>
                <a:schemeClr val="tx1"/>
              </a:solidFill>
              <a:effectLst/>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59</a:t>
            </a:fld>
            <a:endParaRPr lang="en-US" altLang="zh-CN"/>
          </a:p>
        </p:txBody>
      </p:sp>
    </p:spTree>
    <p:extLst>
      <p:ext uri="{BB962C8B-B14F-4D97-AF65-F5344CB8AC3E}">
        <p14:creationId xmlns:p14="http://schemas.microsoft.com/office/powerpoint/2010/main" val="1045635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Times New Roman" pitchFamily="18" charset="0"/>
                <a:ea typeface="+mn-ea"/>
                <a:cs typeface="+mn-cs"/>
              </a:rPr>
              <a:t>使用</a:t>
            </a:r>
            <a:r>
              <a:rPr lang="en-US" altLang="zh-CN" sz="1200" kern="1200" dirty="0" err="1" smtClean="0">
                <a:solidFill>
                  <a:schemeClr val="tx1"/>
                </a:solidFill>
                <a:effectLst/>
                <a:latin typeface="Times New Roman" pitchFamily="18" charset="0"/>
                <a:ea typeface="+mn-ea"/>
                <a:cs typeface="+mn-cs"/>
              </a:rPr>
              <a:t>readefl</a:t>
            </a:r>
            <a:r>
              <a:rPr lang="zh-CN" altLang="en-US" sz="1200" kern="1200" dirty="0" smtClean="0">
                <a:solidFill>
                  <a:schemeClr val="tx1"/>
                </a:solidFill>
                <a:effectLst/>
                <a:latin typeface="Times New Roman" pitchFamily="18" charset="0"/>
                <a:ea typeface="+mn-ea"/>
                <a:cs typeface="+mn-cs"/>
              </a:rPr>
              <a:t>读取</a:t>
            </a:r>
            <a:r>
              <a:rPr lang="en-US" altLang="zh-CN" sz="1200" kern="1200" dirty="0" err="1" smtClean="0">
                <a:solidFill>
                  <a:schemeClr val="tx1"/>
                </a:solidFill>
                <a:effectLst/>
                <a:latin typeface="Times New Roman" pitchFamily="18" charset="0"/>
                <a:ea typeface="+mn-ea"/>
                <a:cs typeface="+mn-cs"/>
              </a:rPr>
              <a:t>setment</a:t>
            </a:r>
            <a:r>
              <a:rPr lang="zh-CN" altLang="en-US" sz="1200" kern="1200" dirty="0" smtClean="0">
                <a:solidFill>
                  <a:schemeClr val="tx1"/>
                </a:solidFill>
                <a:effectLst/>
                <a:latin typeface="Times New Roman" pitchFamily="18" charset="0"/>
                <a:ea typeface="+mn-ea"/>
                <a:cs typeface="+mn-cs"/>
              </a:rPr>
              <a:t>段、</a:t>
            </a:r>
            <a:endParaRPr lang="en-US" dirty="0"/>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60</a:t>
            </a:fld>
            <a:endParaRPr lang="en-US" altLang="zh-CN"/>
          </a:p>
        </p:txBody>
      </p:sp>
    </p:spTree>
    <p:extLst>
      <p:ext uri="{BB962C8B-B14F-4D97-AF65-F5344CB8AC3E}">
        <p14:creationId xmlns:p14="http://schemas.microsoft.com/office/powerpoint/2010/main" val="2488535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Times New Roman" pitchFamily="18" charset="0"/>
                <a:ea typeface="+mn-ea"/>
                <a:cs typeface="+mn-cs"/>
              </a:rPr>
              <a:t>使用</a:t>
            </a:r>
            <a:r>
              <a:rPr lang="en-US" altLang="zh-CN" sz="1200" kern="1200" dirty="0" err="1" smtClean="0">
                <a:solidFill>
                  <a:schemeClr val="tx1"/>
                </a:solidFill>
                <a:effectLst/>
                <a:latin typeface="Times New Roman" pitchFamily="18" charset="0"/>
                <a:ea typeface="+mn-ea"/>
                <a:cs typeface="+mn-cs"/>
              </a:rPr>
              <a:t>readefl</a:t>
            </a:r>
            <a:r>
              <a:rPr lang="zh-CN" altLang="en-US" sz="1200" kern="1200" dirty="0" smtClean="0">
                <a:solidFill>
                  <a:schemeClr val="tx1"/>
                </a:solidFill>
                <a:effectLst/>
                <a:latin typeface="Times New Roman" pitchFamily="18" charset="0"/>
                <a:ea typeface="+mn-ea"/>
                <a:cs typeface="+mn-cs"/>
              </a:rPr>
              <a:t>读取</a:t>
            </a:r>
            <a:r>
              <a:rPr lang="en-US" altLang="zh-CN" sz="1200" kern="1200" dirty="0" err="1" smtClean="0">
                <a:solidFill>
                  <a:schemeClr val="tx1"/>
                </a:solidFill>
                <a:effectLst/>
                <a:latin typeface="Times New Roman" pitchFamily="18" charset="0"/>
                <a:ea typeface="+mn-ea"/>
                <a:cs typeface="+mn-cs"/>
              </a:rPr>
              <a:t>setment</a:t>
            </a:r>
            <a:r>
              <a:rPr lang="zh-CN" altLang="en-US" sz="1200" kern="1200" dirty="0" smtClean="0">
                <a:solidFill>
                  <a:schemeClr val="tx1"/>
                </a:solidFill>
                <a:effectLst/>
                <a:latin typeface="Times New Roman" pitchFamily="18" charset="0"/>
                <a:ea typeface="+mn-ea"/>
                <a:cs typeface="+mn-cs"/>
              </a:rPr>
              <a:t>段、</a:t>
            </a:r>
            <a:endParaRPr lang="en-US" dirty="0"/>
          </a:p>
        </p:txBody>
      </p:sp>
      <p:sp>
        <p:nvSpPr>
          <p:cNvPr id="4" name="Footer Placeholder 3"/>
          <p:cNvSpPr>
            <a:spLocks noGrp="1"/>
          </p:cNvSpPr>
          <p:nvPr>
            <p:ph type="ftr" sz="quarter" idx="10"/>
          </p:nvPr>
        </p:nvSpPr>
        <p:spPr/>
        <p:txBody>
          <a:bodyPr/>
          <a:lstStyle/>
          <a:p>
            <a:pPr>
              <a:defRPr/>
            </a:pPr>
            <a:endParaRPr lang="en-US" altLang="zh-CN"/>
          </a:p>
        </p:txBody>
      </p:sp>
      <p:sp>
        <p:nvSpPr>
          <p:cNvPr id="5" name="Slide Number Placeholder 4"/>
          <p:cNvSpPr>
            <a:spLocks noGrp="1"/>
          </p:cNvSpPr>
          <p:nvPr>
            <p:ph type="sldNum" sz="quarter" idx="11"/>
          </p:nvPr>
        </p:nvSpPr>
        <p:spPr/>
        <p:txBody>
          <a:bodyPr/>
          <a:lstStyle/>
          <a:p>
            <a:pPr>
              <a:defRPr/>
            </a:pPr>
            <a:fld id="{A4FA5199-6272-4107-B9EC-04DAA56CCC40}" type="slidenum">
              <a:rPr lang="zh-CN" altLang="en-US" smtClean="0"/>
              <a:pPr>
                <a:defRPr/>
              </a:pPr>
              <a:t>61</a:t>
            </a:fld>
            <a:endParaRPr lang="en-US" altLang="zh-CN"/>
          </a:p>
        </p:txBody>
      </p:sp>
    </p:spTree>
    <p:extLst>
      <p:ext uri="{BB962C8B-B14F-4D97-AF65-F5344CB8AC3E}">
        <p14:creationId xmlns:p14="http://schemas.microsoft.com/office/powerpoint/2010/main" val="141572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7129982-BC04-4A13-882B-E1C190B1EE05}" type="slidenum">
              <a:rPr lang="en-US" altLang="zh-CN" smtClean="0">
                <a:latin typeface="Arial" charset="0"/>
                <a:ea typeface="宋体" charset="-122"/>
              </a:rPr>
              <a:pPr/>
              <a:t>4</a:t>
            </a:fld>
            <a:endParaRPr lang="en-US" altLang="zh-CN" smtClean="0">
              <a:latin typeface="Arial" charset="0"/>
              <a:ea typeface="宋体" charset="-122"/>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zh-CN" altLang="zh-CN" smtClean="0">
              <a:latin typeface="Arial" charset="0"/>
              <a:ea typeface="宋体" charset="-122"/>
            </a:endParaRPr>
          </a:p>
        </p:txBody>
      </p:sp>
    </p:spTree>
    <p:extLst>
      <p:ext uri="{BB962C8B-B14F-4D97-AF65-F5344CB8AC3E}">
        <p14:creationId xmlns:p14="http://schemas.microsoft.com/office/powerpoint/2010/main" val="212530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BBFC94A1-9F9C-4E87-8557-2EE1DFACFCBC}" type="slidenum">
              <a:rPr lang="en-US" altLang="zh-CN" smtClean="0">
                <a:latin typeface="Arial" charset="0"/>
                <a:ea typeface="宋体" charset="-122"/>
              </a:rPr>
              <a:pPr/>
              <a:t>8</a:t>
            </a:fld>
            <a:endParaRPr lang="en-US" altLang="zh-CN" smtClean="0">
              <a:latin typeface="Arial" charset="0"/>
              <a:ea typeface="宋体"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zh-CN" altLang="zh-CN" smtClean="0">
              <a:latin typeface="Arial" charset="0"/>
              <a:ea typeface="宋体" charset="-122"/>
            </a:endParaRPr>
          </a:p>
        </p:txBody>
      </p:sp>
    </p:spTree>
    <p:extLst>
      <p:ext uri="{BB962C8B-B14F-4D97-AF65-F5344CB8AC3E}">
        <p14:creationId xmlns:p14="http://schemas.microsoft.com/office/powerpoint/2010/main" val="258467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BBFC94A1-9F9C-4E87-8557-2EE1DFACFCBC}" type="slidenum">
              <a:rPr lang="en-US" altLang="zh-CN" smtClean="0">
                <a:latin typeface="Arial" charset="0"/>
                <a:ea typeface="宋体" charset="-122"/>
              </a:rPr>
              <a:pPr/>
              <a:t>9</a:t>
            </a:fld>
            <a:endParaRPr lang="en-US" altLang="zh-CN" smtClean="0">
              <a:latin typeface="Arial" charset="0"/>
              <a:ea typeface="宋体"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zh-CN" altLang="zh-CN" smtClean="0">
              <a:latin typeface="Arial" charset="0"/>
              <a:ea typeface="宋体" charset="-122"/>
            </a:endParaRPr>
          </a:p>
        </p:txBody>
      </p:sp>
    </p:spTree>
    <p:extLst>
      <p:ext uri="{BB962C8B-B14F-4D97-AF65-F5344CB8AC3E}">
        <p14:creationId xmlns:p14="http://schemas.microsoft.com/office/powerpoint/2010/main" val="78945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A0D5DB6B-EA8A-4B85-BC41-3D2AADA7C169}" type="slidenum">
              <a:rPr lang="en-US" altLang="zh-CN" smtClean="0">
                <a:latin typeface="Arial" charset="0"/>
                <a:ea typeface="宋体" charset="-122"/>
              </a:rPr>
              <a:pPr/>
              <a:t>14</a:t>
            </a:fld>
            <a:endParaRPr lang="en-US" altLang="zh-CN" smtClean="0">
              <a:latin typeface="Arial" charset="0"/>
              <a:ea typeface="宋体"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zh-CN" altLang="zh-CN" smtClean="0">
              <a:latin typeface="Arial" charset="0"/>
              <a:ea typeface="宋体" charset="-122"/>
            </a:endParaRPr>
          </a:p>
        </p:txBody>
      </p:sp>
    </p:spTree>
    <p:extLst>
      <p:ext uri="{BB962C8B-B14F-4D97-AF65-F5344CB8AC3E}">
        <p14:creationId xmlns:p14="http://schemas.microsoft.com/office/powerpoint/2010/main" val="301178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1E110E8A-902D-464B-B435-8628B9FFA286}" type="slidenum">
              <a:rPr lang="en-US" altLang="zh-CN" smtClean="0">
                <a:latin typeface="Arial" charset="0"/>
                <a:ea typeface="宋体" charset="-122"/>
              </a:rPr>
              <a:pPr/>
              <a:t>15</a:t>
            </a:fld>
            <a:endParaRPr lang="en-US" altLang="zh-CN" smtClean="0">
              <a:latin typeface="Arial" charset="0"/>
              <a:ea typeface="宋体" charset="-122"/>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zh-CN" altLang="zh-CN" smtClean="0">
              <a:latin typeface="Arial" charset="0"/>
              <a:ea typeface="宋体" charset="-122"/>
            </a:endParaRPr>
          </a:p>
        </p:txBody>
      </p:sp>
    </p:spTree>
    <p:extLst>
      <p:ext uri="{BB962C8B-B14F-4D97-AF65-F5344CB8AC3E}">
        <p14:creationId xmlns:p14="http://schemas.microsoft.com/office/powerpoint/2010/main" val="82413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95B1B484-C304-4343-BE96-C106B265E99E}" type="slidenum">
              <a:rPr lang="en-US" altLang="zh-CN" smtClean="0">
                <a:latin typeface="Arial" charset="0"/>
                <a:ea typeface="宋体" charset="-122"/>
              </a:rPr>
              <a:pPr/>
              <a:t>16</a:t>
            </a:fld>
            <a:endParaRPr lang="en-US" altLang="zh-CN" smtClean="0">
              <a:latin typeface="Arial" charset="0"/>
              <a:ea typeface="宋体" charset="-122"/>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r>
              <a:rPr lang="zh-CN" altLang="en-US" smtClean="0">
                <a:latin typeface="Arial" charset="0"/>
                <a:ea typeface="宋体" charset="-122"/>
              </a:rPr>
              <a:t>为什么分程序段和数据段？</a:t>
            </a:r>
            <a:endParaRPr lang="zh-CN" altLang="zh-CN" smtClean="0">
              <a:latin typeface="Arial" charset="0"/>
              <a:ea typeface="宋体" charset="-122"/>
            </a:endParaRPr>
          </a:p>
        </p:txBody>
      </p:sp>
    </p:spTree>
    <p:extLst>
      <p:ext uri="{BB962C8B-B14F-4D97-AF65-F5344CB8AC3E}">
        <p14:creationId xmlns:p14="http://schemas.microsoft.com/office/powerpoint/2010/main" val="3166854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vmlDrawing" Target="../drawings/vmlDrawing1.v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4.xml"/><Relationship Id="rId1" Type="http://schemas.openxmlformats.org/officeDocument/2006/relationships/vmlDrawing" Target="../drawings/vmlDrawing3.v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5.xml"/><Relationship Id="rId1" Type="http://schemas.openxmlformats.org/officeDocument/2006/relationships/vmlDrawing" Target="../drawings/vmlDrawing4.vml"/><Relationship Id="rId4"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122" name="Picture 2" descr="Snap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62900" y="1052513"/>
            <a:ext cx="1181100" cy="554513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Snap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03350" y="6669088"/>
            <a:ext cx="7740650" cy="1889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nap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5962650"/>
            <a:ext cx="1381125" cy="895350"/>
          </a:xfrm>
          <a:prstGeom prst="rect">
            <a:avLst/>
          </a:prstGeom>
          <a:noFill/>
          <a:extLst>
            <a:ext uri="{909E8E84-426E-40DD-AFC4-6F175D3DCCD1}">
              <a14:hiddenFill xmlns:a14="http://schemas.microsoft.com/office/drawing/2010/main">
                <a:solidFill>
                  <a:srgbClr val="FFFFFF"/>
                </a:solidFill>
              </a14:hiddenFill>
            </a:ext>
          </a:extLst>
        </p:spPr>
      </p:pic>
      <p:sp>
        <p:nvSpPr>
          <p:cNvPr id="5125" name="Rectangle 5"/>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5126"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5127" name="Rectangle 7"/>
          <p:cNvSpPr>
            <a:spLocks noGrp="1" noChangeArrowheads="1"/>
          </p:cNvSpPr>
          <p:nvPr>
            <p:ph type="dt" sz="half" idx="2"/>
          </p:nvPr>
        </p:nvSpPr>
        <p:spPr/>
        <p:txBody>
          <a:bodyPr/>
          <a:lstStyle>
            <a:lvl1pPr>
              <a:defRPr/>
            </a:lvl1pPr>
          </a:lstStyle>
          <a:p>
            <a:endParaRPr lang="en-US" altLang="zh-CN">
              <a:solidFill>
                <a:srgbClr val="000000"/>
              </a:solidFill>
            </a:endParaRPr>
          </a:p>
        </p:txBody>
      </p:sp>
      <p:sp>
        <p:nvSpPr>
          <p:cNvPr id="5128" name="Rectangle 8"/>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5129" name="Rectangle 9"/>
          <p:cNvSpPr>
            <a:spLocks noGrp="1" noChangeArrowheads="1"/>
          </p:cNvSpPr>
          <p:nvPr>
            <p:ph type="sldNum" sz="quarter" idx="4"/>
          </p:nvPr>
        </p:nvSpPr>
        <p:spPr>
          <a:xfrm>
            <a:off x="6553200" y="6245225"/>
            <a:ext cx="2133600" cy="476250"/>
          </a:xfrm>
        </p:spPr>
        <p:txBody>
          <a:bodyPr/>
          <a:lstStyle>
            <a:lvl1pPr>
              <a:defRPr b="0"/>
            </a:lvl1pPr>
          </a:lstStyle>
          <a:p>
            <a:fld id="{3910B3BE-CCD1-4F68-82E5-C4135640ED6E}" type="slidenum">
              <a:rPr lang="en-US" altLang="zh-CN">
                <a:solidFill>
                  <a:srgbClr val="000000"/>
                </a:solidFill>
              </a:rPr>
              <a:pPr/>
              <a:t>‹#›</a:t>
            </a:fld>
            <a:endParaRPr lang="en-US" altLang="zh-CN">
              <a:solidFill>
                <a:srgbClr val="000000"/>
              </a:solidFill>
            </a:endParaRPr>
          </a:p>
        </p:txBody>
      </p:sp>
      <p:pic>
        <p:nvPicPr>
          <p:cNvPr id="5130" name="Picture 10" descr="ba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0" y="0"/>
            <a:ext cx="91440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453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3E83958-285E-4729-8EB0-4A239E9EA6E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764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A66ADF8-3BF2-4B13-8001-8162A000256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5511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9061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9061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05000"/>
            <a:ext cx="7772400" cy="4191000"/>
          </a:xfrm>
        </p:spPr>
        <p:txBody>
          <a:bodyPr/>
          <a:lstStyle/>
          <a:p>
            <a:pPr lvl="0"/>
            <a:endParaRPr lang="zh-CN" altLang="en-US" noProof="0" smtClean="0"/>
          </a:p>
        </p:txBody>
      </p:sp>
    </p:spTree>
    <p:extLst>
      <p:ext uri="{BB962C8B-B14F-4D97-AF65-F5344CB8AC3E}">
        <p14:creationId xmlns:p14="http://schemas.microsoft.com/office/powerpoint/2010/main" val="1619439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extLst/>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38926" name="BMP 图像" r:id="rId3" imgW="9161905" imgH="704948" progId="PBrush">
                  <p:embed/>
                </p:oleObj>
              </mc:Choice>
              <mc:Fallback>
                <p:oleObj name="BMP 图像" r:id="rId3" imgW="9161905" imgH="70494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extLst>
      <p:ext uri="{BB962C8B-B14F-4D97-AF65-F5344CB8AC3E}">
        <p14:creationId xmlns:p14="http://schemas.microsoft.com/office/powerpoint/2010/main" val="2935539093"/>
      </p:ext>
    </p:extLst>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Box 4"/>
          <p:cNvSpPr txBox="1"/>
          <p:nvPr userDrawn="1"/>
        </p:nvSpPr>
        <p:spPr>
          <a:xfrm>
            <a:off x="504497" y="6445492"/>
            <a:ext cx="7463846" cy="338554"/>
          </a:xfrm>
          <a:prstGeom prst="rect">
            <a:avLst/>
          </a:prstGeom>
          <a:noFill/>
        </p:spPr>
        <p:txBody>
          <a:bodyPr wrap="square" rtlCol="0">
            <a:spAutoFit/>
          </a:bodyPr>
          <a:lstStyle/>
          <a:p>
            <a:pPr fontAlgn="base">
              <a:spcBef>
                <a:spcPct val="0"/>
              </a:spcBef>
              <a:spcAft>
                <a:spcPct val="0"/>
              </a:spcAft>
            </a:pPr>
            <a:r>
              <a:rPr lang="zh-CN" altLang="en-US" sz="1600" b="1" dirty="0" smtClean="0">
                <a:solidFill>
                  <a:srgbClr val="000000"/>
                </a:solidFill>
                <a:latin typeface="Times New Roman" pitchFamily="18" charset="0"/>
              </a:rPr>
              <a:t>北京航空航天大学                                计算机学院</a:t>
            </a:r>
            <a:endParaRPr lang="zh-CN" altLang="en-US" sz="1600" b="1" dirty="0">
              <a:solidFill>
                <a:srgbClr val="000000"/>
              </a:solidFill>
              <a:latin typeface="Times New Roman" pitchFamily="18" charset="0"/>
            </a:endParaRPr>
          </a:p>
        </p:txBody>
      </p:sp>
      <p:sp>
        <p:nvSpPr>
          <p:cNvPr id="6" name="文本框 5"/>
          <p:cNvSpPr txBox="1"/>
          <p:nvPr userDrawn="1"/>
        </p:nvSpPr>
        <p:spPr>
          <a:xfrm>
            <a:off x="7610475" y="6353175"/>
            <a:ext cx="1409700" cy="338554"/>
          </a:xfrm>
          <a:prstGeom prst="rect">
            <a:avLst/>
          </a:prstGeom>
          <a:noFill/>
        </p:spPr>
        <p:txBody>
          <a:bodyPr wrap="square" rtlCol="0">
            <a:spAutoFit/>
          </a:bodyPr>
          <a:lstStyle/>
          <a:p>
            <a:pPr algn="r" fontAlgn="base">
              <a:spcBef>
                <a:spcPct val="0"/>
              </a:spcBef>
              <a:spcAft>
                <a:spcPct val="0"/>
              </a:spcAft>
            </a:pPr>
            <a:fld id="{8E63AF91-331C-404A-8FCF-308F961ED57E}" type="slidenum">
              <a:rPr lang="en-US" sz="1600" smtClean="0">
                <a:solidFill>
                  <a:srgbClr val="000000"/>
                </a:solidFill>
                <a:latin typeface="Times New Roman" pitchFamily="18" charset="0"/>
              </a:rPr>
              <a:pPr algn="r" fontAlgn="base">
                <a:spcBef>
                  <a:spcPct val="0"/>
                </a:spcBef>
                <a:spcAft>
                  <a:spcPct val="0"/>
                </a:spcAft>
              </a:pPr>
              <a:t>‹#›</a:t>
            </a:fld>
            <a:endParaRPr lang="en-US" sz="1600" dirty="0">
              <a:solidFill>
                <a:srgbClr val="000000"/>
              </a:solidFill>
              <a:latin typeface="Times New Roman" pitchFamily="18" charset="0"/>
            </a:endParaRPr>
          </a:p>
        </p:txBody>
      </p:sp>
    </p:spTree>
    <p:extLst>
      <p:ext uri="{BB962C8B-B14F-4D97-AF65-F5344CB8AC3E}">
        <p14:creationId xmlns:p14="http://schemas.microsoft.com/office/powerpoint/2010/main" val="3022629179"/>
      </p:ext>
    </p:extLst>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7212086"/>
      </p:ext>
    </p:extLst>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98993586"/>
      </p:ext>
    </p:extLst>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65587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30AAF8C-AD85-4ADF-AA49-2506FB76DAF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06993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05000"/>
            <a:ext cx="7772400" cy="4191000"/>
          </a:xfrm>
        </p:spPr>
        <p:txBody>
          <a:bodyPr/>
          <a:lstStyle/>
          <a:p>
            <a:pPr lvl="0"/>
            <a:endParaRPr lang="zh-CN" altLang="en-US" noProof="0" smtClean="0"/>
          </a:p>
        </p:txBody>
      </p:sp>
    </p:spTree>
    <p:extLst>
      <p:ext uri="{BB962C8B-B14F-4D97-AF65-F5344CB8AC3E}">
        <p14:creationId xmlns:p14="http://schemas.microsoft.com/office/powerpoint/2010/main" val="1172219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extLst/>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39950" name="BMP 图像" r:id="rId3" imgW="9161905" imgH="704948" progId="PBrush">
                  <p:embed/>
                </p:oleObj>
              </mc:Choice>
              <mc:Fallback>
                <p:oleObj name="BMP 图像" r:id="rId3" imgW="9161905" imgH="70494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extLst>
      <p:ext uri="{BB962C8B-B14F-4D97-AF65-F5344CB8AC3E}">
        <p14:creationId xmlns:p14="http://schemas.microsoft.com/office/powerpoint/2010/main" val="3936621518"/>
      </p:ext>
    </p:extLst>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Box 4"/>
          <p:cNvSpPr txBox="1"/>
          <p:nvPr userDrawn="1"/>
        </p:nvSpPr>
        <p:spPr>
          <a:xfrm>
            <a:off x="504497" y="6445492"/>
            <a:ext cx="7463846" cy="338554"/>
          </a:xfrm>
          <a:prstGeom prst="rect">
            <a:avLst/>
          </a:prstGeom>
          <a:noFill/>
        </p:spPr>
        <p:txBody>
          <a:bodyPr wrap="square" rtlCol="0">
            <a:spAutoFit/>
          </a:bodyPr>
          <a:lstStyle/>
          <a:p>
            <a:pPr fontAlgn="base">
              <a:spcBef>
                <a:spcPct val="0"/>
              </a:spcBef>
              <a:spcAft>
                <a:spcPct val="0"/>
              </a:spcAft>
            </a:pPr>
            <a:r>
              <a:rPr lang="zh-CN" altLang="en-US" sz="1600" b="1" dirty="0" smtClean="0">
                <a:solidFill>
                  <a:srgbClr val="000000"/>
                </a:solidFill>
                <a:latin typeface="Times New Roman" pitchFamily="18" charset="0"/>
              </a:rPr>
              <a:t>北京航空航天大学                                计算机学院</a:t>
            </a:r>
            <a:endParaRPr lang="zh-CN" altLang="en-US" sz="1600" b="1" dirty="0">
              <a:solidFill>
                <a:srgbClr val="000000"/>
              </a:solidFill>
              <a:latin typeface="Times New Roman" pitchFamily="18" charset="0"/>
            </a:endParaRPr>
          </a:p>
        </p:txBody>
      </p:sp>
      <p:sp>
        <p:nvSpPr>
          <p:cNvPr id="6" name="文本框 5"/>
          <p:cNvSpPr txBox="1"/>
          <p:nvPr userDrawn="1"/>
        </p:nvSpPr>
        <p:spPr>
          <a:xfrm>
            <a:off x="7610475" y="6353175"/>
            <a:ext cx="1409700" cy="338554"/>
          </a:xfrm>
          <a:prstGeom prst="rect">
            <a:avLst/>
          </a:prstGeom>
          <a:noFill/>
        </p:spPr>
        <p:txBody>
          <a:bodyPr wrap="square" rtlCol="0">
            <a:spAutoFit/>
          </a:bodyPr>
          <a:lstStyle/>
          <a:p>
            <a:pPr algn="r" fontAlgn="base">
              <a:spcBef>
                <a:spcPct val="0"/>
              </a:spcBef>
              <a:spcAft>
                <a:spcPct val="0"/>
              </a:spcAft>
            </a:pPr>
            <a:fld id="{8E63AF91-331C-404A-8FCF-308F961ED57E}" type="slidenum">
              <a:rPr lang="en-US" sz="1600" smtClean="0">
                <a:solidFill>
                  <a:srgbClr val="000000"/>
                </a:solidFill>
                <a:latin typeface="Times New Roman" pitchFamily="18" charset="0"/>
              </a:rPr>
              <a:pPr algn="r" fontAlgn="base">
                <a:spcBef>
                  <a:spcPct val="0"/>
                </a:spcBef>
                <a:spcAft>
                  <a:spcPct val="0"/>
                </a:spcAft>
              </a:pPr>
              <a:t>‹#›</a:t>
            </a:fld>
            <a:endParaRPr lang="en-US" sz="1600" dirty="0">
              <a:solidFill>
                <a:srgbClr val="000000"/>
              </a:solidFill>
              <a:latin typeface="Times New Roman" pitchFamily="18" charset="0"/>
            </a:endParaRPr>
          </a:p>
        </p:txBody>
      </p:sp>
    </p:spTree>
    <p:extLst>
      <p:ext uri="{BB962C8B-B14F-4D97-AF65-F5344CB8AC3E}">
        <p14:creationId xmlns:p14="http://schemas.microsoft.com/office/powerpoint/2010/main" val="2818478644"/>
      </p:ext>
    </p:extLst>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3368583"/>
      </p:ext>
    </p:extLst>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13963188"/>
      </p:ext>
    </p:extLst>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887692"/>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05000"/>
            <a:ext cx="7772400" cy="4191000"/>
          </a:xfrm>
        </p:spPr>
        <p:txBody>
          <a:bodyPr/>
          <a:lstStyle/>
          <a:p>
            <a:pPr lvl="0"/>
            <a:endParaRPr lang="zh-CN" altLang="en-US" noProof="0" smtClean="0"/>
          </a:p>
        </p:txBody>
      </p:sp>
    </p:spTree>
    <p:extLst>
      <p:ext uri="{BB962C8B-B14F-4D97-AF65-F5344CB8AC3E}">
        <p14:creationId xmlns:p14="http://schemas.microsoft.com/office/powerpoint/2010/main" val="2856909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extLst/>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41992" name="BMP 图像" r:id="rId3" imgW="9161905" imgH="704948" progId="PBrush">
                  <p:embed/>
                </p:oleObj>
              </mc:Choice>
              <mc:Fallback>
                <p:oleObj name="BMP 图像" r:id="rId3" imgW="9161905" imgH="70494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extLst>
      <p:ext uri="{BB962C8B-B14F-4D97-AF65-F5344CB8AC3E}">
        <p14:creationId xmlns:p14="http://schemas.microsoft.com/office/powerpoint/2010/main" val="3659925220"/>
      </p:ext>
    </p:extLst>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Box 4"/>
          <p:cNvSpPr txBox="1"/>
          <p:nvPr userDrawn="1"/>
        </p:nvSpPr>
        <p:spPr>
          <a:xfrm>
            <a:off x="504497" y="6445492"/>
            <a:ext cx="7463846" cy="338554"/>
          </a:xfrm>
          <a:prstGeom prst="rect">
            <a:avLst/>
          </a:prstGeom>
          <a:noFill/>
        </p:spPr>
        <p:txBody>
          <a:bodyPr wrap="square" rtlCol="0">
            <a:spAutoFit/>
          </a:bodyPr>
          <a:lstStyle/>
          <a:p>
            <a:pPr fontAlgn="base">
              <a:spcBef>
                <a:spcPct val="0"/>
              </a:spcBef>
              <a:spcAft>
                <a:spcPct val="0"/>
              </a:spcAft>
            </a:pPr>
            <a:r>
              <a:rPr lang="zh-CN" altLang="en-US" sz="1600" b="1" dirty="0" smtClean="0">
                <a:solidFill>
                  <a:srgbClr val="000000"/>
                </a:solidFill>
                <a:latin typeface="Times New Roman" pitchFamily="18" charset="0"/>
              </a:rPr>
              <a:t>北京航空航天大学                                计算机学院</a:t>
            </a:r>
            <a:endParaRPr lang="zh-CN" altLang="en-US" sz="1600" b="1" dirty="0">
              <a:solidFill>
                <a:srgbClr val="000000"/>
              </a:solidFill>
              <a:latin typeface="Times New Roman" pitchFamily="18" charset="0"/>
            </a:endParaRPr>
          </a:p>
        </p:txBody>
      </p:sp>
      <p:sp>
        <p:nvSpPr>
          <p:cNvPr id="6" name="文本框 5"/>
          <p:cNvSpPr txBox="1"/>
          <p:nvPr userDrawn="1"/>
        </p:nvSpPr>
        <p:spPr>
          <a:xfrm>
            <a:off x="7610475" y="6353175"/>
            <a:ext cx="1409700" cy="338554"/>
          </a:xfrm>
          <a:prstGeom prst="rect">
            <a:avLst/>
          </a:prstGeom>
          <a:noFill/>
        </p:spPr>
        <p:txBody>
          <a:bodyPr wrap="square" rtlCol="0">
            <a:spAutoFit/>
          </a:bodyPr>
          <a:lstStyle/>
          <a:p>
            <a:pPr algn="r" fontAlgn="base">
              <a:spcBef>
                <a:spcPct val="0"/>
              </a:spcBef>
              <a:spcAft>
                <a:spcPct val="0"/>
              </a:spcAft>
            </a:pPr>
            <a:fld id="{8E63AF91-331C-404A-8FCF-308F961ED57E}" type="slidenum">
              <a:rPr lang="en-US" sz="1600" smtClean="0">
                <a:solidFill>
                  <a:srgbClr val="000000"/>
                </a:solidFill>
                <a:latin typeface="Times New Roman" pitchFamily="18" charset="0"/>
              </a:rPr>
              <a:pPr algn="r" fontAlgn="base">
                <a:spcBef>
                  <a:spcPct val="0"/>
                </a:spcBef>
                <a:spcAft>
                  <a:spcPct val="0"/>
                </a:spcAft>
              </a:pPr>
              <a:t>‹#›</a:t>
            </a:fld>
            <a:endParaRPr lang="en-US" sz="1600" dirty="0">
              <a:solidFill>
                <a:srgbClr val="000000"/>
              </a:solidFill>
              <a:latin typeface="Times New Roman" pitchFamily="18" charset="0"/>
            </a:endParaRPr>
          </a:p>
        </p:txBody>
      </p:sp>
    </p:spTree>
    <p:extLst>
      <p:ext uri="{BB962C8B-B14F-4D97-AF65-F5344CB8AC3E}">
        <p14:creationId xmlns:p14="http://schemas.microsoft.com/office/powerpoint/2010/main" val="3487809868"/>
      </p:ext>
    </p:extLst>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1975604"/>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66DFCFA-D7E2-4756-82AE-1AD575F7CF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98658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90768952"/>
      </p:ext>
    </p:extLst>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08418"/>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05000"/>
            <a:ext cx="7772400" cy="4191000"/>
          </a:xfrm>
        </p:spPr>
        <p:txBody>
          <a:bodyPr/>
          <a:lstStyle/>
          <a:p>
            <a:pPr lvl="0"/>
            <a:endParaRPr lang="zh-CN" altLang="en-US" noProof="0" smtClean="0"/>
          </a:p>
        </p:txBody>
      </p:sp>
    </p:spTree>
    <p:extLst>
      <p:ext uri="{BB962C8B-B14F-4D97-AF65-F5344CB8AC3E}">
        <p14:creationId xmlns:p14="http://schemas.microsoft.com/office/powerpoint/2010/main" val="1683494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extLst/>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43016" name="BMP 图像" r:id="rId3" imgW="9161905" imgH="704948" progId="PBrush">
                  <p:embed/>
                </p:oleObj>
              </mc:Choice>
              <mc:Fallback>
                <p:oleObj name="BMP 图像" r:id="rId3" imgW="9161905" imgH="70494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extLst>
      <p:ext uri="{BB962C8B-B14F-4D97-AF65-F5344CB8AC3E}">
        <p14:creationId xmlns:p14="http://schemas.microsoft.com/office/powerpoint/2010/main" val="310555725"/>
      </p:ext>
    </p:extLst>
  </p:cSld>
  <p:clrMapOvr>
    <a:masterClrMapping/>
  </p:clrMapOvr>
  <p:transition>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Box 4"/>
          <p:cNvSpPr txBox="1"/>
          <p:nvPr userDrawn="1"/>
        </p:nvSpPr>
        <p:spPr>
          <a:xfrm>
            <a:off x="504497" y="6445492"/>
            <a:ext cx="7463846" cy="338554"/>
          </a:xfrm>
          <a:prstGeom prst="rect">
            <a:avLst/>
          </a:prstGeom>
          <a:noFill/>
        </p:spPr>
        <p:txBody>
          <a:bodyPr wrap="square" rtlCol="0">
            <a:spAutoFit/>
          </a:bodyPr>
          <a:lstStyle/>
          <a:p>
            <a:pPr fontAlgn="base">
              <a:spcBef>
                <a:spcPct val="0"/>
              </a:spcBef>
              <a:spcAft>
                <a:spcPct val="0"/>
              </a:spcAft>
            </a:pPr>
            <a:r>
              <a:rPr lang="zh-CN" altLang="en-US" sz="1600" b="1" dirty="0" smtClean="0">
                <a:solidFill>
                  <a:srgbClr val="000000"/>
                </a:solidFill>
                <a:latin typeface="Times New Roman" pitchFamily="18" charset="0"/>
              </a:rPr>
              <a:t>北京航空航天大学                                计算机学院</a:t>
            </a:r>
            <a:endParaRPr lang="zh-CN" altLang="en-US" sz="1600" b="1" dirty="0">
              <a:solidFill>
                <a:srgbClr val="000000"/>
              </a:solidFill>
              <a:latin typeface="Times New Roman" pitchFamily="18" charset="0"/>
            </a:endParaRPr>
          </a:p>
        </p:txBody>
      </p:sp>
      <p:sp>
        <p:nvSpPr>
          <p:cNvPr id="6" name="文本框 5"/>
          <p:cNvSpPr txBox="1"/>
          <p:nvPr userDrawn="1"/>
        </p:nvSpPr>
        <p:spPr>
          <a:xfrm>
            <a:off x="7610475" y="6353175"/>
            <a:ext cx="1409700" cy="338554"/>
          </a:xfrm>
          <a:prstGeom prst="rect">
            <a:avLst/>
          </a:prstGeom>
          <a:noFill/>
        </p:spPr>
        <p:txBody>
          <a:bodyPr wrap="square" rtlCol="0">
            <a:spAutoFit/>
          </a:bodyPr>
          <a:lstStyle/>
          <a:p>
            <a:pPr algn="r" fontAlgn="base">
              <a:spcBef>
                <a:spcPct val="0"/>
              </a:spcBef>
              <a:spcAft>
                <a:spcPct val="0"/>
              </a:spcAft>
            </a:pPr>
            <a:fld id="{8E63AF91-331C-404A-8FCF-308F961ED57E}" type="slidenum">
              <a:rPr lang="en-US" sz="1600" smtClean="0">
                <a:solidFill>
                  <a:srgbClr val="000000"/>
                </a:solidFill>
                <a:latin typeface="Times New Roman" pitchFamily="18" charset="0"/>
              </a:rPr>
              <a:pPr algn="r" fontAlgn="base">
                <a:spcBef>
                  <a:spcPct val="0"/>
                </a:spcBef>
                <a:spcAft>
                  <a:spcPct val="0"/>
                </a:spcAft>
              </a:pPr>
              <a:t>‹#›</a:t>
            </a:fld>
            <a:endParaRPr lang="en-US" sz="1600" dirty="0">
              <a:solidFill>
                <a:srgbClr val="000000"/>
              </a:solidFill>
              <a:latin typeface="Times New Roman" pitchFamily="18" charset="0"/>
            </a:endParaRPr>
          </a:p>
        </p:txBody>
      </p:sp>
    </p:spTree>
    <p:extLst>
      <p:ext uri="{BB962C8B-B14F-4D97-AF65-F5344CB8AC3E}">
        <p14:creationId xmlns:p14="http://schemas.microsoft.com/office/powerpoint/2010/main" val="679451765"/>
      </p:ext>
    </p:extLst>
  </p:cSld>
  <p:clrMapOvr>
    <a:masterClrMapping/>
  </p:clrMapOvr>
  <p:transition>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99411117"/>
      </p:ext>
    </p:extLst>
  </p:cSld>
  <p:clrMapOvr>
    <a:masterClrMapping/>
  </p:clrMapOvr>
  <p:transition>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66326604"/>
      </p:ext>
    </p:extLst>
  </p:cSld>
  <p:clrMapOvr>
    <a:masterClrMapping/>
  </p:clrMapOvr>
  <p:transition>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999621"/>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05000"/>
            <a:ext cx="7772400" cy="4191000"/>
          </a:xfrm>
        </p:spPr>
        <p:txBody>
          <a:bodyPr/>
          <a:lstStyle/>
          <a:p>
            <a:pPr lvl="0"/>
            <a:endParaRPr lang="zh-CN" altLang="en-US" noProof="0" smtClean="0"/>
          </a:p>
        </p:txBody>
      </p:sp>
    </p:spTree>
    <p:extLst>
      <p:ext uri="{BB962C8B-B14F-4D97-AF65-F5344CB8AC3E}">
        <p14:creationId xmlns:p14="http://schemas.microsoft.com/office/powerpoint/2010/main" val="45261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5DB7A45-191F-486B-AEDC-C5AD271AAA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8372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B9BD57F-0247-4816-A5B0-7C37FCE1CC0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1989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CCF2EC82-DC73-4ACB-9E61-01442FCDA4E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7897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92F4D85-42E8-4D5F-BADB-405FF571477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9100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A246D11-4F27-479D-930C-3AC22EFDA68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2919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83D9EDA-4187-4734-9A07-33C7BAFDE8C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6824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theme" Target="../theme/theme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Snap6"/>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1403350" y="6669088"/>
            <a:ext cx="7740650" cy="18891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Snap10"/>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7962900" y="1052513"/>
            <a:ext cx="1181100" cy="55451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nap11"/>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5868988"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bar"/>
          <p:cNvPicPr>
            <a:picLocks noChangeAspect="1" noChangeArrowheads="1"/>
          </p:cNvPicPr>
          <p:nvPr/>
        </p:nvPicPr>
        <p:blipFill>
          <a:blip r:embed="rId19">
            <a:extLst>
              <a:ext uri="{28A0092B-C50C-407E-A947-70E740481C1C}">
                <a14:useLocalDpi xmlns:a14="http://schemas.microsoft.com/office/drawing/2010/main"/>
              </a:ext>
            </a:extLst>
          </a:blip>
          <a:srcRect/>
          <a:stretch>
            <a:fillRect/>
          </a:stretch>
        </p:blipFill>
        <p:spPr bwMode="auto">
          <a:xfrm>
            <a:off x="0" y="0"/>
            <a:ext cx="9144000" cy="1028700"/>
          </a:xfrm>
          <a:prstGeom prst="rect">
            <a:avLst/>
          </a:prstGeom>
          <a:noFill/>
          <a:extLst>
            <a:ext uri="{909E8E84-426E-40DD-AFC4-6F175D3DCCD1}">
              <a14:hiddenFill xmlns:a14="http://schemas.microsoft.com/office/drawing/2010/main">
                <a:solidFill>
                  <a:srgbClr val="FFFFFF"/>
                </a:solidFill>
              </a14:hiddenFill>
            </a:ext>
          </a:extLst>
        </p:spPr>
      </p:pic>
      <p:sp>
        <p:nvSpPr>
          <p:cNvPr id="4102" name="Rectangle 6"/>
          <p:cNvSpPr>
            <a:spLocks noChangeArrowheads="1"/>
          </p:cNvSpPr>
          <p:nvPr/>
        </p:nvSpPr>
        <p:spPr bwMode="auto">
          <a:xfrm>
            <a:off x="0" y="476250"/>
            <a:ext cx="9144000" cy="5762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a typeface="宋体" charset="-122"/>
            </a:endParaRPr>
          </a:p>
        </p:txBody>
      </p:sp>
      <p:pic>
        <p:nvPicPr>
          <p:cNvPr id="4103" name="Picture 7" descr="Snap5"/>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0" y="5962650"/>
            <a:ext cx="1381125" cy="895350"/>
          </a:xfrm>
          <a:prstGeom prst="rect">
            <a:avLst/>
          </a:prstGeom>
          <a:noFill/>
          <a:extLst>
            <a:ext uri="{909E8E84-426E-40DD-AFC4-6F175D3DCCD1}">
              <a14:hiddenFill xmlns:a14="http://schemas.microsoft.com/office/drawing/2010/main">
                <a:solidFill>
                  <a:srgbClr val="FFFFFF"/>
                </a:solidFill>
              </a14:hiddenFill>
            </a:ext>
          </a:extLst>
        </p:spPr>
      </p:pic>
      <p:sp>
        <p:nvSpPr>
          <p:cNvPr id="4104" name="Rectangle 8"/>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5" name="Rectangle 9"/>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6" name="Rectangle 10"/>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a:solidFill>
                <a:srgbClr val="000000"/>
              </a:solidFill>
              <a:ea typeface="宋体" charset="-122"/>
            </a:endParaRPr>
          </a:p>
        </p:txBody>
      </p:sp>
      <p:sp>
        <p:nvSpPr>
          <p:cNvPr id="4107" name="Rectangle 11"/>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a:solidFill>
                <a:srgbClr val="000000"/>
              </a:solidFill>
              <a:ea typeface="宋体" charset="-122"/>
            </a:endParaRPr>
          </a:p>
        </p:txBody>
      </p:sp>
      <p:sp>
        <p:nvSpPr>
          <p:cNvPr id="4108" name="Rectangle 12"/>
          <p:cNvSpPr>
            <a:spLocks noGrp="1" noChangeArrowheads="1"/>
          </p:cNvSpPr>
          <p:nvPr>
            <p:ph type="sldNum" sz="quarter" idx="4"/>
          </p:nvPr>
        </p:nvSpPr>
        <p:spPr bwMode="auto">
          <a:xfrm>
            <a:off x="7010400" y="6597650"/>
            <a:ext cx="2133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lvl1pPr>
          </a:lstStyle>
          <a:p>
            <a:pPr fontAlgn="base">
              <a:spcBef>
                <a:spcPct val="0"/>
              </a:spcBef>
              <a:spcAft>
                <a:spcPct val="0"/>
              </a:spcAft>
            </a:pPr>
            <a:fld id="{D4F31A8D-1915-48DF-9C74-5CFF9D5CE0EA}" type="slidenum">
              <a:rPr lang="en-US" altLang="zh-CN">
                <a:solidFill>
                  <a:srgbClr val="000000"/>
                </a:solidFill>
                <a:ea typeface="宋体" charset="-122"/>
              </a:rPr>
              <a:pPr fontAlgn="base">
                <a:spcBef>
                  <a:spcPct val="0"/>
                </a:spcBef>
                <a:spcAft>
                  <a:spcPct val="0"/>
                </a:spcAft>
              </a:pPr>
              <a:t>‹#›</a:t>
            </a:fld>
            <a:endParaRPr lang="en-US" altLang="zh-CN">
              <a:solidFill>
                <a:srgbClr val="000000"/>
              </a:solidFill>
              <a:ea typeface="宋体" charset="-122"/>
            </a:endParaRPr>
          </a:p>
        </p:txBody>
      </p:sp>
      <p:pic>
        <p:nvPicPr>
          <p:cNvPr id="4109" name="Picture 13" descr="Snap11"/>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2414588"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nap11"/>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3709988"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Snap11"/>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1477963"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Snap11"/>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468313"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47860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35" r:id="rId12"/>
    <p:sldLayoutId id="2147483837" r:id="rId13"/>
    <p:sldLayoutId id="2147483838" r:id="rId14"/>
  </p:sldLayoutIdLst>
  <p:timing>
    <p:tnLst>
      <p:par>
        <p:cTn id="1" dur="indefinite" restart="never" nodeType="tmRoot"/>
      </p:par>
    </p:tnLst>
  </p:timing>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charset="0"/>
          <a:ea typeface="黑体" pitchFamily="2" charset="-122"/>
        </a:defRPr>
      </a:lvl2pPr>
      <a:lvl3pPr algn="ctr" rtl="0" fontAlgn="base">
        <a:spcBef>
          <a:spcPct val="0"/>
        </a:spcBef>
        <a:spcAft>
          <a:spcPct val="0"/>
        </a:spcAft>
        <a:defRPr sz="4000">
          <a:solidFill>
            <a:schemeClr val="tx2"/>
          </a:solidFill>
          <a:latin typeface="Arial" charset="0"/>
          <a:ea typeface="黑体" pitchFamily="2" charset="-122"/>
        </a:defRPr>
      </a:lvl3pPr>
      <a:lvl4pPr algn="ctr" rtl="0" fontAlgn="base">
        <a:spcBef>
          <a:spcPct val="0"/>
        </a:spcBef>
        <a:spcAft>
          <a:spcPct val="0"/>
        </a:spcAft>
        <a:defRPr sz="4000">
          <a:solidFill>
            <a:schemeClr val="tx2"/>
          </a:solidFill>
          <a:latin typeface="Arial" charset="0"/>
          <a:ea typeface="黑体" pitchFamily="2" charset="-122"/>
        </a:defRPr>
      </a:lvl4pPr>
      <a:lvl5pPr algn="ctr" rtl="0" fontAlgn="base">
        <a:spcBef>
          <a:spcPct val="0"/>
        </a:spcBef>
        <a:spcAft>
          <a:spcPct val="0"/>
        </a:spcAft>
        <a:defRPr sz="4000">
          <a:solidFill>
            <a:schemeClr val="tx2"/>
          </a:solidFill>
          <a:latin typeface="Arial" charset="0"/>
          <a:ea typeface="黑体" pitchFamily="2" charset="-122"/>
        </a:defRPr>
      </a:lvl5pPr>
      <a:lvl6pPr marL="457200" algn="ctr" rtl="0" fontAlgn="base">
        <a:spcBef>
          <a:spcPct val="0"/>
        </a:spcBef>
        <a:spcAft>
          <a:spcPct val="0"/>
        </a:spcAft>
        <a:defRPr sz="4000">
          <a:solidFill>
            <a:schemeClr val="tx2"/>
          </a:solidFill>
          <a:latin typeface="Arial" charset="0"/>
          <a:ea typeface="黑体" pitchFamily="2" charset="-122"/>
        </a:defRPr>
      </a:lvl6pPr>
      <a:lvl7pPr marL="914400" algn="ctr" rtl="0" fontAlgn="base">
        <a:spcBef>
          <a:spcPct val="0"/>
        </a:spcBef>
        <a:spcAft>
          <a:spcPct val="0"/>
        </a:spcAft>
        <a:defRPr sz="4000">
          <a:solidFill>
            <a:schemeClr val="tx2"/>
          </a:solidFill>
          <a:latin typeface="Arial" charset="0"/>
          <a:ea typeface="黑体" pitchFamily="2" charset="-122"/>
        </a:defRPr>
      </a:lvl7pPr>
      <a:lvl8pPr marL="1371600" algn="ctr" rtl="0" fontAlgn="base">
        <a:spcBef>
          <a:spcPct val="0"/>
        </a:spcBef>
        <a:spcAft>
          <a:spcPct val="0"/>
        </a:spcAft>
        <a:defRPr sz="4000">
          <a:solidFill>
            <a:schemeClr val="tx2"/>
          </a:solidFill>
          <a:latin typeface="Arial" charset="0"/>
          <a:ea typeface="黑体" pitchFamily="2" charset="-122"/>
        </a:defRPr>
      </a:lvl8pPr>
      <a:lvl9pPr marL="1828800" algn="ctr" rtl="0" fontAlgn="base">
        <a:spcBef>
          <a:spcPct val="0"/>
        </a:spcBef>
        <a:spcAft>
          <a:spcPct val="0"/>
        </a:spcAft>
        <a:defRPr sz="4000">
          <a:solidFill>
            <a:schemeClr val="tx2"/>
          </a:solidFill>
          <a:latin typeface="Arial" charset="0"/>
          <a:ea typeface="黑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楷体_GB2312" pitchFamily="49" charset="-122"/>
        </a:defRPr>
      </a:lvl2pPr>
      <a:lvl3pPr marL="1143000" indent="-228600" algn="l" rtl="0" fontAlgn="base">
        <a:spcBef>
          <a:spcPct val="20000"/>
        </a:spcBef>
        <a:spcAft>
          <a:spcPct val="0"/>
        </a:spcAft>
        <a:buChar char="•"/>
        <a:defRPr sz="2400">
          <a:solidFill>
            <a:schemeClr val="tx1"/>
          </a:solidFill>
          <a:latin typeface="+mn-lt"/>
          <a:ea typeface="楷体_GB2312" pitchFamily="49" charset="-122"/>
        </a:defRPr>
      </a:lvl3pPr>
      <a:lvl4pPr marL="1600200" indent="-228600" algn="l" rtl="0" fontAlgn="base">
        <a:spcBef>
          <a:spcPct val="20000"/>
        </a:spcBef>
        <a:spcAft>
          <a:spcPct val="0"/>
        </a:spcAft>
        <a:buChar char="–"/>
        <a:defRPr sz="2000">
          <a:solidFill>
            <a:schemeClr val="tx1"/>
          </a:solidFill>
          <a:latin typeface="+mn-lt"/>
          <a:ea typeface="楷体_GB2312" pitchFamily="49" charset="-122"/>
        </a:defRPr>
      </a:lvl4pPr>
      <a:lvl5pPr marL="2057400" indent="-228600" algn="l" rtl="0" fontAlgn="base">
        <a:spcBef>
          <a:spcPct val="20000"/>
        </a:spcBef>
        <a:spcAft>
          <a:spcPct val="0"/>
        </a:spcAft>
        <a:buChar char="»"/>
        <a:defRPr sz="2000">
          <a:solidFill>
            <a:schemeClr val="tx1"/>
          </a:solidFill>
          <a:latin typeface="+mn-lt"/>
          <a:ea typeface="楷体_GB2312" pitchFamily="49" charset="-122"/>
        </a:defRPr>
      </a:lvl5pPr>
      <a:lvl6pPr marL="2514600" indent="-228600" algn="l" rtl="0" fontAlgn="base">
        <a:spcBef>
          <a:spcPct val="20000"/>
        </a:spcBef>
        <a:spcAft>
          <a:spcPct val="0"/>
        </a:spcAft>
        <a:buChar char="»"/>
        <a:defRPr sz="2000">
          <a:solidFill>
            <a:schemeClr val="tx1"/>
          </a:solidFill>
          <a:latin typeface="+mn-lt"/>
          <a:ea typeface="楷体_GB2312" pitchFamily="49" charset="-122"/>
        </a:defRPr>
      </a:lvl6pPr>
      <a:lvl7pPr marL="2971800" indent="-228600" algn="l" rtl="0" fontAlgn="base">
        <a:spcBef>
          <a:spcPct val="20000"/>
        </a:spcBef>
        <a:spcAft>
          <a:spcPct val="0"/>
        </a:spcAft>
        <a:buChar char="»"/>
        <a:defRPr sz="2000">
          <a:solidFill>
            <a:schemeClr val="tx1"/>
          </a:solidFill>
          <a:latin typeface="+mn-lt"/>
          <a:ea typeface="楷体_GB2312" pitchFamily="49" charset="-122"/>
        </a:defRPr>
      </a:lvl7pPr>
      <a:lvl8pPr marL="3429000" indent="-228600" algn="l" rtl="0" fontAlgn="base">
        <a:spcBef>
          <a:spcPct val="20000"/>
        </a:spcBef>
        <a:spcAft>
          <a:spcPct val="0"/>
        </a:spcAft>
        <a:buChar char="»"/>
        <a:defRPr sz="2000">
          <a:solidFill>
            <a:schemeClr val="tx1"/>
          </a:solidFill>
          <a:latin typeface="+mn-lt"/>
          <a:ea typeface="楷体_GB2312" pitchFamily="49" charset="-122"/>
        </a:defRPr>
      </a:lvl8pPr>
      <a:lvl9pPr marL="3886200" indent="-228600" algn="l" rtl="0" fontAlgn="base">
        <a:spcBef>
          <a:spcPct val="20000"/>
        </a:spcBef>
        <a:spcAft>
          <a:spcPct val="0"/>
        </a:spcAft>
        <a:buChar char="»"/>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fontAlgn="base">
              <a:spcBef>
                <a:spcPct val="50000"/>
              </a:spcBef>
              <a:spcAft>
                <a:spcPct val="0"/>
              </a:spcAft>
              <a:defRPr/>
            </a:pPr>
            <a:r>
              <a:rPr lang="zh-CN" altLang="en-US" sz="2400">
                <a:solidFill>
                  <a:srgbClr val="FFFFFF"/>
                </a:solidFill>
                <a:latin typeface="Times New Roman" pitchFamily="18" charset="0"/>
                <a:ea typeface="华文行楷" pitchFamily="2" charset="-122"/>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fontAlgn="base">
              <a:spcBef>
                <a:spcPct val="0"/>
              </a:spcBef>
              <a:spcAft>
                <a:spcPct val="0"/>
              </a:spcAft>
              <a:defRPr/>
            </a:pPr>
            <a:fld id="{C4BC2169-558D-414C-A7F6-90D670A3397E}" type="slidenum">
              <a:rPr lang="zh-CN" altLang="en-US" sz="1600">
                <a:solidFill>
                  <a:srgbClr val="FFFFFF"/>
                </a:solidFill>
                <a:latin typeface="Times New Roman" pitchFamily="18" charset="0"/>
                <a:ea typeface="宋体" pitchFamily="2" charset="-122"/>
              </a:rPr>
              <a:pPr algn="ctr" fontAlgn="base">
                <a:spcBef>
                  <a:spcPct val="0"/>
                </a:spcBef>
                <a:spcAft>
                  <a:spcPct val="0"/>
                </a:spcAft>
                <a:defRPr/>
              </a:pPr>
              <a:t>‹#›</a:t>
            </a:fld>
            <a:endParaRPr lang="en-US" altLang="zh-CN" sz="1600">
              <a:solidFill>
                <a:srgbClr val="FFFFFF"/>
              </a:solidFill>
              <a:latin typeface="Times New Roman" pitchFamily="18" charset="0"/>
              <a:ea typeface="宋体" pitchFamily="2" charset="-122"/>
            </a:endParaRPr>
          </a:p>
        </p:txBody>
      </p:sp>
    </p:spTree>
    <p:extLst>
      <p:ext uri="{BB962C8B-B14F-4D97-AF65-F5344CB8AC3E}">
        <p14:creationId xmlns:p14="http://schemas.microsoft.com/office/powerpoint/2010/main" val="2498408647"/>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Lst>
  <p:transition>
    <p:wipe dir="r"/>
  </p:transition>
  <p:timing>
    <p:tnLst>
      <p:par>
        <p:cTn id="1" dur="indefinite" restart="never" nodeType="tmRoot"/>
      </p:par>
    </p:tnLst>
  </p:timing>
  <p:hf hdr="0" ftr="0" dt="0"/>
  <p:txStyles>
    <p:titleStyle>
      <a:lvl1pPr algn="l" rtl="0" eaLnBrk="0" fontAlgn="base" hangingPunct="0">
        <a:spcBef>
          <a:spcPct val="0"/>
        </a:spcBef>
        <a:spcAft>
          <a:spcPct val="0"/>
        </a:spcAft>
        <a:defRPr sz="4000" b="1">
          <a:solidFill>
            <a:srgbClr val="FF0000"/>
          </a:solidFill>
          <a:latin typeface="+mj-lt"/>
          <a:ea typeface="+mj-ea"/>
          <a:cs typeface="华文中宋"/>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fontAlgn="base">
              <a:spcBef>
                <a:spcPct val="50000"/>
              </a:spcBef>
              <a:spcAft>
                <a:spcPct val="0"/>
              </a:spcAft>
              <a:defRPr/>
            </a:pPr>
            <a:r>
              <a:rPr lang="zh-CN" altLang="en-US" sz="2400">
                <a:solidFill>
                  <a:srgbClr val="FFFFFF"/>
                </a:solidFill>
                <a:latin typeface="Times New Roman" pitchFamily="18" charset="0"/>
                <a:ea typeface="华文行楷" pitchFamily="2" charset="-122"/>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fontAlgn="base">
              <a:spcBef>
                <a:spcPct val="0"/>
              </a:spcBef>
              <a:spcAft>
                <a:spcPct val="0"/>
              </a:spcAft>
              <a:defRPr/>
            </a:pPr>
            <a:fld id="{C4BC2169-558D-414C-A7F6-90D670A3397E}" type="slidenum">
              <a:rPr lang="zh-CN" altLang="en-US" sz="1600">
                <a:solidFill>
                  <a:srgbClr val="FFFFFF"/>
                </a:solidFill>
                <a:latin typeface="Times New Roman" pitchFamily="18" charset="0"/>
                <a:ea typeface="宋体" pitchFamily="2" charset="-122"/>
              </a:rPr>
              <a:pPr algn="ctr" fontAlgn="base">
                <a:spcBef>
                  <a:spcPct val="0"/>
                </a:spcBef>
                <a:spcAft>
                  <a:spcPct val="0"/>
                </a:spcAft>
                <a:defRPr/>
              </a:pPr>
              <a:t>‹#›</a:t>
            </a:fld>
            <a:endParaRPr lang="en-US" altLang="zh-CN" sz="1600">
              <a:solidFill>
                <a:srgbClr val="FFFFFF"/>
              </a:solidFill>
              <a:latin typeface="Times New Roman" pitchFamily="18" charset="0"/>
              <a:ea typeface="宋体" pitchFamily="2" charset="-122"/>
            </a:endParaRPr>
          </a:p>
        </p:txBody>
      </p:sp>
    </p:spTree>
    <p:extLst>
      <p:ext uri="{BB962C8B-B14F-4D97-AF65-F5344CB8AC3E}">
        <p14:creationId xmlns:p14="http://schemas.microsoft.com/office/powerpoint/2010/main" val="192242054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Lst>
  <p:transition>
    <p:wipe dir="r"/>
  </p:transition>
  <p:timing>
    <p:tnLst>
      <p:par>
        <p:cTn id="1" dur="indefinite" restart="never" nodeType="tmRoot"/>
      </p:par>
    </p:tnLst>
  </p:timing>
  <p:hf hdr="0" ftr="0" dt="0"/>
  <p:txStyles>
    <p:titleStyle>
      <a:lvl1pPr algn="l" rtl="0" eaLnBrk="0" fontAlgn="base" hangingPunct="0">
        <a:spcBef>
          <a:spcPct val="0"/>
        </a:spcBef>
        <a:spcAft>
          <a:spcPct val="0"/>
        </a:spcAft>
        <a:defRPr sz="4000" b="1">
          <a:solidFill>
            <a:srgbClr val="FF0000"/>
          </a:solidFill>
          <a:latin typeface="+mj-lt"/>
          <a:ea typeface="+mj-ea"/>
          <a:cs typeface="华文中宋"/>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fontAlgn="base">
              <a:spcBef>
                <a:spcPct val="50000"/>
              </a:spcBef>
              <a:spcAft>
                <a:spcPct val="0"/>
              </a:spcAft>
              <a:defRPr/>
            </a:pPr>
            <a:r>
              <a:rPr lang="zh-CN" altLang="en-US" sz="2400">
                <a:solidFill>
                  <a:srgbClr val="FFFFFF"/>
                </a:solidFill>
                <a:latin typeface="Times New Roman" pitchFamily="18" charset="0"/>
                <a:ea typeface="华文行楷" pitchFamily="2" charset="-122"/>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fontAlgn="base">
              <a:spcBef>
                <a:spcPct val="0"/>
              </a:spcBef>
              <a:spcAft>
                <a:spcPct val="0"/>
              </a:spcAft>
              <a:defRPr/>
            </a:pPr>
            <a:fld id="{C4BC2169-558D-414C-A7F6-90D670A3397E}" type="slidenum">
              <a:rPr lang="zh-CN" altLang="en-US" sz="1600">
                <a:solidFill>
                  <a:srgbClr val="FFFFFF"/>
                </a:solidFill>
                <a:latin typeface="Times New Roman" pitchFamily="18" charset="0"/>
                <a:ea typeface="宋体" pitchFamily="2" charset="-122"/>
              </a:rPr>
              <a:pPr algn="ctr" fontAlgn="base">
                <a:spcBef>
                  <a:spcPct val="0"/>
                </a:spcBef>
                <a:spcAft>
                  <a:spcPct val="0"/>
                </a:spcAft>
                <a:defRPr/>
              </a:pPr>
              <a:t>‹#›</a:t>
            </a:fld>
            <a:endParaRPr lang="en-US" altLang="zh-CN" sz="1600">
              <a:solidFill>
                <a:srgbClr val="FFFFFF"/>
              </a:solidFill>
              <a:latin typeface="Times New Roman" pitchFamily="18" charset="0"/>
              <a:ea typeface="宋体" pitchFamily="2" charset="-122"/>
            </a:endParaRPr>
          </a:p>
        </p:txBody>
      </p:sp>
    </p:spTree>
    <p:extLst>
      <p:ext uri="{BB962C8B-B14F-4D97-AF65-F5344CB8AC3E}">
        <p14:creationId xmlns:p14="http://schemas.microsoft.com/office/powerpoint/2010/main" val="419059395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Lst>
  <p:transition>
    <p:wipe dir="r"/>
  </p:transition>
  <p:timing>
    <p:tnLst>
      <p:par>
        <p:cTn id="1" dur="indefinite" restart="never" nodeType="tmRoot"/>
      </p:par>
    </p:tnLst>
  </p:timing>
  <p:hf hdr="0" ftr="0" dt="0"/>
  <p:txStyles>
    <p:titleStyle>
      <a:lvl1pPr algn="l" rtl="0" eaLnBrk="0" fontAlgn="base" hangingPunct="0">
        <a:spcBef>
          <a:spcPct val="0"/>
        </a:spcBef>
        <a:spcAft>
          <a:spcPct val="0"/>
        </a:spcAft>
        <a:defRPr sz="4000" b="1">
          <a:solidFill>
            <a:srgbClr val="FF0000"/>
          </a:solidFill>
          <a:latin typeface="+mj-lt"/>
          <a:ea typeface="+mj-ea"/>
          <a:cs typeface="华文中宋"/>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fontAlgn="base">
              <a:spcBef>
                <a:spcPct val="50000"/>
              </a:spcBef>
              <a:spcAft>
                <a:spcPct val="0"/>
              </a:spcAft>
              <a:defRPr/>
            </a:pPr>
            <a:r>
              <a:rPr lang="zh-CN" altLang="en-US" sz="2400">
                <a:solidFill>
                  <a:srgbClr val="FFFFFF"/>
                </a:solidFill>
                <a:latin typeface="Times New Roman" pitchFamily="18" charset="0"/>
                <a:ea typeface="华文行楷" pitchFamily="2" charset="-122"/>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fontAlgn="base">
              <a:spcBef>
                <a:spcPct val="0"/>
              </a:spcBef>
              <a:spcAft>
                <a:spcPct val="0"/>
              </a:spcAft>
              <a:defRPr/>
            </a:pPr>
            <a:fld id="{C4BC2169-558D-414C-A7F6-90D670A3397E}" type="slidenum">
              <a:rPr lang="zh-CN" altLang="en-US" sz="1600">
                <a:solidFill>
                  <a:srgbClr val="FFFFFF"/>
                </a:solidFill>
                <a:latin typeface="Times New Roman" pitchFamily="18" charset="0"/>
                <a:ea typeface="宋体" pitchFamily="2" charset="-122"/>
              </a:rPr>
              <a:pPr algn="ctr" fontAlgn="base">
                <a:spcBef>
                  <a:spcPct val="0"/>
                </a:spcBef>
                <a:spcAft>
                  <a:spcPct val="0"/>
                </a:spcAft>
                <a:defRPr/>
              </a:pPr>
              <a:t>‹#›</a:t>
            </a:fld>
            <a:endParaRPr lang="en-US" altLang="zh-CN" sz="1600">
              <a:solidFill>
                <a:srgbClr val="FFFFFF"/>
              </a:solidFill>
              <a:latin typeface="Times New Roman" pitchFamily="18" charset="0"/>
              <a:ea typeface="宋体" pitchFamily="2" charset="-122"/>
            </a:endParaRPr>
          </a:p>
        </p:txBody>
      </p:sp>
    </p:spTree>
    <p:extLst>
      <p:ext uri="{BB962C8B-B14F-4D97-AF65-F5344CB8AC3E}">
        <p14:creationId xmlns:p14="http://schemas.microsoft.com/office/powerpoint/2010/main" val="3038394688"/>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Lst>
  <p:transition>
    <p:wipe dir="r"/>
  </p:transition>
  <p:timing>
    <p:tnLst>
      <p:par>
        <p:cTn id="1" dur="indefinite" restart="never" nodeType="tmRoot"/>
      </p:par>
    </p:tnLst>
  </p:timing>
  <p:hf hdr="0" ftr="0" dt="0"/>
  <p:txStyles>
    <p:titleStyle>
      <a:lvl1pPr algn="l" rtl="0" eaLnBrk="0" fontAlgn="base" hangingPunct="0">
        <a:spcBef>
          <a:spcPct val="0"/>
        </a:spcBef>
        <a:spcAft>
          <a:spcPct val="0"/>
        </a:spcAft>
        <a:defRPr sz="4000" b="1">
          <a:solidFill>
            <a:srgbClr val="FF0000"/>
          </a:solidFill>
          <a:latin typeface="+mj-lt"/>
          <a:ea typeface="+mj-ea"/>
          <a:cs typeface="华文中宋"/>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cs typeface="华文中宋"/>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华文仿宋"/>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cs typeface="华文仿宋"/>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png"/><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4.png"/><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png"/><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3"/>
            <a:ext cx="7772400" cy="2043658"/>
          </a:xfrm>
        </p:spPr>
        <p:txBody>
          <a:bodyPr/>
          <a:lstStyle/>
          <a:p>
            <a:r>
              <a:rPr lang="zh-CN" altLang="en-US" dirty="0" smtClean="0"/>
              <a:t>操作系统</a:t>
            </a:r>
            <a:r>
              <a:rPr lang="en-US" altLang="zh-CN"/>
              <a:t>	</a:t>
            </a:r>
            <a:r>
              <a:rPr lang="en-US" altLang="zh-CN" smtClean="0"/>
              <a:t>Operating </a:t>
            </a:r>
            <a:r>
              <a:rPr lang="en-US" altLang="zh-CN" dirty="0" smtClean="0"/>
              <a:t>System</a:t>
            </a:r>
            <a:br>
              <a:rPr lang="en-US" altLang="zh-CN" dirty="0" smtClean="0"/>
            </a:br>
            <a:r>
              <a:rPr lang="en-US" altLang="zh-CN" dirty="0"/>
              <a:t/>
            </a:r>
            <a:br>
              <a:rPr lang="en-US" altLang="zh-CN" dirty="0"/>
            </a:br>
            <a:r>
              <a:rPr lang="zh-CN" altLang="en-US" dirty="0" smtClean="0"/>
              <a:t>第三章 内存管理</a:t>
            </a:r>
            <a:r>
              <a:rPr lang="en-US" altLang="zh-CN" dirty="0" smtClean="0"/>
              <a:t>(2)</a:t>
            </a:r>
            <a:endParaRPr lang="zh-CN" altLang="en-US" dirty="0"/>
          </a:p>
        </p:txBody>
      </p:sp>
      <p:sp>
        <p:nvSpPr>
          <p:cNvPr id="3" name="副标题 2"/>
          <p:cNvSpPr>
            <a:spLocks noGrp="1"/>
          </p:cNvSpPr>
          <p:nvPr>
            <p:ph type="subTitle" idx="1"/>
          </p:nvPr>
        </p:nvSpPr>
        <p:spPr>
          <a:xfrm>
            <a:off x="1403648" y="4221088"/>
            <a:ext cx="6400800" cy="1752600"/>
          </a:xfrm>
        </p:spPr>
        <p:txBody>
          <a:bodyPr/>
          <a:lstStyle/>
          <a:p>
            <a:r>
              <a:rPr lang="zh-CN" altLang="en-US" dirty="0"/>
              <a:t>沃</a:t>
            </a:r>
            <a:r>
              <a:rPr lang="zh-CN" altLang="en-US" dirty="0" smtClean="0"/>
              <a:t>天宇</a:t>
            </a:r>
            <a:endParaRPr lang="en-US" altLang="zh-CN" dirty="0" smtClean="0"/>
          </a:p>
          <a:p>
            <a:r>
              <a:rPr lang="en-US" altLang="zh-CN" dirty="0" smtClean="0"/>
              <a:t>woty@buaa.edu.cn</a:t>
            </a:r>
          </a:p>
          <a:p>
            <a:r>
              <a:rPr lang="en-US" altLang="zh-CN" dirty="0" smtClean="0"/>
              <a:t>2019</a:t>
            </a:r>
            <a:r>
              <a:rPr lang="zh-CN" altLang="en-US" dirty="0" smtClean="0"/>
              <a:t>年</a:t>
            </a:r>
            <a:r>
              <a:rPr lang="en-US" altLang="zh-CN" dirty="0" smtClean="0"/>
              <a:t>3</a:t>
            </a:r>
            <a:r>
              <a:rPr lang="zh-CN" altLang="en-US" dirty="0" smtClean="0"/>
              <a:t>月</a:t>
            </a:r>
            <a:r>
              <a:rPr lang="en-US" altLang="zh-CN" dirty="0" smtClean="0"/>
              <a:t>14</a:t>
            </a:r>
            <a:r>
              <a:rPr lang="zh-CN" altLang="en-US" dirty="0" smtClean="0"/>
              <a:t>日</a:t>
            </a:r>
            <a:endParaRPr lang="zh-CN" altLang="en-US" dirty="0"/>
          </a:p>
        </p:txBody>
      </p:sp>
    </p:spTree>
    <p:extLst>
      <p:ext uri="{BB962C8B-B14F-4D97-AF65-F5344CB8AC3E}">
        <p14:creationId xmlns:p14="http://schemas.microsoft.com/office/powerpoint/2010/main" val="3303117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zh-CN" altLang="en-US" dirty="0"/>
              <a:t>程序的链接和装入</a:t>
            </a:r>
            <a:endParaRPr lang="zh-CN" altLang="en-US" dirty="0" smtClean="0"/>
          </a:p>
        </p:txBody>
      </p:sp>
      <p:sp>
        <p:nvSpPr>
          <p:cNvPr id="6" name="Rectangle 3"/>
          <p:cNvSpPr>
            <a:spLocks noGrp="1" noChangeArrowheads="1"/>
          </p:cNvSpPr>
          <p:nvPr>
            <p:ph idx="1"/>
          </p:nvPr>
        </p:nvSpPr>
        <p:spPr>
          <a:xfrm>
            <a:off x="457200" y="1600200"/>
            <a:ext cx="4546848" cy="4525963"/>
          </a:xfrm>
        </p:spPr>
        <p:txBody>
          <a:bodyPr>
            <a:normAutofit fontScale="77500" lnSpcReduction="20000"/>
          </a:bodyPr>
          <a:lstStyle/>
          <a:p>
            <a:pPr marL="0" indent="0">
              <a:lnSpc>
                <a:spcPct val="110000"/>
              </a:lnSpc>
              <a:buNone/>
            </a:pPr>
            <a:r>
              <a:rPr lang="zh-CN" altLang="en-US" sz="2800" dirty="0"/>
              <a:t>一个用户源程序要变为在内存中可执行的程序，通常要进行以下处理：</a:t>
            </a:r>
          </a:p>
          <a:p>
            <a:pPr>
              <a:lnSpc>
                <a:spcPct val="110000"/>
              </a:lnSpc>
            </a:pPr>
            <a:r>
              <a:rPr lang="zh-CN" altLang="en-US" b="1" dirty="0"/>
              <a:t>编译</a:t>
            </a:r>
            <a:r>
              <a:rPr lang="en-US" altLang="zh-CN" b="1" dirty="0"/>
              <a:t>(compile)</a:t>
            </a:r>
            <a:r>
              <a:rPr lang="zh-CN" altLang="en-US" b="1" dirty="0"/>
              <a:t>：</a:t>
            </a:r>
            <a:r>
              <a:rPr lang="zh-CN" altLang="en-US" dirty="0"/>
              <a:t>由编译程序将用户源程序编译成若干个目标模块。</a:t>
            </a:r>
          </a:p>
          <a:p>
            <a:pPr>
              <a:lnSpc>
                <a:spcPct val="110000"/>
              </a:lnSpc>
            </a:pPr>
            <a:r>
              <a:rPr lang="zh-CN" altLang="en-US" b="1" dirty="0"/>
              <a:t>链接</a:t>
            </a:r>
            <a:r>
              <a:rPr lang="en-US" altLang="zh-CN" b="1" dirty="0"/>
              <a:t>(linking)</a:t>
            </a:r>
            <a:r>
              <a:rPr lang="zh-CN" altLang="en-US" b="1" dirty="0"/>
              <a:t>：</a:t>
            </a:r>
            <a:r>
              <a:rPr lang="zh-CN" altLang="en-US" dirty="0"/>
              <a:t>由链接程序将目标模块和相应的库函数链接成可装载模块（可执行文件）。</a:t>
            </a:r>
            <a:endParaRPr lang="en-US" altLang="zh-CN" dirty="0"/>
          </a:p>
          <a:p>
            <a:pPr>
              <a:lnSpc>
                <a:spcPct val="110000"/>
              </a:lnSpc>
            </a:pPr>
            <a:r>
              <a:rPr lang="zh-CN" altLang="en-US" b="1" dirty="0"/>
              <a:t>装入</a:t>
            </a:r>
            <a:r>
              <a:rPr lang="en-US" altLang="zh-CN" b="1" dirty="0"/>
              <a:t>(loading)</a:t>
            </a:r>
            <a:r>
              <a:rPr lang="zh-CN" altLang="en-US" b="1" dirty="0"/>
              <a:t>：</a:t>
            </a:r>
            <a:r>
              <a:rPr lang="zh-CN" altLang="en-US" dirty="0"/>
              <a:t>由装载程序将可装载入模块装入内存。</a:t>
            </a:r>
          </a:p>
        </p:txBody>
      </p:sp>
      <p:pic>
        <p:nvPicPr>
          <p:cNvPr id="5" name="图片 23"/>
          <p:cNvPicPr/>
          <p:nvPr/>
        </p:nvPicPr>
        <p:blipFill>
          <a:blip r:embed="rId2">
            <a:extLst>
              <a:ext uri="{28A0092B-C50C-407E-A947-70E740481C1C}">
                <a14:useLocalDpi xmlns:a14="http://schemas.microsoft.com/office/drawing/2010/main" val="0"/>
              </a:ext>
            </a:extLst>
          </a:blip>
          <a:srcRect/>
          <a:stretch>
            <a:fillRect/>
          </a:stretch>
        </p:blipFill>
        <p:spPr bwMode="auto">
          <a:xfrm>
            <a:off x="5025322" y="1196752"/>
            <a:ext cx="4105670" cy="5561035"/>
          </a:xfrm>
          <a:prstGeom prst="rect">
            <a:avLst/>
          </a:prstGeom>
          <a:noFill/>
          <a:ln>
            <a:noFill/>
          </a:ln>
        </p:spPr>
      </p:pic>
    </p:spTree>
    <p:extLst>
      <p:ext uri="{BB962C8B-B14F-4D97-AF65-F5344CB8AC3E}">
        <p14:creationId xmlns:p14="http://schemas.microsoft.com/office/powerpoint/2010/main" val="1495836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程序的</a:t>
            </a:r>
            <a:r>
              <a:rPr lang="zh-CN" altLang="en-US" b="0" dirty="0" smtClean="0"/>
              <a:t>链接</a:t>
            </a:r>
            <a:endParaRPr lang="zh-CN" altLang="en-US" dirty="0"/>
          </a:p>
        </p:txBody>
      </p:sp>
      <p:sp>
        <p:nvSpPr>
          <p:cNvPr id="3" name="内容占位符 2"/>
          <p:cNvSpPr>
            <a:spLocks noGrp="1"/>
          </p:cNvSpPr>
          <p:nvPr>
            <p:ph idx="1"/>
          </p:nvPr>
        </p:nvSpPr>
        <p:spPr>
          <a:xfrm>
            <a:off x="539553" y="1772816"/>
            <a:ext cx="8280920" cy="4824536"/>
          </a:xfrm>
        </p:spPr>
        <p:txBody>
          <a:bodyPr/>
          <a:lstStyle/>
          <a:p>
            <a:pPr marL="0" indent="0">
              <a:buNone/>
            </a:pPr>
            <a:r>
              <a:rPr lang="zh-CN" altLang="en-US" dirty="0" smtClean="0"/>
              <a:t>采用静态链接和动态链接方式</a:t>
            </a:r>
            <a:endParaRPr lang="en-US" altLang="zh-CN" dirty="0" smtClean="0"/>
          </a:p>
          <a:p>
            <a:pPr>
              <a:lnSpc>
                <a:spcPct val="120000"/>
              </a:lnSpc>
            </a:pPr>
            <a:r>
              <a:rPr lang="zh-CN" altLang="en-US" sz="2800" b="1" dirty="0" smtClean="0"/>
              <a:t>静态链接：</a:t>
            </a:r>
            <a:r>
              <a:rPr lang="zh-CN" altLang="en-US" sz="2800" dirty="0" smtClean="0"/>
              <a:t>用户一个工程中所需的多个程序采用静态链接的方式链接在一起。当我们希望共享库的函数</a:t>
            </a:r>
            <a:r>
              <a:rPr lang="zh-CN" altLang="en-US" sz="2800" dirty="0"/>
              <a:t>代码直接链接入程序代码中</a:t>
            </a:r>
            <a:r>
              <a:rPr lang="zh-CN" altLang="en-US" sz="2800" dirty="0" smtClean="0"/>
              <a:t>，也采用静态链接方式。</a:t>
            </a:r>
            <a:endParaRPr lang="en-US" altLang="zh-CN" sz="2800" dirty="0" smtClean="0"/>
          </a:p>
          <a:p>
            <a:pPr>
              <a:lnSpc>
                <a:spcPct val="120000"/>
              </a:lnSpc>
            </a:pPr>
            <a:r>
              <a:rPr lang="zh-CN" altLang="en-US" sz="2800" b="1" dirty="0" smtClean="0"/>
              <a:t>动态链接：</a:t>
            </a:r>
            <a:r>
              <a:rPr lang="zh-CN" altLang="en-US" sz="2800" dirty="0" smtClean="0"/>
              <a:t>用于链接共享库代码。当程序运行</a:t>
            </a:r>
            <a:r>
              <a:rPr lang="zh-CN" altLang="en-US" sz="2800" dirty="0"/>
              <a:t>中需要某些目标模块时，才对它们进行</a:t>
            </a:r>
            <a:r>
              <a:rPr lang="zh-CN" altLang="en-US" sz="2800" dirty="0" smtClean="0"/>
              <a:t>链接，具有</a:t>
            </a:r>
            <a:r>
              <a:rPr lang="zh-CN" altLang="en-US" sz="2800" dirty="0"/>
              <a:t>高效且节省内存空间的优点</a:t>
            </a:r>
            <a:r>
              <a:rPr lang="zh-CN" altLang="en-US" sz="2800" dirty="0" smtClean="0"/>
              <a:t>。但相比静态链接，使用动态链接库的程序相对慢。</a:t>
            </a:r>
            <a:endParaRPr lang="zh-CN" altLang="en-US" sz="2800" dirty="0"/>
          </a:p>
        </p:txBody>
      </p:sp>
    </p:spTree>
    <p:extLst>
      <p:ext uri="{BB962C8B-B14F-4D97-AF65-F5344CB8AC3E}">
        <p14:creationId xmlns:p14="http://schemas.microsoft.com/office/powerpoint/2010/main" val="116138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zh-CN" altLang="en-US" dirty="0" smtClean="0"/>
              <a:t>重定位</a:t>
            </a:r>
          </a:p>
        </p:txBody>
      </p:sp>
      <p:sp>
        <p:nvSpPr>
          <p:cNvPr id="39939" name="Rectangle 3"/>
          <p:cNvSpPr>
            <a:spLocks noGrp="1" noChangeArrowheads="1"/>
          </p:cNvSpPr>
          <p:nvPr>
            <p:ph type="body" idx="1"/>
          </p:nvPr>
        </p:nvSpPr>
        <p:spPr>
          <a:xfrm>
            <a:off x="462603" y="1643063"/>
            <a:ext cx="7772400" cy="4114800"/>
          </a:xfrm>
        </p:spPr>
        <p:txBody>
          <a:bodyPr/>
          <a:lstStyle/>
          <a:p>
            <a:r>
              <a:rPr lang="zh-CN" altLang="en-US" dirty="0" smtClean="0"/>
              <a:t>在装入时对目标程序中的指令和数据地址的修改，或映射过程。</a:t>
            </a:r>
            <a:endParaRPr lang="en-US" altLang="zh-CN" dirty="0" smtClean="0"/>
          </a:p>
          <a:p>
            <a:pPr lvl="1"/>
            <a:r>
              <a:rPr lang="zh-CN" altLang="en-US" dirty="0" smtClean="0"/>
              <a:t>静态重定位</a:t>
            </a:r>
            <a:endParaRPr lang="en-US" altLang="zh-CN" dirty="0" smtClean="0"/>
          </a:p>
          <a:p>
            <a:pPr lvl="1"/>
            <a:r>
              <a:rPr lang="zh-CN" altLang="en-US" dirty="0" smtClean="0"/>
              <a:t>动态重定位</a:t>
            </a:r>
          </a:p>
        </p:txBody>
      </p:sp>
      <p:pic>
        <p:nvPicPr>
          <p:cNvPr id="39940" name="Picture 3"/>
          <p:cNvPicPr>
            <a:picLocks noChangeAspect="1" noChangeArrowheads="1"/>
          </p:cNvPicPr>
          <p:nvPr/>
        </p:nvPicPr>
        <p:blipFill>
          <a:blip r:embed="rId2"/>
          <a:srcRect l="3078" t="4951" r="1523" b="4655"/>
          <a:stretch>
            <a:fillRect/>
          </a:stretch>
        </p:blipFill>
        <p:spPr bwMode="auto">
          <a:xfrm>
            <a:off x="3828055" y="3357563"/>
            <a:ext cx="5072063" cy="2630487"/>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1698377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程序的装入</a:t>
            </a:r>
            <a:endParaRPr lang="zh-CN" altLang="en-US" dirty="0"/>
          </a:p>
        </p:txBody>
      </p:sp>
      <p:sp>
        <p:nvSpPr>
          <p:cNvPr id="3" name="内容占位符 2"/>
          <p:cNvSpPr>
            <a:spLocks noGrp="1"/>
          </p:cNvSpPr>
          <p:nvPr>
            <p:ph idx="1"/>
          </p:nvPr>
        </p:nvSpPr>
        <p:spPr>
          <a:xfrm>
            <a:off x="457200" y="1628800"/>
            <a:ext cx="8435280" cy="5040560"/>
          </a:xfrm>
        </p:spPr>
        <p:txBody>
          <a:bodyPr>
            <a:normAutofit fontScale="92500" lnSpcReduction="10000"/>
          </a:bodyPr>
          <a:lstStyle/>
          <a:p>
            <a:pPr marL="0" indent="0">
              <a:buNone/>
            </a:pPr>
            <a:r>
              <a:rPr lang="zh-CN" altLang="en-US" sz="2800" dirty="0" smtClean="0"/>
              <a:t>一般采用动态运行时装入方式</a:t>
            </a:r>
            <a:endParaRPr lang="en-US" altLang="zh-CN" sz="2800" dirty="0" smtClean="0"/>
          </a:p>
          <a:p>
            <a:pPr>
              <a:lnSpc>
                <a:spcPct val="100000"/>
              </a:lnSpc>
            </a:pPr>
            <a:r>
              <a:rPr lang="zh-CN" altLang="en-US" dirty="0"/>
              <a:t>程序在内存中的位置经常要改变。程序在内存中的移动意味着它的物理位置发生了变化，这时必须对程序和数据的地址 </a:t>
            </a:r>
            <a:r>
              <a:rPr lang="en-US" altLang="zh-CN" dirty="0"/>
              <a:t>(</a:t>
            </a:r>
            <a:r>
              <a:rPr lang="zh-CN" altLang="en-US" dirty="0"/>
              <a:t>绝对地址</a:t>
            </a:r>
            <a:r>
              <a:rPr lang="en-US" altLang="zh-CN" dirty="0"/>
              <a:t>) </a:t>
            </a:r>
            <a:r>
              <a:rPr lang="zh-CN" altLang="en-US" dirty="0"/>
              <a:t>进行修改后方能运行。</a:t>
            </a:r>
          </a:p>
          <a:p>
            <a:pPr>
              <a:lnSpc>
                <a:spcPct val="100000"/>
              </a:lnSpc>
            </a:pPr>
            <a:r>
              <a:rPr lang="zh-CN" altLang="en-US" dirty="0"/>
              <a:t>为了保证程序在内存中的位置可以改变。装入程序</a:t>
            </a:r>
            <a:r>
              <a:rPr lang="zh-CN" altLang="en-US" dirty="0" smtClean="0"/>
              <a:t>把装入模</a:t>
            </a:r>
            <a:r>
              <a:rPr lang="zh-CN" altLang="en-US" dirty="0"/>
              <a:t>块装入内存后，并不立即把装入模块中相对地址转换为绝对地址，而是在程序运行时才进行。</a:t>
            </a:r>
          </a:p>
          <a:p>
            <a:pPr>
              <a:lnSpc>
                <a:spcPct val="100000"/>
              </a:lnSpc>
            </a:pPr>
            <a:r>
              <a:rPr lang="zh-CN" altLang="en-US" dirty="0"/>
              <a:t>这种方式需要一个重定位寄存器来支持，在程序运行过程中进行地址转换。</a:t>
            </a:r>
          </a:p>
        </p:txBody>
      </p:sp>
    </p:spTree>
    <p:extLst>
      <p:ext uri="{BB962C8B-B14F-4D97-AF65-F5344CB8AC3E}">
        <p14:creationId xmlns:p14="http://schemas.microsoft.com/office/powerpoint/2010/main" val="163877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zh-CN" altLang="en-US" dirty="0" smtClean="0"/>
              <a:t>作业</a:t>
            </a:r>
            <a:r>
              <a:rPr lang="en-US" altLang="zh-CN" dirty="0" smtClean="0"/>
              <a:t>J</a:t>
            </a:r>
            <a:r>
              <a:rPr lang="zh-CN" altLang="en-US" dirty="0" smtClean="0"/>
              <a:t>存在于不同的空间中</a:t>
            </a:r>
          </a:p>
        </p:txBody>
      </p:sp>
      <p:graphicFrame>
        <p:nvGraphicFramePr>
          <p:cNvPr id="138243" name="Object 3"/>
          <p:cNvGraphicFramePr>
            <a:graphicFrameLocks noGrp="1" noChangeAspect="1"/>
          </p:cNvGraphicFramePr>
          <p:nvPr>
            <p:ph type="body" idx="1"/>
            <p:extLst/>
          </p:nvPr>
        </p:nvGraphicFramePr>
        <p:xfrm>
          <a:off x="827584" y="1988840"/>
          <a:ext cx="6996113" cy="4191000"/>
        </p:xfrm>
        <a:graphic>
          <a:graphicData uri="http://schemas.openxmlformats.org/presentationml/2006/ole">
            <mc:AlternateContent xmlns:mc="http://schemas.openxmlformats.org/markup-compatibility/2006">
              <mc:Choice xmlns:v="urn:schemas-microsoft-com:vml" Requires="v">
                <p:oleObj spid="_x0000_s33811" name="BMP 图象" r:id="rId4" imgW="4086795" imgH="2448267" progId="PBrush">
                  <p:embed/>
                </p:oleObj>
              </mc:Choice>
              <mc:Fallback>
                <p:oleObj name="BMP 图象" r:id="rId4" imgW="4086795" imgH="2448267" progId="PBrush">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988840"/>
                        <a:ext cx="6996113"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5424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box(in)">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0292" name="Object 1028"/>
          <p:cNvGraphicFramePr>
            <a:graphicFrameLocks noGrp="1" noChangeAspect="1"/>
          </p:cNvGraphicFramePr>
          <p:nvPr>
            <p:ph type="body" idx="1"/>
          </p:nvPr>
        </p:nvGraphicFramePr>
        <p:xfrm>
          <a:off x="1328738" y="1589680"/>
          <a:ext cx="6486525" cy="4191000"/>
        </p:xfrm>
        <a:graphic>
          <a:graphicData uri="http://schemas.openxmlformats.org/presentationml/2006/ole">
            <mc:AlternateContent xmlns:mc="http://schemas.openxmlformats.org/markup-compatibility/2006">
              <mc:Choice xmlns:v="urn:schemas-microsoft-com:vml" Requires="v">
                <p:oleObj spid="_x0000_s34835" name="BMP 图象" r:id="rId4" imgW="4495238" imgH="2905531" progId="PBrush">
                  <p:embed/>
                </p:oleObj>
              </mc:Choice>
              <mc:Fallback>
                <p:oleObj name="BMP 图象" r:id="rId4" imgW="4495238" imgH="2905531" progId="PBrush">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738" y="1589680"/>
                        <a:ext cx="64865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026"/>
          <p:cNvSpPr>
            <a:spLocks noGrp="1" noChangeArrowheads="1"/>
          </p:cNvSpPr>
          <p:nvPr>
            <p:ph type="title"/>
          </p:nvPr>
        </p:nvSpPr>
        <p:spPr/>
        <p:txBody>
          <a:bodyPr/>
          <a:lstStyle/>
          <a:p>
            <a:pPr>
              <a:defRPr/>
            </a:pPr>
            <a:r>
              <a:rPr lang="zh-CN" altLang="en-US" dirty="0" smtClean="0"/>
              <a:t>作业由地址空间装入存储空间</a:t>
            </a:r>
          </a:p>
        </p:txBody>
      </p:sp>
    </p:spTree>
    <p:extLst>
      <p:ext uri="{BB962C8B-B14F-4D97-AF65-F5344CB8AC3E}">
        <p14:creationId xmlns:p14="http://schemas.microsoft.com/office/powerpoint/2010/main" val="509078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box(in)">
                                      <p:cBhvr>
                                        <p:cTn id="7"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2976" name="Object 3072"/>
          <p:cNvGraphicFramePr>
            <a:graphicFrameLocks noChangeAspect="1"/>
          </p:cNvGraphicFramePr>
          <p:nvPr>
            <p:extLst/>
          </p:nvPr>
        </p:nvGraphicFramePr>
        <p:xfrm>
          <a:off x="2843808" y="3093320"/>
          <a:ext cx="5943600" cy="3733800"/>
        </p:xfrm>
        <a:graphic>
          <a:graphicData uri="http://schemas.openxmlformats.org/presentationml/2006/ole">
            <mc:AlternateContent xmlns:mc="http://schemas.openxmlformats.org/markup-compatibility/2006">
              <mc:Choice xmlns:v="urn:schemas-microsoft-com:vml" Requires="v">
                <p:oleObj spid="_x0000_s40974" name="BMP 图象" r:id="rId4" imgW="3820058" imgH="2905531" progId="PBrush">
                  <p:embed/>
                </p:oleObj>
              </mc:Choice>
              <mc:Fallback>
                <p:oleObj name="BMP 图象" r:id="rId4" imgW="3820058" imgH="290553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3093320"/>
                        <a:ext cx="5943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a:spLocks noGrp="1" noChangeArrowheads="1"/>
          </p:cNvSpPr>
          <p:nvPr>
            <p:ph type="title"/>
          </p:nvPr>
        </p:nvSpPr>
        <p:spPr/>
        <p:txBody>
          <a:bodyPr/>
          <a:lstStyle/>
          <a:p>
            <a:pPr>
              <a:defRPr/>
            </a:pPr>
            <a:r>
              <a:rPr lang="zh-CN" altLang="en-US" dirty="0" smtClean="0"/>
              <a:t>多重分区分配 </a:t>
            </a:r>
          </a:p>
        </p:txBody>
      </p:sp>
      <p:sp>
        <p:nvSpPr>
          <p:cNvPr id="9" name="Rectangle 3"/>
          <p:cNvSpPr>
            <a:spLocks noGrp="1" noChangeArrowheads="1"/>
          </p:cNvSpPr>
          <p:nvPr>
            <p:ph idx="1"/>
          </p:nvPr>
        </p:nvSpPr>
        <p:spPr/>
        <p:txBody>
          <a:bodyPr/>
          <a:lstStyle/>
          <a:p>
            <a:r>
              <a:rPr lang="zh-CN" altLang="en-US" dirty="0" smtClean="0"/>
              <a:t>多重分区分配：一个作业往往由相对独立的程序段和数据段组成，将这些片断分别装入到存储空间中不同的区域内的分配方式。</a:t>
            </a:r>
          </a:p>
          <a:p>
            <a:endParaRPr lang="zh-CN" altLang="en-US" dirty="0" smtClean="0"/>
          </a:p>
          <a:p>
            <a:endParaRPr lang="en-US" altLang="zh-CN" dirty="0" smtClean="0"/>
          </a:p>
        </p:txBody>
      </p:sp>
    </p:spTree>
    <p:extLst>
      <p:ext uri="{BB962C8B-B14F-4D97-AF65-F5344CB8AC3E}">
        <p14:creationId xmlns:p14="http://schemas.microsoft.com/office/powerpoint/2010/main" val="1718681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2976"/>
                                        </p:tgtEl>
                                        <p:attrNameLst>
                                          <p:attrName>style.visibility</p:attrName>
                                        </p:attrNameLst>
                                      </p:cBhvr>
                                      <p:to>
                                        <p:strVal val="visible"/>
                                      </p:to>
                                    </p:set>
                                    <p:animEffect transition="in" filter="box(in)">
                                      <p:cBhvr>
                                        <p:cTn id="7" dur="500"/>
                                        <p:tgtEl>
                                          <p:spTgt spid="382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基础知识：程序段</a:t>
            </a:r>
            <a:endParaRPr lang="zh-CN" altLang="en-US" dirty="0"/>
          </a:p>
        </p:txBody>
      </p:sp>
      <p:sp>
        <p:nvSpPr>
          <p:cNvPr id="5" name="内容占位符 2"/>
          <p:cNvSpPr>
            <a:spLocks noGrp="1"/>
          </p:cNvSpPr>
          <p:nvPr>
            <p:ph idx="1"/>
          </p:nvPr>
        </p:nvSpPr>
        <p:spPr>
          <a:xfrm>
            <a:off x="457200" y="1600200"/>
            <a:ext cx="8229600" cy="4925144"/>
          </a:xfrm>
        </p:spPr>
        <p:txBody>
          <a:bodyPr>
            <a:normAutofit fontScale="92500" lnSpcReduction="10000"/>
          </a:bodyPr>
          <a:lstStyle/>
          <a:p>
            <a:pPr>
              <a:lnSpc>
                <a:spcPct val="100000"/>
              </a:lnSpc>
            </a:pPr>
            <a:r>
              <a:rPr lang="zh-CN" altLang="en-US" dirty="0"/>
              <a:t>一</a:t>
            </a:r>
            <a:r>
              <a:rPr lang="zh-CN" altLang="en-US" dirty="0" smtClean="0"/>
              <a:t>个程序</a:t>
            </a:r>
            <a:r>
              <a:rPr lang="zh-CN" altLang="en-US" dirty="0"/>
              <a:t>本质上都是由 </a:t>
            </a:r>
            <a:r>
              <a:rPr lang="en-US" altLang="zh-CN" dirty="0"/>
              <a:t>bss</a:t>
            </a:r>
            <a:r>
              <a:rPr lang="zh-CN" altLang="en-US" dirty="0"/>
              <a:t>段、</a:t>
            </a:r>
            <a:r>
              <a:rPr lang="en-US" altLang="zh-CN" dirty="0"/>
              <a:t>data</a:t>
            </a:r>
            <a:r>
              <a:rPr lang="zh-CN" altLang="en-US" dirty="0"/>
              <a:t>段、</a:t>
            </a:r>
            <a:r>
              <a:rPr lang="en-US" altLang="zh-CN" dirty="0"/>
              <a:t>text</a:t>
            </a:r>
            <a:r>
              <a:rPr lang="zh-CN" altLang="en-US" dirty="0"/>
              <a:t>段三个组成的</a:t>
            </a:r>
            <a:r>
              <a:rPr lang="zh-CN" altLang="en-US" dirty="0" smtClean="0"/>
              <a:t>。</a:t>
            </a:r>
            <a:endParaRPr lang="en-US" altLang="zh-CN" dirty="0" smtClean="0"/>
          </a:p>
          <a:p>
            <a:pPr>
              <a:lnSpc>
                <a:spcPct val="100000"/>
              </a:lnSpc>
            </a:pPr>
            <a:r>
              <a:rPr lang="zh-CN" altLang="en-US" dirty="0"/>
              <a:t>在</a:t>
            </a:r>
            <a:r>
              <a:rPr lang="en-US" altLang="zh-CN" dirty="0"/>
              <a:t>C</a:t>
            </a:r>
            <a:r>
              <a:rPr lang="zh-CN" altLang="en-US" dirty="0"/>
              <a:t>语言之类的程序编译完成之后，已初始化的全局变量保存</a:t>
            </a:r>
            <a:r>
              <a:rPr lang="zh-CN" altLang="en-US" dirty="0" smtClean="0"/>
              <a:t>在</a:t>
            </a:r>
            <a:r>
              <a:rPr lang="en-US" altLang="zh-CN" dirty="0" smtClean="0"/>
              <a:t>data </a:t>
            </a:r>
            <a:r>
              <a:rPr lang="zh-CN" altLang="en-US" dirty="0"/>
              <a:t>段中，未初始化的全局变量保存</a:t>
            </a:r>
            <a:r>
              <a:rPr lang="zh-CN" altLang="en-US" dirty="0" smtClean="0"/>
              <a:t>在</a:t>
            </a:r>
            <a:r>
              <a:rPr lang="en-US" altLang="zh-CN" dirty="0" smtClean="0"/>
              <a:t>bss </a:t>
            </a:r>
            <a:r>
              <a:rPr lang="zh-CN" altLang="en-US" dirty="0"/>
              <a:t>段中</a:t>
            </a:r>
            <a:r>
              <a:rPr lang="zh-CN" altLang="en-US" dirty="0" smtClean="0"/>
              <a:t>。</a:t>
            </a:r>
            <a:endParaRPr lang="en-US" altLang="zh-CN" dirty="0" smtClean="0"/>
          </a:p>
          <a:p>
            <a:pPr lvl="1">
              <a:lnSpc>
                <a:spcPct val="100000"/>
              </a:lnSpc>
            </a:pPr>
            <a:r>
              <a:rPr lang="en-US" altLang="zh-CN" dirty="0" smtClean="0">
                <a:solidFill>
                  <a:schemeClr val="accent2"/>
                </a:solidFill>
              </a:rPr>
              <a:t>bss</a:t>
            </a:r>
            <a:r>
              <a:rPr lang="zh-CN" altLang="en-US" dirty="0" smtClean="0">
                <a:solidFill>
                  <a:schemeClr val="accent2"/>
                </a:solidFill>
              </a:rPr>
              <a:t>段：（</a:t>
            </a:r>
            <a:r>
              <a:rPr lang="en-US" altLang="zh-CN" dirty="0" smtClean="0">
                <a:solidFill>
                  <a:schemeClr val="accent2"/>
                </a:solidFill>
              </a:rPr>
              <a:t>bss segment</a:t>
            </a:r>
            <a:r>
              <a:rPr lang="zh-CN" altLang="en-US" dirty="0" smtClean="0">
                <a:solidFill>
                  <a:schemeClr val="accent2"/>
                </a:solidFill>
              </a:rPr>
              <a:t>）</a:t>
            </a:r>
            <a:r>
              <a:rPr lang="zh-CN" altLang="en-US" dirty="0" smtClean="0"/>
              <a:t>用来存放程序中</a:t>
            </a:r>
            <a:r>
              <a:rPr lang="zh-CN" altLang="en-US" dirty="0" smtClean="0">
                <a:solidFill>
                  <a:srgbClr val="FF0000"/>
                </a:solidFill>
              </a:rPr>
              <a:t>未初始化的全局变量</a:t>
            </a:r>
            <a:r>
              <a:rPr lang="zh-CN" altLang="en-US" dirty="0" smtClean="0"/>
              <a:t>的一块内存区域。</a:t>
            </a:r>
            <a:r>
              <a:rPr lang="en-US" altLang="zh-CN" dirty="0" smtClean="0"/>
              <a:t>bss</a:t>
            </a:r>
            <a:r>
              <a:rPr lang="zh-CN" altLang="en-US" dirty="0" smtClean="0"/>
              <a:t>是英文</a:t>
            </a:r>
            <a:r>
              <a:rPr lang="en-US" altLang="zh-CN" dirty="0" smtClean="0"/>
              <a:t>Block Started by Symbol</a:t>
            </a:r>
            <a:r>
              <a:rPr lang="zh-CN" altLang="en-US" dirty="0" smtClean="0"/>
              <a:t>的简称。</a:t>
            </a:r>
            <a:r>
              <a:rPr lang="en-US" altLang="zh-CN" dirty="0" smtClean="0"/>
              <a:t>bss</a:t>
            </a:r>
            <a:r>
              <a:rPr lang="zh-CN" altLang="en-US" dirty="0" smtClean="0"/>
              <a:t>段属于静态内存分配。</a:t>
            </a:r>
            <a:endParaRPr lang="en-US" altLang="zh-CN" dirty="0" smtClean="0"/>
          </a:p>
          <a:p>
            <a:pPr lvl="1">
              <a:lnSpc>
                <a:spcPct val="100000"/>
              </a:lnSpc>
            </a:pPr>
            <a:r>
              <a:rPr lang="en-US" altLang="zh-CN" dirty="0" smtClean="0">
                <a:solidFill>
                  <a:schemeClr val="accent2"/>
                </a:solidFill>
              </a:rPr>
              <a:t>data</a:t>
            </a:r>
            <a:r>
              <a:rPr lang="zh-CN" altLang="en-US" dirty="0" smtClean="0">
                <a:solidFill>
                  <a:schemeClr val="accent2"/>
                </a:solidFill>
              </a:rPr>
              <a:t>段：数据段（</a:t>
            </a:r>
            <a:r>
              <a:rPr lang="en-US" altLang="zh-CN" dirty="0" smtClean="0">
                <a:solidFill>
                  <a:schemeClr val="accent2"/>
                </a:solidFill>
              </a:rPr>
              <a:t>data segment</a:t>
            </a:r>
            <a:r>
              <a:rPr lang="zh-CN" altLang="en-US" dirty="0" smtClean="0">
                <a:solidFill>
                  <a:schemeClr val="accent2"/>
                </a:solidFill>
              </a:rPr>
              <a:t>）</a:t>
            </a:r>
            <a:r>
              <a:rPr lang="zh-CN" altLang="en-US" dirty="0" smtClean="0"/>
              <a:t>用来存放程序中</a:t>
            </a:r>
            <a:r>
              <a:rPr lang="zh-CN" altLang="en-US" dirty="0" smtClean="0">
                <a:solidFill>
                  <a:srgbClr val="FF0000"/>
                </a:solidFill>
              </a:rPr>
              <a:t>已初始化的全局变量</a:t>
            </a:r>
            <a:r>
              <a:rPr lang="zh-CN" altLang="en-US" dirty="0" smtClean="0"/>
              <a:t>的一块内存区域。数据段属于静态内存分配。 </a:t>
            </a:r>
          </a:p>
          <a:p>
            <a:pPr>
              <a:lnSpc>
                <a:spcPct val="100000"/>
              </a:lnSpc>
            </a:pPr>
            <a:endParaRPr lang="en-US" altLang="zh-CN" dirty="0" smtClean="0"/>
          </a:p>
          <a:p>
            <a:endParaRPr lang="zh-CN" altLang="en-US" dirty="0"/>
          </a:p>
        </p:txBody>
      </p:sp>
    </p:spTree>
    <p:extLst>
      <p:ext uri="{BB962C8B-B14F-4D97-AF65-F5344CB8AC3E}">
        <p14:creationId xmlns:p14="http://schemas.microsoft.com/office/powerpoint/2010/main" val="342970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基础知识：程序段</a:t>
            </a:r>
          </a:p>
        </p:txBody>
      </p:sp>
      <p:sp>
        <p:nvSpPr>
          <p:cNvPr id="3" name="内容占位符 2"/>
          <p:cNvSpPr>
            <a:spLocks noGrp="1"/>
          </p:cNvSpPr>
          <p:nvPr>
            <p:ph idx="1"/>
          </p:nvPr>
        </p:nvSpPr>
        <p:spPr>
          <a:xfrm>
            <a:off x="366155" y="1597766"/>
            <a:ext cx="8712968" cy="1778697"/>
          </a:xfrm>
        </p:spPr>
        <p:txBody>
          <a:bodyPr/>
          <a:lstStyle/>
          <a:p>
            <a:pPr>
              <a:lnSpc>
                <a:spcPct val="100000"/>
              </a:lnSpc>
            </a:pPr>
            <a:r>
              <a:rPr lang="zh-CN" altLang="en-US" dirty="0" smtClean="0"/>
              <a:t>一个程序本质上都是由 </a:t>
            </a:r>
            <a:r>
              <a:rPr lang="en-US" altLang="zh-CN" dirty="0" smtClean="0"/>
              <a:t>bss</a:t>
            </a:r>
            <a:r>
              <a:rPr lang="zh-CN" altLang="en-US" dirty="0" smtClean="0"/>
              <a:t>段、</a:t>
            </a:r>
            <a:r>
              <a:rPr lang="en-US" altLang="zh-CN" dirty="0" smtClean="0"/>
              <a:t>data</a:t>
            </a:r>
            <a:r>
              <a:rPr lang="zh-CN" altLang="en-US" dirty="0" smtClean="0"/>
              <a:t>段、</a:t>
            </a:r>
            <a:r>
              <a:rPr lang="en-US" altLang="zh-CN" dirty="0" smtClean="0"/>
              <a:t>text</a:t>
            </a:r>
            <a:r>
              <a:rPr lang="zh-CN" altLang="en-US" dirty="0" smtClean="0"/>
              <a:t>段三个组成的。在</a:t>
            </a:r>
            <a:r>
              <a:rPr lang="en-US" altLang="zh-CN" dirty="0"/>
              <a:t>C</a:t>
            </a:r>
            <a:r>
              <a:rPr lang="zh-CN" altLang="en-US" dirty="0"/>
              <a:t>语言之类的程序编译完成之后，已初始化的全局变量保存</a:t>
            </a:r>
            <a:r>
              <a:rPr lang="zh-CN" altLang="en-US" dirty="0" smtClean="0"/>
              <a:t>在</a:t>
            </a:r>
            <a:r>
              <a:rPr lang="en-US" altLang="zh-CN" b="1" dirty="0" smtClean="0"/>
              <a:t>data </a:t>
            </a:r>
            <a:r>
              <a:rPr lang="zh-CN" altLang="en-US" b="1" dirty="0"/>
              <a:t>段</a:t>
            </a:r>
            <a:r>
              <a:rPr lang="zh-CN" altLang="en-US" dirty="0"/>
              <a:t>中，未初始化的全局变量保存</a:t>
            </a:r>
            <a:r>
              <a:rPr lang="zh-CN" altLang="en-US" dirty="0" smtClean="0"/>
              <a:t>在</a:t>
            </a:r>
            <a:r>
              <a:rPr lang="en-US" altLang="zh-CN" b="1" dirty="0" smtClean="0"/>
              <a:t>bss </a:t>
            </a:r>
            <a:r>
              <a:rPr lang="zh-CN" altLang="en-US" b="1" dirty="0"/>
              <a:t>段</a:t>
            </a:r>
            <a:r>
              <a:rPr lang="zh-CN" altLang="en-US" dirty="0"/>
              <a:t>中</a:t>
            </a:r>
            <a:r>
              <a:rPr lang="zh-CN" altLang="en-US" dirty="0" smtClean="0"/>
              <a:t>。</a:t>
            </a:r>
            <a:endParaRPr lang="en-US" altLang="zh-CN" dirty="0" smtClean="0"/>
          </a:p>
          <a:p>
            <a:pPr marL="0" indent="0">
              <a:lnSpc>
                <a:spcPct val="100000"/>
              </a:lnSpc>
              <a:buNone/>
            </a:pPr>
            <a:endParaRPr lang="en-US" altLang="zh-CN" dirty="0" smtClean="0"/>
          </a:p>
          <a:p>
            <a:endParaRPr lang="zh-CN" altLang="en-US" dirty="0"/>
          </a:p>
        </p:txBody>
      </p:sp>
      <p:pic>
        <p:nvPicPr>
          <p:cNvPr id="4" name="内容占位符 3"/>
          <p:cNvPicPr>
            <a:picLocks noChangeAspect="1"/>
          </p:cNvPicPr>
          <p:nvPr/>
        </p:nvPicPr>
        <p:blipFill rotWithShape="1">
          <a:blip r:embed="rId2">
            <a:extLst>
              <a:ext uri="{28A0092B-C50C-407E-A947-70E740481C1C}">
                <a14:useLocalDpi xmlns:a14="http://schemas.microsoft.com/office/drawing/2010/main" val="0"/>
              </a:ext>
            </a:extLst>
          </a:blip>
          <a:srcRect l="3419" t="7632" r="3733" b="7125"/>
          <a:stretch/>
        </p:blipFill>
        <p:spPr bwMode="auto">
          <a:xfrm>
            <a:off x="1315559" y="3574880"/>
            <a:ext cx="6814160" cy="3299864"/>
          </a:xfrm>
          <a:prstGeom prst="rect">
            <a:avLst/>
          </a:prstGeom>
          <a:noFill/>
          <a:ln w="9525">
            <a:noFill/>
            <a:miter lim="800000"/>
            <a:headEnd/>
            <a:tailEnd/>
          </a:ln>
        </p:spPr>
      </p:pic>
    </p:spTree>
    <p:extLst>
      <p:ext uri="{BB962C8B-B14F-4D97-AF65-F5344CB8AC3E}">
        <p14:creationId xmlns:p14="http://schemas.microsoft.com/office/powerpoint/2010/main" val="645375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基础知识：程序段</a:t>
            </a:r>
          </a:p>
        </p:txBody>
      </p:sp>
      <p:sp>
        <p:nvSpPr>
          <p:cNvPr id="5" name="内容占位符 2"/>
          <p:cNvSpPr>
            <a:spLocks noGrp="1"/>
          </p:cNvSpPr>
          <p:nvPr>
            <p:ph idx="1"/>
          </p:nvPr>
        </p:nvSpPr>
        <p:spPr>
          <a:xfrm>
            <a:off x="457200" y="1628800"/>
            <a:ext cx="8229600" cy="5112568"/>
          </a:xfrm>
        </p:spPr>
        <p:txBody>
          <a:bodyPr>
            <a:normAutofit fontScale="85000" lnSpcReduction="10000"/>
          </a:bodyPr>
          <a:lstStyle/>
          <a:p>
            <a:pPr>
              <a:lnSpc>
                <a:spcPct val="100000"/>
              </a:lnSpc>
            </a:pPr>
            <a:r>
              <a:rPr lang="en-US" altLang="zh-CN" dirty="0">
                <a:solidFill>
                  <a:schemeClr val="accent2"/>
                </a:solidFill>
              </a:rPr>
              <a:t>bss</a:t>
            </a:r>
            <a:r>
              <a:rPr lang="zh-CN" altLang="en-US" dirty="0">
                <a:solidFill>
                  <a:schemeClr val="accent2"/>
                </a:solidFill>
              </a:rPr>
              <a:t>段：（</a:t>
            </a:r>
            <a:r>
              <a:rPr lang="en-US" altLang="zh-CN" dirty="0">
                <a:solidFill>
                  <a:schemeClr val="accent2"/>
                </a:solidFill>
              </a:rPr>
              <a:t>bss segment</a:t>
            </a:r>
            <a:r>
              <a:rPr lang="zh-CN" altLang="en-US" dirty="0">
                <a:solidFill>
                  <a:schemeClr val="accent2"/>
                </a:solidFill>
              </a:rPr>
              <a:t>）</a:t>
            </a:r>
            <a:r>
              <a:rPr lang="zh-CN" altLang="en-US" dirty="0"/>
              <a:t>用来存放程序中</a:t>
            </a:r>
            <a:r>
              <a:rPr lang="zh-CN" altLang="en-US" dirty="0">
                <a:solidFill>
                  <a:srgbClr val="FF0000"/>
                </a:solidFill>
              </a:rPr>
              <a:t>未初始化的全局变量</a:t>
            </a:r>
            <a:r>
              <a:rPr lang="zh-CN" altLang="en-US" dirty="0"/>
              <a:t>的一块内存区域。</a:t>
            </a:r>
            <a:r>
              <a:rPr lang="en-US" altLang="zh-CN" dirty="0"/>
              <a:t>bss</a:t>
            </a:r>
            <a:r>
              <a:rPr lang="zh-CN" altLang="en-US" dirty="0"/>
              <a:t>是英文</a:t>
            </a:r>
            <a:r>
              <a:rPr lang="en-US" altLang="zh-CN" dirty="0"/>
              <a:t>Block Started by Symbol</a:t>
            </a:r>
            <a:r>
              <a:rPr lang="zh-CN" altLang="en-US" dirty="0"/>
              <a:t>的简称。</a:t>
            </a:r>
            <a:r>
              <a:rPr lang="en-US" altLang="zh-CN" dirty="0"/>
              <a:t>bss</a:t>
            </a:r>
            <a:r>
              <a:rPr lang="zh-CN" altLang="en-US" dirty="0"/>
              <a:t>段属于静态内存分配。</a:t>
            </a:r>
            <a:endParaRPr lang="en-US" altLang="zh-CN" dirty="0"/>
          </a:p>
          <a:p>
            <a:pPr>
              <a:lnSpc>
                <a:spcPct val="100000"/>
              </a:lnSpc>
            </a:pPr>
            <a:r>
              <a:rPr lang="en-US" altLang="zh-CN" dirty="0">
                <a:solidFill>
                  <a:schemeClr val="accent2"/>
                </a:solidFill>
              </a:rPr>
              <a:t>data</a:t>
            </a:r>
            <a:r>
              <a:rPr lang="zh-CN" altLang="en-US" dirty="0">
                <a:solidFill>
                  <a:schemeClr val="accent2"/>
                </a:solidFill>
              </a:rPr>
              <a:t>段：数据段（</a:t>
            </a:r>
            <a:r>
              <a:rPr lang="en-US" altLang="zh-CN" dirty="0">
                <a:solidFill>
                  <a:schemeClr val="accent2"/>
                </a:solidFill>
              </a:rPr>
              <a:t>data segment</a:t>
            </a:r>
            <a:r>
              <a:rPr lang="zh-CN" altLang="en-US" dirty="0">
                <a:solidFill>
                  <a:schemeClr val="accent2"/>
                </a:solidFill>
              </a:rPr>
              <a:t>）</a:t>
            </a:r>
            <a:r>
              <a:rPr lang="zh-CN" altLang="en-US" dirty="0"/>
              <a:t>用来存放程序中</a:t>
            </a:r>
            <a:r>
              <a:rPr lang="zh-CN" altLang="en-US" dirty="0">
                <a:solidFill>
                  <a:srgbClr val="FF0000"/>
                </a:solidFill>
              </a:rPr>
              <a:t>已初始化的全局变量</a:t>
            </a:r>
            <a:r>
              <a:rPr lang="zh-CN" altLang="en-US" dirty="0"/>
              <a:t>的一块内存区域。数据段属于静态内存分配。 </a:t>
            </a:r>
          </a:p>
          <a:p>
            <a:r>
              <a:rPr lang="zh-CN" altLang="en-US" dirty="0"/>
              <a:t> </a:t>
            </a:r>
            <a:r>
              <a:rPr lang="en-US" altLang="zh-CN" dirty="0">
                <a:solidFill>
                  <a:schemeClr val="accent2"/>
                </a:solidFill>
              </a:rPr>
              <a:t>text</a:t>
            </a:r>
            <a:r>
              <a:rPr lang="zh-CN" altLang="en-US" dirty="0">
                <a:solidFill>
                  <a:schemeClr val="accent2"/>
                </a:solidFill>
              </a:rPr>
              <a:t>段：代码段（</a:t>
            </a:r>
            <a:r>
              <a:rPr lang="en-US" altLang="zh-CN" dirty="0">
                <a:solidFill>
                  <a:schemeClr val="accent2"/>
                </a:solidFill>
              </a:rPr>
              <a:t>code segment/text segment</a:t>
            </a:r>
            <a:r>
              <a:rPr lang="zh-CN" altLang="en-US" dirty="0">
                <a:solidFill>
                  <a:schemeClr val="accent2"/>
                </a:solidFill>
              </a:rPr>
              <a:t>）</a:t>
            </a:r>
            <a:r>
              <a:rPr lang="zh-CN" altLang="en-US" dirty="0"/>
              <a:t>用来存放程序执行代码的一块内存区域。这部分区域的大小在程序运行前就已经确定，并且内存区域通常属于只读</a:t>
            </a:r>
            <a:r>
              <a:rPr lang="en-US" altLang="zh-CN" dirty="0"/>
              <a:t>(</a:t>
            </a:r>
            <a:r>
              <a:rPr lang="zh-CN" altLang="en-US" dirty="0"/>
              <a:t>某些架构也允许代码段为可写，即允许修改程序</a:t>
            </a:r>
            <a:r>
              <a:rPr lang="en-US" altLang="zh-CN" dirty="0"/>
              <a:t>)</a:t>
            </a:r>
            <a:r>
              <a:rPr lang="zh-CN" altLang="en-US" dirty="0"/>
              <a:t>。在代码段中，也有可能包含一些只读的常数变量，例如字符串常量等</a:t>
            </a:r>
            <a:r>
              <a:rPr lang="zh-CN" altLang="en-US" dirty="0" smtClean="0"/>
              <a:t>。</a:t>
            </a:r>
            <a:endParaRPr lang="zh-CN" altLang="en-US" dirty="0"/>
          </a:p>
        </p:txBody>
      </p:sp>
    </p:spTree>
    <p:extLst>
      <p:ext uri="{BB962C8B-B14F-4D97-AF65-F5344CB8AC3E}">
        <p14:creationId xmlns:p14="http://schemas.microsoft.com/office/powerpoint/2010/main" val="598332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zh-CN" altLang="en-US" dirty="0" smtClean="0"/>
              <a:t>存储分配的三种方式 </a:t>
            </a:r>
          </a:p>
        </p:txBody>
      </p:sp>
      <p:sp>
        <p:nvSpPr>
          <p:cNvPr id="47107" name="Rectangle 3"/>
          <p:cNvSpPr>
            <a:spLocks noGrp="1" noChangeArrowheads="1"/>
          </p:cNvSpPr>
          <p:nvPr>
            <p:ph type="body" idx="1"/>
          </p:nvPr>
        </p:nvSpPr>
        <p:spPr>
          <a:xfrm>
            <a:off x="449310" y="1600200"/>
            <a:ext cx="8515178" cy="4853136"/>
          </a:xfrm>
        </p:spPr>
        <p:txBody>
          <a:bodyPr/>
          <a:lstStyle/>
          <a:p>
            <a:r>
              <a:rPr lang="en-US" altLang="zh-CN" sz="2800" b="1" dirty="0" smtClean="0"/>
              <a:t>1.</a:t>
            </a:r>
            <a:r>
              <a:rPr lang="zh-CN" altLang="en-US" sz="2800" b="1" dirty="0" smtClean="0"/>
              <a:t>直接指定方式</a:t>
            </a:r>
            <a:r>
              <a:rPr lang="zh-CN" altLang="en-US" sz="2800" dirty="0" smtClean="0"/>
              <a:t>：程序员在编程序时</a:t>
            </a:r>
            <a:r>
              <a:rPr lang="en-US" altLang="zh-CN" sz="2800" dirty="0" smtClean="0"/>
              <a:t>,</a:t>
            </a:r>
            <a:r>
              <a:rPr lang="zh-CN" altLang="en-US" sz="2800" dirty="0" smtClean="0"/>
              <a:t>或编译程序</a:t>
            </a:r>
            <a:r>
              <a:rPr lang="en-US" altLang="zh-CN" sz="2800" dirty="0" smtClean="0"/>
              <a:t>(</a:t>
            </a:r>
            <a:r>
              <a:rPr lang="zh-CN" altLang="en-US" sz="2800" dirty="0" smtClean="0"/>
              <a:t>汇编程序</a:t>
            </a:r>
            <a:r>
              <a:rPr lang="en-US" altLang="zh-CN" sz="2800" dirty="0" smtClean="0"/>
              <a:t>)</a:t>
            </a:r>
            <a:r>
              <a:rPr lang="zh-CN" altLang="en-US" sz="2800" dirty="0" smtClean="0"/>
              <a:t>对源程序进行编译</a:t>
            </a:r>
            <a:r>
              <a:rPr lang="en-US" altLang="zh-CN" sz="2800" dirty="0" smtClean="0"/>
              <a:t>(</a:t>
            </a:r>
            <a:r>
              <a:rPr lang="zh-CN" altLang="en-US" sz="2800" dirty="0" smtClean="0"/>
              <a:t>汇编</a:t>
            </a:r>
            <a:r>
              <a:rPr lang="en-US" altLang="zh-CN" sz="2800" dirty="0" smtClean="0"/>
              <a:t>)</a:t>
            </a:r>
            <a:r>
              <a:rPr lang="zh-CN" altLang="en-US" sz="2800" dirty="0" smtClean="0"/>
              <a:t>时</a:t>
            </a:r>
            <a:r>
              <a:rPr lang="en-US" altLang="zh-CN" sz="2800" dirty="0" smtClean="0"/>
              <a:t>,</a:t>
            </a:r>
            <a:r>
              <a:rPr lang="zh-CN" altLang="en-US" sz="2800" dirty="0" smtClean="0"/>
              <a:t>所用的是实际地址。</a:t>
            </a:r>
          </a:p>
          <a:p>
            <a:r>
              <a:rPr lang="en-US" altLang="zh-CN" sz="2800" b="1" dirty="0" smtClean="0"/>
              <a:t>2.</a:t>
            </a:r>
            <a:r>
              <a:rPr lang="zh-CN" altLang="en-US" sz="2800" b="1" dirty="0" smtClean="0"/>
              <a:t>静态分配</a:t>
            </a:r>
            <a:r>
              <a:rPr lang="en-US" altLang="zh-CN" sz="2800" b="1" dirty="0" smtClean="0"/>
              <a:t>(Static Allocation)</a:t>
            </a:r>
            <a:r>
              <a:rPr lang="zh-CN" altLang="en-US" sz="2800" dirty="0" smtClean="0"/>
              <a:t>：程序员编程时</a:t>
            </a:r>
            <a:r>
              <a:rPr lang="en-US" altLang="zh-CN" sz="2800" dirty="0" smtClean="0"/>
              <a:t>,</a:t>
            </a:r>
            <a:r>
              <a:rPr lang="zh-CN" altLang="en-US" sz="2800" dirty="0" smtClean="0"/>
              <a:t>或由编译程序产生的目的程序</a:t>
            </a:r>
            <a:r>
              <a:rPr lang="en-US" altLang="zh-CN" sz="2800" dirty="0" smtClean="0"/>
              <a:t>,</a:t>
            </a:r>
            <a:r>
              <a:rPr lang="zh-CN" altLang="en-US" sz="2800" dirty="0" smtClean="0"/>
              <a:t>均可从其地址空间的零地址开始；当装配程序对其进行连接装入时才确定它们在主存中的地址。</a:t>
            </a:r>
          </a:p>
          <a:p>
            <a:r>
              <a:rPr lang="en-US" altLang="zh-CN" sz="2800" b="1" dirty="0" smtClean="0"/>
              <a:t>3.</a:t>
            </a:r>
            <a:r>
              <a:rPr lang="zh-CN" altLang="en-US" sz="2800" b="1" dirty="0" smtClean="0"/>
              <a:t>动态分配</a:t>
            </a:r>
            <a:r>
              <a:rPr lang="en-US" altLang="zh-CN" sz="2800" b="1" dirty="0" smtClean="0"/>
              <a:t>(Dynamic Allocation)</a:t>
            </a:r>
            <a:r>
              <a:rPr lang="zh-CN" altLang="en-US" sz="2800" dirty="0" smtClean="0"/>
              <a:t>：作业在存储空间中的位置</a:t>
            </a:r>
            <a:r>
              <a:rPr lang="en-US" altLang="zh-CN" sz="2800" dirty="0" smtClean="0"/>
              <a:t>,</a:t>
            </a:r>
            <a:r>
              <a:rPr lang="zh-CN" altLang="en-US" sz="2800" dirty="0" smtClean="0"/>
              <a:t>在其装入时确定</a:t>
            </a:r>
            <a:r>
              <a:rPr lang="en-US" altLang="zh-CN" sz="2800" dirty="0" smtClean="0"/>
              <a:t>,</a:t>
            </a:r>
            <a:r>
              <a:rPr lang="zh-CN" altLang="en-US" sz="2800" dirty="0" smtClean="0"/>
              <a:t>在其执行过程中可根据需要申请附加的存储空间</a:t>
            </a:r>
            <a:r>
              <a:rPr lang="en-US" altLang="zh-CN" sz="2800" dirty="0" smtClean="0"/>
              <a:t>,</a:t>
            </a:r>
            <a:r>
              <a:rPr lang="zh-CN" altLang="en-US" sz="2800" dirty="0" smtClean="0"/>
              <a:t>而且一个作业已占用的部分区域不再需要时</a:t>
            </a:r>
            <a:r>
              <a:rPr lang="en-US" altLang="zh-CN" sz="2800" dirty="0" smtClean="0"/>
              <a:t>,</a:t>
            </a:r>
            <a:r>
              <a:rPr lang="zh-CN" altLang="en-US" sz="2800" dirty="0" smtClean="0"/>
              <a:t>可以要求归还给系统。</a:t>
            </a:r>
          </a:p>
        </p:txBody>
      </p:sp>
    </p:spTree>
    <p:extLst>
      <p:ext uri="{BB962C8B-B14F-4D97-AF65-F5344CB8AC3E}">
        <p14:creationId xmlns:p14="http://schemas.microsoft.com/office/powerpoint/2010/main" val="3107162031"/>
      </p:ext>
    </p:extLst>
  </p:cSld>
  <p:clrMapOvr>
    <a:masterClrMapping/>
  </p:clrMapOvr>
  <mc:AlternateContent xmlns:mc="http://schemas.openxmlformats.org/markup-compatibility/2006" xmlns:p14="http://schemas.microsoft.com/office/powerpoint/2010/main">
    <mc:Choice Requires="p14">
      <p:transition spd="slow" p14:dur="2000" advTm="217840"/>
    </mc:Choice>
    <mc:Fallback xmlns="">
      <p:transition spd="slow" advTm="2178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dissolve">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dissolve">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dissolve">
                                      <p:cBhvr>
                                        <p:cTn id="17"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a:xfrm>
            <a:off x="702110" y="1628799"/>
            <a:ext cx="4157922" cy="5008684"/>
          </a:xfrm>
        </p:spPr>
        <p:txBody>
          <a:bodyPr>
            <a:normAutofit fontScale="92500" lnSpcReduction="10000"/>
          </a:bodyPr>
          <a:lstStyle/>
          <a:p>
            <a:pPr>
              <a:lnSpc>
                <a:spcPct val="100000"/>
              </a:lnSpc>
            </a:pPr>
            <a:r>
              <a:rPr lang="en-US" altLang="zh-CN" dirty="0" smtClean="0"/>
              <a:t>text</a:t>
            </a:r>
            <a:r>
              <a:rPr lang="zh-CN" altLang="en-US" dirty="0" smtClean="0"/>
              <a:t>和</a:t>
            </a:r>
            <a:r>
              <a:rPr lang="en-US" altLang="zh-CN" dirty="0" smtClean="0"/>
              <a:t>data</a:t>
            </a:r>
            <a:r>
              <a:rPr lang="zh-CN" altLang="en-US" dirty="0" smtClean="0"/>
              <a:t>段都在可执行文件中，由系统从可执行文件中加载，而</a:t>
            </a:r>
            <a:r>
              <a:rPr lang="en-US" altLang="zh-CN" dirty="0" smtClean="0">
                <a:solidFill>
                  <a:srgbClr val="FF0000"/>
                </a:solidFill>
              </a:rPr>
              <a:t>bss</a:t>
            </a:r>
            <a:r>
              <a:rPr lang="zh-CN" altLang="en-US" dirty="0" smtClean="0">
                <a:solidFill>
                  <a:srgbClr val="FF0000"/>
                </a:solidFill>
              </a:rPr>
              <a:t>段不在可执行文件中</a:t>
            </a:r>
            <a:r>
              <a:rPr lang="zh-CN" altLang="en-US" dirty="0" smtClean="0"/>
              <a:t>，由系统初始化。</a:t>
            </a:r>
            <a:endParaRPr lang="en-US" altLang="zh-CN" dirty="0" smtClean="0"/>
          </a:p>
          <a:p>
            <a:pPr>
              <a:lnSpc>
                <a:spcPct val="100000"/>
              </a:lnSpc>
            </a:pPr>
            <a:r>
              <a:rPr lang="zh-CN" altLang="en-US" dirty="0" smtClean="0"/>
              <a:t>一个装入内存的可执行程序，除了</a:t>
            </a:r>
            <a:r>
              <a:rPr lang="en-US" altLang="zh-CN" dirty="0" smtClean="0"/>
              <a:t>bss</a:t>
            </a:r>
            <a:r>
              <a:rPr lang="zh-CN" altLang="en-US" dirty="0" smtClean="0"/>
              <a:t>、</a:t>
            </a:r>
            <a:r>
              <a:rPr lang="en-US" altLang="zh-CN" dirty="0" smtClean="0"/>
              <a:t>data</a:t>
            </a:r>
            <a:r>
              <a:rPr lang="zh-CN" altLang="en-US" dirty="0" smtClean="0"/>
              <a:t>和</a:t>
            </a:r>
            <a:r>
              <a:rPr lang="en-US" altLang="zh-CN" dirty="0" smtClean="0"/>
              <a:t>text</a:t>
            </a:r>
            <a:r>
              <a:rPr lang="zh-CN" altLang="en-US" dirty="0" smtClean="0"/>
              <a:t>段外，还需构建一个栈（</a:t>
            </a:r>
            <a:r>
              <a:rPr lang="en-US" altLang="zh-CN" dirty="0" smtClean="0"/>
              <a:t>stack</a:t>
            </a:r>
            <a:r>
              <a:rPr lang="zh-CN" altLang="en-US" dirty="0" smtClean="0"/>
              <a:t>）和一个堆（</a:t>
            </a:r>
            <a:r>
              <a:rPr lang="en-US" altLang="zh-CN" dirty="0" smtClean="0"/>
              <a:t>heap</a:t>
            </a:r>
            <a:r>
              <a:rPr lang="zh-CN" altLang="en-US" dirty="0" smtClean="0"/>
              <a:t>）。</a:t>
            </a:r>
            <a:endParaRPr lang="zh-CN" altLang="en-US" dirty="0"/>
          </a:p>
          <a:p>
            <a:pPr>
              <a:lnSpc>
                <a:spcPct val="100000"/>
              </a:lnSpc>
            </a:pPr>
            <a:endParaRPr lang="zh-CN" altLang="en-US" dirty="0"/>
          </a:p>
          <a:p>
            <a:endParaRPr lang="zh-CN" altLang="en-US" b="0" dirty="0" smtClean="0"/>
          </a:p>
          <a:p>
            <a:endParaRPr lang="zh-CN" altLang="en-US" dirty="0"/>
          </a:p>
        </p:txBody>
      </p:sp>
      <p:pic>
        <p:nvPicPr>
          <p:cNvPr id="4" name="内容占位符 10"/>
          <p:cNvPicPr>
            <a:picLocks noChangeAspect="1"/>
          </p:cNvPicPr>
          <p:nvPr/>
        </p:nvPicPr>
        <p:blipFill rotWithShape="1">
          <a:blip r:embed="rId2">
            <a:extLst>
              <a:ext uri="{28A0092B-C50C-407E-A947-70E740481C1C}">
                <a14:useLocalDpi xmlns:a14="http://schemas.microsoft.com/office/drawing/2010/main" val="0"/>
              </a:ext>
            </a:extLst>
          </a:blip>
          <a:srcRect b="10983"/>
          <a:stretch/>
        </p:blipFill>
        <p:spPr bwMode="auto">
          <a:xfrm>
            <a:off x="4709862" y="1399342"/>
            <a:ext cx="4428026" cy="5238141"/>
          </a:xfrm>
          <a:prstGeom prst="rect">
            <a:avLst/>
          </a:prstGeom>
          <a:noFill/>
          <a:ln w="9525">
            <a:noFill/>
            <a:miter lim="800000"/>
            <a:headEnd/>
            <a:tailEnd/>
          </a:ln>
        </p:spPr>
      </p:pic>
    </p:spTree>
    <p:extLst>
      <p:ext uri="{BB962C8B-B14F-4D97-AF65-F5344CB8AC3E}">
        <p14:creationId xmlns:p14="http://schemas.microsoft.com/office/powerpoint/2010/main" val="158544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5" name="内容占位符 2"/>
          <p:cNvSpPr>
            <a:spLocks noGrp="1"/>
          </p:cNvSpPr>
          <p:nvPr>
            <p:ph idx="1"/>
          </p:nvPr>
        </p:nvSpPr>
        <p:spPr>
          <a:xfrm>
            <a:off x="457200" y="1600200"/>
            <a:ext cx="8229600" cy="4781128"/>
          </a:xfrm>
        </p:spPr>
        <p:txBody>
          <a:bodyPr>
            <a:normAutofit fontScale="85000" lnSpcReduction="10000"/>
          </a:bodyPr>
          <a:lstStyle/>
          <a:p>
            <a:pPr>
              <a:lnSpc>
                <a:spcPct val="100000"/>
              </a:lnSpc>
              <a:spcAft>
                <a:spcPts val="600"/>
              </a:spcAft>
            </a:pPr>
            <a:r>
              <a:rPr lang="zh-CN" altLang="en-US" dirty="0">
                <a:solidFill>
                  <a:schemeClr val="accent2"/>
                </a:solidFill>
              </a:rPr>
              <a:t>栈</a:t>
            </a:r>
            <a:r>
              <a:rPr lang="en-US" altLang="zh-CN" dirty="0">
                <a:solidFill>
                  <a:schemeClr val="accent2"/>
                </a:solidFill>
              </a:rPr>
              <a:t>(stack)</a:t>
            </a:r>
            <a:r>
              <a:rPr lang="zh-CN" altLang="en-US" dirty="0" smtClean="0">
                <a:solidFill>
                  <a:schemeClr val="accent2"/>
                </a:solidFill>
              </a:rPr>
              <a:t>：</a:t>
            </a:r>
            <a:r>
              <a:rPr lang="zh-CN" altLang="en-US" dirty="0">
                <a:solidFill>
                  <a:schemeClr val="accent2"/>
                </a:solidFill>
              </a:rPr>
              <a:t>存放、交换临时数据的内存区</a:t>
            </a:r>
          </a:p>
          <a:p>
            <a:pPr lvl="1">
              <a:lnSpc>
                <a:spcPct val="100000"/>
              </a:lnSpc>
              <a:spcAft>
                <a:spcPts val="600"/>
              </a:spcAft>
            </a:pPr>
            <a:r>
              <a:rPr lang="zh-CN" altLang="en-US" dirty="0" smtClean="0"/>
              <a:t>用户</a:t>
            </a:r>
            <a:r>
              <a:rPr lang="zh-CN" altLang="en-US" dirty="0"/>
              <a:t>存放</a:t>
            </a:r>
            <a:r>
              <a:rPr lang="zh-CN" altLang="en-US" dirty="0" smtClean="0"/>
              <a:t>程序局部变量的内存区域，（</a:t>
            </a:r>
            <a:r>
              <a:rPr lang="zh-CN" altLang="en-US" dirty="0"/>
              <a:t>但不包括</a:t>
            </a:r>
            <a:r>
              <a:rPr lang="en-US" altLang="zh-CN" dirty="0"/>
              <a:t>static</a:t>
            </a:r>
            <a:r>
              <a:rPr lang="zh-CN" altLang="en-US" dirty="0"/>
              <a:t>声明的变量，</a:t>
            </a:r>
            <a:r>
              <a:rPr lang="en-US" altLang="zh-CN" dirty="0"/>
              <a:t>static</a:t>
            </a:r>
            <a:r>
              <a:rPr lang="zh-CN" altLang="en-US" dirty="0"/>
              <a:t>意味着在数据段中存放变量）</a:t>
            </a:r>
            <a:r>
              <a:rPr lang="zh-CN" altLang="en-US" dirty="0" smtClean="0"/>
              <a:t>。</a:t>
            </a:r>
            <a:endParaRPr lang="en-US" altLang="zh-CN" dirty="0" smtClean="0"/>
          </a:p>
          <a:p>
            <a:pPr lvl="1">
              <a:lnSpc>
                <a:spcPct val="100000"/>
              </a:lnSpc>
              <a:spcAft>
                <a:spcPts val="600"/>
              </a:spcAft>
            </a:pPr>
            <a:r>
              <a:rPr lang="zh-CN" altLang="en-US" dirty="0"/>
              <a:t>保存</a:t>
            </a:r>
            <a:r>
              <a:rPr lang="en-US" altLang="zh-CN" dirty="0"/>
              <a:t>/</a:t>
            </a:r>
            <a:r>
              <a:rPr lang="zh-CN" altLang="en-US" dirty="0"/>
              <a:t>恢复调用现场</a:t>
            </a:r>
            <a:r>
              <a:rPr lang="zh-CN" altLang="en-US" dirty="0" smtClean="0"/>
              <a:t>。在</a:t>
            </a:r>
            <a:r>
              <a:rPr lang="zh-CN" altLang="en-US" dirty="0"/>
              <a:t>函数被调用时，其参数也会被压入发起调用的进程栈中，并且待到调用结束后，函数的返回值也会被存放回栈中</a:t>
            </a:r>
            <a:r>
              <a:rPr lang="zh-CN" altLang="en-US" dirty="0" smtClean="0"/>
              <a:t>。</a:t>
            </a:r>
            <a:endParaRPr lang="en-US" altLang="zh-CN" dirty="0" smtClean="0"/>
          </a:p>
          <a:p>
            <a:pPr>
              <a:lnSpc>
                <a:spcPct val="100000"/>
              </a:lnSpc>
              <a:spcAft>
                <a:spcPts val="600"/>
              </a:spcAft>
            </a:pPr>
            <a:r>
              <a:rPr lang="zh-CN" altLang="en-US" dirty="0">
                <a:solidFill>
                  <a:schemeClr val="accent2"/>
                </a:solidFill>
              </a:rPr>
              <a:t>堆（</a:t>
            </a:r>
            <a:r>
              <a:rPr lang="en-US" altLang="zh-CN" dirty="0">
                <a:solidFill>
                  <a:schemeClr val="accent2"/>
                </a:solidFill>
              </a:rPr>
              <a:t>heap</a:t>
            </a:r>
            <a:r>
              <a:rPr lang="zh-CN" altLang="en-US" dirty="0">
                <a:solidFill>
                  <a:schemeClr val="accent2"/>
                </a:solidFill>
              </a:rPr>
              <a:t>）</a:t>
            </a:r>
            <a:r>
              <a:rPr lang="zh-CN" altLang="en-US" dirty="0" smtClean="0">
                <a:solidFill>
                  <a:schemeClr val="accent2"/>
                </a:solidFill>
              </a:rPr>
              <a:t>：</a:t>
            </a:r>
            <a:r>
              <a:rPr lang="zh-CN" altLang="en-US" dirty="0">
                <a:solidFill>
                  <a:schemeClr val="accent2"/>
                </a:solidFill>
              </a:rPr>
              <a:t>存放进程运行</a:t>
            </a:r>
            <a:r>
              <a:rPr lang="zh-CN" altLang="en-US" dirty="0" smtClean="0">
                <a:solidFill>
                  <a:schemeClr val="accent2"/>
                </a:solidFill>
              </a:rPr>
              <a:t>中动态分配</a:t>
            </a:r>
            <a:r>
              <a:rPr lang="zh-CN" altLang="en-US" dirty="0">
                <a:solidFill>
                  <a:schemeClr val="accent2"/>
                </a:solidFill>
              </a:rPr>
              <a:t>的内存段</a:t>
            </a:r>
          </a:p>
          <a:p>
            <a:pPr lvl="1">
              <a:lnSpc>
                <a:spcPct val="100000"/>
              </a:lnSpc>
              <a:spcAft>
                <a:spcPts val="600"/>
              </a:spcAft>
            </a:pPr>
            <a:r>
              <a:rPr lang="zh-CN" altLang="en-US" dirty="0" smtClean="0"/>
              <a:t>它</a:t>
            </a:r>
            <a:r>
              <a:rPr lang="zh-CN" altLang="en-US" dirty="0"/>
              <a:t>的大小并不固定，可动态扩张或缩减</a:t>
            </a:r>
            <a:r>
              <a:rPr lang="zh-CN" altLang="en-US" dirty="0" smtClean="0"/>
              <a:t>。当</a:t>
            </a:r>
            <a:r>
              <a:rPr lang="zh-CN" altLang="en-US" dirty="0"/>
              <a:t>进程调用</a:t>
            </a:r>
            <a:r>
              <a:rPr lang="en-US" altLang="zh-CN" dirty="0" err="1"/>
              <a:t>malloc</a:t>
            </a:r>
            <a:r>
              <a:rPr lang="zh-CN" altLang="en-US" dirty="0"/>
              <a:t>等函数分配内存时，新分配的内存就被动态添加到堆上（堆被扩张）</a:t>
            </a:r>
            <a:r>
              <a:rPr lang="zh-CN" altLang="en-US" dirty="0" smtClean="0"/>
              <a:t>；当</a:t>
            </a:r>
            <a:r>
              <a:rPr lang="zh-CN" altLang="en-US" dirty="0"/>
              <a:t>利用</a:t>
            </a:r>
            <a:r>
              <a:rPr lang="en-US" altLang="zh-CN" dirty="0"/>
              <a:t>free</a:t>
            </a:r>
            <a:r>
              <a:rPr lang="zh-CN" altLang="en-US" dirty="0"/>
              <a:t>等函数释放内存时，被释放的内存从堆中被剔除（堆被缩减）。</a:t>
            </a:r>
          </a:p>
          <a:p>
            <a:endParaRPr lang="zh-CN" altLang="en-US" dirty="0"/>
          </a:p>
        </p:txBody>
      </p:sp>
    </p:spTree>
    <p:extLst>
      <p:ext uri="{BB962C8B-B14F-4D97-AF65-F5344CB8AC3E}">
        <p14:creationId xmlns:p14="http://schemas.microsoft.com/office/powerpoint/2010/main" val="264945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defRPr/>
            </a:pPr>
            <a:r>
              <a:rPr kumimoji="1" lang="zh-CN" altLang="en-US" dirty="0" smtClean="0">
                <a:latin typeface="Times New Roman" pitchFamily="18" charset="0"/>
                <a:ea typeface="宋体" pitchFamily="2" charset="-122"/>
              </a:rPr>
              <a:t>具体实例：</a:t>
            </a:r>
            <a:r>
              <a:rPr kumimoji="1" lang="en-US" altLang="zh-CN" dirty="0" err="1" smtClean="0">
                <a:latin typeface="Times New Roman" pitchFamily="18" charset="0"/>
                <a:ea typeface="宋体" pitchFamily="2" charset="-122"/>
              </a:rPr>
              <a:t>program.c</a:t>
            </a:r>
            <a:endParaRPr kumimoji="1" lang="en-US" altLang="zh-CN" dirty="0" smtClean="0">
              <a:latin typeface="Times New Roman" pitchFamily="18" charset="0"/>
              <a:ea typeface="宋体" pitchFamily="2" charset="-122"/>
            </a:endParaRPr>
          </a:p>
        </p:txBody>
      </p:sp>
      <p:sp>
        <p:nvSpPr>
          <p:cNvPr id="178181" name="Text Box 5"/>
          <p:cNvSpPr txBox="1">
            <a:spLocks noChangeArrowheads="1"/>
          </p:cNvSpPr>
          <p:nvPr/>
        </p:nvSpPr>
        <p:spPr bwMode="auto">
          <a:xfrm>
            <a:off x="2032000" y="2132013"/>
            <a:ext cx="184150" cy="457200"/>
          </a:xfrm>
          <a:prstGeom prst="rect">
            <a:avLst/>
          </a:prstGeom>
          <a:noFill/>
          <a:ln w="12700" cap="sq">
            <a:noFill/>
            <a:miter lim="800000"/>
          </a:ln>
          <a:effectLst/>
        </p:spPr>
        <p:txBody>
          <a:bodyPr wrap="none">
            <a:spAutoFit/>
          </a:bodyPr>
          <a:lstStyle/>
          <a:p>
            <a:pPr algn="ctr" eaLnBrk="0" hangingPunct="0">
              <a:buFontTx/>
              <a:buNone/>
              <a:defRPr/>
            </a:pPr>
            <a:endParaRPr kumimoji="1" lang="zh-CN" altLang="zh-CN">
              <a:effectLst>
                <a:outerShdw blurRad="38100" dist="38100" dir="2700000" algn="tl">
                  <a:srgbClr val="000000"/>
                </a:outerShdw>
              </a:effectLst>
              <a:ea typeface="宋体" pitchFamily="2" charset="-122"/>
            </a:endParaRPr>
          </a:p>
        </p:txBody>
      </p:sp>
      <p:sp>
        <p:nvSpPr>
          <p:cNvPr id="178185" name="Text Box 9"/>
          <p:cNvSpPr txBox="1">
            <a:spLocks noChangeArrowheads="1"/>
          </p:cNvSpPr>
          <p:nvPr/>
        </p:nvSpPr>
        <p:spPr bwMode="auto">
          <a:xfrm>
            <a:off x="611560" y="1772816"/>
            <a:ext cx="8434745" cy="5447645"/>
          </a:xfrm>
          <a:prstGeom prst="rect">
            <a:avLst/>
          </a:prstGeom>
          <a:noFill/>
          <a:ln w="12700" cap="sq">
            <a:noFill/>
            <a:miter lim="800000"/>
          </a:ln>
          <a:effectLst/>
        </p:spPr>
        <p:txBody>
          <a:bodyPr wrap="none">
            <a:spAutoFit/>
          </a:bodyPr>
          <a:lstStyle/>
          <a:p>
            <a:pPr eaLnBrk="0" hangingPunct="0">
              <a:buFontTx/>
              <a:buNone/>
              <a:defRPr/>
            </a:pP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err="1" smtClean="0">
                <a:latin typeface="Tw Cen MT Condensed Extra Bold" panose="020B0803020202020204" pitchFamily="34" charset="0"/>
                <a:ea typeface="宋体" pitchFamily="2" charset="-122"/>
              </a:rPr>
              <a:t>read_something</a:t>
            </a:r>
            <a:r>
              <a:rPr lang="en-US" altLang="zh-CN" sz="2400" dirty="0" smtClean="0">
                <a:latin typeface="Tw Cen MT Condensed Extra Bold" panose="020B0803020202020204" pitchFamily="34" charset="0"/>
                <a:ea typeface="宋体" pitchFamily="2" charset="-122"/>
              </a:rPr>
              <a:t>(</a:t>
            </a:r>
            <a:r>
              <a:rPr lang="en-US" altLang="zh-CN" sz="2400" dirty="0">
                <a:solidFill>
                  <a:srgbClr val="00B050"/>
                </a:solidFill>
                <a:latin typeface="Tw Cen MT Condensed Extra Bold" panose="020B0803020202020204" pitchFamily="34" charset="0"/>
                <a:ea typeface="宋体" pitchFamily="2" charset="-122"/>
              </a:rPr>
              <a:t>void</a:t>
            </a:r>
            <a:r>
              <a:rPr lang="en-US" altLang="zh-CN" sz="2400" dirty="0">
                <a:latin typeface="Tw Cen MT Condensed Extra Bold" panose="020B0803020202020204" pitchFamily="34" charset="0"/>
                <a:ea typeface="宋体" pitchFamily="2" charset="-122"/>
              </a:rPr>
              <a:t>);</a:t>
            </a:r>
          </a:p>
          <a:p>
            <a:pPr eaLnBrk="0" hangingPunct="0">
              <a:buFontTx/>
              <a:buNone/>
              <a:defRPr/>
            </a:pP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err="1" smtClean="0">
                <a:latin typeface="Tw Cen MT Condensed Extra Bold" panose="020B0803020202020204" pitchFamily="34" charset="0"/>
                <a:ea typeface="宋体" pitchFamily="2" charset="-122"/>
              </a:rPr>
              <a:t>do_something</a:t>
            </a:r>
            <a:r>
              <a:rPr lang="en-US" altLang="zh-CN" sz="2400" dirty="0" smtClean="0">
                <a:latin typeface="Tw Cen MT Condensed Extra Bold" panose="020B0803020202020204" pitchFamily="34" charset="0"/>
                <a:ea typeface="宋体" pitchFamily="2" charset="-122"/>
              </a:rPr>
              <a:t>(</a:t>
            </a: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a:t>
            </a:r>
          </a:p>
          <a:p>
            <a:pPr eaLnBrk="0" hangingPunct="0">
              <a:buFontTx/>
              <a:buNone/>
              <a:defRPr/>
            </a:pPr>
            <a:r>
              <a:rPr lang="en-US" altLang="zh-CN" sz="2400" dirty="0">
                <a:solidFill>
                  <a:srgbClr val="00B050"/>
                </a:solidFill>
                <a:latin typeface="Tw Cen MT Condensed Extra Bold" panose="020B0803020202020204" pitchFamily="34" charset="0"/>
                <a:ea typeface="宋体" pitchFamily="2" charset="-122"/>
              </a:rPr>
              <a:t>void</a:t>
            </a:r>
            <a:r>
              <a:rPr lang="en-US" altLang="zh-CN" sz="2400" dirty="0">
                <a:latin typeface="Tw Cen MT Condensed Extra Bold" panose="020B0803020202020204" pitchFamily="34" charset="0"/>
                <a:ea typeface="宋体" pitchFamily="2" charset="-122"/>
              </a:rPr>
              <a:t> </a:t>
            </a:r>
            <a:r>
              <a:rPr lang="en-US" altLang="zh-CN" sz="2400" dirty="0" err="1" smtClean="0">
                <a:latin typeface="Tw Cen MT Condensed Extra Bold" panose="020B0803020202020204" pitchFamily="34" charset="0"/>
                <a:ea typeface="宋体" pitchFamily="2" charset="-122"/>
              </a:rPr>
              <a:t>write_something</a:t>
            </a:r>
            <a:r>
              <a:rPr lang="en-US" altLang="zh-CN" sz="2400" dirty="0" smtClean="0">
                <a:latin typeface="Tw Cen MT Condensed Extra Bold" panose="020B0803020202020204" pitchFamily="34" charset="0"/>
                <a:ea typeface="宋体" pitchFamily="2" charset="-122"/>
              </a:rPr>
              <a:t>(</a:t>
            </a:r>
            <a:r>
              <a:rPr lang="en-US" altLang="zh-CN" sz="2400" dirty="0" err="1" smtClean="0">
                <a:solidFill>
                  <a:srgbClr val="00B050"/>
                </a:solidFill>
                <a:latin typeface="Tw Cen MT Condensed Extra Bold" panose="020B0803020202020204" pitchFamily="34" charset="0"/>
                <a:ea typeface="宋体" pitchFamily="2" charset="-122"/>
              </a:rPr>
              <a:t>const</a:t>
            </a:r>
            <a:r>
              <a:rPr lang="en-US" altLang="zh-CN" sz="2400" dirty="0" smtClean="0">
                <a:solidFill>
                  <a:srgbClr val="00B050"/>
                </a:solidFill>
                <a:latin typeface="Tw Cen MT Condensed Extra Bold" panose="020B0803020202020204" pitchFamily="34" charset="0"/>
                <a:ea typeface="宋体" pitchFamily="2" charset="-122"/>
              </a:rPr>
              <a:t> </a:t>
            </a:r>
            <a:r>
              <a:rPr lang="en-US" altLang="zh-CN" sz="2400" dirty="0">
                <a:solidFill>
                  <a:srgbClr val="00B050"/>
                </a:solidFill>
                <a:latin typeface="Tw Cen MT Condensed Extra Bold" panose="020B0803020202020204" pitchFamily="34" charset="0"/>
                <a:ea typeface="宋体" pitchFamily="2" charset="-122"/>
              </a:rPr>
              <a:t>char</a:t>
            </a:r>
            <a:r>
              <a:rPr lang="en-US" altLang="zh-CN" sz="2400" dirty="0">
                <a:latin typeface="Tw Cen MT Condensed Extra Bold" panose="020B0803020202020204" pitchFamily="34" charset="0"/>
                <a:ea typeface="宋体" pitchFamily="2" charset="-122"/>
              </a:rPr>
              <a:t>*);</a:t>
            </a:r>
          </a:p>
          <a:p>
            <a:pPr eaLnBrk="0" hangingPunct="0">
              <a:buFontTx/>
              <a:buNone/>
              <a:defRPr/>
            </a:pP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some_global_variable</a:t>
            </a:r>
            <a:r>
              <a:rPr lang="en-US" altLang="zh-CN" sz="2400" dirty="0">
                <a:latin typeface="Tw Cen MT Condensed Extra Bold" panose="020B0803020202020204" pitchFamily="34" charset="0"/>
                <a:ea typeface="宋体" pitchFamily="2" charset="-122"/>
              </a:rPr>
              <a:t>;</a:t>
            </a:r>
          </a:p>
          <a:p>
            <a:pPr eaLnBrk="0" hangingPunct="0">
              <a:buFontTx/>
              <a:buNone/>
              <a:defRPr/>
            </a:pPr>
            <a:r>
              <a:rPr lang="en-US" altLang="zh-CN" sz="2400" dirty="0">
                <a:solidFill>
                  <a:srgbClr val="00B050"/>
                </a:solidFill>
                <a:latin typeface="Tw Cen MT Condensed Extra Bold" panose="020B0803020202020204" pitchFamily="34" charset="0"/>
                <a:ea typeface="宋体" pitchFamily="2" charset="-122"/>
              </a:rPr>
              <a:t>static</a:t>
            </a:r>
            <a:r>
              <a:rPr lang="en-US" altLang="zh-CN" sz="2400" dirty="0">
                <a:latin typeface="Tw Cen MT Condensed Extra Bold" panose="020B0803020202020204" pitchFamily="34" charset="0"/>
                <a:ea typeface="宋体" pitchFamily="2" charset="-122"/>
              </a:rPr>
              <a:t> </a:t>
            </a: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some_local_variable</a:t>
            </a:r>
            <a:r>
              <a:rPr lang="en-US" altLang="zh-CN" sz="2400" dirty="0">
                <a:latin typeface="Tw Cen MT Condensed Extra Bold" panose="020B0803020202020204" pitchFamily="34" charset="0"/>
                <a:ea typeface="宋体" pitchFamily="2" charset="-122"/>
              </a:rPr>
              <a:t>;</a:t>
            </a:r>
          </a:p>
          <a:p>
            <a:pPr eaLnBrk="0" hangingPunct="0">
              <a:buFontTx/>
              <a:buNone/>
              <a:defRPr/>
            </a:pPr>
            <a:endParaRPr lang="en-US" altLang="zh-CN" sz="2400" dirty="0">
              <a:latin typeface="Tw Cen MT Condensed Extra Bold" panose="020B0803020202020204" pitchFamily="34" charset="0"/>
              <a:ea typeface="宋体" pitchFamily="2" charset="-122"/>
            </a:endParaRPr>
          </a:p>
          <a:p>
            <a:pPr eaLnBrk="0" hangingPunct="0">
              <a:buFontTx/>
              <a:buNone/>
              <a:defRPr/>
            </a:pP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smtClean="0">
                <a:latin typeface="Tw Cen MT Condensed Extra Bold" panose="020B0803020202020204" pitchFamily="34" charset="0"/>
                <a:ea typeface="宋体" pitchFamily="2" charset="-122"/>
              </a:rPr>
              <a:t>main () {</a:t>
            </a:r>
          </a:p>
          <a:p>
            <a:pPr eaLnBrk="0" hangingPunct="0">
              <a:buFontTx/>
              <a:buNone/>
              <a:defRPr/>
            </a:pP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some_stack_variable</a:t>
            </a:r>
            <a:r>
              <a:rPr lang="en-US" altLang="zh-CN" sz="2400" dirty="0">
                <a:latin typeface="Tw Cen MT Condensed Extra Bold" panose="020B0803020202020204" pitchFamily="34" charset="0"/>
                <a:ea typeface="宋体" pitchFamily="2" charset="-122"/>
              </a:rPr>
              <a:t>;</a:t>
            </a:r>
          </a:p>
          <a:p>
            <a:pPr eaLnBrk="0" hangingPunct="0">
              <a:buFontTx/>
              <a:buNone/>
              <a:defRPr/>
            </a:pP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some_stack_variable</a:t>
            </a:r>
            <a:r>
              <a:rPr lang="en-US" altLang="zh-CN" sz="2400" dirty="0">
                <a:latin typeface="Tw Cen MT Condensed Extra Bold" panose="020B0803020202020204" pitchFamily="34" charset="0"/>
                <a:ea typeface="宋体" pitchFamily="2" charset="-122"/>
              </a:rPr>
              <a:t> = </a:t>
            </a:r>
            <a:r>
              <a:rPr lang="en-US" altLang="zh-CN" sz="2400" dirty="0" err="1" smtClean="0">
                <a:latin typeface="Tw Cen MT Condensed Extra Bold" panose="020B0803020202020204" pitchFamily="34" charset="0"/>
                <a:ea typeface="宋体" pitchFamily="2" charset="-122"/>
              </a:rPr>
              <a:t>read_something</a:t>
            </a:r>
            <a:r>
              <a:rPr lang="en-US" altLang="zh-CN" sz="2400" dirty="0" smtClean="0">
                <a:latin typeface="Tw Cen MT Condensed Extra Bold" panose="020B0803020202020204" pitchFamily="34" charset="0"/>
                <a:ea typeface="宋体" pitchFamily="2" charset="-122"/>
              </a:rPr>
              <a:t>();</a:t>
            </a:r>
            <a:endParaRPr lang="en-US" altLang="zh-CN" sz="2400" dirty="0">
              <a:latin typeface="Tw Cen MT Condensed Extra Bold" panose="020B0803020202020204" pitchFamily="34" charset="0"/>
              <a:ea typeface="宋体" pitchFamily="2" charset="-122"/>
            </a:endParaRPr>
          </a:p>
          <a:p>
            <a:pPr eaLnBrk="0" hangingPunct="0">
              <a:buFontTx/>
              <a:buNone/>
              <a:defRPr/>
            </a:pP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some_global_variable</a:t>
            </a:r>
            <a:r>
              <a:rPr lang="en-US" altLang="zh-CN" sz="2400" dirty="0">
                <a:latin typeface="Tw Cen MT Condensed Extra Bold" panose="020B0803020202020204" pitchFamily="34" charset="0"/>
                <a:ea typeface="宋体" pitchFamily="2" charset="-122"/>
              </a:rPr>
              <a:t> = </a:t>
            </a:r>
            <a:r>
              <a:rPr lang="en-US" altLang="zh-CN" sz="2400" dirty="0" err="1" smtClean="0">
                <a:latin typeface="Tw Cen MT Condensed Extra Bold" panose="020B0803020202020204" pitchFamily="34" charset="0"/>
                <a:ea typeface="宋体" pitchFamily="2" charset="-122"/>
              </a:rPr>
              <a:t>do_something</a:t>
            </a:r>
            <a:r>
              <a:rPr lang="en-US" altLang="zh-CN" sz="2400" dirty="0" smtClean="0">
                <a:latin typeface="Tw Cen MT Condensed Extra Bold" panose="020B0803020202020204" pitchFamily="34" charset="0"/>
                <a:ea typeface="宋体" pitchFamily="2" charset="-122"/>
              </a:rPr>
              <a:t>(</a:t>
            </a:r>
            <a:r>
              <a:rPr lang="en-US" altLang="zh-CN" sz="2400" dirty="0" err="1" smtClean="0">
                <a:latin typeface="Tw Cen MT Condensed Extra Bold" panose="020B0803020202020204" pitchFamily="34" charset="0"/>
                <a:ea typeface="宋体" pitchFamily="2" charset="-122"/>
              </a:rPr>
              <a:t>some_stack_variable</a:t>
            </a:r>
            <a:r>
              <a:rPr lang="en-US" altLang="zh-CN" sz="2400" dirty="0">
                <a:latin typeface="Tw Cen MT Condensed Extra Bold" panose="020B0803020202020204" pitchFamily="34" charset="0"/>
                <a:ea typeface="宋体" pitchFamily="2" charset="-122"/>
              </a:rPr>
              <a:t>);</a:t>
            </a:r>
          </a:p>
          <a:p>
            <a:pPr eaLnBrk="0" hangingPunct="0">
              <a:buFontTx/>
              <a:buNone/>
              <a:defRPr/>
            </a:pPr>
            <a:r>
              <a:rPr lang="en-US" altLang="zh-CN" sz="2400" dirty="0">
                <a:latin typeface="Tw Cen MT Condensed Extra Bold" panose="020B0803020202020204" pitchFamily="34" charset="0"/>
                <a:ea typeface="宋体" pitchFamily="2" charset="-122"/>
              </a:rPr>
              <a:t>	</a:t>
            </a:r>
            <a:r>
              <a:rPr lang="en-US" altLang="zh-CN" sz="2400" dirty="0" err="1" smtClean="0">
                <a:latin typeface="Tw Cen MT Condensed Extra Bold" panose="020B0803020202020204" pitchFamily="34" charset="0"/>
                <a:ea typeface="宋体" pitchFamily="2" charset="-122"/>
              </a:rPr>
              <a:t>write_something</a:t>
            </a:r>
            <a:r>
              <a:rPr lang="en-US" altLang="zh-CN" sz="2400" dirty="0" smtClean="0">
                <a:latin typeface="Tw Cen MT Condensed Extra Bold" panose="020B0803020202020204" pitchFamily="34" charset="0"/>
                <a:ea typeface="宋体" pitchFamily="2" charset="-122"/>
              </a:rPr>
              <a:t>(</a:t>
            </a:r>
            <a:r>
              <a:rPr lang="en-US" altLang="zh-CN" sz="2400" dirty="0" smtClean="0">
                <a:solidFill>
                  <a:srgbClr val="FF0000"/>
                </a:solidFill>
                <a:latin typeface="Tw Cen MT Condensed Extra Bold" panose="020B0803020202020204" pitchFamily="34" charset="0"/>
                <a:ea typeface="宋体" pitchFamily="2" charset="-122"/>
              </a:rPr>
              <a:t>"</a:t>
            </a:r>
            <a:r>
              <a:rPr lang="en-US" altLang="zh-CN" sz="2400" dirty="0">
                <a:solidFill>
                  <a:srgbClr val="FF0000"/>
                </a:solidFill>
                <a:latin typeface="Tw Cen MT Condensed Extra Bold" panose="020B0803020202020204" pitchFamily="34" charset="0"/>
                <a:ea typeface="宋体" pitchFamily="2" charset="-122"/>
              </a:rPr>
              <a:t>I </a:t>
            </a:r>
            <a:r>
              <a:rPr lang="en-US" altLang="zh-CN" sz="2400" dirty="0" smtClean="0">
                <a:solidFill>
                  <a:srgbClr val="FF0000"/>
                </a:solidFill>
                <a:latin typeface="Tw Cen MT Condensed Extra Bold" panose="020B0803020202020204" pitchFamily="34" charset="0"/>
                <a:ea typeface="宋体" pitchFamily="2" charset="-122"/>
              </a:rPr>
              <a:t>have </a:t>
            </a:r>
            <a:r>
              <a:rPr lang="en-US" altLang="zh-CN" sz="2400" dirty="0">
                <a:solidFill>
                  <a:srgbClr val="FF0000"/>
                </a:solidFill>
                <a:latin typeface="Tw Cen MT Condensed Extra Bold" panose="020B0803020202020204" pitchFamily="34" charset="0"/>
                <a:ea typeface="宋体" pitchFamily="2" charset="-122"/>
              </a:rPr>
              <a:t>done"</a:t>
            </a:r>
            <a:r>
              <a:rPr lang="en-US" altLang="zh-CN" sz="2400" dirty="0">
                <a:latin typeface="Tw Cen MT Condensed Extra Bold" panose="020B0803020202020204" pitchFamily="34" charset="0"/>
                <a:ea typeface="宋体" pitchFamily="2" charset="-122"/>
              </a:rPr>
              <a:t>);</a:t>
            </a:r>
          </a:p>
          <a:p>
            <a:pPr eaLnBrk="0" hangingPunct="0">
              <a:buFontTx/>
              <a:buNone/>
              <a:defRPr/>
            </a:pPr>
            <a:r>
              <a:rPr lang="en-US" altLang="zh-CN" sz="2400" dirty="0">
                <a:latin typeface="Tw Cen MT Condensed Extra Bold" panose="020B0803020202020204" pitchFamily="34" charset="0"/>
                <a:ea typeface="宋体" pitchFamily="2" charset="-122"/>
              </a:rPr>
              <a:t>}</a:t>
            </a:r>
          </a:p>
          <a:p>
            <a:pPr eaLnBrk="0" hangingPunct="0">
              <a:buFontTx/>
              <a:buNone/>
              <a:defRPr/>
            </a:pPr>
            <a:endParaRPr kumimoji="1" lang="en-US" altLang="zh-CN" sz="2400" b="0" dirty="0">
              <a:solidFill>
                <a:schemeClr val="tx1"/>
              </a:solidFill>
              <a:ea typeface="宋体" pitchFamily="2" charset="-122"/>
            </a:endParaRPr>
          </a:p>
          <a:p>
            <a:pPr eaLnBrk="0" hangingPunct="0">
              <a:buFontTx/>
              <a:buNone/>
              <a:defRPr/>
            </a:pPr>
            <a:endParaRPr kumimoji="1" lang="en-US" altLang="zh-CN" dirty="0">
              <a:solidFill>
                <a:schemeClr val="tx1"/>
              </a:solidFill>
              <a:effectLst>
                <a:outerShdw blurRad="38100" dist="38100" dir="2700000" algn="tl">
                  <a:srgbClr val="000000"/>
                </a:outerShdw>
              </a:effectLst>
              <a:ea typeface="宋体" pitchFamily="2" charset="-122"/>
            </a:endParaRPr>
          </a:p>
        </p:txBody>
      </p:sp>
    </p:spTree>
    <p:extLst>
      <p:ext uri="{BB962C8B-B14F-4D97-AF65-F5344CB8AC3E}">
        <p14:creationId xmlns:p14="http://schemas.microsoft.com/office/powerpoint/2010/main" val="3438308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defRPr/>
            </a:pPr>
            <a:r>
              <a:rPr kumimoji="1" lang="en-US" altLang="zh-CN" dirty="0" err="1" smtClean="0">
                <a:latin typeface="Times New Roman" pitchFamily="18" charset="0"/>
                <a:ea typeface="宋体" pitchFamily="2" charset="-122"/>
              </a:rPr>
              <a:t>program.c</a:t>
            </a:r>
            <a:endParaRPr kumimoji="1" lang="en-US" altLang="zh-CN" dirty="0" smtClean="0">
              <a:latin typeface="Times New Roman" pitchFamily="18" charset="0"/>
              <a:ea typeface="宋体" pitchFamily="2" charset="-122"/>
            </a:endParaRPr>
          </a:p>
        </p:txBody>
      </p:sp>
      <p:sp>
        <p:nvSpPr>
          <p:cNvPr id="178181" name="Text Box 5"/>
          <p:cNvSpPr txBox="1">
            <a:spLocks noChangeArrowheads="1"/>
          </p:cNvSpPr>
          <p:nvPr/>
        </p:nvSpPr>
        <p:spPr bwMode="auto">
          <a:xfrm>
            <a:off x="2032000" y="2132013"/>
            <a:ext cx="184150" cy="457200"/>
          </a:xfrm>
          <a:prstGeom prst="rect">
            <a:avLst/>
          </a:prstGeom>
          <a:noFill/>
          <a:ln w="12700" cap="sq">
            <a:noFill/>
            <a:miter lim="800000"/>
          </a:ln>
          <a:effectLst/>
        </p:spPr>
        <p:txBody>
          <a:bodyPr wrap="none">
            <a:spAutoFit/>
          </a:bodyPr>
          <a:lstStyle/>
          <a:p>
            <a:pPr algn="ctr" eaLnBrk="0" hangingPunct="0">
              <a:buFontTx/>
              <a:buNone/>
              <a:defRPr/>
            </a:pPr>
            <a:endParaRPr kumimoji="1" lang="zh-CN" altLang="zh-CN">
              <a:effectLst>
                <a:outerShdw blurRad="38100" dist="38100" dir="2700000" algn="tl">
                  <a:srgbClr val="000000"/>
                </a:outerShdw>
              </a:effectLst>
              <a:ea typeface="宋体" pitchFamily="2" charset="-122"/>
            </a:endParaRPr>
          </a:p>
        </p:txBody>
      </p:sp>
      <p:sp>
        <p:nvSpPr>
          <p:cNvPr id="178185" name="Text Box 9"/>
          <p:cNvSpPr txBox="1">
            <a:spLocks noChangeArrowheads="1"/>
          </p:cNvSpPr>
          <p:nvPr/>
        </p:nvSpPr>
        <p:spPr bwMode="auto">
          <a:xfrm>
            <a:off x="179388" y="1447800"/>
            <a:ext cx="223138" cy="1015663"/>
          </a:xfrm>
          <a:prstGeom prst="rect">
            <a:avLst/>
          </a:prstGeom>
          <a:noFill/>
          <a:ln w="12700" cap="sq">
            <a:noFill/>
            <a:miter lim="800000"/>
          </a:ln>
          <a:effectLst/>
        </p:spPr>
        <p:txBody>
          <a:bodyPr wrap="none">
            <a:spAutoFit/>
          </a:bodyPr>
          <a:lstStyle/>
          <a:p>
            <a:pPr eaLnBrk="0" hangingPunct="0">
              <a:buFontTx/>
              <a:buNone/>
              <a:defRPr/>
            </a:pPr>
            <a:endParaRPr kumimoji="1" lang="en-US" altLang="zh-CN" sz="2400" b="0" dirty="0">
              <a:solidFill>
                <a:schemeClr val="tx1"/>
              </a:solidFill>
              <a:ea typeface="宋体" pitchFamily="2" charset="-122"/>
            </a:endParaRPr>
          </a:p>
          <a:p>
            <a:pPr eaLnBrk="0" hangingPunct="0">
              <a:buFontTx/>
              <a:buNone/>
              <a:defRPr/>
            </a:pPr>
            <a:endParaRPr kumimoji="1" lang="en-US" altLang="zh-CN" dirty="0">
              <a:solidFill>
                <a:schemeClr val="tx1"/>
              </a:solidFill>
              <a:effectLst>
                <a:outerShdw blurRad="38100" dist="38100" dir="2700000" algn="tl">
                  <a:srgbClr val="000000"/>
                </a:outerShdw>
              </a:effectLst>
              <a:ea typeface="宋体" pitchFamily="2" charset="-122"/>
            </a:endParaRPr>
          </a:p>
        </p:txBody>
      </p:sp>
      <p:sp>
        <p:nvSpPr>
          <p:cNvPr id="3" name="Rectangle 2"/>
          <p:cNvSpPr/>
          <p:nvPr/>
        </p:nvSpPr>
        <p:spPr>
          <a:xfrm>
            <a:off x="457200" y="1700808"/>
            <a:ext cx="8489995" cy="3108543"/>
          </a:xfrm>
          <a:prstGeom prst="rect">
            <a:avLst/>
          </a:prstGeom>
        </p:spPr>
        <p:txBody>
          <a:bodyPr wrap="square">
            <a:spAutoFit/>
          </a:bodyPr>
          <a:lstStyle/>
          <a:p>
            <a:r>
              <a:rPr lang="en-US" sz="2800" b="1" dirty="0" smtClean="0"/>
              <a:t>直接编译，报错</a:t>
            </a:r>
            <a:r>
              <a:rPr lang="en-US" sz="2800" b="1" dirty="0"/>
              <a:t>：</a:t>
            </a:r>
            <a:endParaRPr lang="en-US" sz="2800" b="1" dirty="0" smtClean="0"/>
          </a:p>
          <a:p>
            <a:endParaRPr lang="en-US" sz="2400" dirty="0"/>
          </a:p>
          <a:p>
            <a:r>
              <a:rPr lang="en-US" sz="2400" dirty="0" err="1" smtClean="0">
                <a:latin typeface="Tw Cen MT Condensed Extra Bold" panose="020B0803020202020204" pitchFamily="34" charset="0"/>
              </a:rPr>
              <a:t>gcc</a:t>
            </a:r>
            <a:r>
              <a:rPr lang="en-US" sz="2400" dirty="0" smtClean="0">
                <a:latin typeface="Tw Cen MT Condensed Extra Bold" panose="020B0803020202020204" pitchFamily="34" charset="0"/>
              </a:rPr>
              <a:t> </a:t>
            </a:r>
            <a:r>
              <a:rPr lang="en-US" sz="2400" dirty="0">
                <a:latin typeface="Tw Cen MT Condensed Extra Bold" panose="020B0803020202020204" pitchFamily="34" charset="0"/>
              </a:rPr>
              <a:t>-o program </a:t>
            </a:r>
            <a:r>
              <a:rPr lang="en-US" sz="2400" dirty="0" err="1">
                <a:latin typeface="Tw Cen MT Condensed Extra Bold" panose="020B0803020202020204" pitchFamily="34" charset="0"/>
              </a:rPr>
              <a:t>program.c</a:t>
            </a:r>
            <a:r>
              <a:rPr lang="en-US" sz="2400" dirty="0">
                <a:latin typeface="Tw Cen MT Condensed Extra Bold" panose="020B0803020202020204" pitchFamily="34" charset="0"/>
              </a:rPr>
              <a:t/>
            </a:r>
            <a:br>
              <a:rPr lang="en-US" sz="2400" dirty="0">
                <a:latin typeface="Tw Cen MT Condensed Extra Bold" panose="020B0803020202020204" pitchFamily="34" charset="0"/>
              </a:rPr>
            </a:br>
            <a:r>
              <a:rPr lang="en-US" sz="2400" dirty="0">
                <a:latin typeface="Tw Cen MT Condensed Extra Bold" panose="020B0803020202020204" pitchFamily="34" charset="0"/>
              </a:rPr>
              <a:t>/</a:t>
            </a:r>
            <a:r>
              <a:rPr lang="en-US" sz="2400" dirty="0" err="1">
                <a:latin typeface="Tw Cen MT Condensed Extra Bold" panose="020B0803020202020204" pitchFamily="34" charset="0"/>
              </a:rPr>
              <a:t>tmp</a:t>
            </a:r>
            <a:r>
              <a:rPr lang="en-US" sz="2400" dirty="0">
                <a:latin typeface="Tw Cen MT Condensed Extra Bold" panose="020B0803020202020204" pitchFamily="34" charset="0"/>
              </a:rPr>
              <a:t>/ccvuB6VX.o: In function `main': </a:t>
            </a:r>
            <a:br>
              <a:rPr lang="en-US" sz="2400" dirty="0">
                <a:latin typeface="Tw Cen MT Condensed Extra Bold" panose="020B0803020202020204" pitchFamily="34" charset="0"/>
              </a:rPr>
            </a:br>
            <a:r>
              <a:rPr lang="en-US" sz="2400" dirty="0" err="1">
                <a:latin typeface="Tw Cen MT Condensed Extra Bold" panose="020B0803020202020204" pitchFamily="34" charset="0"/>
              </a:rPr>
              <a:t>program.c</a:t>
            </a:r>
            <a:r>
              <a:rPr lang="en-US" sz="2400" dirty="0">
                <a:latin typeface="Tw Cen MT Condensed Extra Bold" panose="020B0803020202020204" pitchFamily="34" charset="0"/>
              </a:rPr>
              <a:t>:(.text+0x10): </a:t>
            </a:r>
            <a:r>
              <a:rPr lang="en-US" sz="2400" dirty="0">
                <a:solidFill>
                  <a:srgbClr val="FF0000"/>
                </a:solidFill>
                <a:latin typeface="Tw Cen MT Condensed Extra Bold" panose="020B0803020202020204" pitchFamily="34" charset="0"/>
              </a:rPr>
              <a:t>undefined reference to `</a:t>
            </a:r>
            <a:r>
              <a:rPr lang="en-US" sz="2400" dirty="0" err="1">
                <a:solidFill>
                  <a:srgbClr val="FF0000"/>
                </a:solidFill>
                <a:latin typeface="Tw Cen MT Condensed Extra Bold" panose="020B0803020202020204" pitchFamily="34" charset="0"/>
              </a:rPr>
              <a:t>read_something</a:t>
            </a:r>
            <a:r>
              <a:rPr lang="en-US" sz="2400" dirty="0">
                <a:solidFill>
                  <a:srgbClr val="FF0000"/>
                </a:solidFill>
                <a:latin typeface="Tw Cen MT Condensed Extra Bold" panose="020B0803020202020204" pitchFamily="34" charset="0"/>
              </a:rPr>
              <a:t>' </a:t>
            </a:r>
            <a:br>
              <a:rPr lang="en-US" sz="2400" dirty="0">
                <a:solidFill>
                  <a:srgbClr val="FF0000"/>
                </a:solidFill>
                <a:latin typeface="Tw Cen MT Condensed Extra Bold" panose="020B0803020202020204" pitchFamily="34" charset="0"/>
              </a:rPr>
            </a:br>
            <a:r>
              <a:rPr lang="en-US" sz="2400" dirty="0" err="1">
                <a:latin typeface="Tw Cen MT Condensed Extra Bold" panose="020B0803020202020204" pitchFamily="34" charset="0"/>
              </a:rPr>
              <a:t>program.c</a:t>
            </a:r>
            <a:r>
              <a:rPr lang="en-US" sz="2400" dirty="0">
                <a:latin typeface="Tw Cen MT Condensed Extra Bold" panose="020B0803020202020204" pitchFamily="34" charset="0"/>
              </a:rPr>
              <a:t>:(.text+0x20): </a:t>
            </a:r>
            <a:r>
              <a:rPr lang="en-US" sz="2400" dirty="0">
                <a:solidFill>
                  <a:srgbClr val="FF0000"/>
                </a:solidFill>
                <a:latin typeface="Tw Cen MT Condensed Extra Bold" panose="020B0803020202020204" pitchFamily="34" charset="0"/>
              </a:rPr>
              <a:t>undefined reference to `</a:t>
            </a:r>
            <a:r>
              <a:rPr lang="en-US" sz="2400" dirty="0" err="1">
                <a:solidFill>
                  <a:srgbClr val="FF0000"/>
                </a:solidFill>
                <a:latin typeface="Tw Cen MT Condensed Extra Bold" panose="020B0803020202020204" pitchFamily="34" charset="0"/>
              </a:rPr>
              <a:t>do_something</a:t>
            </a:r>
            <a:r>
              <a:rPr lang="en-US" sz="2400" dirty="0">
                <a:solidFill>
                  <a:srgbClr val="FF0000"/>
                </a:solidFill>
                <a:latin typeface="Tw Cen MT Condensed Extra Bold" panose="020B0803020202020204" pitchFamily="34" charset="0"/>
              </a:rPr>
              <a:t>' </a:t>
            </a:r>
            <a:br>
              <a:rPr lang="en-US" sz="2400" dirty="0">
                <a:solidFill>
                  <a:srgbClr val="FF0000"/>
                </a:solidFill>
                <a:latin typeface="Tw Cen MT Condensed Extra Bold" panose="020B0803020202020204" pitchFamily="34" charset="0"/>
              </a:rPr>
            </a:br>
            <a:r>
              <a:rPr lang="en-US" sz="2400" dirty="0" err="1">
                <a:latin typeface="Tw Cen MT Condensed Extra Bold" panose="020B0803020202020204" pitchFamily="34" charset="0"/>
              </a:rPr>
              <a:t>program.c</a:t>
            </a:r>
            <a:r>
              <a:rPr lang="en-US" sz="2400" dirty="0">
                <a:latin typeface="Tw Cen MT Condensed Extra Bold" panose="020B0803020202020204" pitchFamily="34" charset="0"/>
              </a:rPr>
              <a:t>:(.text+0x3c): </a:t>
            </a:r>
            <a:r>
              <a:rPr lang="en-US" sz="2400" dirty="0">
                <a:solidFill>
                  <a:srgbClr val="FF0000"/>
                </a:solidFill>
                <a:latin typeface="Tw Cen MT Condensed Extra Bold" panose="020B0803020202020204" pitchFamily="34" charset="0"/>
              </a:rPr>
              <a:t>undefined reference to `</a:t>
            </a:r>
            <a:r>
              <a:rPr lang="en-US" sz="2400" dirty="0" err="1">
                <a:solidFill>
                  <a:srgbClr val="FF0000"/>
                </a:solidFill>
                <a:latin typeface="Tw Cen MT Condensed Extra Bold" panose="020B0803020202020204" pitchFamily="34" charset="0"/>
              </a:rPr>
              <a:t>write_something</a:t>
            </a:r>
            <a:r>
              <a:rPr lang="en-US" sz="2400" dirty="0">
                <a:solidFill>
                  <a:srgbClr val="FF0000"/>
                </a:solidFill>
                <a:latin typeface="Tw Cen MT Condensed Extra Bold" panose="020B0803020202020204" pitchFamily="34" charset="0"/>
              </a:rPr>
              <a:t>' </a:t>
            </a:r>
            <a:br>
              <a:rPr lang="en-US" sz="2400" dirty="0">
                <a:solidFill>
                  <a:srgbClr val="FF0000"/>
                </a:solidFill>
                <a:latin typeface="Tw Cen MT Condensed Extra Bold" panose="020B0803020202020204" pitchFamily="34" charset="0"/>
              </a:rPr>
            </a:br>
            <a:r>
              <a:rPr lang="en-US" sz="2400" dirty="0">
                <a:latin typeface="Tw Cen MT Condensed Extra Bold" panose="020B0803020202020204" pitchFamily="34" charset="0"/>
              </a:rPr>
              <a:t>collect2: error: </a:t>
            </a:r>
            <a:r>
              <a:rPr lang="en-US" sz="2400" dirty="0" err="1">
                <a:latin typeface="Tw Cen MT Condensed Extra Bold" panose="020B0803020202020204" pitchFamily="34" charset="0"/>
              </a:rPr>
              <a:t>ld</a:t>
            </a:r>
            <a:r>
              <a:rPr lang="en-US" sz="2400" dirty="0">
                <a:latin typeface="Tw Cen MT Condensed Extra Bold" panose="020B0803020202020204" pitchFamily="34" charset="0"/>
              </a:rPr>
              <a:t> returned 1 exit status</a:t>
            </a:r>
            <a:r>
              <a:rPr lang="zh-CN" altLang="en-US" sz="2400" dirty="0">
                <a:latin typeface="Tw Cen MT Condensed Extra Bold" panose="020B0803020202020204" pitchFamily="34" charset="0"/>
              </a:rPr>
              <a:t> </a:t>
            </a:r>
            <a:endParaRPr lang="en-US" sz="2400" dirty="0">
              <a:latin typeface="Tw Cen MT Condensed Extra Bold" panose="020B0803020202020204" pitchFamily="34" charset="0"/>
            </a:endParaRPr>
          </a:p>
        </p:txBody>
      </p:sp>
    </p:spTree>
    <p:extLst>
      <p:ext uri="{BB962C8B-B14F-4D97-AF65-F5344CB8AC3E}">
        <p14:creationId xmlns:p14="http://schemas.microsoft.com/office/powerpoint/2010/main" val="162639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r>
              <a:rPr lang="en-US" altLang="zh-CN" noProof="1"/>
              <a:t>extras.c</a:t>
            </a:r>
          </a:p>
        </p:txBody>
      </p:sp>
      <p:sp>
        <p:nvSpPr>
          <p:cNvPr id="7170" name="Text Box 31"/>
          <p:cNvSpPr txBox="1">
            <a:spLocks noChangeArrowheads="1"/>
          </p:cNvSpPr>
          <p:nvPr/>
        </p:nvSpPr>
        <p:spPr bwMode="auto">
          <a:xfrm>
            <a:off x="683568" y="1628800"/>
            <a:ext cx="8339209"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p>
            <a:pPr eaLnBrk="0" hangingPunct="0"/>
            <a:r>
              <a:rPr lang="en-US" altLang="zh-CN" sz="2400" dirty="0">
                <a:latin typeface="Tw Cen MT Condensed Extra Bold" panose="020B0803020202020204" pitchFamily="34" charset="0"/>
                <a:ea typeface="宋体" pitchFamily="2" charset="-122"/>
              </a:rPr>
              <a:t>#include &lt;</a:t>
            </a:r>
            <a:r>
              <a:rPr lang="en-US" altLang="zh-CN" sz="2400" dirty="0" err="1">
                <a:latin typeface="Tw Cen MT Condensed Extra Bold" panose="020B0803020202020204" pitchFamily="34" charset="0"/>
                <a:ea typeface="宋体" pitchFamily="2" charset="-122"/>
              </a:rPr>
              <a:t>stdio.h</a:t>
            </a:r>
            <a:r>
              <a:rPr lang="en-US" altLang="zh-CN" sz="2400" dirty="0">
                <a:latin typeface="Tw Cen MT Condensed Extra Bold" panose="020B0803020202020204" pitchFamily="34" charset="0"/>
                <a:ea typeface="宋体" pitchFamily="2" charset="-122"/>
              </a:rPr>
              <a:t>&gt;</a:t>
            </a:r>
          </a:p>
          <a:p>
            <a:pPr eaLnBrk="0" hangingPunct="0"/>
            <a:r>
              <a:rPr lang="en-US" altLang="zh-CN" sz="2400" dirty="0">
                <a:solidFill>
                  <a:srgbClr val="00B050"/>
                </a:solidFill>
                <a:latin typeface="Tw Cen MT Condensed Extra Bold" panose="020B0803020202020204" pitchFamily="34" charset="0"/>
                <a:ea typeface="宋体" pitchFamily="2" charset="-122"/>
              </a:rPr>
              <a:t>extern</a:t>
            </a:r>
            <a:r>
              <a:rPr lang="en-US" altLang="zh-CN" sz="2400" dirty="0">
                <a:latin typeface="Tw Cen MT Condensed Extra Bold" panose="020B0803020202020204" pitchFamily="34" charset="0"/>
                <a:ea typeface="宋体" pitchFamily="2" charset="-122"/>
              </a:rPr>
              <a:t> </a:t>
            </a: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some_global_variable</a:t>
            </a:r>
            <a:r>
              <a:rPr lang="en-US" altLang="zh-CN" sz="2400" dirty="0">
                <a:latin typeface="Tw Cen MT Condensed Extra Bold" panose="020B0803020202020204" pitchFamily="34" charset="0"/>
                <a:ea typeface="宋体" pitchFamily="2" charset="-122"/>
              </a:rPr>
              <a:t>;</a:t>
            </a:r>
          </a:p>
          <a:p>
            <a:pPr eaLnBrk="0" hangingPunct="0"/>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read_something</a:t>
            </a:r>
            <a:r>
              <a:rPr lang="en-US" altLang="zh-CN" sz="2400" dirty="0">
                <a:latin typeface="Tw Cen MT Condensed Extra Bold" panose="020B0803020202020204" pitchFamily="34" charset="0"/>
                <a:ea typeface="宋体" pitchFamily="2" charset="-122"/>
              </a:rPr>
              <a:t> (</a:t>
            </a:r>
            <a:r>
              <a:rPr lang="en-US" altLang="zh-CN" sz="2400" dirty="0">
                <a:solidFill>
                  <a:srgbClr val="00B050"/>
                </a:solidFill>
                <a:latin typeface="Tw Cen MT Condensed Extra Bold" panose="020B0803020202020204" pitchFamily="34" charset="0"/>
                <a:ea typeface="宋体" pitchFamily="2" charset="-122"/>
              </a:rPr>
              <a:t>void</a:t>
            </a:r>
            <a:r>
              <a:rPr lang="en-US" altLang="zh-CN" sz="2400" dirty="0">
                <a:latin typeface="Tw Cen MT Condensed Extra Bold" panose="020B0803020202020204" pitchFamily="34" charset="0"/>
                <a:ea typeface="宋体" pitchFamily="2" charset="-122"/>
              </a:rPr>
              <a:t>) {</a:t>
            </a:r>
          </a:p>
          <a:p>
            <a:pPr eaLnBrk="0" hangingPunct="0"/>
            <a:r>
              <a:rPr lang="en-US" altLang="zh-CN" sz="2400" dirty="0">
                <a:latin typeface="Tw Cen MT Condensed Extra Bold" panose="020B0803020202020204" pitchFamily="34" charset="0"/>
                <a:ea typeface="宋体" pitchFamily="2" charset="-122"/>
              </a:rPr>
              <a:t>	</a:t>
            </a: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res;</a:t>
            </a:r>
          </a:p>
          <a:p>
            <a:pPr eaLnBrk="0" hangingPunct="0"/>
            <a:r>
              <a:rPr lang="en-US" altLang="zh-CN" sz="2400" dirty="0">
                <a:latin typeface="Tw Cen MT Condensed Extra Bold" panose="020B0803020202020204" pitchFamily="34" charset="0"/>
                <a:ea typeface="宋体" pitchFamily="2" charset="-122"/>
              </a:rPr>
              <a:t>	</a:t>
            </a:r>
            <a:r>
              <a:rPr lang="en-US" altLang="zh-CN" sz="2400" dirty="0" err="1" smtClean="0">
                <a:latin typeface="Tw Cen MT Condensed Extra Bold" panose="020B0803020202020204" pitchFamily="34" charset="0"/>
                <a:ea typeface="宋体" pitchFamily="2" charset="-122"/>
              </a:rPr>
              <a:t>scanf</a:t>
            </a:r>
            <a:r>
              <a:rPr lang="en-US" altLang="zh-CN" sz="2400" dirty="0" smtClean="0">
                <a:latin typeface="Tw Cen MT Condensed Extra Bold" panose="020B0803020202020204" pitchFamily="34" charset="0"/>
                <a:ea typeface="宋体" pitchFamily="2" charset="-122"/>
              </a:rPr>
              <a:t>(</a:t>
            </a:r>
            <a:r>
              <a:rPr lang="en-US" altLang="zh-CN" sz="2400" dirty="0" smtClean="0">
                <a:solidFill>
                  <a:srgbClr val="FF0000"/>
                </a:solidFill>
                <a:latin typeface="Tw Cen MT Condensed Extra Bold" panose="020B0803020202020204" pitchFamily="34" charset="0"/>
                <a:ea typeface="宋体" pitchFamily="2" charset="-122"/>
              </a:rPr>
              <a:t>"%</a:t>
            </a:r>
            <a:r>
              <a:rPr lang="en-US" altLang="zh-CN" sz="2400" dirty="0">
                <a:solidFill>
                  <a:srgbClr val="FF0000"/>
                </a:solidFill>
                <a:latin typeface="Tw Cen MT Condensed Extra Bold" panose="020B0803020202020204" pitchFamily="34" charset="0"/>
                <a:ea typeface="宋体" pitchFamily="2" charset="-122"/>
              </a:rPr>
              <a:t>d"</a:t>
            </a:r>
            <a:r>
              <a:rPr lang="en-US" altLang="zh-CN" sz="2400" dirty="0">
                <a:latin typeface="Tw Cen MT Condensed Extra Bold" panose="020B0803020202020204" pitchFamily="34" charset="0"/>
                <a:ea typeface="宋体" pitchFamily="2" charset="-122"/>
              </a:rPr>
              <a:t>, &amp;res);</a:t>
            </a:r>
          </a:p>
          <a:p>
            <a:pPr eaLnBrk="0" hangingPunct="0"/>
            <a:r>
              <a:rPr lang="en-US" altLang="zh-CN" sz="2400" dirty="0">
                <a:latin typeface="Tw Cen MT Condensed Extra Bold" panose="020B0803020202020204" pitchFamily="34" charset="0"/>
                <a:ea typeface="宋体" pitchFamily="2" charset="-122"/>
              </a:rPr>
              <a:t>	return res;</a:t>
            </a:r>
          </a:p>
          <a:p>
            <a:pPr eaLnBrk="0" hangingPunct="0"/>
            <a:r>
              <a:rPr lang="en-US" altLang="zh-CN" sz="2400" dirty="0">
                <a:latin typeface="Tw Cen MT Condensed Extra Bold" panose="020B0803020202020204" pitchFamily="34" charset="0"/>
                <a:ea typeface="宋体" pitchFamily="2" charset="-122"/>
              </a:rPr>
              <a:t>}</a:t>
            </a:r>
          </a:p>
          <a:p>
            <a:pPr eaLnBrk="0" hangingPunct="0"/>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a:latin typeface="Tw Cen MT Condensed Extra Bold" panose="020B0803020202020204" pitchFamily="34" charset="0"/>
                <a:ea typeface="宋体" pitchFamily="2" charset="-122"/>
              </a:rPr>
              <a:t> </a:t>
            </a:r>
            <a:r>
              <a:rPr lang="en-US" altLang="zh-CN" sz="2400" dirty="0" err="1" smtClean="0">
                <a:latin typeface="Tw Cen MT Condensed Extra Bold" panose="020B0803020202020204" pitchFamily="34" charset="0"/>
                <a:ea typeface="宋体" pitchFamily="2" charset="-122"/>
              </a:rPr>
              <a:t>do_something</a:t>
            </a:r>
            <a:r>
              <a:rPr lang="en-US" altLang="zh-CN" sz="2400" dirty="0" smtClean="0">
                <a:latin typeface="Tw Cen MT Condensed Extra Bold" panose="020B0803020202020204" pitchFamily="34" charset="0"/>
                <a:ea typeface="宋体" pitchFamily="2" charset="-122"/>
              </a:rPr>
              <a:t>(</a:t>
            </a:r>
            <a:r>
              <a:rPr lang="en-US" altLang="zh-CN" sz="2400" dirty="0" err="1">
                <a:solidFill>
                  <a:srgbClr val="00B050"/>
                </a:solidFill>
                <a:latin typeface="Tw Cen MT Condensed Extra Bold" panose="020B0803020202020204" pitchFamily="34" charset="0"/>
                <a:ea typeface="宋体" pitchFamily="2" charset="-122"/>
              </a:rPr>
              <a:t>int</a:t>
            </a:r>
            <a:r>
              <a:rPr lang="en-US" altLang="zh-CN" sz="2400" dirty="0" smtClean="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var</a:t>
            </a:r>
            <a:r>
              <a:rPr lang="en-US" altLang="zh-CN" sz="2400" dirty="0">
                <a:latin typeface="Tw Cen MT Condensed Extra Bold" panose="020B0803020202020204" pitchFamily="34" charset="0"/>
                <a:ea typeface="宋体" pitchFamily="2" charset="-122"/>
              </a:rPr>
              <a:t>) {</a:t>
            </a:r>
          </a:p>
          <a:p>
            <a:pPr eaLnBrk="0" hangingPunct="0"/>
            <a:r>
              <a:rPr lang="en-US" altLang="zh-CN" sz="2400" dirty="0">
                <a:latin typeface="Tw Cen MT Condensed Extra Bold" panose="020B0803020202020204" pitchFamily="34" charset="0"/>
                <a:ea typeface="宋体" pitchFamily="2" charset="-122"/>
              </a:rPr>
              <a:t>	return </a:t>
            </a:r>
            <a:r>
              <a:rPr lang="en-US" altLang="zh-CN" sz="2400" dirty="0" err="1">
                <a:latin typeface="Tw Cen MT Condensed Extra Bold" panose="020B0803020202020204" pitchFamily="34" charset="0"/>
                <a:ea typeface="宋体" pitchFamily="2" charset="-122"/>
              </a:rPr>
              <a:t>var</a:t>
            </a:r>
            <a:r>
              <a:rPr lang="en-US" altLang="zh-CN" sz="2400" dirty="0">
                <a:latin typeface="Tw Cen MT Condensed Extra Bold" panose="020B0803020202020204" pitchFamily="34" charset="0"/>
                <a:ea typeface="宋体" pitchFamily="2" charset="-122"/>
              </a:rPr>
              <a:t> + </a:t>
            </a:r>
            <a:r>
              <a:rPr lang="en-US" altLang="zh-CN" sz="2400" dirty="0" err="1">
                <a:latin typeface="Tw Cen MT Condensed Extra Bold" panose="020B0803020202020204" pitchFamily="34" charset="0"/>
                <a:ea typeface="宋体" pitchFamily="2" charset="-122"/>
              </a:rPr>
              <a:t>var</a:t>
            </a:r>
            <a:r>
              <a:rPr lang="en-US" altLang="zh-CN" sz="2400" dirty="0">
                <a:latin typeface="Tw Cen MT Condensed Extra Bold" panose="020B0803020202020204" pitchFamily="34" charset="0"/>
                <a:ea typeface="宋体" pitchFamily="2" charset="-122"/>
              </a:rPr>
              <a:t>;</a:t>
            </a:r>
          </a:p>
          <a:p>
            <a:pPr eaLnBrk="0" hangingPunct="0"/>
            <a:r>
              <a:rPr lang="en-US" altLang="zh-CN" sz="2400" dirty="0">
                <a:latin typeface="Tw Cen MT Condensed Extra Bold" panose="020B0803020202020204" pitchFamily="34" charset="0"/>
                <a:ea typeface="宋体" pitchFamily="2" charset="-122"/>
              </a:rPr>
              <a:t>}</a:t>
            </a:r>
          </a:p>
          <a:p>
            <a:pPr eaLnBrk="0" hangingPunct="0"/>
            <a:r>
              <a:rPr lang="en-US" altLang="zh-CN" sz="2400" dirty="0">
                <a:solidFill>
                  <a:srgbClr val="00B050"/>
                </a:solidFill>
                <a:latin typeface="Tw Cen MT Condensed Extra Bold" panose="020B0803020202020204" pitchFamily="34" charset="0"/>
                <a:ea typeface="宋体" pitchFamily="2" charset="-122"/>
              </a:rPr>
              <a:t>void</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write_something</a:t>
            </a:r>
            <a:r>
              <a:rPr lang="en-US" altLang="zh-CN" sz="2400" dirty="0">
                <a:latin typeface="Tw Cen MT Condensed Extra Bold" panose="020B0803020202020204" pitchFamily="34" charset="0"/>
                <a:ea typeface="宋体" pitchFamily="2" charset="-122"/>
              </a:rPr>
              <a:t> (</a:t>
            </a:r>
            <a:r>
              <a:rPr lang="en-US" altLang="zh-CN" sz="2400" dirty="0" err="1">
                <a:solidFill>
                  <a:srgbClr val="00B050"/>
                </a:solidFill>
                <a:latin typeface="Tw Cen MT Condensed Extra Bold" panose="020B0803020202020204" pitchFamily="34" charset="0"/>
                <a:ea typeface="宋体" pitchFamily="2" charset="-122"/>
              </a:rPr>
              <a:t>const</a:t>
            </a:r>
            <a:r>
              <a:rPr lang="en-US" altLang="zh-CN" sz="2400" dirty="0">
                <a:solidFill>
                  <a:srgbClr val="00B050"/>
                </a:solidFill>
                <a:latin typeface="Tw Cen MT Condensed Extra Bold" panose="020B0803020202020204" pitchFamily="34" charset="0"/>
                <a:ea typeface="宋体" pitchFamily="2" charset="-122"/>
              </a:rPr>
              <a:t> char</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str</a:t>
            </a:r>
            <a:r>
              <a:rPr lang="en-US" altLang="zh-CN" sz="2400" dirty="0">
                <a:latin typeface="Tw Cen MT Condensed Extra Bold" panose="020B0803020202020204" pitchFamily="34" charset="0"/>
                <a:ea typeface="宋体" pitchFamily="2" charset="-122"/>
              </a:rPr>
              <a:t>) {</a:t>
            </a:r>
          </a:p>
          <a:p>
            <a:pPr eaLnBrk="0" hangingPunct="0"/>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printf</a:t>
            </a:r>
            <a:r>
              <a:rPr lang="en-US" altLang="zh-CN" sz="2400" dirty="0">
                <a:latin typeface="Tw Cen MT Condensed Extra Bold" panose="020B0803020202020204" pitchFamily="34" charset="0"/>
                <a:ea typeface="宋体" pitchFamily="2" charset="-122"/>
              </a:rPr>
              <a:t> </a:t>
            </a:r>
            <a:r>
              <a:rPr lang="en-US" altLang="zh-CN" sz="2400" dirty="0">
                <a:solidFill>
                  <a:srgbClr val="FF0000"/>
                </a:solidFill>
                <a:latin typeface="Tw Cen MT Condensed Extra Bold" panose="020B0803020202020204" pitchFamily="34" charset="0"/>
                <a:ea typeface="宋体" pitchFamily="2" charset="-122"/>
              </a:rPr>
              <a:t>("%s: %d\n"</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str</a:t>
            </a:r>
            <a:r>
              <a:rPr lang="en-US" altLang="zh-CN" sz="2400" dirty="0">
                <a:latin typeface="Tw Cen MT Condensed Extra Bold" panose="020B0803020202020204" pitchFamily="34" charset="0"/>
                <a:ea typeface="宋体" pitchFamily="2" charset="-122"/>
              </a:rPr>
              <a:t>, </a:t>
            </a:r>
            <a:r>
              <a:rPr lang="en-US" altLang="zh-CN" sz="2400" dirty="0" err="1">
                <a:latin typeface="Tw Cen MT Condensed Extra Bold" panose="020B0803020202020204" pitchFamily="34" charset="0"/>
                <a:ea typeface="宋体" pitchFamily="2" charset="-122"/>
              </a:rPr>
              <a:t>some_global_variable</a:t>
            </a:r>
            <a:r>
              <a:rPr lang="en-US" altLang="zh-CN" sz="2400" dirty="0">
                <a:latin typeface="Tw Cen MT Condensed Extra Bold" panose="020B0803020202020204" pitchFamily="34" charset="0"/>
                <a:ea typeface="宋体" pitchFamily="2" charset="-122"/>
              </a:rPr>
              <a:t>);</a:t>
            </a:r>
          </a:p>
          <a:p>
            <a:pPr eaLnBrk="0" hangingPunct="0"/>
            <a:r>
              <a:rPr lang="en-US" altLang="zh-CN" sz="2400" dirty="0">
                <a:latin typeface="Tw Cen MT Condensed Extra Bold" panose="020B0803020202020204" pitchFamily="34" charset="0"/>
                <a:ea typeface="宋体" pitchFamily="2" charset="-122"/>
              </a:rPr>
              <a:t>}</a:t>
            </a:r>
          </a:p>
        </p:txBody>
      </p:sp>
    </p:spTree>
    <p:extLst>
      <p:ext uri="{BB962C8B-B14F-4D97-AF65-F5344CB8AC3E}">
        <p14:creationId xmlns:p14="http://schemas.microsoft.com/office/powerpoint/2010/main" val="2756542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Text Box 4"/>
          <p:cNvSpPr txBox="1">
            <a:spLocks noChangeArrowheads="1"/>
          </p:cNvSpPr>
          <p:nvPr/>
        </p:nvSpPr>
        <p:spPr bwMode="auto">
          <a:xfrm>
            <a:off x="1475656" y="1772816"/>
            <a:ext cx="6474849" cy="4062651"/>
          </a:xfrm>
          <a:prstGeom prst="rect">
            <a:avLst/>
          </a:prstGeom>
          <a:noFill/>
          <a:ln w="12700" cap="sq">
            <a:noFill/>
            <a:miter lim="800000"/>
          </a:ln>
          <a:effectLst/>
        </p:spPr>
        <p:txBody>
          <a:bodyPr wrap="none">
            <a:spAutoFit/>
          </a:bodyPr>
          <a:lstStyle/>
          <a:p>
            <a:pPr eaLnBrk="0" hangingPunct="0">
              <a:buFontTx/>
              <a:buNone/>
              <a:defRPr/>
            </a:pPr>
            <a:r>
              <a:rPr lang="en-US" altLang="zh-CN" sz="2400" dirty="0" err="1">
                <a:solidFill>
                  <a:srgbClr val="00B050"/>
                </a:solidFill>
                <a:latin typeface="Tw Cen MT Condensed Extra Bold" panose="020B0803020202020204" pitchFamily="34" charset="0"/>
                <a:ea typeface="宋体" pitchFamily="2" charset="-122"/>
              </a:rPr>
              <a:t>int</a:t>
            </a:r>
            <a:r>
              <a:rPr kumimoji="1" lang="en-US" altLang="zh-CN" sz="2400" b="0" dirty="0" smtClean="0">
                <a:solidFill>
                  <a:schemeClr val="tx1"/>
                </a:solidFill>
                <a:latin typeface="Tw Cen MT Condensed Extra Bold" panose="020B0803020202020204" pitchFamily="34" charset="0"/>
                <a:ea typeface="宋体" pitchFamily="2" charset="-122"/>
              </a:rPr>
              <a:t> </a:t>
            </a:r>
            <a:r>
              <a:rPr kumimoji="1" lang="en-US" altLang="zh-CN" sz="2400" b="0" dirty="0" err="1">
                <a:solidFill>
                  <a:schemeClr val="tx1"/>
                </a:solidFill>
                <a:latin typeface="Tw Cen MT Condensed Extra Bold" panose="020B0803020202020204" pitchFamily="34" charset="0"/>
                <a:ea typeface="宋体" pitchFamily="2" charset="-122"/>
              </a:rPr>
              <a:t>some_global_variable</a:t>
            </a:r>
            <a:r>
              <a:rPr kumimoji="1" lang="en-US" altLang="zh-CN" sz="2400" b="0" dirty="0">
                <a:solidFill>
                  <a:schemeClr val="tx1"/>
                </a:solidFill>
                <a:latin typeface="Tw Cen MT Condensed Extra Bold" panose="020B0803020202020204" pitchFamily="34" charset="0"/>
                <a:ea typeface="宋体" pitchFamily="2" charset="-122"/>
              </a:rPr>
              <a:t>;</a:t>
            </a:r>
          </a:p>
          <a:p>
            <a:pPr lvl="1" eaLnBrk="0" hangingPunct="0">
              <a:buFontTx/>
              <a:buNone/>
              <a:defRPr/>
            </a:pPr>
            <a:r>
              <a:rPr kumimoji="1" lang="en-US" altLang="zh-CN" sz="2400" b="0" dirty="0" smtClean="0">
                <a:solidFill>
                  <a:srgbClr val="FF0000"/>
                </a:solidFill>
                <a:latin typeface="Tw Cen MT Condensed Extra Bold" panose="020B0803020202020204" pitchFamily="34" charset="0"/>
                <a:ea typeface="宋体" pitchFamily="2" charset="-122"/>
              </a:rPr>
              <a:t>//</a:t>
            </a:r>
            <a:r>
              <a:rPr kumimoji="1" lang="zh-CN" altLang="en-US" sz="2400" b="0" dirty="0" smtClean="0">
                <a:solidFill>
                  <a:srgbClr val="FF0000"/>
                </a:solidFill>
                <a:latin typeface="Tw Cen MT Condensed Extra Bold" panose="020B0803020202020204" pitchFamily="34" charset="0"/>
                <a:ea typeface="宋体" pitchFamily="2" charset="-122"/>
              </a:rPr>
              <a:t>全局变量，项目所有的源文件都可以访问</a:t>
            </a:r>
            <a:endParaRPr kumimoji="1" lang="en-US" altLang="zh-CN" sz="2400" dirty="0">
              <a:solidFill>
                <a:srgbClr val="FF0000"/>
              </a:solidFill>
              <a:latin typeface="Tw Cen MT Condensed Extra Bold" panose="020B0803020202020204" pitchFamily="34" charset="0"/>
              <a:ea typeface="宋体" pitchFamily="2" charset="-122"/>
            </a:endParaRPr>
          </a:p>
          <a:p>
            <a:pPr marL="0" lvl="1" eaLnBrk="0" hangingPunct="0">
              <a:buFontTx/>
              <a:buNone/>
              <a:defRPr/>
            </a:pPr>
            <a:r>
              <a:rPr lang="en-US" altLang="zh-CN" sz="2400" dirty="0">
                <a:solidFill>
                  <a:srgbClr val="00B050"/>
                </a:solidFill>
                <a:latin typeface="Tw Cen MT Condensed Extra Bold" panose="020B0803020202020204" pitchFamily="34" charset="0"/>
                <a:ea typeface="宋体" pitchFamily="2" charset="-122"/>
              </a:rPr>
              <a:t>static</a:t>
            </a:r>
            <a:r>
              <a:rPr kumimoji="1" lang="en-US" altLang="zh-CN" sz="2400" b="0" dirty="0" smtClean="0">
                <a:solidFill>
                  <a:schemeClr val="tx1"/>
                </a:solidFill>
                <a:latin typeface="Tw Cen MT Condensed Extra Bold" panose="020B0803020202020204" pitchFamily="34" charset="0"/>
                <a:ea typeface="宋体" pitchFamily="2" charset="-122"/>
              </a:rPr>
              <a:t> </a:t>
            </a:r>
            <a:r>
              <a:rPr lang="en-US" altLang="zh-CN" sz="2400" dirty="0" err="1">
                <a:solidFill>
                  <a:srgbClr val="00B050"/>
                </a:solidFill>
                <a:latin typeface="Tw Cen MT Condensed Extra Bold" panose="020B0803020202020204" pitchFamily="34" charset="0"/>
                <a:ea typeface="宋体" pitchFamily="2" charset="-122"/>
              </a:rPr>
              <a:t>int</a:t>
            </a:r>
            <a:r>
              <a:rPr kumimoji="1" lang="en-US" altLang="zh-CN" sz="2400" b="0" dirty="0">
                <a:solidFill>
                  <a:schemeClr val="tx1"/>
                </a:solidFill>
                <a:latin typeface="Tw Cen MT Condensed Extra Bold" panose="020B0803020202020204" pitchFamily="34" charset="0"/>
                <a:ea typeface="宋体" pitchFamily="2" charset="-122"/>
              </a:rPr>
              <a:t> </a:t>
            </a:r>
            <a:r>
              <a:rPr kumimoji="1" lang="en-US" altLang="zh-CN" sz="2400" b="0" dirty="0" err="1">
                <a:solidFill>
                  <a:schemeClr val="tx1"/>
                </a:solidFill>
                <a:latin typeface="Tw Cen MT Condensed Extra Bold" panose="020B0803020202020204" pitchFamily="34" charset="0"/>
                <a:ea typeface="宋体" pitchFamily="2" charset="-122"/>
              </a:rPr>
              <a:t>some_local_variable</a:t>
            </a:r>
            <a:r>
              <a:rPr kumimoji="1" lang="en-US" altLang="zh-CN" sz="2400" b="0" dirty="0">
                <a:solidFill>
                  <a:schemeClr val="tx1"/>
                </a:solidFill>
                <a:latin typeface="Tw Cen MT Condensed Extra Bold" panose="020B0803020202020204" pitchFamily="34" charset="0"/>
                <a:ea typeface="宋体" pitchFamily="2" charset="-122"/>
              </a:rPr>
              <a:t>;</a:t>
            </a:r>
          </a:p>
          <a:p>
            <a:pPr eaLnBrk="0" hangingPunct="0">
              <a:buFontTx/>
              <a:buNone/>
              <a:defRPr/>
            </a:pPr>
            <a:r>
              <a:rPr kumimoji="1" lang="en-US" altLang="zh-CN" sz="2400" dirty="0" smtClean="0">
                <a:solidFill>
                  <a:schemeClr val="accent2"/>
                </a:solidFill>
                <a:latin typeface="Tw Cen MT Condensed Extra Bold" panose="020B0803020202020204" pitchFamily="34" charset="0"/>
                <a:ea typeface="宋体" pitchFamily="2" charset="-122"/>
              </a:rPr>
              <a:t>      </a:t>
            </a:r>
            <a:r>
              <a:rPr kumimoji="1" lang="en-US" altLang="zh-CN" sz="2400" dirty="0" smtClean="0">
                <a:solidFill>
                  <a:srgbClr val="FF0000"/>
                </a:solidFill>
                <a:latin typeface="Tw Cen MT Condensed Extra Bold" panose="020B0803020202020204" pitchFamily="34" charset="0"/>
                <a:ea typeface="宋体" pitchFamily="2" charset="-122"/>
              </a:rPr>
              <a:t>//</a:t>
            </a:r>
            <a:r>
              <a:rPr kumimoji="1" lang="zh-CN" altLang="en-US" sz="2400" dirty="0" smtClean="0">
                <a:solidFill>
                  <a:srgbClr val="FF0000"/>
                </a:solidFill>
                <a:latin typeface="Tw Cen MT Condensed Extra Bold" panose="020B0803020202020204" pitchFamily="34" charset="0"/>
                <a:ea typeface="宋体" pitchFamily="2" charset="-122"/>
              </a:rPr>
              <a:t>静态全局变量，仅仅当前源文件可以访问</a:t>
            </a:r>
            <a:endParaRPr kumimoji="1" lang="en-US" altLang="zh-CN" sz="2400" b="0" dirty="0">
              <a:solidFill>
                <a:srgbClr val="FF0000"/>
              </a:solidFill>
              <a:latin typeface="Tw Cen MT Condensed Extra Bold" panose="020B0803020202020204" pitchFamily="34" charset="0"/>
              <a:ea typeface="宋体" pitchFamily="2" charset="-122"/>
            </a:endParaRPr>
          </a:p>
          <a:p>
            <a:pPr eaLnBrk="0" hangingPunct="0">
              <a:buFontTx/>
              <a:buNone/>
              <a:defRPr/>
            </a:pPr>
            <a:endParaRPr kumimoji="1" lang="en-US" altLang="zh-CN" sz="2400" b="0" dirty="0">
              <a:solidFill>
                <a:schemeClr val="accent2"/>
              </a:solidFill>
              <a:latin typeface="Tw Cen MT Condensed Extra Bold" panose="020B0803020202020204" pitchFamily="34" charset="0"/>
              <a:ea typeface="宋体" pitchFamily="2" charset="-122"/>
            </a:endParaRPr>
          </a:p>
          <a:p>
            <a:pPr eaLnBrk="0" hangingPunct="0">
              <a:buFontTx/>
              <a:buNone/>
              <a:defRPr/>
            </a:pPr>
            <a:r>
              <a:rPr kumimoji="1" lang="en-US" altLang="zh-CN" sz="2400" b="0" dirty="0" smtClean="0">
                <a:solidFill>
                  <a:schemeClr val="tx1"/>
                </a:solidFill>
                <a:latin typeface="Tw Cen MT Condensed Extra Bold" panose="020B0803020202020204" pitchFamily="34" charset="0"/>
                <a:ea typeface="宋体" pitchFamily="2" charset="-122"/>
              </a:rPr>
              <a:t>main() </a:t>
            </a:r>
            <a:r>
              <a:rPr kumimoji="1" lang="en-US" altLang="zh-CN" sz="2400" b="0" dirty="0">
                <a:solidFill>
                  <a:schemeClr val="tx1"/>
                </a:solidFill>
                <a:latin typeface="Tw Cen MT Condensed Extra Bold" panose="020B0803020202020204" pitchFamily="34" charset="0"/>
                <a:ea typeface="宋体" pitchFamily="2" charset="-122"/>
              </a:rPr>
              <a:t>{</a:t>
            </a:r>
          </a:p>
          <a:p>
            <a:pPr eaLnBrk="0" hangingPunct="0">
              <a:buFontTx/>
              <a:buNone/>
              <a:defRPr/>
            </a:pPr>
            <a:r>
              <a:rPr kumimoji="1" lang="en-US" altLang="zh-CN" sz="2400" b="0" dirty="0">
                <a:solidFill>
                  <a:schemeClr val="tx1"/>
                </a:solidFill>
                <a:latin typeface="Tw Cen MT Condensed Extra Bold" panose="020B0803020202020204" pitchFamily="34" charset="0"/>
                <a:ea typeface="宋体" pitchFamily="2" charset="-122"/>
              </a:rPr>
              <a:t>	</a:t>
            </a:r>
            <a:r>
              <a:rPr lang="en-US" altLang="zh-CN" sz="2400" dirty="0" err="1">
                <a:solidFill>
                  <a:srgbClr val="00B050"/>
                </a:solidFill>
                <a:latin typeface="Tw Cen MT Condensed Extra Bold" panose="020B0803020202020204" pitchFamily="34" charset="0"/>
                <a:ea typeface="宋体" pitchFamily="2" charset="-122"/>
              </a:rPr>
              <a:t>int</a:t>
            </a:r>
            <a:r>
              <a:rPr kumimoji="1" lang="en-US" altLang="zh-CN" sz="2400" b="0" dirty="0">
                <a:solidFill>
                  <a:schemeClr val="tx1"/>
                </a:solidFill>
                <a:latin typeface="Tw Cen MT Condensed Extra Bold" panose="020B0803020202020204" pitchFamily="34" charset="0"/>
                <a:ea typeface="宋体" pitchFamily="2" charset="-122"/>
              </a:rPr>
              <a:t> </a:t>
            </a:r>
            <a:r>
              <a:rPr kumimoji="1" lang="en-US" altLang="zh-CN" sz="2400" b="0" dirty="0" err="1">
                <a:solidFill>
                  <a:schemeClr val="tx1"/>
                </a:solidFill>
                <a:latin typeface="Tw Cen MT Condensed Extra Bold" panose="020B0803020202020204" pitchFamily="34" charset="0"/>
                <a:ea typeface="宋体" pitchFamily="2" charset="-122"/>
              </a:rPr>
              <a:t>some_stack_variable</a:t>
            </a:r>
            <a:r>
              <a:rPr kumimoji="1" lang="en-US" altLang="zh-CN" sz="2400" b="0" dirty="0">
                <a:solidFill>
                  <a:schemeClr val="tx1"/>
                </a:solidFill>
                <a:latin typeface="Tw Cen MT Condensed Extra Bold" panose="020B0803020202020204" pitchFamily="34" charset="0"/>
                <a:ea typeface="宋体" pitchFamily="2" charset="-122"/>
              </a:rPr>
              <a:t>;</a:t>
            </a:r>
          </a:p>
          <a:p>
            <a:pPr eaLnBrk="0" hangingPunct="0">
              <a:buFontTx/>
              <a:buNone/>
              <a:defRPr/>
            </a:pPr>
            <a:r>
              <a:rPr kumimoji="1" lang="en-US" altLang="zh-CN" sz="2400" b="0" dirty="0">
                <a:solidFill>
                  <a:schemeClr val="tx1"/>
                </a:solidFill>
                <a:latin typeface="Tw Cen MT Condensed Extra Bold" panose="020B0803020202020204" pitchFamily="34" charset="0"/>
                <a:ea typeface="宋体" pitchFamily="2" charset="-122"/>
              </a:rPr>
              <a:t>	</a:t>
            </a:r>
            <a:r>
              <a:rPr kumimoji="1" lang="en-US" altLang="zh-CN" sz="2400" b="0" dirty="0" smtClean="0">
                <a:solidFill>
                  <a:srgbClr val="FF0000"/>
                </a:solidFill>
                <a:latin typeface="Tw Cen MT Condensed Extra Bold" panose="020B0803020202020204" pitchFamily="34" charset="0"/>
                <a:ea typeface="宋体" pitchFamily="2" charset="-122"/>
              </a:rPr>
              <a:t>//</a:t>
            </a:r>
            <a:r>
              <a:rPr kumimoji="1" lang="zh-CN" altLang="en-US" sz="2400" b="0" dirty="0" smtClean="0">
                <a:solidFill>
                  <a:srgbClr val="FF0000"/>
                </a:solidFill>
                <a:latin typeface="Tw Cen MT Condensed Extra Bold" panose="020B0803020202020204" pitchFamily="34" charset="0"/>
                <a:ea typeface="宋体" pitchFamily="2" charset="-122"/>
              </a:rPr>
              <a:t>栈分配，仅仅当前函数可以访问</a:t>
            </a:r>
            <a:endParaRPr kumimoji="1" lang="en-US" altLang="zh-CN" sz="2400" b="0" dirty="0">
              <a:solidFill>
                <a:srgbClr val="FF0000"/>
              </a:solidFill>
              <a:latin typeface="Tw Cen MT Condensed Extra Bold" panose="020B0803020202020204" pitchFamily="34" charset="0"/>
              <a:ea typeface="宋体" pitchFamily="2" charset="-122"/>
            </a:endParaRPr>
          </a:p>
          <a:p>
            <a:pPr eaLnBrk="0" hangingPunct="0">
              <a:buFontTx/>
              <a:buNone/>
              <a:defRPr/>
            </a:pPr>
            <a:r>
              <a:rPr kumimoji="1" lang="en-US" altLang="zh-CN" sz="2400" b="0" dirty="0">
                <a:solidFill>
                  <a:schemeClr val="tx1"/>
                </a:solidFill>
                <a:latin typeface="Tw Cen MT Condensed Extra Bold" panose="020B0803020202020204" pitchFamily="34" charset="0"/>
                <a:ea typeface="宋体" pitchFamily="2" charset="-122"/>
              </a:rPr>
              <a:t>	...</a:t>
            </a:r>
          </a:p>
          <a:p>
            <a:pPr eaLnBrk="0" hangingPunct="0">
              <a:buFontTx/>
              <a:buNone/>
              <a:defRPr/>
            </a:pPr>
            <a:r>
              <a:rPr kumimoji="1" lang="en-US" altLang="zh-CN" sz="2400" b="0" dirty="0">
                <a:solidFill>
                  <a:schemeClr val="tx1"/>
                </a:solidFill>
                <a:latin typeface="Tw Cen MT Condensed Extra Bold" panose="020B0803020202020204" pitchFamily="34" charset="0"/>
                <a:ea typeface="宋体" pitchFamily="2" charset="-122"/>
              </a:rPr>
              <a:t>}</a:t>
            </a:r>
          </a:p>
          <a:p>
            <a:pPr eaLnBrk="0" hangingPunct="0">
              <a:buFontTx/>
              <a:buNone/>
              <a:defRPr/>
            </a:pPr>
            <a:endParaRPr kumimoji="1" lang="en-US" altLang="zh-CN" dirty="0">
              <a:solidFill>
                <a:schemeClr val="tx1"/>
              </a:solidFill>
              <a:effectLst>
                <a:outerShdw blurRad="38100" dist="38100" dir="2700000" algn="tl">
                  <a:srgbClr val="000000"/>
                </a:outerShdw>
              </a:effectLst>
              <a:ea typeface="宋体" pitchFamily="2" charset="-122"/>
            </a:endParaRPr>
          </a:p>
        </p:txBody>
      </p:sp>
    </p:spTree>
    <p:extLst>
      <p:ext uri="{BB962C8B-B14F-4D97-AF65-F5344CB8AC3E}">
        <p14:creationId xmlns:p14="http://schemas.microsoft.com/office/powerpoint/2010/main" val="2025395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Text Box 4"/>
          <p:cNvSpPr txBox="1">
            <a:spLocks noChangeArrowheads="1"/>
          </p:cNvSpPr>
          <p:nvPr/>
        </p:nvSpPr>
        <p:spPr bwMode="auto">
          <a:xfrm>
            <a:off x="1475656" y="1700808"/>
            <a:ext cx="7211144" cy="4832092"/>
          </a:xfrm>
          <a:prstGeom prst="rect">
            <a:avLst/>
          </a:prstGeom>
          <a:noFill/>
          <a:ln w="12700" cap="sq">
            <a:noFill/>
            <a:miter lim="800000"/>
          </a:ln>
          <a:effectLst/>
        </p:spPr>
        <p:txBody>
          <a:bodyPr wrap="square">
            <a:spAutoFit/>
          </a:bodyPr>
          <a:lstStyle/>
          <a:p>
            <a:pPr eaLnBrk="0" hangingPunct="0">
              <a:defRPr/>
            </a:pPr>
            <a:r>
              <a:rPr kumimoji="1" lang="en-US" altLang="zh-CN" sz="2800" dirty="0">
                <a:solidFill>
                  <a:srgbClr val="FF0000"/>
                </a:solidFill>
                <a:latin typeface="Tw Cen MT Condensed Extra Bold" panose="020B0803020202020204" pitchFamily="34" charset="0"/>
                <a:ea typeface="宋体" pitchFamily="2" charset="-122"/>
              </a:rPr>
              <a:t>//</a:t>
            </a:r>
            <a:r>
              <a:rPr kumimoji="1" lang="zh-CN" altLang="en-US" sz="2800" dirty="0">
                <a:solidFill>
                  <a:srgbClr val="FF0000"/>
                </a:solidFill>
                <a:latin typeface="Tw Cen MT Condensed Extra Bold" panose="020B0803020202020204" pitchFamily="34" charset="0"/>
                <a:ea typeface="宋体" pitchFamily="2" charset="-122"/>
              </a:rPr>
              <a:t>默认是编译</a:t>
            </a:r>
            <a:r>
              <a:rPr kumimoji="1" lang="en-US" altLang="zh-CN" sz="2800" dirty="0">
                <a:solidFill>
                  <a:srgbClr val="FF0000"/>
                </a:solidFill>
                <a:latin typeface="Tw Cen MT Condensed Extra Bold" panose="020B0803020202020204" pitchFamily="34" charset="0"/>
                <a:ea typeface="宋体" pitchFamily="2" charset="-122"/>
              </a:rPr>
              <a:t>+</a:t>
            </a:r>
            <a:r>
              <a:rPr kumimoji="1" lang="zh-CN" altLang="en-US" sz="2800" dirty="0">
                <a:solidFill>
                  <a:srgbClr val="FF0000"/>
                </a:solidFill>
                <a:latin typeface="Tw Cen MT Condensed Extra Bold" panose="020B0803020202020204" pitchFamily="34" charset="0"/>
                <a:ea typeface="宋体" pitchFamily="2" charset="-122"/>
              </a:rPr>
              <a:t>链接</a:t>
            </a:r>
            <a:endParaRPr kumimoji="1" lang="en-US" altLang="zh-CN" sz="2800" dirty="0">
              <a:solidFill>
                <a:srgbClr val="FF0000"/>
              </a:solidFill>
              <a:latin typeface="Tw Cen MT Condensed Extra Bold" panose="020B0803020202020204" pitchFamily="34" charset="0"/>
              <a:ea typeface="宋体" pitchFamily="2" charset="-122"/>
            </a:endParaRPr>
          </a:p>
          <a:p>
            <a:pPr eaLnBrk="0" hangingPunct="0">
              <a:buFontTx/>
              <a:buNone/>
              <a:defRPr/>
            </a:pPr>
            <a:r>
              <a:rPr kumimoji="1" lang="en-US" altLang="zh-CN" sz="2800" dirty="0" err="1" smtClean="0">
                <a:latin typeface="Tw Cen MT Condensed Extra Bold" panose="020B0803020202020204" pitchFamily="34" charset="0"/>
                <a:ea typeface="宋体" pitchFamily="2" charset="-122"/>
              </a:rPr>
              <a:t>g</a:t>
            </a:r>
            <a:r>
              <a:rPr kumimoji="1" lang="en-US" altLang="zh-CN" sz="2800" b="0" dirty="0" err="1" smtClean="0">
                <a:solidFill>
                  <a:schemeClr val="tx1"/>
                </a:solidFill>
                <a:latin typeface="Tw Cen MT Condensed Extra Bold" panose="020B0803020202020204" pitchFamily="34" charset="0"/>
                <a:ea typeface="宋体" pitchFamily="2" charset="-122"/>
              </a:rPr>
              <a:t>cc</a:t>
            </a:r>
            <a:r>
              <a:rPr kumimoji="1" lang="en-US" altLang="zh-CN" sz="2800" b="0" dirty="0" smtClean="0">
                <a:solidFill>
                  <a:schemeClr val="tx1"/>
                </a:solidFill>
                <a:latin typeface="Tw Cen MT Condensed Extra Bold" panose="020B0803020202020204" pitchFamily="34" charset="0"/>
                <a:ea typeface="宋体" pitchFamily="2" charset="-122"/>
              </a:rPr>
              <a:t> </a:t>
            </a:r>
            <a:r>
              <a:rPr kumimoji="1" lang="en-US" altLang="zh-CN" sz="2800" dirty="0" smtClean="0">
                <a:latin typeface="Tw Cen MT Condensed Extra Bold" panose="020B0803020202020204" pitchFamily="34" charset="0"/>
                <a:ea typeface="宋体" pitchFamily="2" charset="-122"/>
              </a:rPr>
              <a:t>-o program </a:t>
            </a:r>
            <a:r>
              <a:rPr kumimoji="1" lang="en-US" altLang="zh-CN" sz="2800" b="0" dirty="0" err="1" smtClean="0">
                <a:solidFill>
                  <a:schemeClr val="tx1"/>
                </a:solidFill>
                <a:latin typeface="Tw Cen MT Condensed Extra Bold" panose="020B0803020202020204" pitchFamily="34" charset="0"/>
                <a:ea typeface="宋体" pitchFamily="2" charset="-122"/>
              </a:rPr>
              <a:t>program.c</a:t>
            </a:r>
            <a:r>
              <a:rPr kumimoji="1" lang="en-US" altLang="zh-CN" sz="2800" b="0" dirty="0" smtClean="0">
                <a:solidFill>
                  <a:schemeClr val="tx1"/>
                </a:solidFill>
                <a:latin typeface="Tw Cen MT Condensed Extra Bold" panose="020B0803020202020204" pitchFamily="34" charset="0"/>
                <a:ea typeface="宋体" pitchFamily="2" charset="-122"/>
              </a:rPr>
              <a:t> </a:t>
            </a:r>
            <a:r>
              <a:rPr kumimoji="1" lang="en-US" altLang="zh-CN" sz="2800" b="0" dirty="0" err="1">
                <a:solidFill>
                  <a:schemeClr val="tx1"/>
                </a:solidFill>
                <a:latin typeface="Tw Cen MT Condensed Extra Bold" panose="020B0803020202020204" pitchFamily="34" charset="0"/>
                <a:ea typeface="宋体" pitchFamily="2" charset="-122"/>
              </a:rPr>
              <a:t>extras.c</a:t>
            </a:r>
            <a:endParaRPr kumimoji="1" lang="en-US" altLang="zh-CN" sz="2800" b="0" dirty="0">
              <a:solidFill>
                <a:schemeClr val="tx1"/>
              </a:solidFill>
              <a:latin typeface="Tw Cen MT Condensed Extra Bold" panose="020B0803020202020204" pitchFamily="34" charset="0"/>
              <a:ea typeface="宋体" pitchFamily="2" charset="-122"/>
            </a:endParaRPr>
          </a:p>
          <a:p>
            <a:pPr eaLnBrk="0" hangingPunct="0">
              <a:buFontTx/>
              <a:buNone/>
              <a:defRPr/>
            </a:pPr>
            <a:r>
              <a:rPr kumimoji="1" lang="en-US" altLang="zh-CN" sz="2800" b="0" dirty="0">
                <a:solidFill>
                  <a:schemeClr val="tx1"/>
                </a:solidFill>
                <a:latin typeface="Tw Cen MT Condensed Extra Bold" panose="020B0803020202020204" pitchFamily="34" charset="0"/>
                <a:ea typeface="宋体" pitchFamily="2" charset="-122"/>
              </a:rPr>
              <a:t>.</a:t>
            </a:r>
            <a:r>
              <a:rPr kumimoji="1" lang="en-US" altLang="zh-CN" sz="2800" b="0" dirty="0" smtClean="0">
                <a:solidFill>
                  <a:schemeClr val="tx1"/>
                </a:solidFill>
                <a:latin typeface="Tw Cen MT Condensed Extra Bold" panose="020B0803020202020204" pitchFamily="34" charset="0"/>
                <a:ea typeface="宋体" pitchFamily="2" charset="-122"/>
              </a:rPr>
              <a:t>/</a:t>
            </a:r>
            <a:r>
              <a:rPr kumimoji="1" lang="en-US" altLang="zh-CN" sz="2800" dirty="0" smtClean="0">
                <a:latin typeface="Tw Cen MT Condensed Extra Bold" panose="020B0803020202020204" pitchFamily="34" charset="0"/>
                <a:ea typeface="宋体" pitchFamily="2" charset="-122"/>
              </a:rPr>
              <a:t>program</a:t>
            </a:r>
            <a:endParaRPr kumimoji="1" lang="en-US" altLang="zh-CN" sz="2800" dirty="0" smtClean="0">
              <a:solidFill>
                <a:srgbClr val="FF0000"/>
              </a:solidFill>
              <a:latin typeface="Tw Cen MT Condensed Extra Bold" panose="020B0803020202020204" pitchFamily="34" charset="0"/>
              <a:ea typeface="宋体" pitchFamily="2" charset="-122"/>
            </a:endParaRPr>
          </a:p>
          <a:p>
            <a:pPr eaLnBrk="0" hangingPunct="0">
              <a:buFontTx/>
              <a:buNone/>
              <a:defRPr/>
            </a:pPr>
            <a:endParaRPr kumimoji="1" lang="en-US" altLang="zh-CN" sz="2800" dirty="0" smtClean="0">
              <a:solidFill>
                <a:srgbClr val="FF0000"/>
              </a:solidFill>
              <a:latin typeface="Tw Cen MT Condensed Extra Bold" panose="020B0803020202020204" pitchFamily="34" charset="0"/>
              <a:ea typeface="宋体" pitchFamily="2" charset="-122"/>
            </a:endParaRPr>
          </a:p>
          <a:p>
            <a:pPr eaLnBrk="0" hangingPunct="0">
              <a:buFontTx/>
              <a:buNone/>
              <a:defRPr/>
            </a:pPr>
            <a:r>
              <a:rPr kumimoji="1" lang="en-US" altLang="zh-CN" sz="2800" dirty="0" smtClean="0">
                <a:solidFill>
                  <a:srgbClr val="FF0000"/>
                </a:solidFill>
                <a:latin typeface="Tw Cen MT Condensed Extra Bold" panose="020B0803020202020204" pitchFamily="34" charset="0"/>
                <a:ea typeface="宋体" pitchFamily="2" charset="-122"/>
              </a:rPr>
              <a:t>//</a:t>
            </a:r>
            <a:r>
              <a:rPr kumimoji="1" lang="zh-CN" altLang="en-US" sz="2800" dirty="0" smtClean="0">
                <a:solidFill>
                  <a:srgbClr val="FF0000"/>
                </a:solidFill>
                <a:latin typeface="Tw Cen MT Condensed Extra Bold" panose="020B0803020202020204" pitchFamily="34" charset="0"/>
                <a:ea typeface="宋体" pitchFamily="2" charset="-122"/>
              </a:rPr>
              <a:t>只编译          </a:t>
            </a:r>
            <a:r>
              <a:rPr kumimoji="1" lang="en-US" altLang="zh-CN" sz="2800" dirty="0" smtClean="0">
                <a:solidFill>
                  <a:srgbClr val="FF0000"/>
                </a:solidFill>
                <a:latin typeface="Tw Cen MT Condensed Extra Bold" panose="020B0803020202020204" pitchFamily="34" charset="0"/>
                <a:ea typeface="宋体" pitchFamily="2" charset="-122"/>
              </a:rPr>
              <a:t>-</a:t>
            </a:r>
            <a:r>
              <a:rPr kumimoji="1" lang="en-US" altLang="zh-CN" sz="2800" dirty="0">
                <a:solidFill>
                  <a:srgbClr val="FF0000"/>
                </a:solidFill>
                <a:latin typeface="Tw Cen MT Condensed Extra Bold" panose="020B0803020202020204" pitchFamily="34" charset="0"/>
                <a:ea typeface="宋体" pitchFamily="2" charset="-122"/>
              </a:rPr>
              <a:t>c </a:t>
            </a:r>
            <a:r>
              <a:rPr kumimoji="1" lang="en-US" altLang="en-US" sz="2800" dirty="0" err="1">
                <a:solidFill>
                  <a:srgbClr val="FF0000"/>
                </a:solidFill>
                <a:latin typeface="Tw Cen MT Condensed Extra Bold" panose="020B0803020202020204" pitchFamily="34" charset="0"/>
                <a:ea typeface="宋体" pitchFamily="2" charset="-122"/>
              </a:rPr>
              <a:t>仅仅编译不链接</a:t>
            </a:r>
            <a:endParaRPr kumimoji="1" lang="en-US" altLang="zh-CN" sz="2800" b="0" dirty="0">
              <a:solidFill>
                <a:srgbClr val="FF0000"/>
              </a:solidFill>
              <a:latin typeface="Tw Cen MT Condensed Extra Bold" panose="020B0803020202020204" pitchFamily="34" charset="0"/>
              <a:ea typeface="宋体" pitchFamily="2" charset="-122"/>
            </a:endParaRPr>
          </a:p>
          <a:p>
            <a:pPr eaLnBrk="0" hangingPunct="0">
              <a:buFontTx/>
              <a:buNone/>
              <a:defRPr/>
            </a:pPr>
            <a:r>
              <a:rPr kumimoji="1" lang="en-US" altLang="zh-CN" sz="2800" b="0" dirty="0" err="1">
                <a:solidFill>
                  <a:schemeClr val="tx1"/>
                </a:solidFill>
                <a:latin typeface="Tw Cen MT Condensed Extra Bold" panose="020B0803020202020204" pitchFamily="34" charset="0"/>
                <a:ea typeface="宋体" pitchFamily="2" charset="-122"/>
              </a:rPr>
              <a:t>gcc</a:t>
            </a:r>
            <a:r>
              <a:rPr kumimoji="1" lang="en-US" altLang="zh-CN" sz="2800" b="0" dirty="0">
                <a:solidFill>
                  <a:schemeClr val="tx1"/>
                </a:solidFill>
                <a:latin typeface="Tw Cen MT Condensed Extra Bold" panose="020B0803020202020204" pitchFamily="34" charset="0"/>
                <a:ea typeface="宋体" pitchFamily="2" charset="-122"/>
              </a:rPr>
              <a:t> -c </a:t>
            </a:r>
            <a:r>
              <a:rPr kumimoji="1" lang="en-US" altLang="zh-CN" sz="2800" b="0" dirty="0" err="1">
                <a:solidFill>
                  <a:schemeClr val="tx1"/>
                </a:solidFill>
                <a:latin typeface="Tw Cen MT Condensed Extra Bold" panose="020B0803020202020204" pitchFamily="34" charset="0"/>
                <a:ea typeface="宋体" pitchFamily="2" charset="-122"/>
              </a:rPr>
              <a:t>program.c</a:t>
            </a:r>
            <a:r>
              <a:rPr kumimoji="1" lang="en-US" altLang="zh-CN" sz="2800" b="0" dirty="0">
                <a:solidFill>
                  <a:schemeClr val="tx1"/>
                </a:solidFill>
                <a:latin typeface="Tw Cen MT Condensed Extra Bold" panose="020B0803020202020204" pitchFamily="34" charset="0"/>
                <a:ea typeface="宋体" pitchFamily="2" charset="-122"/>
              </a:rPr>
              <a:t> =&gt; </a:t>
            </a:r>
            <a:r>
              <a:rPr kumimoji="1" lang="en-US" altLang="zh-CN" sz="2800" b="0" dirty="0" err="1">
                <a:solidFill>
                  <a:schemeClr val="tx1"/>
                </a:solidFill>
                <a:latin typeface="Tw Cen MT Condensed Extra Bold" panose="020B0803020202020204" pitchFamily="34" charset="0"/>
                <a:ea typeface="宋体" pitchFamily="2" charset="-122"/>
              </a:rPr>
              <a:t>program.o</a:t>
            </a:r>
            <a:endParaRPr kumimoji="1" lang="en-US" altLang="zh-CN" sz="2800" b="0" dirty="0">
              <a:solidFill>
                <a:schemeClr val="tx1"/>
              </a:solidFill>
              <a:latin typeface="Tw Cen MT Condensed Extra Bold" panose="020B0803020202020204" pitchFamily="34" charset="0"/>
              <a:ea typeface="宋体" pitchFamily="2" charset="-122"/>
            </a:endParaRPr>
          </a:p>
          <a:p>
            <a:pPr eaLnBrk="0" hangingPunct="0">
              <a:buFontTx/>
              <a:buNone/>
              <a:defRPr/>
            </a:pPr>
            <a:r>
              <a:rPr kumimoji="1" lang="en-US" altLang="zh-CN" sz="2800" b="0" dirty="0" err="1">
                <a:solidFill>
                  <a:schemeClr val="tx1"/>
                </a:solidFill>
                <a:latin typeface="Tw Cen MT Condensed Extra Bold" panose="020B0803020202020204" pitchFamily="34" charset="0"/>
                <a:ea typeface="宋体" pitchFamily="2" charset="-122"/>
              </a:rPr>
              <a:t>gcc</a:t>
            </a:r>
            <a:r>
              <a:rPr kumimoji="1" lang="en-US" altLang="zh-CN" sz="2800" b="0" dirty="0">
                <a:solidFill>
                  <a:schemeClr val="tx1"/>
                </a:solidFill>
                <a:latin typeface="Tw Cen MT Condensed Extra Bold" panose="020B0803020202020204" pitchFamily="34" charset="0"/>
                <a:ea typeface="宋体" pitchFamily="2" charset="-122"/>
              </a:rPr>
              <a:t> -c </a:t>
            </a:r>
            <a:r>
              <a:rPr kumimoji="1" lang="en-US" altLang="zh-CN" sz="2800" b="0" dirty="0" err="1">
                <a:solidFill>
                  <a:schemeClr val="tx1"/>
                </a:solidFill>
                <a:latin typeface="Tw Cen MT Condensed Extra Bold" panose="020B0803020202020204" pitchFamily="34" charset="0"/>
                <a:ea typeface="宋体" pitchFamily="2" charset="-122"/>
              </a:rPr>
              <a:t>extras.c</a:t>
            </a:r>
            <a:r>
              <a:rPr kumimoji="1" lang="en-US" altLang="zh-CN" sz="2800" b="0" dirty="0">
                <a:solidFill>
                  <a:schemeClr val="tx1"/>
                </a:solidFill>
                <a:latin typeface="Tw Cen MT Condensed Extra Bold" panose="020B0803020202020204" pitchFamily="34" charset="0"/>
                <a:ea typeface="宋体" pitchFamily="2" charset="-122"/>
              </a:rPr>
              <a:t> =&gt; </a:t>
            </a:r>
            <a:r>
              <a:rPr kumimoji="1" lang="en-US" altLang="zh-CN" sz="2800" b="0" dirty="0" err="1" smtClean="0">
                <a:solidFill>
                  <a:schemeClr val="tx1"/>
                </a:solidFill>
                <a:latin typeface="Tw Cen MT Condensed Extra Bold" panose="020B0803020202020204" pitchFamily="34" charset="0"/>
                <a:ea typeface="宋体" pitchFamily="2" charset="-122"/>
              </a:rPr>
              <a:t>extras.o</a:t>
            </a:r>
            <a:endParaRPr kumimoji="1" lang="en-US" altLang="zh-CN" sz="2800" b="0" dirty="0" smtClean="0">
              <a:solidFill>
                <a:schemeClr val="tx1"/>
              </a:solidFill>
              <a:latin typeface="Tw Cen MT Condensed Extra Bold" panose="020B0803020202020204" pitchFamily="34" charset="0"/>
              <a:ea typeface="宋体" pitchFamily="2" charset="-122"/>
            </a:endParaRPr>
          </a:p>
          <a:p>
            <a:pPr eaLnBrk="0" hangingPunct="0">
              <a:buFontTx/>
              <a:buNone/>
              <a:defRPr/>
            </a:pPr>
            <a:endParaRPr kumimoji="1" lang="en-US" altLang="zh-CN" sz="2800" dirty="0" smtClean="0">
              <a:solidFill>
                <a:srgbClr val="FF0000"/>
              </a:solidFill>
              <a:latin typeface="Tw Cen MT Condensed Extra Bold" panose="020B0803020202020204" pitchFamily="34" charset="0"/>
              <a:ea typeface="宋体" pitchFamily="2" charset="-122"/>
            </a:endParaRPr>
          </a:p>
          <a:p>
            <a:pPr eaLnBrk="0" hangingPunct="0">
              <a:buFontTx/>
              <a:buNone/>
              <a:defRPr/>
            </a:pPr>
            <a:r>
              <a:rPr kumimoji="1" lang="en-US" altLang="zh-CN" sz="2800" dirty="0" smtClean="0">
                <a:solidFill>
                  <a:srgbClr val="FF0000"/>
                </a:solidFill>
                <a:latin typeface="Tw Cen MT Condensed Extra Bold" panose="020B0803020202020204" pitchFamily="34" charset="0"/>
                <a:ea typeface="宋体" pitchFamily="2" charset="-122"/>
              </a:rPr>
              <a:t>//</a:t>
            </a:r>
            <a:r>
              <a:rPr kumimoji="1" lang="zh-CN" altLang="en-US" sz="2800" dirty="0" smtClean="0">
                <a:solidFill>
                  <a:srgbClr val="FF0000"/>
                </a:solidFill>
                <a:latin typeface="Tw Cen MT Condensed Extra Bold" panose="020B0803020202020204" pitchFamily="34" charset="0"/>
                <a:ea typeface="宋体" pitchFamily="2" charset="-122"/>
              </a:rPr>
              <a:t>只链接</a:t>
            </a:r>
            <a:endParaRPr kumimoji="1" lang="en-US" altLang="zh-CN" sz="2800" b="0" dirty="0">
              <a:solidFill>
                <a:srgbClr val="FF0000"/>
              </a:solidFill>
              <a:latin typeface="Tw Cen MT Condensed Extra Bold" panose="020B0803020202020204" pitchFamily="34" charset="0"/>
              <a:ea typeface="宋体" pitchFamily="2" charset="-122"/>
            </a:endParaRPr>
          </a:p>
          <a:p>
            <a:pPr eaLnBrk="0" hangingPunct="0">
              <a:buFontTx/>
              <a:buNone/>
              <a:defRPr/>
            </a:pPr>
            <a:r>
              <a:rPr kumimoji="1" lang="en-US" altLang="zh-CN" sz="2800" b="0" dirty="0" err="1">
                <a:solidFill>
                  <a:schemeClr val="tx1"/>
                </a:solidFill>
                <a:latin typeface="Tw Cen MT Condensed Extra Bold" panose="020B0803020202020204" pitchFamily="34" charset="0"/>
                <a:ea typeface="宋体" pitchFamily="2" charset="-122"/>
              </a:rPr>
              <a:t>gcc</a:t>
            </a:r>
            <a:r>
              <a:rPr kumimoji="1" lang="en-US" altLang="zh-CN" sz="2800" b="0" dirty="0">
                <a:solidFill>
                  <a:schemeClr val="tx1"/>
                </a:solidFill>
                <a:latin typeface="Tw Cen MT Condensed Extra Bold" panose="020B0803020202020204" pitchFamily="34" charset="0"/>
                <a:ea typeface="宋体" pitchFamily="2" charset="-122"/>
              </a:rPr>
              <a:t> </a:t>
            </a:r>
            <a:r>
              <a:rPr kumimoji="1" lang="en-US" altLang="zh-CN" sz="2800" b="0" dirty="0" err="1">
                <a:solidFill>
                  <a:schemeClr val="tx1"/>
                </a:solidFill>
                <a:latin typeface="Tw Cen MT Condensed Extra Bold" panose="020B0803020202020204" pitchFamily="34" charset="0"/>
                <a:ea typeface="宋体" pitchFamily="2" charset="-122"/>
              </a:rPr>
              <a:t>program.o</a:t>
            </a:r>
            <a:r>
              <a:rPr kumimoji="1" lang="en-US" altLang="zh-CN" sz="2800" b="0" dirty="0">
                <a:solidFill>
                  <a:schemeClr val="tx1"/>
                </a:solidFill>
                <a:latin typeface="Tw Cen MT Condensed Extra Bold" panose="020B0803020202020204" pitchFamily="34" charset="0"/>
                <a:ea typeface="宋体" pitchFamily="2" charset="-122"/>
              </a:rPr>
              <a:t> </a:t>
            </a:r>
            <a:r>
              <a:rPr kumimoji="1" lang="en-US" altLang="zh-CN" sz="2800" b="0" dirty="0" err="1">
                <a:solidFill>
                  <a:schemeClr val="tx1"/>
                </a:solidFill>
                <a:latin typeface="Tw Cen MT Condensed Extra Bold" panose="020B0803020202020204" pitchFamily="34" charset="0"/>
                <a:ea typeface="宋体" pitchFamily="2" charset="-122"/>
              </a:rPr>
              <a:t>functions.o</a:t>
            </a:r>
            <a:r>
              <a:rPr kumimoji="1" lang="en-US" altLang="zh-CN" sz="2800" b="0" dirty="0">
                <a:solidFill>
                  <a:schemeClr val="tx1"/>
                </a:solidFill>
                <a:latin typeface="Tw Cen MT Condensed Extra Bold" panose="020B0803020202020204" pitchFamily="34" charset="0"/>
                <a:ea typeface="宋体" pitchFamily="2" charset="-122"/>
              </a:rPr>
              <a:t> </a:t>
            </a:r>
            <a:r>
              <a:rPr kumimoji="1" lang="en-US" altLang="zh-CN" sz="2800" dirty="0">
                <a:latin typeface="Tw Cen MT Condensed Extra Bold" panose="020B0803020202020204" pitchFamily="34" charset="0"/>
                <a:ea typeface="宋体" pitchFamily="2" charset="-122"/>
              </a:rPr>
              <a:t>-</a:t>
            </a:r>
            <a:r>
              <a:rPr kumimoji="1" lang="en-US" altLang="zh-CN" sz="2800" b="0" dirty="0" smtClean="0">
                <a:solidFill>
                  <a:schemeClr val="tx1"/>
                </a:solidFill>
                <a:latin typeface="Tw Cen MT Condensed Extra Bold" panose="020B0803020202020204" pitchFamily="34" charset="0"/>
                <a:ea typeface="宋体" pitchFamily="2" charset="-122"/>
              </a:rPr>
              <a:t>o </a:t>
            </a:r>
            <a:r>
              <a:rPr kumimoji="1" lang="en-US" altLang="zh-CN" sz="2800" dirty="0" smtClean="0">
                <a:latin typeface="Tw Cen MT Condensed Extra Bold" panose="020B0803020202020204" pitchFamily="34" charset="0"/>
                <a:ea typeface="宋体" pitchFamily="2" charset="-122"/>
              </a:rPr>
              <a:t>program</a:t>
            </a:r>
            <a:endParaRPr kumimoji="1" lang="en-US" altLang="zh-CN" sz="2800" b="0" dirty="0">
              <a:solidFill>
                <a:schemeClr val="tx1"/>
              </a:solidFill>
              <a:latin typeface="Tw Cen MT Condensed Extra Bold" panose="020B0803020202020204" pitchFamily="34" charset="0"/>
              <a:ea typeface="宋体" pitchFamily="2" charset="-122"/>
            </a:endParaRPr>
          </a:p>
          <a:p>
            <a:pPr eaLnBrk="0" hangingPunct="0">
              <a:buFontTx/>
              <a:buNone/>
              <a:defRPr/>
            </a:pPr>
            <a:r>
              <a:rPr kumimoji="1" lang="en-US" altLang="zh-CN" sz="2800" b="0" dirty="0">
                <a:solidFill>
                  <a:schemeClr val="tx1"/>
                </a:solidFill>
                <a:latin typeface="Tw Cen MT Condensed Extra Bold" panose="020B0803020202020204" pitchFamily="34" charset="0"/>
                <a:ea typeface="宋体" pitchFamily="2" charset="-122"/>
              </a:rPr>
              <a:t>.</a:t>
            </a:r>
            <a:r>
              <a:rPr kumimoji="1" lang="en-US" altLang="zh-CN" sz="2800" b="0" dirty="0" smtClean="0">
                <a:solidFill>
                  <a:schemeClr val="tx1"/>
                </a:solidFill>
                <a:latin typeface="Tw Cen MT Condensed Extra Bold" panose="020B0803020202020204" pitchFamily="34" charset="0"/>
                <a:ea typeface="宋体" pitchFamily="2" charset="-122"/>
              </a:rPr>
              <a:t>/</a:t>
            </a:r>
            <a:r>
              <a:rPr kumimoji="1" lang="en-US" altLang="zh-CN" sz="2800" dirty="0" smtClean="0">
                <a:latin typeface="Tw Cen MT Condensed Extra Bold" panose="020B0803020202020204" pitchFamily="34" charset="0"/>
                <a:ea typeface="宋体" pitchFamily="2" charset="-122"/>
              </a:rPr>
              <a:t>progra</a:t>
            </a:r>
            <a:r>
              <a:rPr kumimoji="1" lang="en-US" altLang="zh-CN" sz="2800" dirty="0">
                <a:latin typeface="Tw Cen MT Condensed Extra Bold" panose="020B0803020202020204" pitchFamily="34" charset="0"/>
                <a:ea typeface="宋体" pitchFamily="2" charset="-122"/>
              </a:rPr>
              <a:t>m</a:t>
            </a:r>
            <a:endParaRPr kumimoji="1" lang="en-US" altLang="zh-CN" sz="2800" b="0" dirty="0">
              <a:solidFill>
                <a:schemeClr val="tx1"/>
              </a:solidFill>
              <a:latin typeface="Tw Cen MT Condensed Extra Bold" panose="020B0803020202020204" pitchFamily="34" charset="0"/>
              <a:ea typeface="宋体" pitchFamily="2" charset="-122"/>
            </a:endParaRPr>
          </a:p>
        </p:txBody>
      </p:sp>
      <p:sp>
        <p:nvSpPr>
          <p:cNvPr id="5" name="Rectangle 2"/>
          <p:cNvSpPr>
            <a:spLocks noGrp="1" noChangeArrowheads="1"/>
          </p:cNvSpPr>
          <p:nvPr>
            <p:ph type="title"/>
          </p:nvPr>
        </p:nvSpPr>
        <p:spPr/>
        <p:txBody>
          <a:bodyPr/>
          <a:lstStyle/>
          <a:p>
            <a:pPr>
              <a:defRPr/>
            </a:pPr>
            <a:r>
              <a:rPr kumimoji="1" lang="en-US" altLang="zh-CN" dirty="0" err="1" smtClean="0">
                <a:latin typeface="Times New Roman" pitchFamily="18" charset="0"/>
                <a:ea typeface="宋体" pitchFamily="2" charset="-122"/>
              </a:rPr>
              <a:t>Gcc</a:t>
            </a:r>
            <a:r>
              <a:rPr kumimoji="1" lang="zh-CN" altLang="en-US" dirty="0" smtClean="0">
                <a:latin typeface="Times New Roman" pitchFamily="18" charset="0"/>
                <a:ea typeface="宋体" pitchFamily="2" charset="-122"/>
              </a:rPr>
              <a:t>的编译和链接</a:t>
            </a:r>
            <a:endParaRPr kumimoji="1" lang="en-US" altLang="zh-CN" dirty="0" smtClean="0">
              <a:latin typeface="Times New Roman" pitchFamily="18" charset="0"/>
              <a:ea typeface="宋体" pitchFamily="2" charset="-122"/>
            </a:endParaRPr>
          </a:p>
        </p:txBody>
      </p:sp>
    </p:spTree>
    <p:extLst>
      <p:ext uri="{BB962C8B-B14F-4D97-AF65-F5344CB8AC3E}">
        <p14:creationId xmlns:p14="http://schemas.microsoft.com/office/powerpoint/2010/main" val="395478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Text Box 4"/>
          <p:cNvSpPr txBox="1">
            <a:spLocks noChangeArrowheads="1"/>
          </p:cNvSpPr>
          <p:nvPr/>
        </p:nvSpPr>
        <p:spPr bwMode="auto">
          <a:xfrm>
            <a:off x="1403648" y="2348880"/>
            <a:ext cx="6021200" cy="2585323"/>
          </a:xfrm>
          <a:prstGeom prst="rect">
            <a:avLst/>
          </a:prstGeom>
          <a:noFill/>
          <a:ln w="12700" cap="sq">
            <a:noFill/>
            <a:miter lim="800000"/>
          </a:ln>
          <a:effectLst/>
        </p:spPr>
        <p:txBody>
          <a:bodyPr wrap="none">
            <a:spAutoFit/>
          </a:bodyPr>
          <a:lstStyle/>
          <a:p>
            <a:pPr eaLnBrk="0" hangingPunct="0">
              <a:lnSpc>
                <a:spcPct val="150000"/>
              </a:lnSpc>
              <a:buFontTx/>
              <a:buNone/>
              <a:defRPr/>
            </a:pPr>
            <a:r>
              <a:rPr lang="en-US" altLang="zh-CN" sz="3600" b="1" dirty="0" smtClean="0"/>
              <a:t>       c</a:t>
            </a:r>
            <a:r>
              <a:rPr lang="en-US" sz="3600" b="1" dirty="0" smtClean="0"/>
              <a:t>c1</a:t>
            </a:r>
            <a:r>
              <a:rPr lang="zh-CN" altLang="en-US" sz="3600" b="1" dirty="0" smtClean="0"/>
              <a:t>：预处理器和编译器</a:t>
            </a:r>
            <a:endParaRPr lang="en-US" sz="3600" dirty="0" smtClean="0"/>
          </a:p>
          <a:p>
            <a:pPr eaLnBrk="0" hangingPunct="0">
              <a:lnSpc>
                <a:spcPct val="150000"/>
              </a:lnSpc>
              <a:buFontTx/>
              <a:buNone/>
              <a:defRPr/>
            </a:pPr>
            <a:r>
              <a:rPr lang="en-US" sz="3600" b="1" dirty="0" smtClean="0"/>
              <a:t>         as</a:t>
            </a:r>
            <a:r>
              <a:rPr lang="zh-CN" altLang="en-US" sz="3600" b="1" dirty="0" smtClean="0"/>
              <a:t>：汇编器</a:t>
            </a:r>
            <a:endParaRPr lang="en-US" sz="3600" dirty="0" smtClean="0"/>
          </a:p>
          <a:p>
            <a:pPr eaLnBrk="0" hangingPunct="0">
              <a:lnSpc>
                <a:spcPct val="150000"/>
              </a:lnSpc>
              <a:buFontTx/>
              <a:buNone/>
              <a:defRPr/>
            </a:pPr>
            <a:r>
              <a:rPr lang="en-US" sz="3600" b="1" dirty="0" smtClean="0"/>
              <a:t>collect</a:t>
            </a:r>
            <a:r>
              <a:rPr lang="en-US" altLang="zh-CN" sz="3600" b="1" dirty="0" smtClean="0"/>
              <a:t>2</a:t>
            </a:r>
            <a:r>
              <a:rPr lang="zh-CN" altLang="en-US" sz="3600" b="1" dirty="0" smtClean="0"/>
              <a:t>：链接器</a:t>
            </a:r>
          </a:p>
        </p:txBody>
      </p:sp>
      <p:sp>
        <p:nvSpPr>
          <p:cNvPr id="5" name="Rectangle 2"/>
          <p:cNvSpPr>
            <a:spLocks noGrp="1" noChangeArrowheads="1"/>
          </p:cNvSpPr>
          <p:nvPr>
            <p:ph type="title"/>
          </p:nvPr>
        </p:nvSpPr>
        <p:spPr/>
        <p:txBody>
          <a:bodyPr/>
          <a:lstStyle/>
          <a:p>
            <a:pPr>
              <a:defRPr/>
            </a:pPr>
            <a:r>
              <a:rPr kumimoji="1" lang="en-US" altLang="zh-CN" dirty="0" err="1" smtClean="0">
                <a:latin typeface="Times New Roman" pitchFamily="18" charset="0"/>
                <a:ea typeface="宋体" pitchFamily="2" charset="-122"/>
              </a:rPr>
              <a:t>gcc</a:t>
            </a:r>
            <a:r>
              <a:rPr kumimoji="1" lang="zh-CN" altLang="en-US" dirty="0" smtClean="0">
                <a:latin typeface="Times New Roman" pitchFamily="18" charset="0"/>
                <a:ea typeface="宋体" pitchFamily="2" charset="-122"/>
              </a:rPr>
              <a:t>调用包含的几个工具</a:t>
            </a:r>
            <a:endParaRPr kumimoji="1" lang="en-US" altLang="zh-CN" dirty="0" smtClean="0">
              <a:latin typeface="Times New Roman" pitchFamily="18" charset="0"/>
              <a:ea typeface="宋体" pitchFamily="2" charset="-122"/>
            </a:endParaRPr>
          </a:p>
        </p:txBody>
      </p:sp>
      <p:sp>
        <p:nvSpPr>
          <p:cNvPr id="3" name="矩形 2"/>
          <p:cNvSpPr/>
          <p:nvPr/>
        </p:nvSpPr>
        <p:spPr>
          <a:xfrm>
            <a:off x="181214" y="5371207"/>
            <a:ext cx="8781571" cy="494238"/>
          </a:xfrm>
          <a:prstGeom prst="rect">
            <a:avLst/>
          </a:prstGeom>
        </p:spPr>
        <p:txBody>
          <a:bodyPr wrap="none">
            <a:spAutoFit/>
          </a:bodyPr>
          <a:lstStyle/>
          <a:p>
            <a:pPr eaLnBrk="0" hangingPunct="0">
              <a:lnSpc>
                <a:spcPct val="150000"/>
              </a:lnSpc>
              <a:buFontTx/>
              <a:buNone/>
              <a:defRPr/>
            </a:pPr>
            <a:r>
              <a:rPr lang="zh-CN" altLang="en-US" sz="2000" b="1" dirty="0"/>
              <a:t>请观察</a:t>
            </a:r>
            <a:r>
              <a:rPr lang="en-US" altLang="zh-CN" sz="2000" b="1" dirty="0" err="1"/>
              <a:t>gcc</a:t>
            </a:r>
            <a:r>
              <a:rPr lang="zh-CN" altLang="en-US" sz="2000" b="1" dirty="0"/>
              <a:t>的详细输出（用</a:t>
            </a:r>
            <a:r>
              <a:rPr lang="en-US" altLang="zh-CN" sz="2000" b="1" dirty="0"/>
              <a:t>-v</a:t>
            </a:r>
            <a:r>
              <a:rPr lang="zh-CN" altLang="en-US" sz="2000" b="1" dirty="0"/>
              <a:t>参数），找</a:t>
            </a:r>
            <a:r>
              <a:rPr lang="zh-CN" altLang="en-US" sz="2000" b="1" dirty="0" smtClean="0"/>
              <a:t>出</a:t>
            </a:r>
            <a:r>
              <a:rPr lang="en-US" altLang="zh-CN" sz="2000" b="1" dirty="0" err="1" smtClean="0"/>
              <a:t>gcc</a:t>
            </a:r>
            <a:r>
              <a:rPr lang="zh-CN" altLang="en-US" sz="2000" b="1" dirty="0" smtClean="0"/>
              <a:t>调用的各个编译环节相应程序</a:t>
            </a:r>
            <a:endParaRPr lang="en-US" altLang="zh-CN" sz="2000" b="1" dirty="0"/>
          </a:p>
        </p:txBody>
      </p:sp>
    </p:spTree>
    <p:extLst>
      <p:ext uri="{BB962C8B-B14F-4D97-AF65-F5344CB8AC3E}">
        <p14:creationId xmlns:p14="http://schemas.microsoft.com/office/powerpoint/2010/main" val="24641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611188" y="692150"/>
            <a:ext cx="7994650" cy="5909308"/>
          </a:xfrm>
          <a:prstGeom prst="rect">
            <a:avLst/>
          </a:prstGeom>
          <a:noFill/>
          <a:ln w="12700" cap="sq">
            <a:noFill/>
            <a:miter lim="800000"/>
          </a:ln>
          <a:effectLst/>
        </p:spPr>
        <p:txBody>
          <a:bodyPr>
            <a:spAutoFit/>
          </a:bodyPr>
          <a:lstStyle/>
          <a:p>
            <a:pPr eaLnBrk="0" hangingPunct="0">
              <a:buFontTx/>
              <a:buNone/>
              <a:defRPr/>
            </a:pPr>
            <a:r>
              <a:rPr kumimoji="1" lang="en-US" altLang="zh-CN" sz="1400" dirty="0" err="1">
                <a:ea typeface="宋体" pitchFamily="2" charset="-122"/>
              </a:rPr>
              <a:t>gcc</a:t>
            </a:r>
            <a:r>
              <a:rPr kumimoji="1" lang="en-US" altLang="zh-CN" sz="1400" dirty="0">
                <a:ea typeface="宋体" pitchFamily="2" charset="-122"/>
              </a:rPr>
              <a:t> version 5.2.0 (</a:t>
            </a:r>
            <a:r>
              <a:rPr kumimoji="1" lang="en-US" altLang="zh-CN" sz="1400" dirty="0" err="1">
                <a:ea typeface="宋体" pitchFamily="2" charset="-122"/>
              </a:rPr>
              <a:t>crosstool</a:t>
            </a:r>
            <a:r>
              <a:rPr kumimoji="1" lang="en-US" altLang="zh-CN" sz="1400" dirty="0">
                <a:ea typeface="宋体" pitchFamily="2" charset="-122"/>
              </a:rPr>
              <a:t>-NG crosstool-ng-1.22.0) </a:t>
            </a:r>
          </a:p>
          <a:p>
            <a:pPr eaLnBrk="0" hangingPunct="0">
              <a:buFontTx/>
              <a:buNone/>
              <a:defRPr/>
            </a:pPr>
            <a:r>
              <a:rPr kumimoji="1" lang="en-US" altLang="zh-CN" sz="1400" dirty="0">
                <a:ea typeface="宋体" pitchFamily="2" charset="-122"/>
              </a:rPr>
              <a:t>COLLECT_GCC_OPTIONS='-o' 'exe' '-v' '-</a:t>
            </a:r>
            <a:r>
              <a:rPr kumimoji="1" lang="en-US" altLang="zh-CN" sz="1400" dirty="0" err="1">
                <a:ea typeface="宋体" pitchFamily="2" charset="-122"/>
              </a:rPr>
              <a:t>mabi</a:t>
            </a:r>
            <a:r>
              <a:rPr kumimoji="1" lang="en-US" altLang="zh-CN" sz="1400" dirty="0">
                <a:ea typeface="宋体" pitchFamily="2" charset="-122"/>
              </a:rPr>
              <a:t>=32' '-</a:t>
            </a:r>
            <a:r>
              <a:rPr kumimoji="1" lang="en-US" altLang="zh-CN" sz="1400" dirty="0" err="1">
                <a:ea typeface="宋体" pitchFamily="2" charset="-122"/>
              </a:rPr>
              <a:t>mllsc</a:t>
            </a:r>
            <a:r>
              <a:rPr kumimoji="1" lang="en-US" altLang="zh-CN" sz="1400" dirty="0">
                <a:ea typeface="宋体" pitchFamily="2" charset="-122"/>
              </a:rPr>
              <a:t>' '-</a:t>
            </a:r>
            <a:r>
              <a:rPr kumimoji="1" lang="en-US" altLang="zh-CN" sz="1400" dirty="0" err="1">
                <a:ea typeface="宋体" pitchFamily="2" charset="-122"/>
              </a:rPr>
              <a:t>mplt</a:t>
            </a:r>
            <a:r>
              <a:rPr kumimoji="1" lang="en-US" altLang="zh-CN" sz="1400" dirty="0">
                <a:ea typeface="宋体" pitchFamily="2" charset="-122"/>
              </a:rPr>
              <a:t>' '-</a:t>
            </a:r>
            <a:r>
              <a:rPr kumimoji="1" lang="en-US" altLang="zh-CN" sz="1400" dirty="0" err="1">
                <a:ea typeface="宋体" pitchFamily="2" charset="-122"/>
              </a:rPr>
              <a:t>mno</a:t>
            </a:r>
            <a:r>
              <a:rPr kumimoji="1" lang="en-US" altLang="zh-CN" sz="1400" dirty="0">
                <a:ea typeface="宋体" pitchFamily="2" charset="-122"/>
              </a:rPr>
              <a:t>-shared' '-EB'</a:t>
            </a:r>
          </a:p>
          <a:p>
            <a:pPr eaLnBrk="0" hangingPunct="0">
              <a:buFontTx/>
              <a:buNone/>
              <a:defRPr/>
            </a:pPr>
            <a:r>
              <a:rPr kumimoji="1" lang="en-US" altLang="zh-CN" sz="1400" dirty="0">
                <a:ea typeface="宋体" pitchFamily="2" charset="-122"/>
              </a:rPr>
              <a:t>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a:t>
            </a:r>
            <a:r>
              <a:rPr kumimoji="1" lang="en-US" altLang="zh-CN" sz="1400" dirty="0" err="1">
                <a:ea typeface="宋体" pitchFamily="2" charset="-122"/>
              </a:rPr>
              <a:t>libexec</a:t>
            </a:r>
            <a:r>
              <a:rPr kumimoji="1" lang="en-US" altLang="zh-CN" sz="1400" dirty="0">
                <a:ea typeface="宋体" pitchFamily="2" charset="-122"/>
              </a:rPr>
              <a:t>/</a:t>
            </a:r>
            <a:r>
              <a:rPr kumimoji="1" lang="en-US" altLang="zh-CN" sz="1400" dirty="0" err="1">
                <a:ea typeface="宋体" pitchFamily="2" charset="-122"/>
              </a:rPr>
              <a:t>gcc</a:t>
            </a:r>
            <a:r>
              <a:rPr kumimoji="1" lang="en-US" altLang="zh-CN" sz="1400" dirty="0">
                <a:ea typeface="宋体" pitchFamily="2" charset="-122"/>
              </a:rPr>
              <a:t>/</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-gnu/5.2.0/</a:t>
            </a:r>
            <a:r>
              <a:rPr kumimoji="1" lang="en-US" altLang="zh-CN" sz="1400" dirty="0">
                <a:solidFill>
                  <a:srgbClr val="FF0000"/>
                </a:solidFill>
                <a:ea typeface="宋体" pitchFamily="2" charset="-122"/>
              </a:rPr>
              <a:t>cc1 </a:t>
            </a:r>
            <a:r>
              <a:rPr kumimoji="1" lang="en-US" altLang="zh-CN" sz="1400" dirty="0">
                <a:ea typeface="宋体" pitchFamily="2" charset="-122"/>
              </a:rPr>
              <a:t>-quiet -v -</a:t>
            </a:r>
            <a:r>
              <a:rPr kumimoji="1" lang="en-US" altLang="zh-CN" sz="1400" dirty="0" err="1">
                <a:ea typeface="宋体" pitchFamily="2" charset="-122"/>
              </a:rPr>
              <a:t>iprefix</a:t>
            </a:r>
            <a:r>
              <a:rPr kumimoji="1" lang="en-US" altLang="zh-CN" sz="1400" dirty="0">
                <a:ea typeface="宋体" pitchFamily="2" charset="-122"/>
              </a:rPr>
              <a:t>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-gnu/bin/../lib/</a:t>
            </a:r>
            <a:r>
              <a:rPr kumimoji="1" lang="en-US" altLang="zh-CN" sz="1400" dirty="0" err="1">
                <a:ea typeface="宋体" pitchFamily="2" charset="-122"/>
              </a:rPr>
              <a:t>gcc</a:t>
            </a:r>
            <a:r>
              <a:rPr kumimoji="1" lang="en-US" altLang="zh-CN" sz="1400" dirty="0">
                <a:ea typeface="宋体" pitchFamily="2" charset="-122"/>
              </a:rPr>
              <a:t>/</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-gnu/5.2.0/ -</a:t>
            </a:r>
            <a:r>
              <a:rPr kumimoji="1" lang="en-US" altLang="zh-CN" sz="1400" dirty="0" err="1">
                <a:ea typeface="宋体" pitchFamily="2" charset="-122"/>
              </a:rPr>
              <a:t>isysroot</a:t>
            </a:r>
            <a:r>
              <a:rPr kumimoji="1" lang="en-US" altLang="zh-CN" sz="1400" dirty="0">
                <a:ea typeface="宋体" pitchFamily="2" charset="-122"/>
              </a:rPr>
              <a:t>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a:t>
            </a:r>
            <a:r>
              <a:rPr kumimoji="1" lang="en-US" altLang="zh-CN" sz="1400" dirty="0" err="1">
                <a:ea typeface="宋体" pitchFamily="2" charset="-122"/>
              </a:rPr>
              <a:t>sysroot</a:t>
            </a:r>
            <a:r>
              <a:rPr kumimoji="1" lang="en-US" altLang="zh-CN" sz="1400" dirty="0">
                <a:ea typeface="宋体" pitchFamily="2" charset="-122"/>
              </a:rPr>
              <a:t> </a:t>
            </a:r>
            <a:r>
              <a:rPr kumimoji="1" lang="en-US" altLang="zh-CN" sz="1400" b="1" dirty="0" err="1">
                <a:ea typeface="宋体" pitchFamily="2" charset="-122"/>
              </a:rPr>
              <a:t>program.c</a:t>
            </a:r>
            <a:r>
              <a:rPr kumimoji="1" lang="en-US" altLang="zh-CN" sz="1400" dirty="0">
                <a:ea typeface="宋体" pitchFamily="2" charset="-122"/>
              </a:rPr>
              <a:t> -</a:t>
            </a:r>
            <a:r>
              <a:rPr kumimoji="1" lang="en-US" altLang="zh-CN" sz="1400" dirty="0" err="1">
                <a:ea typeface="宋体" pitchFamily="2" charset="-122"/>
              </a:rPr>
              <a:t>meb</a:t>
            </a:r>
            <a:r>
              <a:rPr kumimoji="1" lang="en-US" altLang="zh-CN" sz="1400" dirty="0">
                <a:ea typeface="宋体" pitchFamily="2" charset="-122"/>
              </a:rPr>
              <a:t> -quiet -</a:t>
            </a:r>
            <a:r>
              <a:rPr kumimoji="1" lang="en-US" altLang="zh-CN" sz="1400" dirty="0" err="1">
                <a:ea typeface="宋体" pitchFamily="2" charset="-122"/>
              </a:rPr>
              <a:t>dumpbase</a:t>
            </a:r>
            <a:r>
              <a:rPr kumimoji="1" lang="en-US" altLang="zh-CN" sz="1400" dirty="0">
                <a:ea typeface="宋体" pitchFamily="2" charset="-122"/>
              </a:rPr>
              <a:t> </a:t>
            </a:r>
            <a:r>
              <a:rPr kumimoji="1" lang="en-US" altLang="zh-CN" sz="1400" dirty="0" err="1">
                <a:ea typeface="宋体" pitchFamily="2" charset="-122"/>
              </a:rPr>
              <a:t>program.c</a:t>
            </a:r>
            <a:r>
              <a:rPr kumimoji="1" lang="en-US" altLang="zh-CN" sz="1400" dirty="0">
                <a:ea typeface="宋体" pitchFamily="2" charset="-122"/>
              </a:rPr>
              <a:t> -</a:t>
            </a:r>
            <a:r>
              <a:rPr kumimoji="1" lang="en-US" altLang="zh-CN" sz="1400" dirty="0" err="1">
                <a:ea typeface="宋体" pitchFamily="2" charset="-122"/>
              </a:rPr>
              <a:t>mabi</a:t>
            </a:r>
            <a:r>
              <a:rPr kumimoji="1" lang="en-US" altLang="zh-CN" sz="1400" dirty="0">
                <a:ea typeface="宋体" pitchFamily="2" charset="-122"/>
              </a:rPr>
              <a:t>=32 -</a:t>
            </a:r>
            <a:r>
              <a:rPr kumimoji="1" lang="en-US" altLang="zh-CN" sz="1400" dirty="0" err="1">
                <a:ea typeface="宋体" pitchFamily="2" charset="-122"/>
              </a:rPr>
              <a:t>mllsc</a:t>
            </a:r>
            <a:r>
              <a:rPr kumimoji="1" lang="en-US" altLang="zh-CN" sz="1400" dirty="0">
                <a:ea typeface="宋体" pitchFamily="2" charset="-122"/>
              </a:rPr>
              <a:t> -</a:t>
            </a:r>
            <a:r>
              <a:rPr kumimoji="1" lang="en-US" altLang="zh-CN" sz="1400" dirty="0" err="1">
                <a:ea typeface="宋体" pitchFamily="2" charset="-122"/>
              </a:rPr>
              <a:t>mplt</a:t>
            </a:r>
            <a:r>
              <a:rPr kumimoji="1" lang="en-US" altLang="zh-CN" sz="1400" dirty="0">
                <a:ea typeface="宋体" pitchFamily="2" charset="-122"/>
              </a:rPr>
              <a:t> -</a:t>
            </a:r>
            <a:r>
              <a:rPr kumimoji="1" lang="en-US" altLang="zh-CN" sz="1400" dirty="0" err="1">
                <a:ea typeface="宋体" pitchFamily="2" charset="-122"/>
              </a:rPr>
              <a:t>mno</a:t>
            </a:r>
            <a:r>
              <a:rPr kumimoji="1" lang="en-US" altLang="zh-CN" sz="1400" dirty="0">
                <a:ea typeface="宋体" pitchFamily="2" charset="-122"/>
              </a:rPr>
              <a:t>-shared -</a:t>
            </a:r>
            <a:r>
              <a:rPr kumimoji="1" lang="en-US" altLang="zh-CN" sz="1400" dirty="0" err="1">
                <a:ea typeface="宋体" pitchFamily="2" charset="-122"/>
              </a:rPr>
              <a:t>auxbase</a:t>
            </a:r>
            <a:r>
              <a:rPr kumimoji="1" lang="en-US" altLang="zh-CN" sz="1400" dirty="0">
                <a:ea typeface="宋体" pitchFamily="2" charset="-122"/>
              </a:rPr>
              <a:t> program -version -o </a:t>
            </a:r>
            <a:r>
              <a:rPr kumimoji="1" lang="en-US" altLang="zh-CN" sz="1400" b="1" dirty="0">
                <a:ea typeface="宋体" pitchFamily="2" charset="-122"/>
              </a:rPr>
              <a:t>/</a:t>
            </a:r>
            <a:r>
              <a:rPr kumimoji="1" lang="en-US" altLang="zh-CN" sz="1400" b="1" dirty="0" err="1">
                <a:ea typeface="宋体" pitchFamily="2" charset="-122"/>
              </a:rPr>
              <a:t>tmp</a:t>
            </a:r>
            <a:r>
              <a:rPr kumimoji="1" lang="en-US" altLang="zh-CN" sz="1400" b="1" dirty="0">
                <a:ea typeface="宋体" pitchFamily="2" charset="-122"/>
              </a:rPr>
              <a:t>/</a:t>
            </a:r>
            <a:r>
              <a:rPr kumimoji="1" lang="en-US" altLang="zh-CN" sz="1400" b="1" dirty="0" err="1">
                <a:ea typeface="宋体" pitchFamily="2" charset="-122"/>
              </a:rPr>
              <a:t>ccntcnFQ.s</a:t>
            </a:r>
            <a:endParaRPr kumimoji="1" lang="en-US" altLang="zh-CN" sz="1400" b="1" dirty="0">
              <a:ea typeface="宋体" pitchFamily="2" charset="-122"/>
            </a:endParaRPr>
          </a:p>
          <a:p>
            <a:pPr eaLnBrk="0" hangingPunct="0">
              <a:buFontTx/>
              <a:buNone/>
              <a:defRPr/>
            </a:pPr>
            <a:endParaRPr kumimoji="1" lang="en-US" altLang="zh-CN" sz="1400" dirty="0" smtClean="0">
              <a:ea typeface="宋体" pitchFamily="2" charset="-122"/>
            </a:endParaRPr>
          </a:p>
          <a:p>
            <a:pPr eaLnBrk="0" hangingPunct="0">
              <a:buFontTx/>
              <a:buNone/>
              <a:defRPr/>
            </a:pPr>
            <a:r>
              <a:rPr kumimoji="1" lang="en-US" altLang="zh-CN" sz="1400" dirty="0" smtClean="0">
                <a:ea typeface="宋体" pitchFamily="2" charset="-122"/>
              </a:rPr>
              <a:t>GNU </a:t>
            </a:r>
            <a:r>
              <a:rPr kumimoji="1" lang="en-US" altLang="zh-CN" sz="1400" dirty="0">
                <a:ea typeface="宋体" pitchFamily="2" charset="-122"/>
              </a:rPr>
              <a:t>C11 (</a:t>
            </a:r>
            <a:r>
              <a:rPr kumimoji="1" lang="en-US" altLang="zh-CN" sz="1400" dirty="0" err="1">
                <a:ea typeface="宋体" pitchFamily="2" charset="-122"/>
              </a:rPr>
              <a:t>crosstool</a:t>
            </a:r>
            <a:r>
              <a:rPr kumimoji="1" lang="en-US" altLang="zh-CN" sz="1400" dirty="0">
                <a:ea typeface="宋体" pitchFamily="2" charset="-122"/>
              </a:rPr>
              <a:t>-NG crosstool-ng-1.22.0) version 5.2.0 (</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a:t>
            </a:r>
          </a:p>
          <a:p>
            <a:pPr eaLnBrk="0" hangingPunct="0">
              <a:buFontTx/>
              <a:buNone/>
              <a:defRPr/>
            </a:pPr>
            <a:r>
              <a:rPr kumimoji="1" lang="en-US" altLang="zh-CN" sz="1400" dirty="0">
                <a:ea typeface="宋体" pitchFamily="2" charset="-122"/>
              </a:rPr>
              <a:t>        compiled by GNU C version 4.6.3, GMP version 6.0.0, MPFR version 3.1.3, MPC version 1.0.3</a:t>
            </a:r>
          </a:p>
          <a:p>
            <a:pPr eaLnBrk="0" hangingPunct="0">
              <a:buFontTx/>
              <a:buNone/>
              <a:defRPr/>
            </a:pPr>
            <a:r>
              <a:rPr kumimoji="1" lang="en-US" altLang="zh-CN" sz="1400" dirty="0">
                <a:ea typeface="宋体" pitchFamily="2" charset="-122"/>
              </a:rPr>
              <a:t>GGC heuristics: --</a:t>
            </a:r>
            <a:r>
              <a:rPr kumimoji="1" lang="en-US" altLang="zh-CN" sz="1400" dirty="0" err="1">
                <a:ea typeface="宋体" pitchFamily="2" charset="-122"/>
              </a:rPr>
              <a:t>param</a:t>
            </a:r>
            <a:r>
              <a:rPr kumimoji="1" lang="en-US" altLang="zh-CN" sz="1400" dirty="0">
                <a:ea typeface="宋体" pitchFamily="2" charset="-122"/>
              </a:rPr>
              <a:t> </a:t>
            </a:r>
            <a:r>
              <a:rPr kumimoji="1" lang="en-US" altLang="zh-CN" sz="1400" dirty="0" err="1">
                <a:ea typeface="宋体" pitchFamily="2" charset="-122"/>
              </a:rPr>
              <a:t>ggc</a:t>
            </a:r>
            <a:r>
              <a:rPr kumimoji="1" lang="en-US" altLang="zh-CN" sz="1400" dirty="0">
                <a:ea typeface="宋体" pitchFamily="2" charset="-122"/>
              </a:rPr>
              <a:t>-min-expand=100 --</a:t>
            </a:r>
            <a:r>
              <a:rPr kumimoji="1" lang="en-US" altLang="zh-CN" sz="1400" dirty="0" err="1">
                <a:ea typeface="宋体" pitchFamily="2" charset="-122"/>
              </a:rPr>
              <a:t>param</a:t>
            </a:r>
            <a:r>
              <a:rPr kumimoji="1" lang="en-US" altLang="zh-CN" sz="1400" dirty="0">
                <a:ea typeface="宋体" pitchFamily="2" charset="-122"/>
              </a:rPr>
              <a:t> </a:t>
            </a:r>
            <a:r>
              <a:rPr kumimoji="1" lang="en-US" altLang="zh-CN" sz="1400" dirty="0" err="1">
                <a:ea typeface="宋体" pitchFamily="2" charset="-122"/>
              </a:rPr>
              <a:t>ggc</a:t>
            </a:r>
            <a:r>
              <a:rPr kumimoji="1" lang="en-US" altLang="zh-CN" sz="1400" dirty="0">
                <a:ea typeface="宋体" pitchFamily="2" charset="-122"/>
              </a:rPr>
              <a:t>-min-</a:t>
            </a:r>
            <a:r>
              <a:rPr kumimoji="1" lang="en-US" altLang="zh-CN" sz="1400" dirty="0" err="1">
                <a:ea typeface="宋体" pitchFamily="2" charset="-122"/>
              </a:rPr>
              <a:t>heapsize</a:t>
            </a:r>
            <a:r>
              <a:rPr kumimoji="1" lang="en-US" altLang="zh-CN" sz="1400" dirty="0">
                <a:ea typeface="宋体" pitchFamily="2" charset="-122"/>
              </a:rPr>
              <a:t>=131072</a:t>
            </a:r>
          </a:p>
          <a:p>
            <a:pPr eaLnBrk="0" hangingPunct="0">
              <a:buFontTx/>
              <a:buNone/>
              <a:defRPr/>
            </a:pPr>
            <a:r>
              <a:rPr kumimoji="1" lang="en-US" altLang="zh-CN" sz="1400" dirty="0">
                <a:ea typeface="宋体" pitchFamily="2" charset="-122"/>
              </a:rPr>
              <a:t>ignoring duplicate directory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-gnu/bin/../lib/</a:t>
            </a:r>
            <a:r>
              <a:rPr kumimoji="1" lang="en-US" altLang="zh-CN" sz="1400" dirty="0" err="1">
                <a:ea typeface="宋体" pitchFamily="2" charset="-122"/>
              </a:rPr>
              <a:t>gcc</a:t>
            </a:r>
            <a:r>
              <a:rPr kumimoji="1" lang="en-US" altLang="zh-CN" sz="1400" dirty="0">
                <a:ea typeface="宋体" pitchFamily="2" charset="-122"/>
              </a:rPr>
              <a:t>/../../lib/</a:t>
            </a:r>
            <a:r>
              <a:rPr kumimoji="1" lang="en-US" altLang="zh-CN" sz="1400" dirty="0" err="1">
                <a:ea typeface="宋体" pitchFamily="2" charset="-122"/>
              </a:rPr>
              <a:t>gcc</a:t>
            </a:r>
            <a:r>
              <a:rPr kumimoji="1" lang="en-US" altLang="zh-CN" sz="1400" dirty="0">
                <a:ea typeface="宋体" pitchFamily="2" charset="-122"/>
              </a:rPr>
              <a:t>/</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-gnu/5.2.0/include"</a:t>
            </a:r>
          </a:p>
          <a:p>
            <a:pPr eaLnBrk="0" hangingPunct="0">
              <a:buFontTx/>
              <a:buNone/>
              <a:defRPr/>
            </a:pPr>
            <a:r>
              <a:rPr kumimoji="1" lang="en-US" altLang="zh-CN" sz="1400" dirty="0">
                <a:ea typeface="宋体" pitchFamily="2" charset="-122"/>
              </a:rPr>
              <a:t>ignoring nonexistent directory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a:t>
            </a:r>
            <a:r>
              <a:rPr kumimoji="1" lang="en-US" altLang="zh-CN" sz="1400" dirty="0" err="1">
                <a:ea typeface="宋体" pitchFamily="2" charset="-122"/>
              </a:rPr>
              <a:t>sysroot</a:t>
            </a:r>
            <a:r>
              <a:rPr kumimoji="1" lang="en-US" altLang="zh-CN" sz="1400" dirty="0">
                <a:ea typeface="宋体" pitchFamily="2" charset="-122"/>
              </a:rPr>
              <a:t>/home/</a:t>
            </a:r>
            <a:r>
              <a:rPr kumimoji="1" lang="en-US" altLang="zh-CN" sz="1400" dirty="0" err="1">
                <a:ea typeface="宋体" pitchFamily="2" charset="-122"/>
              </a:rPr>
              <a:t>wangluming</a:t>
            </a:r>
            <a:r>
              <a:rPr kumimoji="1" lang="en-US" altLang="zh-CN" sz="1400" dirty="0">
                <a:ea typeface="宋体" pitchFamily="2" charset="-122"/>
              </a:rPr>
              <a:t>/x-tools/</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a:t>
            </a:r>
            <a:r>
              <a:rPr kumimoji="1" lang="en-US" altLang="zh-CN" sz="1400" dirty="0" err="1">
                <a:ea typeface="宋体" pitchFamily="2" charset="-122"/>
              </a:rPr>
              <a:t>sysroot</a:t>
            </a:r>
            <a:r>
              <a:rPr kumimoji="1" lang="en-US" altLang="zh-CN" sz="1400" dirty="0">
                <a:ea typeface="宋体" pitchFamily="2" charset="-122"/>
              </a:rPr>
              <a:t>/include"</a:t>
            </a:r>
          </a:p>
          <a:p>
            <a:pPr eaLnBrk="0" hangingPunct="0">
              <a:buFontTx/>
              <a:buNone/>
              <a:defRPr/>
            </a:pPr>
            <a:r>
              <a:rPr kumimoji="1" lang="en-US" altLang="zh-CN" sz="1400" dirty="0">
                <a:ea typeface="宋体" pitchFamily="2" charset="-122"/>
              </a:rPr>
              <a:t>ignoring duplicate directory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-gnu/bin/../lib/</a:t>
            </a:r>
            <a:r>
              <a:rPr kumimoji="1" lang="en-US" altLang="zh-CN" sz="1400" dirty="0" err="1">
                <a:ea typeface="宋体" pitchFamily="2" charset="-122"/>
              </a:rPr>
              <a:t>gcc</a:t>
            </a:r>
            <a:r>
              <a:rPr kumimoji="1" lang="en-US" altLang="zh-CN" sz="1400" dirty="0">
                <a:ea typeface="宋体" pitchFamily="2" charset="-122"/>
              </a:rPr>
              <a:t>/../../lib/</a:t>
            </a:r>
            <a:r>
              <a:rPr kumimoji="1" lang="en-US" altLang="zh-CN" sz="1400" dirty="0" err="1">
                <a:ea typeface="宋体" pitchFamily="2" charset="-122"/>
              </a:rPr>
              <a:t>gcc</a:t>
            </a:r>
            <a:r>
              <a:rPr kumimoji="1" lang="en-US" altLang="zh-CN" sz="1400" dirty="0">
                <a:ea typeface="宋体" pitchFamily="2" charset="-122"/>
              </a:rPr>
              <a:t>/</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-gnu/5.2.0/include-fixed"</a:t>
            </a:r>
          </a:p>
          <a:p>
            <a:pPr eaLnBrk="0" hangingPunct="0">
              <a:buFontTx/>
              <a:buNone/>
              <a:defRPr/>
            </a:pPr>
            <a:r>
              <a:rPr kumimoji="1" lang="en-US" altLang="zh-CN" sz="1400" dirty="0">
                <a:ea typeface="宋体" pitchFamily="2" charset="-122"/>
              </a:rPr>
              <a:t>ignoring duplicate directory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-gnu/bin/../lib/</a:t>
            </a:r>
            <a:r>
              <a:rPr kumimoji="1" lang="en-US" altLang="zh-CN" sz="1400" dirty="0" err="1">
                <a:ea typeface="宋体" pitchFamily="2" charset="-122"/>
              </a:rPr>
              <a:t>gcc</a:t>
            </a:r>
            <a:r>
              <a:rPr kumimoji="1" lang="en-US" altLang="zh-CN" sz="1400" dirty="0">
                <a:ea typeface="宋体" pitchFamily="2" charset="-122"/>
              </a:rPr>
              <a:t>/../../lib/</a:t>
            </a:r>
            <a:r>
              <a:rPr kumimoji="1" lang="en-US" altLang="zh-CN" sz="1400" dirty="0" err="1">
                <a:ea typeface="宋体" pitchFamily="2" charset="-122"/>
              </a:rPr>
              <a:t>gcc</a:t>
            </a:r>
            <a:r>
              <a:rPr kumimoji="1" lang="en-US" altLang="zh-CN" sz="1400" dirty="0">
                <a:ea typeface="宋体" pitchFamily="2" charset="-122"/>
              </a:rPr>
              <a:t>/</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-gnu/5.2.0/../../../../</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-gnu/include"</a:t>
            </a:r>
          </a:p>
          <a:p>
            <a:pPr eaLnBrk="0" hangingPunct="0">
              <a:buFontTx/>
              <a:buNone/>
              <a:defRPr/>
            </a:pPr>
            <a:r>
              <a:rPr kumimoji="1" lang="en-US" altLang="zh-CN" sz="1400" dirty="0">
                <a:ea typeface="宋体" pitchFamily="2" charset="-122"/>
              </a:rPr>
              <a:t>#include "..." search starts here:</a:t>
            </a:r>
          </a:p>
          <a:p>
            <a:pPr eaLnBrk="0" hangingPunct="0">
              <a:buFontTx/>
              <a:buNone/>
              <a:defRPr/>
            </a:pPr>
            <a:r>
              <a:rPr kumimoji="1" lang="en-US" altLang="zh-CN" sz="1400" dirty="0">
                <a:ea typeface="宋体" pitchFamily="2" charset="-122"/>
              </a:rPr>
              <a:t>#include &lt;...&gt; search starts here:</a:t>
            </a:r>
          </a:p>
          <a:p>
            <a:pPr eaLnBrk="0" hangingPunct="0">
              <a:buFontTx/>
              <a:buNone/>
              <a:defRPr/>
            </a:pPr>
            <a:r>
              <a:rPr kumimoji="1" lang="en-US" altLang="zh-CN" sz="1400" dirty="0">
                <a:ea typeface="宋体" pitchFamily="2" charset="-122"/>
              </a:rPr>
              <a:t>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-gnu/bin/../lib/</a:t>
            </a:r>
            <a:r>
              <a:rPr kumimoji="1" lang="en-US" altLang="zh-CN" sz="1400" dirty="0" err="1">
                <a:ea typeface="宋体" pitchFamily="2" charset="-122"/>
              </a:rPr>
              <a:t>gcc</a:t>
            </a:r>
            <a:r>
              <a:rPr kumimoji="1" lang="en-US" altLang="zh-CN" sz="1400" dirty="0">
                <a:ea typeface="宋体" pitchFamily="2" charset="-122"/>
              </a:rPr>
              <a:t>/</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-gnu/5.2.0/include</a:t>
            </a:r>
          </a:p>
          <a:p>
            <a:pPr eaLnBrk="0" hangingPunct="0">
              <a:buFontTx/>
              <a:buNone/>
              <a:defRPr/>
            </a:pPr>
            <a:r>
              <a:rPr kumimoji="1" lang="en-US" altLang="zh-CN" sz="1400" dirty="0">
                <a:ea typeface="宋体" pitchFamily="2" charset="-122"/>
              </a:rPr>
              <a:t>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-gnu/bin/../lib/</a:t>
            </a:r>
            <a:r>
              <a:rPr kumimoji="1" lang="en-US" altLang="zh-CN" sz="1400" dirty="0" err="1">
                <a:ea typeface="宋体" pitchFamily="2" charset="-122"/>
              </a:rPr>
              <a:t>gcc</a:t>
            </a:r>
            <a:r>
              <a:rPr kumimoji="1" lang="en-US" altLang="zh-CN" sz="1400" dirty="0">
                <a:ea typeface="宋体" pitchFamily="2" charset="-122"/>
              </a:rPr>
              <a:t>/</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-gnu/5.2.0/include-fixed</a:t>
            </a:r>
          </a:p>
          <a:p>
            <a:pPr eaLnBrk="0" hangingPunct="0">
              <a:buFontTx/>
              <a:buNone/>
              <a:defRPr/>
            </a:pPr>
            <a:r>
              <a:rPr kumimoji="1" lang="en-US" altLang="zh-CN" sz="1400" dirty="0">
                <a:ea typeface="宋体" pitchFamily="2" charset="-122"/>
              </a:rPr>
              <a:t>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-gnu/bin/../lib/</a:t>
            </a:r>
            <a:r>
              <a:rPr kumimoji="1" lang="en-US" altLang="zh-CN" sz="1400" dirty="0" err="1">
                <a:ea typeface="宋体" pitchFamily="2" charset="-122"/>
              </a:rPr>
              <a:t>gcc</a:t>
            </a:r>
            <a:r>
              <a:rPr kumimoji="1" lang="en-US" altLang="zh-CN" sz="1400" dirty="0">
                <a:ea typeface="宋体" pitchFamily="2" charset="-122"/>
              </a:rPr>
              <a:t>/</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-gnu/5.2.0/../../../../</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-gnu/include</a:t>
            </a:r>
          </a:p>
          <a:p>
            <a:pPr eaLnBrk="0" hangingPunct="0">
              <a:buFontTx/>
              <a:buNone/>
              <a:defRPr/>
            </a:pPr>
            <a:r>
              <a:rPr kumimoji="1" lang="en-US" altLang="zh-CN" sz="1400" dirty="0">
                <a:ea typeface="宋体" pitchFamily="2" charset="-122"/>
              </a:rPr>
              <a:t> /OSLAB/compiler/</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-gnu/bin/../</a:t>
            </a:r>
            <a:r>
              <a:rPr kumimoji="1" lang="en-US" altLang="zh-CN" sz="1400" dirty="0" err="1">
                <a:ea typeface="宋体" pitchFamily="2" charset="-122"/>
              </a:rPr>
              <a:t>mips</a:t>
            </a:r>
            <a:r>
              <a:rPr kumimoji="1" lang="en-US" altLang="zh-CN" sz="1400" dirty="0">
                <a:ea typeface="宋体" pitchFamily="2" charset="-122"/>
              </a:rPr>
              <a:t>-</a:t>
            </a:r>
            <a:r>
              <a:rPr kumimoji="1" lang="en-US" altLang="zh-CN" sz="1400" dirty="0" err="1">
                <a:ea typeface="宋体" pitchFamily="2" charset="-122"/>
              </a:rPr>
              <a:t>malta</a:t>
            </a:r>
            <a:r>
              <a:rPr kumimoji="1" lang="en-US" altLang="zh-CN" sz="1400" dirty="0">
                <a:ea typeface="宋体" pitchFamily="2" charset="-122"/>
              </a:rPr>
              <a:t>-</a:t>
            </a:r>
            <a:r>
              <a:rPr kumimoji="1" lang="en-US" altLang="zh-CN" sz="1400" dirty="0" err="1">
                <a:ea typeface="宋体" pitchFamily="2" charset="-122"/>
              </a:rPr>
              <a:t>linux</a:t>
            </a:r>
            <a:r>
              <a:rPr kumimoji="1" lang="en-US" altLang="zh-CN" sz="1400" dirty="0">
                <a:ea typeface="宋体" pitchFamily="2" charset="-122"/>
              </a:rPr>
              <a:t>-gnu/</a:t>
            </a:r>
            <a:r>
              <a:rPr kumimoji="1" lang="en-US" altLang="zh-CN" sz="1400" dirty="0" err="1">
                <a:ea typeface="宋体" pitchFamily="2" charset="-122"/>
              </a:rPr>
              <a:t>sysroot</a:t>
            </a:r>
            <a:r>
              <a:rPr kumimoji="1" lang="en-US" altLang="zh-CN" sz="1400" dirty="0">
                <a:ea typeface="宋体" pitchFamily="2" charset="-122"/>
              </a:rPr>
              <a:t>/</a:t>
            </a:r>
            <a:r>
              <a:rPr kumimoji="1" lang="en-US" altLang="zh-CN" sz="1400" dirty="0" err="1">
                <a:ea typeface="宋体" pitchFamily="2" charset="-122"/>
              </a:rPr>
              <a:t>usr</a:t>
            </a:r>
            <a:r>
              <a:rPr kumimoji="1" lang="en-US" altLang="zh-CN" sz="1400" dirty="0">
                <a:ea typeface="宋体" pitchFamily="2" charset="-122"/>
              </a:rPr>
              <a:t>/include</a:t>
            </a:r>
          </a:p>
          <a:p>
            <a:pPr eaLnBrk="0" hangingPunct="0">
              <a:buFontTx/>
              <a:buNone/>
              <a:defRPr/>
            </a:pPr>
            <a:r>
              <a:rPr kumimoji="1" lang="en-US" altLang="zh-CN" sz="1400" dirty="0">
                <a:ea typeface="宋体" pitchFamily="2" charset="-122"/>
              </a:rPr>
              <a:t>End of search list.</a:t>
            </a:r>
          </a:p>
          <a:p>
            <a:pPr eaLnBrk="0" hangingPunct="0">
              <a:buFontTx/>
              <a:buNone/>
              <a:defRPr/>
            </a:pPr>
            <a:r>
              <a:rPr kumimoji="1" lang="en-US" altLang="zh-CN" sz="1400" dirty="0">
                <a:ea typeface="宋体" pitchFamily="2" charset="-122"/>
              </a:rPr>
              <a:t> </a:t>
            </a:r>
          </a:p>
        </p:txBody>
      </p:sp>
      <p:sp>
        <p:nvSpPr>
          <p:cNvPr id="2" name="矩形标注 1"/>
          <p:cNvSpPr/>
          <p:nvPr/>
        </p:nvSpPr>
        <p:spPr bwMode="auto">
          <a:xfrm>
            <a:off x="7824651" y="378823"/>
            <a:ext cx="781187" cy="313327"/>
          </a:xfrm>
          <a:prstGeom prst="wedgeRectCallout">
            <a:avLst>
              <a:gd name="adj1" fmla="val -132869"/>
              <a:gd name="adj2" fmla="val 208418"/>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a:outerShdw dist="74053" dir="7257825" algn="ctr" rotWithShape="0">
              <a:schemeClr val="bg2">
                <a:alpha val="50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编译</a:t>
            </a:r>
          </a:p>
        </p:txBody>
      </p:sp>
    </p:spTree>
    <p:extLst>
      <p:ext uri="{BB962C8B-B14F-4D97-AF65-F5344CB8AC3E}">
        <p14:creationId xmlns:p14="http://schemas.microsoft.com/office/powerpoint/2010/main" val="3493980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标注 4"/>
          <p:cNvSpPr/>
          <p:nvPr/>
        </p:nvSpPr>
        <p:spPr bwMode="auto">
          <a:xfrm>
            <a:off x="8176351" y="1301931"/>
            <a:ext cx="781187" cy="313327"/>
          </a:xfrm>
          <a:prstGeom prst="wedgeRectCallout">
            <a:avLst>
              <a:gd name="adj1" fmla="val -179690"/>
              <a:gd name="adj2" fmla="val 479408"/>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a:outerShdw dist="74053" dir="7257825" algn="ctr" rotWithShape="0">
              <a:schemeClr val="bg2">
                <a:alpha val="50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编译</a:t>
            </a:r>
          </a:p>
        </p:txBody>
      </p:sp>
      <p:sp>
        <p:nvSpPr>
          <p:cNvPr id="3" name="矩形标注 2"/>
          <p:cNvSpPr/>
          <p:nvPr/>
        </p:nvSpPr>
        <p:spPr bwMode="auto">
          <a:xfrm>
            <a:off x="682625" y="235131"/>
            <a:ext cx="781187" cy="313327"/>
          </a:xfrm>
          <a:prstGeom prst="wedgeRectCallout">
            <a:avLst>
              <a:gd name="adj1" fmla="val 49399"/>
              <a:gd name="adj2" fmla="val 550282"/>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a:outerShdw dist="74053" dir="7257825" algn="ctr" rotWithShape="0">
              <a:schemeClr val="bg2">
                <a:alpha val="50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汇编</a:t>
            </a:r>
          </a:p>
        </p:txBody>
      </p:sp>
      <p:sp>
        <p:nvSpPr>
          <p:cNvPr id="4" name="文本框 3"/>
          <p:cNvSpPr txBox="1"/>
          <p:nvPr/>
        </p:nvSpPr>
        <p:spPr>
          <a:xfrm>
            <a:off x="682625" y="765175"/>
            <a:ext cx="7988300" cy="5851525"/>
          </a:xfrm>
          <a:prstGeom prst="rect">
            <a:avLst/>
          </a:prstGeom>
          <a:noFill/>
        </p:spPr>
        <p:txBody>
          <a:bodyPr>
            <a:spAutoFit/>
          </a:bodyPr>
          <a:lstStyle/>
          <a:p>
            <a:pPr eaLnBrk="0" hangingPunct="0">
              <a:buFontTx/>
              <a:buNone/>
              <a:defRPr/>
            </a:pPr>
            <a:r>
              <a:rPr kumimoji="1" lang="en-US" altLang="zh-CN" sz="1400" dirty="0">
                <a:ea typeface="宋体" pitchFamily="2" charset="-122"/>
                <a:sym typeface="+mn-ea"/>
              </a:rPr>
              <a:t>GNU C11 (</a:t>
            </a:r>
            <a:r>
              <a:rPr kumimoji="1" lang="en-US" altLang="zh-CN" sz="1400" dirty="0" err="1">
                <a:ea typeface="宋体" pitchFamily="2" charset="-122"/>
                <a:sym typeface="+mn-ea"/>
              </a:rPr>
              <a:t>crosstool</a:t>
            </a:r>
            <a:r>
              <a:rPr kumimoji="1" lang="en-US" altLang="zh-CN" sz="1400" dirty="0">
                <a:ea typeface="宋体" pitchFamily="2" charset="-122"/>
                <a:sym typeface="+mn-ea"/>
              </a:rPr>
              <a:t>-NG crosstool-ng-1.22.0) version 5.2.0 (</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p>
          <a:p>
            <a:pPr eaLnBrk="0" hangingPunct="0">
              <a:buFontTx/>
              <a:buNone/>
              <a:defRPr/>
            </a:pPr>
            <a:r>
              <a:rPr kumimoji="1" lang="en-US" altLang="zh-CN" sz="1400" dirty="0">
                <a:ea typeface="宋体" pitchFamily="2" charset="-122"/>
                <a:sym typeface="+mn-ea"/>
              </a:rPr>
              <a:t>        compiled by GNU C version 4.6.3, GMP version 6.0.0, MPFR version 3.1.3, MPC version 1.0.3</a:t>
            </a:r>
          </a:p>
          <a:p>
            <a:pPr eaLnBrk="0" hangingPunct="0">
              <a:buFontTx/>
              <a:buNone/>
              <a:defRPr/>
            </a:pPr>
            <a:r>
              <a:rPr kumimoji="1" lang="en-US" altLang="zh-CN" sz="1400" dirty="0">
                <a:ea typeface="宋体" pitchFamily="2" charset="-122"/>
                <a:sym typeface="+mn-ea"/>
              </a:rPr>
              <a:t>GGC heuristics: --</a:t>
            </a:r>
            <a:r>
              <a:rPr kumimoji="1" lang="en-US" altLang="zh-CN" sz="1400" dirty="0" err="1">
                <a:ea typeface="宋体" pitchFamily="2" charset="-122"/>
                <a:sym typeface="+mn-ea"/>
              </a:rPr>
              <a:t>param</a:t>
            </a:r>
            <a:r>
              <a:rPr kumimoji="1" lang="en-US" altLang="zh-CN" sz="1400" dirty="0">
                <a:ea typeface="宋体" pitchFamily="2" charset="-122"/>
                <a:sym typeface="+mn-ea"/>
              </a:rPr>
              <a:t> </a:t>
            </a:r>
            <a:r>
              <a:rPr kumimoji="1" lang="en-US" altLang="zh-CN" sz="1400" dirty="0" err="1">
                <a:ea typeface="宋体" pitchFamily="2" charset="-122"/>
                <a:sym typeface="+mn-ea"/>
              </a:rPr>
              <a:t>ggc</a:t>
            </a:r>
            <a:r>
              <a:rPr kumimoji="1" lang="en-US" altLang="zh-CN" sz="1400" dirty="0">
                <a:ea typeface="宋体" pitchFamily="2" charset="-122"/>
                <a:sym typeface="+mn-ea"/>
              </a:rPr>
              <a:t>-min-expand=100 --</a:t>
            </a:r>
            <a:r>
              <a:rPr kumimoji="1" lang="en-US" altLang="zh-CN" sz="1400" dirty="0" err="1">
                <a:ea typeface="宋体" pitchFamily="2" charset="-122"/>
                <a:sym typeface="+mn-ea"/>
              </a:rPr>
              <a:t>param</a:t>
            </a:r>
            <a:r>
              <a:rPr kumimoji="1" lang="en-US" altLang="zh-CN" sz="1400" dirty="0">
                <a:ea typeface="宋体" pitchFamily="2" charset="-122"/>
                <a:sym typeface="+mn-ea"/>
              </a:rPr>
              <a:t> </a:t>
            </a:r>
            <a:r>
              <a:rPr kumimoji="1" lang="en-US" altLang="zh-CN" sz="1400" dirty="0" err="1">
                <a:ea typeface="宋体" pitchFamily="2" charset="-122"/>
                <a:sym typeface="+mn-ea"/>
              </a:rPr>
              <a:t>ggc</a:t>
            </a:r>
            <a:r>
              <a:rPr kumimoji="1" lang="en-US" altLang="zh-CN" sz="1400" dirty="0">
                <a:ea typeface="宋体" pitchFamily="2" charset="-122"/>
                <a:sym typeface="+mn-ea"/>
              </a:rPr>
              <a:t>-min-</a:t>
            </a:r>
            <a:r>
              <a:rPr kumimoji="1" lang="en-US" altLang="zh-CN" sz="1400" dirty="0" err="1">
                <a:ea typeface="宋体" pitchFamily="2" charset="-122"/>
                <a:sym typeface="+mn-ea"/>
              </a:rPr>
              <a:t>heapsize</a:t>
            </a:r>
            <a:r>
              <a:rPr kumimoji="1" lang="en-US" altLang="zh-CN" sz="1400" dirty="0">
                <a:ea typeface="宋体" pitchFamily="2" charset="-122"/>
                <a:sym typeface="+mn-ea"/>
              </a:rPr>
              <a:t>=131072</a:t>
            </a:r>
          </a:p>
          <a:p>
            <a:pPr eaLnBrk="0" hangingPunct="0">
              <a:buFontTx/>
              <a:buNone/>
              <a:defRPr/>
            </a:pPr>
            <a:r>
              <a:rPr kumimoji="1" lang="en-US" altLang="zh-CN" sz="1400" dirty="0">
                <a:ea typeface="宋体" pitchFamily="2" charset="-122"/>
                <a:sym typeface="+mn-ea"/>
              </a:rPr>
              <a:t>Compiler executable checksum: a0212981a25e6bcf7c0ea0e0513f0ef0</a:t>
            </a:r>
          </a:p>
          <a:p>
            <a:pPr eaLnBrk="0" hangingPunct="0">
              <a:buFontTx/>
              <a:buNone/>
              <a:defRPr/>
            </a:pPr>
            <a:r>
              <a:rPr kumimoji="1" lang="en-US" altLang="zh-CN" sz="1400" dirty="0">
                <a:ea typeface="宋体" pitchFamily="2" charset="-122"/>
                <a:sym typeface="+mn-ea"/>
              </a:rPr>
              <a:t>COLLECT_GCC_OPTIONS='-o' 'exe' '-v' '-</a:t>
            </a:r>
            <a:r>
              <a:rPr kumimoji="1" lang="en-US" altLang="zh-CN" sz="1400" dirty="0" err="1">
                <a:ea typeface="宋体" pitchFamily="2" charset="-122"/>
                <a:sym typeface="+mn-ea"/>
              </a:rPr>
              <a:t>mabi</a:t>
            </a:r>
            <a:r>
              <a:rPr kumimoji="1" lang="en-US" altLang="zh-CN" sz="1400" dirty="0">
                <a:ea typeface="宋体" pitchFamily="2" charset="-122"/>
                <a:sym typeface="+mn-ea"/>
              </a:rPr>
              <a:t>=32' '-</a:t>
            </a:r>
            <a:r>
              <a:rPr kumimoji="1" lang="en-US" altLang="zh-CN" sz="1400" dirty="0" err="1">
                <a:ea typeface="宋体" pitchFamily="2" charset="-122"/>
                <a:sym typeface="+mn-ea"/>
              </a:rPr>
              <a:t>mllsc</a:t>
            </a:r>
            <a:r>
              <a:rPr kumimoji="1" lang="en-US" altLang="zh-CN" sz="1400" dirty="0">
                <a:ea typeface="宋体" pitchFamily="2" charset="-122"/>
                <a:sym typeface="+mn-ea"/>
              </a:rPr>
              <a:t>' '-</a:t>
            </a:r>
            <a:r>
              <a:rPr kumimoji="1" lang="en-US" altLang="zh-CN" sz="1400" dirty="0" err="1">
                <a:ea typeface="宋体" pitchFamily="2" charset="-122"/>
                <a:sym typeface="+mn-ea"/>
              </a:rPr>
              <a:t>mplt</a:t>
            </a:r>
            <a:r>
              <a:rPr kumimoji="1" lang="en-US" altLang="zh-CN" sz="1400" dirty="0">
                <a:ea typeface="宋体" pitchFamily="2" charset="-122"/>
                <a:sym typeface="+mn-ea"/>
              </a:rPr>
              <a:t>' '-</a:t>
            </a:r>
            <a:r>
              <a:rPr kumimoji="1" lang="en-US" altLang="zh-CN" sz="1400" dirty="0" err="1">
                <a:ea typeface="宋体" pitchFamily="2" charset="-122"/>
                <a:sym typeface="+mn-ea"/>
              </a:rPr>
              <a:t>mno</a:t>
            </a:r>
            <a:r>
              <a:rPr kumimoji="1" lang="en-US" altLang="zh-CN" sz="1400" dirty="0">
                <a:ea typeface="宋体" pitchFamily="2" charset="-122"/>
                <a:sym typeface="+mn-ea"/>
              </a:rPr>
              <a:t>-shared' '-EB'</a:t>
            </a:r>
          </a:p>
          <a:p>
            <a:pPr eaLnBrk="0" hangingPunct="0">
              <a:buFontTx/>
              <a:buNone/>
              <a:defRPr/>
            </a:pP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a:solidFill>
                  <a:srgbClr val="FF0000"/>
                </a:solidFill>
                <a:ea typeface="宋体" pitchFamily="2" charset="-122"/>
                <a:sym typeface="+mn-ea"/>
              </a:rPr>
              <a:t>as</a:t>
            </a:r>
            <a:r>
              <a:rPr kumimoji="1" lang="en-US" altLang="zh-CN" sz="1400" dirty="0">
                <a:ea typeface="宋体" pitchFamily="2" charset="-122"/>
                <a:sym typeface="+mn-ea"/>
              </a:rPr>
              <a:t> -v -EB -O1 -no-</a:t>
            </a:r>
            <a:r>
              <a:rPr kumimoji="1" lang="en-US" altLang="zh-CN" sz="1400" dirty="0" err="1">
                <a:ea typeface="宋体" pitchFamily="2" charset="-122"/>
                <a:sym typeface="+mn-ea"/>
              </a:rPr>
              <a:t>mdebug</a:t>
            </a:r>
            <a:r>
              <a:rPr kumimoji="1" lang="en-US" altLang="zh-CN" sz="1400" dirty="0">
                <a:ea typeface="宋体" pitchFamily="2" charset="-122"/>
                <a:sym typeface="+mn-ea"/>
              </a:rPr>
              <a:t> -</a:t>
            </a:r>
            <a:r>
              <a:rPr kumimoji="1" lang="en-US" altLang="zh-CN" sz="1400" dirty="0" err="1">
                <a:ea typeface="宋体" pitchFamily="2" charset="-122"/>
                <a:sym typeface="+mn-ea"/>
              </a:rPr>
              <a:t>mabi</a:t>
            </a:r>
            <a:r>
              <a:rPr kumimoji="1" lang="en-US" altLang="zh-CN" sz="1400" dirty="0">
                <a:ea typeface="宋体" pitchFamily="2" charset="-122"/>
                <a:sym typeface="+mn-ea"/>
              </a:rPr>
              <a:t>=32 -</a:t>
            </a:r>
            <a:r>
              <a:rPr kumimoji="1" lang="en-US" altLang="zh-CN" sz="1400" dirty="0" err="1">
                <a:ea typeface="宋体" pitchFamily="2" charset="-122"/>
                <a:sym typeface="+mn-ea"/>
              </a:rPr>
              <a:t>mno</a:t>
            </a:r>
            <a:r>
              <a:rPr kumimoji="1" lang="en-US" altLang="zh-CN" sz="1400" dirty="0">
                <a:ea typeface="宋体" pitchFamily="2" charset="-122"/>
                <a:sym typeface="+mn-ea"/>
              </a:rPr>
              <a:t>-shared -</a:t>
            </a:r>
            <a:r>
              <a:rPr kumimoji="1" lang="en-US" altLang="zh-CN" sz="1400" dirty="0" err="1">
                <a:ea typeface="宋体" pitchFamily="2" charset="-122"/>
                <a:sym typeface="+mn-ea"/>
              </a:rPr>
              <a:t>call_nonpic</a:t>
            </a:r>
            <a:r>
              <a:rPr kumimoji="1" lang="en-US" altLang="zh-CN" sz="1400" dirty="0">
                <a:ea typeface="宋体" pitchFamily="2" charset="-122"/>
                <a:sym typeface="+mn-ea"/>
              </a:rPr>
              <a:t> </a:t>
            </a:r>
            <a:r>
              <a:rPr kumimoji="1" lang="en-US" altLang="zh-CN" sz="1400" b="1" dirty="0">
                <a:solidFill>
                  <a:srgbClr val="FF0000"/>
                </a:solidFill>
                <a:ea typeface="宋体" pitchFamily="2" charset="-122"/>
                <a:sym typeface="+mn-ea"/>
              </a:rPr>
              <a:t>-o /</a:t>
            </a:r>
            <a:r>
              <a:rPr kumimoji="1" lang="en-US" altLang="zh-CN" sz="1400" b="1" dirty="0" err="1">
                <a:solidFill>
                  <a:srgbClr val="FF0000"/>
                </a:solidFill>
                <a:ea typeface="宋体" pitchFamily="2" charset="-122"/>
                <a:sym typeface="+mn-ea"/>
              </a:rPr>
              <a:t>tmp</a:t>
            </a:r>
            <a:r>
              <a:rPr kumimoji="1" lang="en-US" altLang="zh-CN" sz="1400" b="1" dirty="0">
                <a:solidFill>
                  <a:srgbClr val="FF0000"/>
                </a:solidFill>
                <a:ea typeface="宋体" pitchFamily="2" charset="-122"/>
                <a:sym typeface="+mn-ea"/>
              </a:rPr>
              <a:t>/cc0eljh2.o</a:t>
            </a:r>
            <a:r>
              <a:rPr kumimoji="1" lang="en-US" altLang="zh-CN" sz="1400" dirty="0">
                <a:ea typeface="宋体" pitchFamily="2" charset="-122"/>
                <a:sym typeface="+mn-ea"/>
              </a:rPr>
              <a:t> </a:t>
            </a:r>
            <a:r>
              <a:rPr kumimoji="1" lang="en-US" altLang="zh-CN" sz="1400" dirty="0">
                <a:solidFill>
                  <a:srgbClr val="000090"/>
                </a:solidFill>
                <a:ea typeface="宋体" pitchFamily="2" charset="-122"/>
                <a:sym typeface="+mn-ea"/>
              </a:rPr>
              <a:t>/</a:t>
            </a:r>
            <a:r>
              <a:rPr kumimoji="1" lang="en-US" altLang="zh-CN" sz="1400" dirty="0" err="1">
                <a:solidFill>
                  <a:srgbClr val="000090"/>
                </a:solidFill>
                <a:ea typeface="宋体" pitchFamily="2" charset="-122"/>
                <a:sym typeface="+mn-ea"/>
              </a:rPr>
              <a:t>tmp</a:t>
            </a:r>
            <a:r>
              <a:rPr kumimoji="1" lang="en-US" altLang="zh-CN" sz="1400" dirty="0">
                <a:solidFill>
                  <a:srgbClr val="000090"/>
                </a:solidFill>
                <a:ea typeface="宋体" pitchFamily="2" charset="-122"/>
                <a:sym typeface="+mn-ea"/>
              </a:rPr>
              <a:t>/</a:t>
            </a:r>
            <a:r>
              <a:rPr kumimoji="1" lang="en-US" altLang="zh-CN" sz="1400" dirty="0" err="1">
                <a:solidFill>
                  <a:srgbClr val="000090"/>
                </a:solidFill>
                <a:ea typeface="宋体" pitchFamily="2" charset="-122"/>
                <a:sym typeface="+mn-ea"/>
              </a:rPr>
              <a:t>ccntcnFQ.s</a:t>
            </a:r>
            <a:endParaRPr kumimoji="1" lang="en-US" altLang="zh-CN" sz="1400" dirty="0">
              <a:solidFill>
                <a:srgbClr val="000090"/>
              </a:solidFill>
              <a:sym typeface="+mn-ea"/>
            </a:endParaRPr>
          </a:p>
          <a:p>
            <a:pPr eaLnBrk="0" hangingPunct="0">
              <a:buFontTx/>
              <a:buNone/>
              <a:defRPr/>
            </a:pPr>
            <a:r>
              <a:rPr kumimoji="1" lang="en-US" altLang="zh-CN" sz="1400" dirty="0">
                <a:ea typeface="宋体" pitchFamily="2" charset="-122"/>
                <a:sym typeface="+mn-ea"/>
              </a:rPr>
              <a:t>GNU assembler version 2.25.1 (</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 using BFD version (</a:t>
            </a:r>
            <a:r>
              <a:rPr kumimoji="1" lang="en-US" altLang="zh-CN" sz="1400" dirty="0" err="1">
                <a:ea typeface="宋体" pitchFamily="2" charset="-122"/>
                <a:sym typeface="+mn-ea"/>
              </a:rPr>
              <a:t>crosstool</a:t>
            </a:r>
            <a:r>
              <a:rPr kumimoji="1" lang="en-US" altLang="zh-CN" sz="1400" dirty="0">
                <a:ea typeface="宋体" pitchFamily="2" charset="-122"/>
                <a:sym typeface="+mn-ea"/>
              </a:rPr>
              <a:t>-NG crosstool-ng-1.22.0) 2.25.1</a:t>
            </a:r>
            <a:endParaRPr kumimoji="1" lang="en-US" altLang="zh-CN" sz="1400" dirty="0">
              <a:sym typeface="+mn-ea"/>
            </a:endParaRPr>
          </a:p>
          <a:p>
            <a:pPr eaLnBrk="0" hangingPunct="0">
              <a:buFontTx/>
              <a:buNone/>
              <a:defRPr/>
            </a:pPr>
            <a:r>
              <a:rPr kumimoji="1" lang="en-US" altLang="zh-CN" sz="1400" dirty="0">
                <a:ea typeface="宋体" pitchFamily="2" charset="-122"/>
                <a:sym typeface="+mn-ea"/>
              </a:rPr>
              <a:t>COLLECT_GCC_OPTIONS='-o' 'exe' '-v' '-</a:t>
            </a:r>
            <a:r>
              <a:rPr kumimoji="1" lang="en-US" altLang="zh-CN" sz="1400" dirty="0" err="1">
                <a:ea typeface="宋体" pitchFamily="2" charset="-122"/>
                <a:sym typeface="+mn-ea"/>
              </a:rPr>
              <a:t>mabi</a:t>
            </a:r>
            <a:r>
              <a:rPr kumimoji="1" lang="en-US" altLang="zh-CN" sz="1400" dirty="0">
                <a:ea typeface="宋体" pitchFamily="2" charset="-122"/>
                <a:sym typeface="+mn-ea"/>
              </a:rPr>
              <a:t>=32' '-</a:t>
            </a:r>
            <a:r>
              <a:rPr kumimoji="1" lang="en-US" altLang="zh-CN" sz="1400" dirty="0" err="1">
                <a:ea typeface="宋体" pitchFamily="2" charset="-122"/>
                <a:sym typeface="+mn-ea"/>
              </a:rPr>
              <a:t>mllsc</a:t>
            </a:r>
            <a:r>
              <a:rPr kumimoji="1" lang="en-US" altLang="zh-CN" sz="1400" dirty="0">
                <a:ea typeface="宋体" pitchFamily="2" charset="-122"/>
                <a:sym typeface="+mn-ea"/>
              </a:rPr>
              <a:t>' '-</a:t>
            </a:r>
            <a:r>
              <a:rPr kumimoji="1" lang="en-US" altLang="zh-CN" sz="1400" dirty="0" err="1">
                <a:ea typeface="宋体" pitchFamily="2" charset="-122"/>
                <a:sym typeface="+mn-ea"/>
              </a:rPr>
              <a:t>mplt</a:t>
            </a:r>
            <a:r>
              <a:rPr kumimoji="1" lang="en-US" altLang="zh-CN" sz="1400" dirty="0">
                <a:ea typeface="宋体" pitchFamily="2" charset="-122"/>
                <a:sym typeface="+mn-ea"/>
              </a:rPr>
              <a:t>' '-</a:t>
            </a:r>
            <a:r>
              <a:rPr kumimoji="1" lang="en-US" altLang="zh-CN" sz="1400" dirty="0" err="1">
                <a:ea typeface="宋体" pitchFamily="2" charset="-122"/>
                <a:sym typeface="+mn-ea"/>
              </a:rPr>
              <a:t>mno</a:t>
            </a:r>
            <a:r>
              <a:rPr kumimoji="1" lang="en-US" altLang="zh-CN" sz="1400" dirty="0">
                <a:ea typeface="宋体" pitchFamily="2" charset="-122"/>
                <a:sym typeface="+mn-ea"/>
              </a:rPr>
              <a:t>-shared' '-EB'</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libexec</a:t>
            </a:r>
            <a:r>
              <a:rPr kumimoji="1" lang="en-US" altLang="zh-CN" sz="1400" dirty="0">
                <a:ea typeface="宋体" pitchFamily="2" charset="-122"/>
                <a:sym typeface="+mn-ea"/>
              </a:rPr>
              <a:t>/</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a:solidFill>
                  <a:srgbClr val="FF0000"/>
                </a:solidFill>
                <a:ea typeface="宋体" pitchFamily="2" charset="-122"/>
                <a:sym typeface="+mn-ea"/>
              </a:rPr>
              <a:t>cc1</a:t>
            </a:r>
            <a:r>
              <a:rPr kumimoji="1" lang="en-US" altLang="zh-CN" sz="1400" dirty="0">
                <a:ea typeface="宋体" pitchFamily="2" charset="-122"/>
                <a:sym typeface="+mn-ea"/>
              </a:rPr>
              <a:t> -quiet -v -</a:t>
            </a:r>
            <a:r>
              <a:rPr kumimoji="1" lang="en-US" altLang="zh-CN" sz="1400" dirty="0" err="1">
                <a:ea typeface="宋体" pitchFamily="2" charset="-122"/>
                <a:sym typeface="+mn-ea"/>
              </a:rPr>
              <a:t>iprefix</a:t>
            </a: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 -</a:t>
            </a:r>
            <a:r>
              <a:rPr kumimoji="1" lang="en-US" altLang="zh-CN" sz="1400" dirty="0" err="1">
                <a:ea typeface="宋体" pitchFamily="2" charset="-122"/>
                <a:sym typeface="+mn-ea"/>
              </a:rPr>
              <a:t>isysroot</a:t>
            </a: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 </a:t>
            </a:r>
            <a:r>
              <a:rPr kumimoji="1" lang="en-US" altLang="zh-CN" sz="1400" b="1" dirty="0" err="1" smtClean="0">
                <a:ea typeface="宋体" pitchFamily="2" charset="-122"/>
                <a:sym typeface="+mn-ea"/>
              </a:rPr>
              <a:t>extras.c</a:t>
            </a:r>
            <a:r>
              <a:rPr kumimoji="1" lang="en-US" altLang="zh-CN" sz="1400" dirty="0" smtClean="0">
                <a:ea typeface="宋体" pitchFamily="2" charset="-122"/>
                <a:sym typeface="+mn-ea"/>
              </a:rPr>
              <a:t> </a:t>
            </a:r>
            <a:r>
              <a:rPr kumimoji="1" lang="en-US" altLang="zh-CN" sz="1400" dirty="0">
                <a:ea typeface="宋体" pitchFamily="2" charset="-122"/>
                <a:sym typeface="+mn-ea"/>
              </a:rPr>
              <a:t>-</a:t>
            </a:r>
            <a:r>
              <a:rPr kumimoji="1" lang="en-US" altLang="zh-CN" sz="1400" dirty="0" err="1">
                <a:ea typeface="宋体" pitchFamily="2" charset="-122"/>
                <a:sym typeface="+mn-ea"/>
              </a:rPr>
              <a:t>meb</a:t>
            </a:r>
            <a:r>
              <a:rPr kumimoji="1" lang="en-US" altLang="zh-CN" sz="1400" dirty="0">
                <a:ea typeface="宋体" pitchFamily="2" charset="-122"/>
                <a:sym typeface="+mn-ea"/>
              </a:rPr>
              <a:t> -quiet -</a:t>
            </a:r>
            <a:r>
              <a:rPr kumimoji="1" lang="en-US" altLang="zh-CN" sz="1400" dirty="0" err="1">
                <a:ea typeface="宋体" pitchFamily="2" charset="-122"/>
                <a:sym typeface="+mn-ea"/>
              </a:rPr>
              <a:t>dumpbase</a:t>
            </a:r>
            <a:r>
              <a:rPr kumimoji="1" lang="en-US" altLang="zh-CN" sz="1400" dirty="0">
                <a:ea typeface="宋体" pitchFamily="2" charset="-122"/>
                <a:sym typeface="+mn-ea"/>
              </a:rPr>
              <a:t> </a:t>
            </a:r>
            <a:r>
              <a:rPr kumimoji="1" lang="en-US" altLang="zh-CN" sz="1400" dirty="0" err="1">
                <a:ea typeface="宋体" pitchFamily="2" charset="-122"/>
                <a:sym typeface="+mn-ea"/>
              </a:rPr>
              <a:t>extras.c</a:t>
            </a:r>
            <a:r>
              <a:rPr kumimoji="1" lang="en-US" altLang="zh-CN" sz="1400" dirty="0">
                <a:ea typeface="宋体" pitchFamily="2" charset="-122"/>
                <a:sym typeface="+mn-ea"/>
              </a:rPr>
              <a:t> -</a:t>
            </a:r>
            <a:r>
              <a:rPr kumimoji="1" lang="en-US" altLang="zh-CN" sz="1400" dirty="0" err="1">
                <a:ea typeface="宋体" pitchFamily="2" charset="-122"/>
                <a:sym typeface="+mn-ea"/>
              </a:rPr>
              <a:t>mabi</a:t>
            </a:r>
            <a:r>
              <a:rPr kumimoji="1" lang="en-US" altLang="zh-CN" sz="1400" dirty="0">
                <a:ea typeface="宋体" pitchFamily="2" charset="-122"/>
                <a:sym typeface="+mn-ea"/>
              </a:rPr>
              <a:t>=32 -</a:t>
            </a:r>
            <a:r>
              <a:rPr kumimoji="1" lang="en-US" altLang="zh-CN" sz="1400" dirty="0" err="1">
                <a:ea typeface="宋体" pitchFamily="2" charset="-122"/>
                <a:sym typeface="+mn-ea"/>
              </a:rPr>
              <a:t>mllsc</a:t>
            </a:r>
            <a:r>
              <a:rPr kumimoji="1" lang="en-US" altLang="zh-CN" sz="1400" dirty="0">
                <a:ea typeface="宋体" pitchFamily="2" charset="-122"/>
                <a:sym typeface="+mn-ea"/>
              </a:rPr>
              <a:t> -</a:t>
            </a:r>
            <a:r>
              <a:rPr kumimoji="1" lang="en-US" altLang="zh-CN" sz="1400" dirty="0" err="1">
                <a:ea typeface="宋体" pitchFamily="2" charset="-122"/>
                <a:sym typeface="+mn-ea"/>
              </a:rPr>
              <a:t>mplt</a:t>
            </a:r>
            <a:r>
              <a:rPr kumimoji="1" lang="en-US" altLang="zh-CN" sz="1400" dirty="0">
                <a:ea typeface="宋体" pitchFamily="2" charset="-122"/>
                <a:sym typeface="+mn-ea"/>
              </a:rPr>
              <a:t> -</a:t>
            </a:r>
            <a:r>
              <a:rPr kumimoji="1" lang="en-US" altLang="zh-CN" sz="1400" dirty="0" err="1">
                <a:ea typeface="宋体" pitchFamily="2" charset="-122"/>
                <a:sym typeface="+mn-ea"/>
              </a:rPr>
              <a:t>mno</a:t>
            </a:r>
            <a:r>
              <a:rPr kumimoji="1" lang="en-US" altLang="zh-CN" sz="1400" dirty="0">
                <a:ea typeface="宋体" pitchFamily="2" charset="-122"/>
                <a:sym typeface="+mn-ea"/>
              </a:rPr>
              <a:t>-shared -</a:t>
            </a:r>
            <a:r>
              <a:rPr kumimoji="1" lang="en-US" altLang="zh-CN" sz="1400" dirty="0" err="1">
                <a:ea typeface="宋体" pitchFamily="2" charset="-122"/>
                <a:sym typeface="+mn-ea"/>
              </a:rPr>
              <a:t>auxbase</a:t>
            </a:r>
            <a:r>
              <a:rPr kumimoji="1" lang="en-US" altLang="zh-CN" sz="1400" dirty="0">
                <a:ea typeface="宋体" pitchFamily="2" charset="-122"/>
                <a:sym typeface="+mn-ea"/>
              </a:rPr>
              <a:t> extras -version </a:t>
            </a:r>
            <a:r>
              <a:rPr kumimoji="1" lang="en-US" altLang="zh-CN" sz="1400" dirty="0">
                <a:solidFill>
                  <a:srgbClr val="FF0000"/>
                </a:solidFill>
                <a:ea typeface="宋体" pitchFamily="2" charset="-122"/>
                <a:sym typeface="+mn-ea"/>
              </a:rPr>
              <a:t>-o /</a:t>
            </a:r>
            <a:r>
              <a:rPr kumimoji="1" lang="en-US" altLang="zh-CN" sz="1400" dirty="0" err="1">
                <a:solidFill>
                  <a:srgbClr val="FF0000"/>
                </a:solidFill>
                <a:ea typeface="宋体" pitchFamily="2" charset="-122"/>
                <a:sym typeface="+mn-ea"/>
              </a:rPr>
              <a:t>tmp</a:t>
            </a:r>
            <a:r>
              <a:rPr kumimoji="1" lang="en-US" altLang="zh-CN" sz="1400" dirty="0">
                <a:solidFill>
                  <a:srgbClr val="FF0000"/>
                </a:solidFill>
                <a:ea typeface="宋体" pitchFamily="2" charset="-122"/>
                <a:sym typeface="+mn-ea"/>
              </a:rPr>
              <a:t>/</a:t>
            </a:r>
            <a:r>
              <a:rPr kumimoji="1" lang="en-US" altLang="zh-CN" sz="1400" dirty="0" err="1">
                <a:solidFill>
                  <a:srgbClr val="FF0000"/>
                </a:solidFill>
                <a:ea typeface="宋体" pitchFamily="2" charset="-122"/>
                <a:sym typeface="+mn-ea"/>
              </a:rPr>
              <a:t>ccntcnFQ.s</a:t>
            </a:r>
            <a:endParaRPr kumimoji="1" lang="en-US" altLang="zh-CN" sz="1400" dirty="0">
              <a:solidFill>
                <a:srgbClr val="FF0000"/>
              </a:solidFill>
              <a:sym typeface="+mn-ea"/>
            </a:endParaRPr>
          </a:p>
          <a:p>
            <a:pPr eaLnBrk="0" hangingPunct="0">
              <a:buFontTx/>
              <a:buNone/>
              <a:defRPr/>
            </a:pPr>
            <a:r>
              <a:rPr kumimoji="1" lang="en-US" altLang="zh-CN" sz="1400" dirty="0">
                <a:ea typeface="宋体" pitchFamily="2" charset="-122"/>
                <a:sym typeface="+mn-ea"/>
              </a:rPr>
              <a:t>GNU C11 (</a:t>
            </a:r>
            <a:r>
              <a:rPr kumimoji="1" lang="en-US" altLang="zh-CN" sz="1400" dirty="0" err="1">
                <a:ea typeface="宋体" pitchFamily="2" charset="-122"/>
                <a:sym typeface="+mn-ea"/>
              </a:rPr>
              <a:t>crosstool</a:t>
            </a:r>
            <a:r>
              <a:rPr kumimoji="1" lang="en-US" altLang="zh-CN" sz="1400" dirty="0">
                <a:ea typeface="宋体" pitchFamily="2" charset="-122"/>
                <a:sym typeface="+mn-ea"/>
              </a:rPr>
              <a:t>-NG crosstool-ng-1.22.0) version 5.2.0 (</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compiled by GNU C version 4.6.3, GMP version 6.0.0, MPFR version 3.1.3, MPC version 1.0.3</a:t>
            </a:r>
            <a:endParaRPr kumimoji="1" lang="en-US" altLang="zh-CN" sz="1400" dirty="0">
              <a:sym typeface="+mn-ea"/>
            </a:endParaRPr>
          </a:p>
          <a:p>
            <a:pPr eaLnBrk="0" hangingPunct="0">
              <a:buFontTx/>
              <a:buNone/>
              <a:defRPr/>
            </a:pPr>
            <a:r>
              <a:rPr kumimoji="1" lang="en-US" altLang="zh-CN" sz="1400" dirty="0">
                <a:ea typeface="宋体" pitchFamily="2" charset="-122"/>
                <a:sym typeface="+mn-ea"/>
              </a:rPr>
              <a:t>GGC heuristics: --</a:t>
            </a:r>
            <a:r>
              <a:rPr kumimoji="1" lang="en-US" altLang="zh-CN" sz="1400" dirty="0" err="1">
                <a:ea typeface="宋体" pitchFamily="2" charset="-122"/>
                <a:sym typeface="+mn-ea"/>
              </a:rPr>
              <a:t>param</a:t>
            </a:r>
            <a:r>
              <a:rPr kumimoji="1" lang="en-US" altLang="zh-CN" sz="1400" dirty="0">
                <a:ea typeface="宋体" pitchFamily="2" charset="-122"/>
                <a:sym typeface="+mn-ea"/>
              </a:rPr>
              <a:t> </a:t>
            </a:r>
            <a:r>
              <a:rPr kumimoji="1" lang="en-US" altLang="zh-CN" sz="1400" dirty="0" err="1">
                <a:ea typeface="宋体" pitchFamily="2" charset="-122"/>
                <a:sym typeface="+mn-ea"/>
              </a:rPr>
              <a:t>ggc</a:t>
            </a:r>
            <a:r>
              <a:rPr kumimoji="1" lang="en-US" altLang="zh-CN" sz="1400" dirty="0">
                <a:ea typeface="宋体" pitchFamily="2" charset="-122"/>
                <a:sym typeface="+mn-ea"/>
              </a:rPr>
              <a:t>-min-expand=100 --</a:t>
            </a:r>
            <a:r>
              <a:rPr kumimoji="1" lang="en-US" altLang="zh-CN" sz="1400" dirty="0" err="1">
                <a:ea typeface="宋体" pitchFamily="2" charset="-122"/>
                <a:sym typeface="+mn-ea"/>
              </a:rPr>
              <a:t>param</a:t>
            </a:r>
            <a:r>
              <a:rPr kumimoji="1" lang="en-US" altLang="zh-CN" sz="1400" dirty="0">
                <a:ea typeface="宋体" pitchFamily="2" charset="-122"/>
                <a:sym typeface="+mn-ea"/>
              </a:rPr>
              <a:t> </a:t>
            </a:r>
            <a:r>
              <a:rPr kumimoji="1" lang="en-US" altLang="zh-CN" sz="1400" dirty="0" err="1">
                <a:ea typeface="宋体" pitchFamily="2" charset="-122"/>
                <a:sym typeface="+mn-ea"/>
              </a:rPr>
              <a:t>ggc</a:t>
            </a:r>
            <a:r>
              <a:rPr kumimoji="1" lang="en-US" altLang="zh-CN" sz="1400" dirty="0">
                <a:ea typeface="宋体" pitchFamily="2" charset="-122"/>
                <a:sym typeface="+mn-ea"/>
              </a:rPr>
              <a:t>-min-</a:t>
            </a:r>
            <a:r>
              <a:rPr kumimoji="1" lang="en-US" altLang="zh-CN" sz="1400" dirty="0" err="1">
                <a:ea typeface="宋体" pitchFamily="2" charset="-122"/>
                <a:sym typeface="+mn-ea"/>
              </a:rPr>
              <a:t>heapsize</a:t>
            </a:r>
            <a:r>
              <a:rPr kumimoji="1" lang="en-US" altLang="zh-CN" sz="1400" dirty="0">
                <a:ea typeface="宋体" pitchFamily="2" charset="-122"/>
                <a:sym typeface="+mn-ea"/>
              </a:rPr>
              <a:t>=131072</a:t>
            </a:r>
            <a:endParaRPr kumimoji="1" lang="en-US" altLang="zh-CN" sz="1400" dirty="0">
              <a:sym typeface="+mn-ea"/>
            </a:endParaRPr>
          </a:p>
          <a:p>
            <a:pPr eaLnBrk="0" hangingPunct="0">
              <a:buFontTx/>
              <a:buNone/>
              <a:defRPr/>
            </a:pPr>
            <a:r>
              <a:rPr kumimoji="1" lang="en-US" altLang="zh-CN" sz="1400" dirty="0">
                <a:ea typeface="宋体" pitchFamily="2" charset="-122"/>
                <a:sym typeface="+mn-ea"/>
              </a:rPr>
              <a:t>ignoring duplicate directory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-gnu/5.2.0/include"</a:t>
            </a:r>
            <a:endParaRPr kumimoji="1" lang="en-US" altLang="zh-CN" sz="1400" dirty="0">
              <a:sym typeface="+mn-ea"/>
            </a:endParaRPr>
          </a:p>
          <a:p>
            <a:pPr eaLnBrk="0" hangingPunct="0">
              <a:buFontTx/>
              <a:buNone/>
              <a:defRPr/>
            </a:pPr>
            <a:r>
              <a:rPr kumimoji="1" lang="en-US" altLang="zh-CN" sz="1400" dirty="0">
                <a:ea typeface="宋体" pitchFamily="2" charset="-122"/>
                <a:sym typeface="+mn-ea"/>
              </a:rPr>
              <a:t>ignoring nonexistent directory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/home/</a:t>
            </a:r>
            <a:r>
              <a:rPr kumimoji="1" lang="en-US" altLang="zh-CN" sz="1400" dirty="0" err="1">
                <a:ea typeface="宋体" pitchFamily="2" charset="-122"/>
                <a:sym typeface="+mn-ea"/>
              </a:rPr>
              <a:t>wangluming</a:t>
            </a:r>
            <a:r>
              <a:rPr kumimoji="1" lang="en-US" altLang="zh-CN" sz="1400" dirty="0">
                <a:ea typeface="宋体" pitchFamily="2" charset="-122"/>
                <a:sym typeface="+mn-ea"/>
              </a:rPr>
              <a:t>/x-tools/</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/include"</a:t>
            </a:r>
            <a:endParaRPr kumimoji="1" lang="en-US" altLang="zh-CN" sz="1400" dirty="0">
              <a:sym typeface="+mn-ea"/>
            </a:endParaRPr>
          </a:p>
          <a:p>
            <a:pPr eaLnBrk="0" hangingPunct="0">
              <a:buFontTx/>
              <a:buNone/>
              <a:defRPr/>
            </a:pPr>
            <a:r>
              <a:rPr kumimoji="1" lang="en-US" altLang="zh-CN" sz="1400" dirty="0">
                <a:ea typeface="宋体" pitchFamily="2" charset="-122"/>
                <a:sym typeface="+mn-ea"/>
              </a:rPr>
              <a:t>ignoring duplicate directory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-gnu/5.2.0/include-fixed"</a:t>
            </a:r>
            <a:endParaRPr kumimoji="1" lang="en-US" altLang="zh-CN" sz="1400" dirty="0">
              <a:sym typeface="+mn-ea"/>
            </a:endParaRPr>
          </a:p>
          <a:p>
            <a:pPr eaLnBrk="0" hangingPunct="0">
              <a:buFontTx/>
              <a:buNone/>
              <a:defRPr/>
            </a:pPr>
            <a:r>
              <a:rPr kumimoji="1" lang="en-US" altLang="zh-CN" sz="1400" dirty="0">
                <a:ea typeface="宋体" pitchFamily="2" charset="-122"/>
                <a:sym typeface="+mn-ea"/>
              </a:rPr>
              <a:t>ignoring duplicate directory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-gnu/include"</a:t>
            </a:r>
            <a:endParaRPr kumimoji="1" lang="en-US" altLang="zh-CN" sz="1400" dirty="0">
              <a:sym typeface="+mn-ea"/>
            </a:endParaRPr>
          </a:p>
          <a:p>
            <a:pPr eaLnBrk="0" hangingPunct="0">
              <a:buFontTx/>
              <a:buNone/>
              <a:defRPr/>
            </a:pPr>
            <a:endParaRPr kumimoji="1" lang="en-US" altLang="zh-CN" sz="1400" dirty="0">
              <a:sym typeface="+mn-ea"/>
            </a:endParaRPr>
          </a:p>
        </p:txBody>
      </p:sp>
    </p:spTree>
    <p:extLst>
      <p:ext uri="{BB962C8B-B14F-4D97-AF65-F5344CB8AC3E}">
        <p14:creationId xmlns:p14="http://schemas.microsoft.com/office/powerpoint/2010/main" val="57086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r>
              <a:rPr lang="en-US" altLang="zh-CN" dirty="0" smtClean="0"/>
              <a:t>REVIEW: </a:t>
            </a:r>
            <a:r>
              <a:rPr lang="zh-CN" altLang="en-US" dirty="0" smtClean="0"/>
              <a:t>分区</a:t>
            </a:r>
            <a:r>
              <a:rPr lang="zh-CN" altLang="en-US" dirty="0"/>
              <a:t>管</a:t>
            </a:r>
            <a:r>
              <a:rPr lang="zh-CN" altLang="en-US" dirty="0" smtClean="0"/>
              <a:t>理</a:t>
            </a:r>
            <a:r>
              <a:rPr lang="zh-CN" altLang="en-US" dirty="0"/>
              <a:t>方案</a:t>
            </a:r>
            <a:endParaRPr lang="zh-CN" altLang="en-US" dirty="0" smtClean="0"/>
          </a:p>
        </p:txBody>
      </p:sp>
      <p:sp>
        <p:nvSpPr>
          <p:cNvPr id="108547" name="Rectangle 3"/>
          <p:cNvSpPr>
            <a:spLocks noGrp="1" noChangeArrowheads="1"/>
          </p:cNvSpPr>
          <p:nvPr>
            <p:ph type="body" idx="1"/>
          </p:nvPr>
        </p:nvSpPr>
        <p:spPr>
          <a:xfrm>
            <a:off x="609600" y="1844824"/>
            <a:ext cx="8077200" cy="4038600"/>
          </a:xfrm>
        </p:spPr>
        <p:txBody>
          <a:bodyPr/>
          <a:lstStyle/>
          <a:p>
            <a:r>
              <a:rPr lang="zh-CN" altLang="en-US" dirty="0" smtClean="0"/>
              <a:t>固定分区：</a:t>
            </a:r>
            <a:r>
              <a:rPr lang="zh-CN" altLang="en-US" dirty="0">
                <a:latin typeface="+mn-ea"/>
              </a:rPr>
              <a:t>把内存划分为若干个固定大小的连续分</a:t>
            </a:r>
            <a:r>
              <a:rPr lang="zh-CN" altLang="en-US" dirty="0" smtClean="0">
                <a:latin typeface="+mn-ea"/>
              </a:rPr>
              <a:t>区</a:t>
            </a:r>
            <a:endParaRPr lang="en-US" altLang="zh-CN" dirty="0" smtClean="0">
              <a:latin typeface="+mn-ea"/>
            </a:endParaRPr>
          </a:p>
          <a:p>
            <a:pPr lvl="1"/>
            <a:r>
              <a:rPr lang="zh-CN" altLang="en-US" dirty="0"/>
              <a:t>优点：没</a:t>
            </a:r>
            <a:r>
              <a:rPr lang="zh-CN" altLang="en-US" dirty="0" smtClean="0"/>
              <a:t>有</a:t>
            </a:r>
            <a:r>
              <a:rPr lang="zh-CN" altLang="en-US" dirty="0"/>
              <a:t>外</a:t>
            </a:r>
            <a:r>
              <a:rPr lang="zh-CN" altLang="en-US" dirty="0" smtClean="0"/>
              <a:t>碎</a:t>
            </a:r>
            <a:r>
              <a:rPr lang="zh-CN" altLang="en-US" dirty="0"/>
              <a:t>片。缺点：</a:t>
            </a:r>
            <a:r>
              <a:rPr lang="zh-CN" altLang="en-US" dirty="0" smtClean="0"/>
              <a:t>有</a:t>
            </a:r>
            <a:r>
              <a:rPr lang="zh-CN" altLang="en-US" dirty="0"/>
              <a:t>内</a:t>
            </a:r>
            <a:r>
              <a:rPr lang="zh-CN" altLang="en-US" dirty="0" smtClean="0"/>
              <a:t>碎</a:t>
            </a:r>
            <a:r>
              <a:rPr lang="zh-CN" altLang="en-US" dirty="0"/>
              <a:t>片</a:t>
            </a:r>
            <a:r>
              <a:rPr lang="zh-CN" altLang="en-US" dirty="0" smtClean="0"/>
              <a:t>。</a:t>
            </a:r>
            <a:endParaRPr lang="en-US" altLang="zh-CN" dirty="0" smtClean="0"/>
          </a:p>
          <a:p>
            <a:pPr lvl="1"/>
            <a:endParaRPr lang="en-US" altLang="zh-CN" dirty="0" smtClean="0"/>
          </a:p>
          <a:p>
            <a:r>
              <a:rPr lang="zh-CN" altLang="en-US" dirty="0" smtClean="0"/>
              <a:t>可变式分区：分区的边界可以移动，即分区的大小可变。</a:t>
            </a:r>
          </a:p>
          <a:p>
            <a:pPr lvl="1"/>
            <a:r>
              <a:rPr lang="zh-CN" altLang="en-US" dirty="0" smtClean="0"/>
              <a:t>优点：没有内碎片。缺点：有外碎片。</a:t>
            </a:r>
          </a:p>
        </p:txBody>
      </p:sp>
    </p:spTree>
    <p:extLst>
      <p:ext uri="{BB962C8B-B14F-4D97-AF65-F5344CB8AC3E}">
        <p14:creationId xmlns:p14="http://schemas.microsoft.com/office/powerpoint/2010/main" val="4046074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dissolve">
                                      <p:cBhvr>
                                        <p:cTn id="7" dur="500"/>
                                        <p:tgtEl>
                                          <p:spTgt spid="1085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dissolve">
                                      <p:cBhvr>
                                        <p:cTn id="10" dur="500"/>
                                        <p:tgtEl>
                                          <p:spTgt spid="1085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8547">
                                            <p:txEl>
                                              <p:pRg st="3" end="3"/>
                                            </p:txEl>
                                          </p:spTgt>
                                        </p:tgtEl>
                                        <p:attrNameLst>
                                          <p:attrName>style.visibility</p:attrName>
                                        </p:attrNameLst>
                                      </p:cBhvr>
                                      <p:to>
                                        <p:strVal val="visible"/>
                                      </p:to>
                                    </p:set>
                                    <p:animEffect transition="in" filter="dissolve">
                                      <p:cBhvr>
                                        <p:cTn id="15" dur="500"/>
                                        <p:tgtEl>
                                          <p:spTgt spid="108547">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8547">
                                            <p:txEl>
                                              <p:pRg st="4" end="4"/>
                                            </p:txEl>
                                          </p:spTgt>
                                        </p:tgtEl>
                                        <p:attrNameLst>
                                          <p:attrName>style.visibility</p:attrName>
                                        </p:attrNameLst>
                                      </p:cBhvr>
                                      <p:to>
                                        <p:strVal val="visible"/>
                                      </p:to>
                                    </p:set>
                                    <p:animEffect transition="in" filter="dissolve">
                                      <p:cBhvr>
                                        <p:cTn id="18" dur="500"/>
                                        <p:tgtEl>
                                          <p:spTgt spid="108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标注 2"/>
          <p:cNvSpPr/>
          <p:nvPr/>
        </p:nvSpPr>
        <p:spPr bwMode="auto">
          <a:xfrm>
            <a:off x="0" y="1920240"/>
            <a:ext cx="781187" cy="313327"/>
          </a:xfrm>
          <a:prstGeom prst="wedgeRectCallout">
            <a:avLst>
              <a:gd name="adj1" fmla="val 119631"/>
              <a:gd name="adj2" fmla="val 537775"/>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a:outerShdw dist="74053" dir="7257825" algn="ctr" rotWithShape="0">
              <a:schemeClr val="bg2">
                <a:alpha val="50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汇编</a:t>
            </a:r>
          </a:p>
        </p:txBody>
      </p:sp>
      <p:sp>
        <p:nvSpPr>
          <p:cNvPr id="2" name="文本框 1"/>
          <p:cNvSpPr txBox="1"/>
          <p:nvPr/>
        </p:nvSpPr>
        <p:spPr>
          <a:xfrm>
            <a:off x="611188" y="692150"/>
            <a:ext cx="8012112" cy="5853113"/>
          </a:xfrm>
          <a:prstGeom prst="rect">
            <a:avLst/>
          </a:prstGeom>
          <a:noFill/>
        </p:spPr>
        <p:txBody>
          <a:bodyPr>
            <a:spAutoFit/>
          </a:bodyPr>
          <a:lstStyle/>
          <a:p>
            <a:pPr eaLnBrk="0" hangingPunct="0">
              <a:buFontTx/>
              <a:buNone/>
              <a:defRPr/>
            </a:pPr>
            <a:r>
              <a:rPr kumimoji="1" lang="en-US" altLang="zh-CN" sz="1400" dirty="0">
                <a:ea typeface="宋体" pitchFamily="2" charset="-122"/>
                <a:sym typeface="+mn-ea"/>
              </a:rPr>
              <a:t>#include "..." search starts here:</a:t>
            </a:r>
            <a:endParaRPr kumimoji="1" lang="en-US" altLang="zh-CN" sz="1400" dirty="0">
              <a:sym typeface="+mn-ea"/>
            </a:endParaRPr>
          </a:p>
          <a:p>
            <a:pPr eaLnBrk="0" hangingPunct="0">
              <a:buFontTx/>
              <a:buNone/>
              <a:defRPr/>
            </a:pPr>
            <a:r>
              <a:rPr kumimoji="1" lang="en-US" altLang="zh-CN" sz="1400" dirty="0">
                <a:ea typeface="宋体" pitchFamily="2" charset="-122"/>
                <a:sym typeface="+mn-ea"/>
              </a:rPr>
              <a:t>#include &lt;...&gt; search starts here:</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-gnu/5.2.0/include</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-gnu/5.2.0/include-fixed</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-gnu/include</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a:t>
            </a:r>
            <a:r>
              <a:rPr kumimoji="1" lang="en-US" altLang="zh-CN" sz="1400" dirty="0" err="1">
                <a:ea typeface="宋体" pitchFamily="2" charset="-122"/>
                <a:sym typeface="+mn-ea"/>
              </a:rPr>
              <a:t>usr</a:t>
            </a:r>
            <a:r>
              <a:rPr kumimoji="1" lang="en-US" altLang="zh-CN" sz="1400" dirty="0">
                <a:ea typeface="宋体" pitchFamily="2" charset="-122"/>
                <a:sym typeface="+mn-ea"/>
              </a:rPr>
              <a:t>/include</a:t>
            </a:r>
            <a:endParaRPr kumimoji="1" lang="en-US" altLang="zh-CN" sz="1400" dirty="0">
              <a:sym typeface="+mn-ea"/>
            </a:endParaRPr>
          </a:p>
          <a:p>
            <a:pPr eaLnBrk="0" hangingPunct="0">
              <a:buFontTx/>
              <a:buNone/>
              <a:defRPr/>
            </a:pPr>
            <a:r>
              <a:rPr kumimoji="1" lang="en-US" altLang="zh-CN" sz="1400" dirty="0">
                <a:ea typeface="宋体" pitchFamily="2" charset="-122"/>
                <a:sym typeface="+mn-ea"/>
              </a:rPr>
              <a:t>End of search list.</a:t>
            </a:r>
            <a:endParaRPr kumimoji="1" lang="en-US" altLang="zh-CN" sz="1400" dirty="0">
              <a:sym typeface="+mn-ea"/>
            </a:endParaRPr>
          </a:p>
          <a:p>
            <a:pPr eaLnBrk="0" hangingPunct="0">
              <a:buFontTx/>
              <a:buNone/>
              <a:defRPr/>
            </a:pPr>
            <a:r>
              <a:rPr kumimoji="1" lang="en-US" altLang="zh-CN" sz="1400" dirty="0">
                <a:ea typeface="宋体" pitchFamily="2" charset="-122"/>
                <a:sym typeface="+mn-ea"/>
              </a:rPr>
              <a:t>GNU C11 (</a:t>
            </a:r>
            <a:r>
              <a:rPr kumimoji="1" lang="en-US" altLang="zh-CN" sz="1400" dirty="0" err="1">
                <a:ea typeface="宋体" pitchFamily="2" charset="-122"/>
                <a:sym typeface="+mn-ea"/>
              </a:rPr>
              <a:t>crosstool</a:t>
            </a:r>
            <a:r>
              <a:rPr kumimoji="1" lang="en-US" altLang="zh-CN" sz="1400" dirty="0">
                <a:ea typeface="宋体" pitchFamily="2" charset="-122"/>
                <a:sym typeface="+mn-ea"/>
              </a:rPr>
              <a:t>-NG crosstool-ng-1.22.0) version 5.2.0 (</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compiled by GNU C version 4.6.3, GMP version 6.0.0, MPFR version 3.1.3, MPC version 1.0.3</a:t>
            </a:r>
            <a:endParaRPr kumimoji="1" lang="en-US" altLang="zh-CN" sz="1400" dirty="0">
              <a:sym typeface="+mn-ea"/>
            </a:endParaRPr>
          </a:p>
          <a:p>
            <a:pPr eaLnBrk="0" hangingPunct="0">
              <a:buFontTx/>
              <a:buNone/>
              <a:defRPr/>
            </a:pPr>
            <a:r>
              <a:rPr kumimoji="1" lang="en-US" altLang="zh-CN" sz="1400" dirty="0">
                <a:ea typeface="宋体" pitchFamily="2" charset="-122"/>
                <a:sym typeface="+mn-ea"/>
              </a:rPr>
              <a:t>GGC heuristics: --</a:t>
            </a:r>
            <a:r>
              <a:rPr kumimoji="1" lang="en-US" altLang="zh-CN" sz="1400" dirty="0" err="1">
                <a:ea typeface="宋体" pitchFamily="2" charset="-122"/>
                <a:sym typeface="+mn-ea"/>
              </a:rPr>
              <a:t>param</a:t>
            </a:r>
            <a:r>
              <a:rPr kumimoji="1" lang="en-US" altLang="zh-CN" sz="1400" dirty="0">
                <a:ea typeface="宋体" pitchFamily="2" charset="-122"/>
                <a:sym typeface="+mn-ea"/>
              </a:rPr>
              <a:t> </a:t>
            </a:r>
            <a:r>
              <a:rPr kumimoji="1" lang="en-US" altLang="zh-CN" sz="1400" dirty="0" err="1">
                <a:ea typeface="宋体" pitchFamily="2" charset="-122"/>
                <a:sym typeface="+mn-ea"/>
              </a:rPr>
              <a:t>ggc</a:t>
            </a:r>
            <a:r>
              <a:rPr kumimoji="1" lang="en-US" altLang="zh-CN" sz="1400" dirty="0">
                <a:ea typeface="宋体" pitchFamily="2" charset="-122"/>
                <a:sym typeface="+mn-ea"/>
              </a:rPr>
              <a:t>-min-expand=100 --</a:t>
            </a:r>
            <a:r>
              <a:rPr kumimoji="1" lang="en-US" altLang="zh-CN" sz="1400" dirty="0" err="1">
                <a:ea typeface="宋体" pitchFamily="2" charset="-122"/>
                <a:sym typeface="+mn-ea"/>
              </a:rPr>
              <a:t>param</a:t>
            </a:r>
            <a:r>
              <a:rPr kumimoji="1" lang="en-US" altLang="zh-CN" sz="1400" dirty="0">
                <a:ea typeface="宋体" pitchFamily="2" charset="-122"/>
                <a:sym typeface="+mn-ea"/>
              </a:rPr>
              <a:t> </a:t>
            </a:r>
            <a:r>
              <a:rPr kumimoji="1" lang="en-US" altLang="zh-CN" sz="1400" dirty="0" err="1">
                <a:ea typeface="宋体" pitchFamily="2" charset="-122"/>
                <a:sym typeface="+mn-ea"/>
              </a:rPr>
              <a:t>ggc</a:t>
            </a:r>
            <a:r>
              <a:rPr kumimoji="1" lang="en-US" altLang="zh-CN" sz="1400" dirty="0">
                <a:ea typeface="宋体" pitchFamily="2" charset="-122"/>
                <a:sym typeface="+mn-ea"/>
              </a:rPr>
              <a:t>-min-</a:t>
            </a:r>
            <a:r>
              <a:rPr kumimoji="1" lang="en-US" altLang="zh-CN" sz="1400" dirty="0" err="1">
                <a:ea typeface="宋体" pitchFamily="2" charset="-122"/>
                <a:sym typeface="+mn-ea"/>
              </a:rPr>
              <a:t>heapsize</a:t>
            </a:r>
            <a:r>
              <a:rPr kumimoji="1" lang="en-US" altLang="zh-CN" sz="1400" dirty="0">
                <a:ea typeface="宋体" pitchFamily="2" charset="-122"/>
                <a:sym typeface="+mn-ea"/>
              </a:rPr>
              <a:t>=131072</a:t>
            </a:r>
            <a:endParaRPr kumimoji="1" lang="en-US" altLang="zh-CN" sz="1400" dirty="0">
              <a:sym typeface="+mn-ea"/>
            </a:endParaRPr>
          </a:p>
          <a:p>
            <a:pPr eaLnBrk="0" hangingPunct="0">
              <a:buFontTx/>
              <a:buNone/>
              <a:defRPr/>
            </a:pPr>
            <a:r>
              <a:rPr kumimoji="1" lang="en-US" altLang="zh-CN" sz="1400" dirty="0">
                <a:ea typeface="宋体" pitchFamily="2" charset="-122"/>
                <a:sym typeface="+mn-ea"/>
              </a:rPr>
              <a:t>Compiler executable checksum: a0212981a25e6bcf7c0ea0e0513f0ef0</a:t>
            </a:r>
            <a:endParaRPr kumimoji="1" lang="en-US" altLang="zh-CN" sz="1400" dirty="0">
              <a:sym typeface="+mn-ea"/>
            </a:endParaRPr>
          </a:p>
          <a:p>
            <a:pPr eaLnBrk="0" hangingPunct="0">
              <a:buFontTx/>
              <a:buNone/>
              <a:defRPr/>
            </a:pPr>
            <a:r>
              <a:rPr kumimoji="1" lang="en-US" altLang="zh-CN" sz="1400" dirty="0">
                <a:ea typeface="宋体" pitchFamily="2" charset="-122"/>
                <a:sym typeface="+mn-ea"/>
              </a:rPr>
              <a:t>COLLECT_GCC_OPTIONS='-o' 'exe' '-v' '-</a:t>
            </a:r>
            <a:r>
              <a:rPr kumimoji="1" lang="en-US" altLang="zh-CN" sz="1400" dirty="0" err="1">
                <a:ea typeface="宋体" pitchFamily="2" charset="-122"/>
                <a:sym typeface="+mn-ea"/>
              </a:rPr>
              <a:t>mabi</a:t>
            </a:r>
            <a:r>
              <a:rPr kumimoji="1" lang="en-US" altLang="zh-CN" sz="1400" dirty="0">
                <a:ea typeface="宋体" pitchFamily="2" charset="-122"/>
                <a:sym typeface="+mn-ea"/>
              </a:rPr>
              <a:t>=32' '-</a:t>
            </a:r>
            <a:r>
              <a:rPr kumimoji="1" lang="en-US" altLang="zh-CN" sz="1400" dirty="0" err="1">
                <a:ea typeface="宋体" pitchFamily="2" charset="-122"/>
                <a:sym typeface="+mn-ea"/>
              </a:rPr>
              <a:t>mllsc</a:t>
            </a:r>
            <a:r>
              <a:rPr kumimoji="1" lang="en-US" altLang="zh-CN" sz="1400" dirty="0">
                <a:ea typeface="宋体" pitchFamily="2" charset="-122"/>
                <a:sym typeface="+mn-ea"/>
              </a:rPr>
              <a:t>' '-</a:t>
            </a:r>
            <a:r>
              <a:rPr kumimoji="1" lang="en-US" altLang="zh-CN" sz="1400" dirty="0" err="1">
                <a:ea typeface="宋体" pitchFamily="2" charset="-122"/>
                <a:sym typeface="+mn-ea"/>
              </a:rPr>
              <a:t>mplt</a:t>
            </a:r>
            <a:r>
              <a:rPr kumimoji="1" lang="en-US" altLang="zh-CN" sz="1400" dirty="0">
                <a:ea typeface="宋体" pitchFamily="2" charset="-122"/>
                <a:sym typeface="+mn-ea"/>
              </a:rPr>
              <a:t>' '-</a:t>
            </a:r>
            <a:r>
              <a:rPr kumimoji="1" lang="en-US" altLang="zh-CN" sz="1400" dirty="0" err="1">
                <a:ea typeface="宋体" pitchFamily="2" charset="-122"/>
                <a:sym typeface="+mn-ea"/>
              </a:rPr>
              <a:t>mno</a:t>
            </a:r>
            <a:r>
              <a:rPr kumimoji="1" lang="en-US" altLang="zh-CN" sz="1400" dirty="0">
                <a:ea typeface="宋体" pitchFamily="2" charset="-122"/>
                <a:sym typeface="+mn-ea"/>
              </a:rPr>
              <a:t>-shared' '-EB'</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a:solidFill>
                  <a:srgbClr val="FF0000"/>
                </a:solidFill>
                <a:ea typeface="宋体" pitchFamily="2" charset="-122"/>
                <a:sym typeface="+mn-ea"/>
              </a:rPr>
              <a:t>as</a:t>
            </a:r>
            <a:r>
              <a:rPr kumimoji="1" lang="en-US" altLang="zh-CN" sz="1400" dirty="0">
                <a:ea typeface="宋体" pitchFamily="2" charset="-122"/>
                <a:sym typeface="+mn-ea"/>
              </a:rPr>
              <a:t> -v -EB -O1 -no-</a:t>
            </a:r>
            <a:r>
              <a:rPr kumimoji="1" lang="en-US" altLang="zh-CN" sz="1400" dirty="0" err="1">
                <a:ea typeface="宋体" pitchFamily="2" charset="-122"/>
                <a:sym typeface="+mn-ea"/>
              </a:rPr>
              <a:t>mdebug</a:t>
            </a:r>
            <a:r>
              <a:rPr kumimoji="1" lang="en-US" altLang="zh-CN" sz="1400" dirty="0">
                <a:ea typeface="宋体" pitchFamily="2" charset="-122"/>
                <a:sym typeface="+mn-ea"/>
              </a:rPr>
              <a:t> -</a:t>
            </a:r>
            <a:r>
              <a:rPr kumimoji="1" lang="en-US" altLang="zh-CN" sz="1400" dirty="0" err="1">
                <a:ea typeface="宋体" pitchFamily="2" charset="-122"/>
                <a:sym typeface="+mn-ea"/>
              </a:rPr>
              <a:t>mabi</a:t>
            </a:r>
            <a:r>
              <a:rPr kumimoji="1" lang="en-US" altLang="zh-CN" sz="1400" dirty="0">
                <a:ea typeface="宋体" pitchFamily="2" charset="-122"/>
                <a:sym typeface="+mn-ea"/>
              </a:rPr>
              <a:t>=32 -</a:t>
            </a:r>
            <a:r>
              <a:rPr kumimoji="1" lang="en-US" altLang="zh-CN" sz="1400" dirty="0" err="1">
                <a:ea typeface="宋体" pitchFamily="2" charset="-122"/>
                <a:sym typeface="+mn-ea"/>
              </a:rPr>
              <a:t>mno</a:t>
            </a:r>
            <a:r>
              <a:rPr kumimoji="1" lang="en-US" altLang="zh-CN" sz="1400" dirty="0">
                <a:ea typeface="宋体" pitchFamily="2" charset="-122"/>
                <a:sym typeface="+mn-ea"/>
              </a:rPr>
              <a:t>-shared -</a:t>
            </a:r>
            <a:r>
              <a:rPr kumimoji="1" lang="en-US" altLang="zh-CN" sz="1400" dirty="0" err="1">
                <a:ea typeface="宋体" pitchFamily="2" charset="-122"/>
                <a:sym typeface="+mn-ea"/>
              </a:rPr>
              <a:t>call_nonpic</a:t>
            </a:r>
            <a:r>
              <a:rPr kumimoji="1" lang="en-US" altLang="zh-CN" sz="1400" dirty="0">
                <a:ea typeface="宋体" pitchFamily="2" charset="-122"/>
                <a:sym typeface="+mn-ea"/>
              </a:rPr>
              <a:t> </a:t>
            </a:r>
            <a:r>
              <a:rPr kumimoji="1" lang="en-US" altLang="zh-CN" sz="1400" b="1" dirty="0">
                <a:solidFill>
                  <a:srgbClr val="FF0000"/>
                </a:solidFill>
                <a:ea typeface="宋体" pitchFamily="2" charset="-122"/>
                <a:sym typeface="+mn-ea"/>
              </a:rPr>
              <a:t>-o /</a:t>
            </a:r>
            <a:r>
              <a:rPr kumimoji="1" lang="en-US" altLang="zh-CN" sz="1400" b="1" dirty="0" err="1">
                <a:solidFill>
                  <a:srgbClr val="FF0000"/>
                </a:solidFill>
                <a:ea typeface="宋体" pitchFamily="2" charset="-122"/>
                <a:sym typeface="+mn-ea"/>
              </a:rPr>
              <a:t>tmp</a:t>
            </a:r>
            <a:r>
              <a:rPr kumimoji="1" lang="en-US" altLang="zh-CN" sz="1400" b="1" dirty="0">
                <a:solidFill>
                  <a:srgbClr val="FF0000"/>
                </a:solidFill>
                <a:ea typeface="宋体" pitchFamily="2" charset="-122"/>
                <a:sym typeface="+mn-ea"/>
              </a:rPr>
              <a:t>/cc0fSkXd.o /</a:t>
            </a:r>
            <a:r>
              <a:rPr kumimoji="1" lang="en-US" altLang="zh-CN" sz="1400" b="1" dirty="0" err="1">
                <a:solidFill>
                  <a:srgbClr val="FF0000"/>
                </a:solidFill>
                <a:ea typeface="宋体" pitchFamily="2" charset="-122"/>
                <a:sym typeface="+mn-ea"/>
              </a:rPr>
              <a:t>tmp</a:t>
            </a:r>
            <a:r>
              <a:rPr kumimoji="1" lang="en-US" altLang="zh-CN" sz="1400" b="1" dirty="0">
                <a:solidFill>
                  <a:srgbClr val="FF0000"/>
                </a:solidFill>
                <a:ea typeface="宋体" pitchFamily="2" charset="-122"/>
                <a:sym typeface="+mn-ea"/>
              </a:rPr>
              <a:t>/</a:t>
            </a:r>
            <a:r>
              <a:rPr kumimoji="1" lang="en-US" altLang="zh-CN" sz="1400" b="1" dirty="0" err="1">
                <a:solidFill>
                  <a:srgbClr val="FF0000"/>
                </a:solidFill>
                <a:ea typeface="宋体" pitchFamily="2" charset="-122"/>
                <a:sym typeface="+mn-ea"/>
              </a:rPr>
              <a:t>ccntcnFQ.s</a:t>
            </a:r>
            <a:endParaRPr kumimoji="1" lang="en-US" altLang="zh-CN" sz="1400" b="1" dirty="0">
              <a:solidFill>
                <a:srgbClr val="FF0000"/>
              </a:solidFill>
              <a:sym typeface="+mn-ea"/>
            </a:endParaRPr>
          </a:p>
          <a:p>
            <a:pPr eaLnBrk="0" hangingPunct="0">
              <a:buFontTx/>
              <a:buNone/>
              <a:defRPr/>
            </a:pPr>
            <a:r>
              <a:rPr kumimoji="1" lang="en-US" altLang="zh-CN" sz="1400" dirty="0">
                <a:ea typeface="宋体" pitchFamily="2" charset="-122"/>
                <a:sym typeface="+mn-ea"/>
              </a:rPr>
              <a:t>GNU assembler version 2.25.1 (</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 using BFD version (</a:t>
            </a:r>
            <a:r>
              <a:rPr kumimoji="1" lang="en-US" altLang="zh-CN" sz="1400" dirty="0" err="1">
                <a:ea typeface="宋体" pitchFamily="2" charset="-122"/>
                <a:sym typeface="+mn-ea"/>
              </a:rPr>
              <a:t>crosstool</a:t>
            </a:r>
            <a:r>
              <a:rPr kumimoji="1" lang="en-US" altLang="zh-CN" sz="1400" dirty="0">
                <a:ea typeface="宋体" pitchFamily="2" charset="-122"/>
                <a:sym typeface="+mn-ea"/>
              </a:rPr>
              <a:t>-NG crosstool-ng-1.22.0) 2.25.1</a:t>
            </a:r>
            <a:endParaRPr kumimoji="1" lang="en-US" altLang="zh-CN" sz="1400" dirty="0">
              <a:sym typeface="+mn-ea"/>
            </a:endParaRPr>
          </a:p>
          <a:p>
            <a:pPr eaLnBrk="0" hangingPunct="0">
              <a:buFontTx/>
              <a:buNone/>
              <a:defRPr/>
            </a:pPr>
            <a:r>
              <a:rPr kumimoji="1" lang="en-US" altLang="zh-CN" sz="1400" dirty="0">
                <a:ea typeface="宋体" pitchFamily="2" charset="-122"/>
                <a:sym typeface="+mn-ea"/>
              </a:rPr>
              <a:t>COMPILER_PATH=/OSLAB/compiler/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libexec</a:t>
            </a:r>
            <a:r>
              <a:rPr kumimoji="1" lang="en-US" altLang="zh-CN" sz="1400" dirty="0">
                <a:ea typeface="宋体" pitchFamily="2" charset="-122"/>
                <a:sym typeface="+mn-ea"/>
              </a:rPr>
              <a:t>/</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libexec</a:t>
            </a:r>
            <a:r>
              <a:rPr kumimoji="1" lang="en-US" altLang="zh-CN" sz="1400" dirty="0">
                <a:ea typeface="宋体" pitchFamily="2" charset="-122"/>
                <a:sym typeface="+mn-ea"/>
              </a:rPr>
              <a:t>/</a:t>
            </a:r>
            <a:r>
              <a:rPr kumimoji="1" lang="en-US" altLang="zh-CN" sz="1400" dirty="0" err="1">
                <a:ea typeface="宋体" pitchFamily="2" charset="-122"/>
                <a:sym typeface="+mn-ea"/>
              </a:rPr>
              <a:t>gcc</a:t>
            </a:r>
            <a:r>
              <a:rPr kumimoji="1" lang="en-US" altLang="zh-CN" sz="1400" dirty="0">
                <a:ea typeface="宋体" pitchFamily="2" charset="-122"/>
                <a:sym typeface="+mn-ea"/>
              </a:rPr>
              <a:t>/:/OSLAB/compiler/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endParaRPr kumimoji="1" lang="en-US" altLang="zh-CN" sz="1400" dirty="0">
              <a:sym typeface="+mn-ea"/>
            </a:endParaRPr>
          </a:p>
          <a:p>
            <a:pPr eaLnBrk="0" hangingPunct="0">
              <a:buFontTx/>
              <a:buNone/>
              <a:defRPr/>
            </a:pPr>
            <a:r>
              <a:rPr kumimoji="1" lang="en-US" altLang="zh-CN" sz="1400" dirty="0">
                <a:ea typeface="宋体" pitchFamily="2" charset="-122"/>
                <a:sym typeface="+mn-ea"/>
              </a:rPr>
              <a:t>LIBRARY_PATH=/OSLAB/compiler/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-gnu/lib/:/OSLAB/compiler/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/lib/:/OSLAB/compiler/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a:t>
            </a:r>
            <a:r>
              <a:rPr kumimoji="1" lang="en-US" altLang="zh-CN" sz="1400" dirty="0" err="1">
                <a:ea typeface="宋体" pitchFamily="2" charset="-122"/>
                <a:sym typeface="+mn-ea"/>
              </a:rPr>
              <a:t>usr</a:t>
            </a:r>
            <a:r>
              <a:rPr kumimoji="1" lang="en-US" altLang="zh-CN" sz="1400" dirty="0">
                <a:ea typeface="宋体" pitchFamily="2" charset="-122"/>
                <a:sym typeface="+mn-ea"/>
              </a:rPr>
              <a:t>/lib/</a:t>
            </a:r>
            <a:endParaRPr kumimoji="1" lang="en-US" altLang="zh-CN" sz="1400" dirty="0">
              <a:sym typeface="+mn-ea"/>
            </a:endParaRPr>
          </a:p>
          <a:p>
            <a:pPr eaLnBrk="0" hangingPunct="0">
              <a:buFontTx/>
              <a:buNone/>
              <a:defRPr/>
            </a:pPr>
            <a:endParaRPr kumimoji="1" lang="en-US" altLang="zh-CN" sz="1400" dirty="0">
              <a:effectLst>
                <a:outerShdw blurRad="38100" dist="38100" dir="2700000" algn="tl">
                  <a:srgbClr val="000000"/>
                </a:outerShdw>
              </a:effectLst>
              <a:sym typeface="+mn-ea"/>
            </a:endParaRPr>
          </a:p>
        </p:txBody>
      </p:sp>
    </p:spTree>
    <p:extLst>
      <p:ext uri="{BB962C8B-B14F-4D97-AF65-F5344CB8AC3E}">
        <p14:creationId xmlns:p14="http://schemas.microsoft.com/office/powerpoint/2010/main" val="64565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69913" y="979488"/>
            <a:ext cx="7812087" cy="3970318"/>
          </a:xfrm>
          <a:prstGeom prst="rect">
            <a:avLst/>
          </a:prstGeom>
          <a:noFill/>
        </p:spPr>
        <p:txBody>
          <a:bodyPr>
            <a:spAutoFit/>
          </a:bodyPr>
          <a:lstStyle/>
          <a:p>
            <a:pPr eaLnBrk="0" hangingPunct="0">
              <a:buFontTx/>
              <a:buNone/>
              <a:defRPr/>
            </a:pPr>
            <a:r>
              <a:rPr kumimoji="1" lang="en-US" altLang="zh-CN" sz="1400" dirty="0">
                <a:ea typeface="宋体" pitchFamily="2" charset="-122"/>
                <a:sym typeface="+mn-ea"/>
              </a:rPr>
              <a:t>COLLECT_GCC_OPTIONS='-o' 'exe' '-v' '-</a:t>
            </a:r>
            <a:r>
              <a:rPr kumimoji="1" lang="en-US" altLang="zh-CN" sz="1400" dirty="0" err="1">
                <a:ea typeface="宋体" pitchFamily="2" charset="-122"/>
                <a:sym typeface="+mn-ea"/>
              </a:rPr>
              <a:t>mabi</a:t>
            </a:r>
            <a:r>
              <a:rPr kumimoji="1" lang="en-US" altLang="zh-CN" sz="1400" dirty="0">
                <a:ea typeface="宋体" pitchFamily="2" charset="-122"/>
                <a:sym typeface="+mn-ea"/>
              </a:rPr>
              <a:t>=32' '-</a:t>
            </a:r>
            <a:r>
              <a:rPr kumimoji="1" lang="en-US" altLang="zh-CN" sz="1400" dirty="0" err="1">
                <a:ea typeface="宋体" pitchFamily="2" charset="-122"/>
                <a:sym typeface="+mn-ea"/>
              </a:rPr>
              <a:t>mllsc</a:t>
            </a:r>
            <a:r>
              <a:rPr kumimoji="1" lang="en-US" altLang="zh-CN" sz="1400" dirty="0">
                <a:ea typeface="宋体" pitchFamily="2" charset="-122"/>
                <a:sym typeface="+mn-ea"/>
              </a:rPr>
              <a:t>' '-</a:t>
            </a:r>
            <a:r>
              <a:rPr kumimoji="1" lang="en-US" altLang="zh-CN" sz="1400" dirty="0" err="1">
                <a:ea typeface="宋体" pitchFamily="2" charset="-122"/>
                <a:sym typeface="+mn-ea"/>
              </a:rPr>
              <a:t>mplt</a:t>
            </a:r>
            <a:r>
              <a:rPr kumimoji="1" lang="en-US" altLang="zh-CN" sz="1400" dirty="0">
                <a:ea typeface="宋体" pitchFamily="2" charset="-122"/>
                <a:sym typeface="+mn-ea"/>
              </a:rPr>
              <a:t>' '-</a:t>
            </a:r>
            <a:r>
              <a:rPr kumimoji="1" lang="en-US" altLang="zh-CN" sz="1400" dirty="0" err="1">
                <a:ea typeface="宋体" pitchFamily="2" charset="-122"/>
                <a:sym typeface="+mn-ea"/>
              </a:rPr>
              <a:t>mno</a:t>
            </a:r>
            <a:r>
              <a:rPr kumimoji="1" lang="en-US" altLang="zh-CN" sz="1400" dirty="0">
                <a:ea typeface="宋体" pitchFamily="2" charset="-122"/>
                <a:sym typeface="+mn-ea"/>
              </a:rPr>
              <a:t>-shared' '-EB'</a:t>
            </a:r>
            <a:endParaRPr kumimoji="1" lang="en-US" altLang="zh-CN" sz="1400" dirty="0">
              <a:sym typeface="+mn-ea"/>
            </a:endParaRPr>
          </a:p>
          <a:p>
            <a:pPr eaLnBrk="0" hangingPunct="0">
              <a:buFontTx/>
              <a:buNone/>
              <a:defRPr/>
            </a:pP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libexec</a:t>
            </a:r>
            <a:r>
              <a:rPr kumimoji="1" lang="en-US" altLang="zh-CN" sz="1400" dirty="0">
                <a:ea typeface="宋体" pitchFamily="2" charset="-122"/>
                <a:sym typeface="+mn-ea"/>
              </a:rPr>
              <a:t>/</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a:solidFill>
                  <a:srgbClr val="FF0000"/>
                </a:solidFill>
                <a:ea typeface="宋体" pitchFamily="2" charset="-122"/>
                <a:sym typeface="+mn-ea"/>
              </a:rPr>
              <a:t>collect2</a:t>
            </a:r>
            <a:r>
              <a:rPr kumimoji="1" lang="en-US" altLang="zh-CN" sz="1400" dirty="0">
                <a:ea typeface="宋体" pitchFamily="2" charset="-122"/>
                <a:sym typeface="+mn-ea"/>
              </a:rPr>
              <a:t> -plugin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-gnu/bin/../libexec/gcc/mips-malta-linux-gnu/5.2.0/liblto_plugin.so -plugin-opt=/OSLAB/compiler/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libexec</a:t>
            </a:r>
            <a:r>
              <a:rPr kumimoji="1" lang="en-US" altLang="zh-CN" sz="1400" dirty="0">
                <a:ea typeface="宋体" pitchFamily="2" charset="-122"/>
                <a:sym typeface="+mn-ea"/>
              </a:rPr>
              <a:t>/</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lto</a:t>
            </a:r>
            <a:r>
              <a:rPr kumimoji="1" lang="en-US" altLang="zh-CN" sz="1400" dirty="0">
                <a:ea typeface="宋体" pitchFamily="2" charset="-122"/>
                <a:sym typeface="+mn-ea"/>
              </a:rPr>
              <a:t>-wrapper -plugin-opt=-</a:t>
            </a:r>
            <a:r>
              <a:rPr kumimoji="1" lang="en-US" altLang="zh-CN" sz="1400" dirty="0" err="1">
                <a:ea typeface="宋体" pitchFamily="2" charset="-122"/>
                <a:sym typeface="+mn-ea"/>
              </a:rPr>
              <a:t>fresolution</a:t>
            </a:r>
            <a:r>
              <a:rPr kumimoji="1" lang="en-US" altLang="zh-CN" sz="1400" dirty="0">
                <a:ea typeface="宋体" pitchFamily="2" charset="-122"/>
                <a:sym typeface="+mn-ea"/>
              </a:rPr>
              <a:t>=/</a:t>
            </a:r>
            <a:r>
              <a:rPr kumimoji="1" lang="en-US" altLang="zh-CN" sz="1400" dirty="0" err="1">
                <a:ea typeface="宋体" pitchFamily="2" charset="-122"/>
                <a:sym typeface="+mn-ea"/>
              </a:rPr>
              <a:t>tmp</a:t>
            </a:r>
            <a:r>
              <a:rPr kumimoji="1" lang="en-US" altLang="zh-CN" sz="1400" dirty="0">
                <a:ea typeface="宋体" pitchFamily="2" charset="-122"/>
                <a:sym typeface="+mn-ea"/>
              </a:rPr>
              <a:t>/ccvlN9Dp.res -plugin-opt=-pass-through=-</a:t>
            </a:r>
            <a:r>
              <a:rPr kumimoji="1" lang="en-US" altLang="zh-CN" sz="1400" dirty="0" err="1">
                <a:ea typeface="宋体" pitchFamily="2" charset="-122"/>
                <a:sym typeface="+mn-ea"/>
              </a:rPr>
              <a:t>lgcc</a:t>
            </a:r>
            <a:r>
              <a:rPr kumimoji="1" lang="en-US" altLang="zh-CN" sz="1400" dirty="0">
                <a:ea typeface="宋体" pitchFamily="2" charset="-122"/>
                <a:sym typeface="+mn-ea"/>
              </a:rPr>
              <a:t> -plugin-opt=-pass-through=-</a:t>
            </a:r>
            <a:r>
              <a:rPr kumimoji="1" lang="en-US" altLang="zh-CN" sz="1400" dirty="0" err="1">
                <a:ea typeface="宋体" pitchFamily="2" charset="-122"/>
                <a:sym typeface="+mn-ea"/>
              </a:rPr>
              <a:t>lgcc_s</a:t>
            </a:r>
            <a:r>
              <a:rPr kumimoji="1" lang="en-US" altLang="zh-CN" sz="1400" dirty="0">
                <a:ea typeface="宋体" pitchFamily="2" charset="-122"/>
                <a:sym typeface="+mn-ea"/>
              </a:rPr>
              <a:t> -plugin-opt=-pass-through=-</a:t>
            </a:r>
            <a:r>
              <a:rPr kumimoji="1" lang="en-US" altLang="zh-CN" sz="1400" dirty="0" err="1">
                <a:ea typeface="宋体" pitchFamily="2" charset="-122"/>
                <a:sym typeface="+mn-ea"/>
              </a:rPr>
              <a:t>lc</a:t>
            </a:r>
            <a:r>
              <a:rPr kumimoji="1" lang="en-US" altLang="zh-CN" sz="1400" dirty="0">
                <a:ea typeface="宋体" pitchFamily="2" charset="-122"/>
                <a:sym typeface="+mn-ea"/>
              </a:rPr>
              <a:t> -plugin-opt=-pass-through=-</a:t>
            </a:r>
            <a:r>
              <a:rPr kumimoji="1" lang="en-US" altLang="zh-CN" sz="1400" dirty="0" err="1">
                <a:ea typeface="宋体" pitchFamily="2" charset="-122"/>
                <a:sym typeface="+mn-ea"/>
              </a:rPr>
              <a:t>lgcc</a:t>
            </a:r>
            <a:r>
              <a:rPr kumimoji="1" lang="en-US" altLang="zh-CN" sz="1400" dirty="0">
                <a:ea typeface="宋体" pitchFamily="2" charset="-122"/>
                <a:sym typeface="+mn-ea"/>
              </a:rPr>
              <a:t> -plugin-opt=-pass-through=-</a:t>
            </a:r>
            <a:r>
              <a:rPr kumimoji="1" lang="en-US" altLang="zh-CN" sz="1400" dirty="0" err="1">
                <a:ea typeface="宋体" pitchFamily="2" charset="-122"/>
                <a:sym typeface="+mn-ea"/>
              </a:rPr>
              <a:t>lgcc_s</a:t>
            </a:r>
            <a:r>
              <a:rPr kumimoji="1" lang="en-US" altLang="zh-CN" sz="1400" dirty="0">
                <a:ea typeface="宋体" pitchFamily="2" charset="-122"/>
                <a:sym typeface="+mn-ea"/>
              </a:rPr>
              <a:t> --</a:t>
            </a:r>
            <a:r>
              <a:rPr kumimoji="1" lang="en-US" altLang="zh-CN" sz="1400" dirty="0" err="1">
                <a:ea typeface="宋体" pitchFamily="2" charset="-122"/>
                <a:sym typeface="+mn-ea"/>
              </a:rPr>
              <a:t>sysroot</a:t>
            </a:r>
            <a:r>
              <a:rPr kumimoji="1" lang="en-US" altLang="zh-CN" sz="1400" dirty="0">
                <a:ea typeface="宋体" pitchFamily="2" charset="-122"/>
                <a:sym typeface="+mn-ea"/>
              </a:rPr>
              <a:t>=/OSLAB/compiler/lib/ld.so.1 </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 --eh-frame-</a:t>
            </a:r>
            <a:r>
              <a:rPr kumimoji="1" lang="en-US" altLang="zh-CN" sz="1400" dirty="0" err="1">
                <a:ea typeface="宋体" pitchFamily="2" charset="-122"/>
                <a:sym typeface="+mn-ea"/>
              </a:rPr>
              <a:t>hdr</a:t>
            </a:r>
            <a:r>
              <a:rPr kumimoji="1" lang="en-US" altLang="zh-CN" sz="1400" dirty="0">
                <a:ea typeface="宋体" pitchFamily="2" charset="-122"/>
                <a:sym typeface="+mn-ea"/>
              </a:rPr>
              <a:t> -EB -dynamic-linker </a:t>
            </a:r>
            <a:r>
              <a:rPr kumimoji="1" lang="en-US" altLang="zh-CN" sz="1400" dirty="0" smtClean="0">
                <a:ea typeface="宋体" pitchFamily="2" charset="-122"/>
                <a:sym typeface="+mn-ea"/>
              </a:rPr>
              <a:t>/-</a:t>
            </a:r>
            <a:r>
              <a:rPr kumimoji="1" lang="en-US" altLang="zh-CN" sz="1400" dirty="0">
                <a:ea typeface="宋体" pitchFamily="2" charset="-122"/>
                <a:sym typeface="+mn-ea"/>
              </a:rPr>
              <a:t>melf32btsmip -o exe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a:t>
            </a:r>
            <a:r>
              <a:rPr kumimoji="1" lang="en-US" altLang="zh-CN" sz="1400" dirty="0" err="1">
                <a:ea typeface="宋体" pitchFamily="2" charset="-122"/>
                <a:sym typeface="+mn-ea"/>
              </a:rPr>
              <a:t>usr</a:t>
            </a:r>
            <a:r>
              <a:rPr kumimoji="1" lang="en-US" altLang="zh-CN" sz="1400" dirty="0">
                <a:ea typeface="宋体" pitchFamily="2" charset="-122"/>
                <a:sym typeface="+mn-ea"/>
              </a:rPr>
              <a:t>/lib/</a:t>
            </a:r>
            <a:r>
              <a:rPr kumimoji="1" lang="en-US" altLang="zh-CN" sz="1400" dirty="0">
                <a:solidFill>
                  <a:srgbClr val="FF0000"/>
                </a:solidFill>
                <a:ea typeface="宋体" pitchFamily="2" charset="-122"/>
                <a:sym typeface="+mn-ea"/>
              </a:rPr>
              <a:t>crt1.o</a:t>
            </a: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a:t>
            </a:r>
            <a:r>
              <a:rPr kumimoji="1" lang="en-US" altLang="zh-CN" sz="1400" dirty="0" err="1">
                <a:ea typeface="宋体" pitchFamily="2" charset="-122"/>
                <a:sym typeface="+mn-ea"/>
              </a:rPr>
              <a:t>usr</a:t>
            </a:r>
            <a:r>
              <a:rPr kumimoji="1" lang="en-US" altLang="zh-CN" sz="1400" dirty="0">
                <a:ea typeface="宋体" pitchFamily="2" charset="-122"/>
                <a:sym typeface="+mn-ea"/>
              </a:rPr>
              <a:t>/lib/</a:t>
            </a:r>
            <a:r>
              <a:rPr kumimoji="1" lang="en-US" altLang="zh-CN" sz="1400" dirty="0" err="1">
                <a:solidFill>
                  <a:srgbClr val="FF0000"/>
                </a:solidFill>
                <a:ea typeface="宋体" pitchFamily="2" charset="-122"/>
                <a:sym typeface="+mn-ea"/>
              </a:rPr>
              <a:t>crti.o</a:t>
            </a: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solidFill>
                  <a:srgbClr val="FF0000"/>
                </a:solidFill>
                <a:ea typeface="宋体" pitchFamily="2" charset="-122"/>
                <a:sym typeface="+mn-ea"/>
              </a:rPr>
              <a:t>crtbegin.o</a:t>
            </a:r>
            <a:r>
              <a:rPr kumimoji="1" lang="en-US" altLang="zh-CN" sz="1400" dirty="0">
                <a:ea typeface="宋体" pitchFamily="2" charset="-122"/>
                <a:sym typeface="+mn-ea"/>
              </a:rPr>
              <a:t> -L/OSLAB/compiler/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-gnu/5.2.0 -L/OSLAB/compiler/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 -L/OSLAB/compiler/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-gnu/lib -L/OSLAB/compiler/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/lib -L/OSLAB/compiler/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a:t>
            </a:r>
            <a:r>
              <a:rPr kumimoji="1" lang="en-US" altLang="zh-CN" sz="1400" dirty="0" err="1">
                <a:ea typeface="宋体" pitchFamily="2" charset="-122"/>
                <a:sym typeface="+mn-ea"/>
              </a:rPr>
              <a:t>usr</a:t>
            </a:r>
            <a:r>
              <a:rPr kumimoji="1" lang="en-US" altLang="zh-CN" sz="1400" dirty="0">
                <a:ea typeface="宋体" pitchFamily="2" charset="-122"/>
                <a:sym typeface="+mn-ea"/>
              </a:rPr>
              <a:t>/lib /</a:t>
            </a:r>
            <a:r>
              <a:rPr kumimoji="1" lang="en-US" altLang="zh-CN" sz="1400" dirty="0" err="1">
                <a:ea typeface="宋体" pitchFamily="2" charset="-122"/>
                <a:sym typeface="+mn-ea"/>
              </a:rPr>
              <a:t>tmp</a:t>
            </a:r>
            <a:r>
              <a:rPr kumimoji="1" lang="en-US" altLang="zh-CN" sz="1400" dirty="0">
                <a:ea typeface="宋体" pitchFamily="2" charset="-122"/>
                <a:sym typeface="+mn-ea"/>
              </a:rPr>
              <a:t>/cc0eljh2.o /</a:t>
            </a:r>
            <a:r>
              <a:rPr kumimoji="1" lang="en-US" altLang="zh-CN" sz="1400" dirty="0" err="1">
                <a:ea typeface="宋体" pitchFamily="2" charset="-122"/>
                <a:sym typeface="+mn-ea"/>
              </a:rPr>
              <a:t>tmp</a:t>
            </a:r>
            <a:r>
              <a:rPr kumimoji="1" lang="en-US" altLang="zh-CN" sz="1400" dirty="0">
                <a:ea typeface="宋体" pitchFamily="2" charset="-122"/>
                <a:sym typeface="+mn-ea"/>
              </a:rPr>
              <a:t>/</a:t>
            </a:r>
            <a:r>
              <a:rPr kumimoji="1" lang="en-US" altLang="zh-CN" sz="1400" dirty="0">
                <a:solidFill>
                  <a:srgbClr val="FF0000"/>
                </a:solidFill>
                <a:ea typeface="宋体" pitchFamily="2" charset="-122"/>
                <a:sym typeface="+mn-ea"/>
              </a:rPr>
              <a:t>cc0fSkXd.o</a:t>
            </a:r>
            <a:r>
              <a:rPr kumimoji="1" lang="en-US" altLang="zh-CN" sz="1400" dirty="0">
                <a:ea typeface="宋体" pitchFamily="2" charset="-122"/>
                <a:sym typeface="+mn-ea"/>
              </a:rPr>
              <a:t> -</a:t>
            </a:r>
            <a:r>
              <a:rPr kumimoji="1" lang="en-US" altLang="zh-CN" sz="1400" dirty="0" err="1">
                <a:ea typeface="宋体" pitchFamily="2" charset="-122"/>
                <a:sym typeface="+mn-ea"/>
              </a:rPr>
              <a:t>lgcc</a:t>
            </a:r>
            <a:r>
              <a:rPr kumimoji="1" lang="en-US" altLang="zh-CN" sz="1400" dirty="0">
                <a:ea typeface="宋体" pitchFamily="2" charset="-122"/>
                <a:sym typeface="+mn-ea"/>
              </a:rPr>
              <a:t> --as-needed -</a:t>
            </a:r>
            <a:r>
              <a:rPr kumimoji="1" lang="en-US" altLang="zh-CN" sz="1400" dirty="0" err="1">
                <a:ea typeface="宋体" pitchFamily="2" charset="-122"/>
                <a:sym typeface="+mn-ea"/>
              </a:rPr>
              <a:t>lgcc_s</a:t>
            </a:r>
            <a:r>
              <a:rPr kumimoji="1" lang="en-US" altLang="zh-CN" sz="1400" dirty="0">
                <a:ea typeface="宋体" pitchFamily="2" charset="-122"/>
                <a:sym typeface="+mn-ea"/>
              </a:rPr>
              <a:t> --no-as-needed -</a:t>
            </a:r>
            <a:r>
              <a:rPr kumimoji="1" lang="en-US" altLang="zh-CN" sz="1400" dirty="0" err="1">
                <a:ea typeface="宋体" pitchFamily="2" charset="-122"/>
                <a:sym typeface="+mn-ea"/>
              </a:rPr>
              <a:t>lc</a:t>
            </a:r>
            <a:r>
              <a:rPr kumimoji="1" lang="en-US" altLang="zh-CN" sz="1400" dirty="0">
                <a:ea typeface="宋体" pitchFamily="2" charset="-122"/>
                <a:sym typeface="+mn-ea"/>
              </a:rPr>
              <a:t> -</a:t>
            </a:r>
            <a:r>
              <a:rPr kumimoji="1" lang="en-US" altLang="zh-CN" sz="1400" dirty="0" err="1">
                <a:ea typeface="宋体" pitchFamily="2" charset="-122"/>
                <a:sym typeface="+mn-ea"/>
              </a:rPr>
              <a:t>lgcc</a:t>
            </a:r>
            <a:r>
              <a:rPr kumimoji="1" lang="en-US" altLang="zh-CN" sz="1400" dirty="0">
                <a:ea typeface="宋体" pitchFamily="2" charset="-122"/>
                <a:sym typeface="+mn-ea"/>
              </a:rPr>
              <a:t> --as-needed -</a:t>
            </a:r>
            <a:r>
              <a:rPr kumimoji="1" lang="en-US" altLang="zh-CN" sz="1400" dirty="0" err="1">
                <a:ea typeface="宋体" pitchFamily="2" charset="-122"/>
                <a:sym typeface="+mn-ea"/>
              </a:rPr>
              <a:t>lgcc_s</a:t>
            </a:r>
            <a:r>
              <a:rPr kumimoji="1" lang="en-US" altLang="zh-CN" sz="1400" dirty="0">
                <a:ea typeface="宋体" pitchFamily="2" charset="-122"/>
                <a:sym typeface="+mn-ea"/>
              </a:rPr>
              <a:t> --no-as-needed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-gnu/bin/../lib/</a:t>
            </a:r>
            <a:r>
              <a:rPr kumimoji="1" lang="en-US" altLang="zh-CN" sz="1400" dirty="0" err="1">
                <a:ea typeface="宋体" pitchFamily="2" charset="-122"/>
                <a:sym typeface="+mn-ea"/>
              </a:rPr>
              <a:t>gcc</a:t>
            </a:r>
            <a:r>
              <a:rPr kumimoji="1" lang="en-US" altLang="zh-CN" sz="1400" dirty="0">
                <a:ea typeface="宋体" pitchFamily="2" charset="-122"/>
                <a:sym typeface="+mn-ea"/>
              </a:rPr>
              <a:t>/</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-gnu/5.2.0/</a:t>
            </a:r>
            <a:r>
              <a:rPr kumimoji="1" lang="en-US" altLang="zh-CN" sz="1400" dirty="0" err="1">
                <a:ea typeface="宋体" pitchFamily="2" charset="-122"/>
                <a:sym typeface="+mn-ea"/>
              </a:rPr>
              <a:t>crtend.o</a:t>
            </a:r>
            <a:r>
              <a:rPr kumimoji="1" lang="en-US" altLang="zh-CN" sz="1400" dirty="0">
                <a:ea typeface="宋体" pitchFamily="2" charset="-122"/>
                <a:sym typeface="+mn-ea"/>
              </a:rPr>
              <a:t> /OSLAB/compiler/</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-gnu/bin/../</a:t>
            </a:r>
            <a:r>
              <a:rPr kumimoji="1" lang="en-US" altLang="zh-CN" sz="1400" dirty="0" err="1">
                <a:ea typeface="宋体" pitchFamily="2" charset="-122"/>
                <a:sym typeface="+mn-ea"/>
              </a:rPr>
              <a:t>mips</a:t>
            </a:r>
            <a:r>
              <a:rPr kumimoji="1" lang="en-US" altLang="zh-CN" sz="1400" dirty="0">
                <a:ea typeface="宋体" pitchFamily="2" charset="-122"/>
                <a:sym typeface="+mn-ea"/>
              </a:rPr>
              <a:t>-</a:t>
            </a:r>
            <a:r>
              <a:rPr kumimoji="1" lang="en-US" altLang="zh-CN" sz="1400" dirty="0" err="1">
                <a:ea typeface="宋体" pitchFamily="2" charset="-122"/>
                <a:sym typeface="+mn-ea"/>
              </a:rPr>
              <a:t>malta</a:t>
            </a:r>
            <a:r>
              <a:rPr kumimoji="1" lang="en-US" altLang="zh-CN" sz="1400" dirty="0">
                <a:ea typeface="宋体" pitchFamily="2" charset="-122"/>
                <a:sym typeface="+mn-ea"/>
              </a:rPr>
              <a:t>-</a:t>
            </a:r>
            <a:r>
              <a:rPr kumimoji="1" lang="en-US" altLang="zh-CN" sz="1400" dirty="0" err="1">
                <a:ea typeface="宋体" pitchFamily="2" charset="-122"/>
                <a:sym typeface="+mn-ea"/>
              </a:rPr>
              <a:t>linux</a:t>
            </a:r>
            <a:r>
              <a:rPr kumimoji="1" lang="en-US" altLang="zh-CN" sz="1400" dirty="0">
                <a:ea typeface="宋体" pitchFamily="2" charset="-122"/>
                <a:sym typeface="+mn-ea"/>
              </a:rPr>
              <a:t>-gnu/</a:t>
            </a:r>
            <a:r>
              <a:rPr kumimoji="1" lang="en-US" altLang="zh-CN" sz="1400" dirty="0" err="1">
                <a:ea typeface="宋体" pitchFamily="2" charset="-122"/>
                <a:sym typeface="+mn-ea"/>
              </a:rPr>
              <a:t>sysroot</a:t>
            </a:r>
            <a:r>
              <a:rPr kumimoji="1" lang="en-US" altLang="zh-CN" sz="1400" dirty="0">
                <a:ea typeface="宋体" pitchFamily="2" charset="-122"/>
                <a:sym typeface="+mn-ea"/>
              </a:rPr>
              <a:t>/</a:t>
            </a:r>
            <a:r>
              <a:rPr kumimoji="1" lang="en-US" altLang="zh-CN" sz="1400" dirty="0" err="1">
                <a:ea typeface="宋体" pitchFamily="2" charset="-122"/>
                <a:sym typeface="+mn-ea"/>
              </a:rPr>
              <a:t>usr</a:t>
            </a:r>
            <a:r>
              <a:rPr kumimoji="1" lang="en-US" altLang="zh-CN" sz="1400" dirty="0">
                <a:ea typeface="宋体" pitchFamily="2" charset="-122"/>
                <a:sym typeface="+mn-ea"/>
              </a:rPr>
              <a:t>/lib/</a:t>
            </a:r>
            <a:r>
              <a:rPr kumimoji="1" lang="en-US" altLang="zh-CN" sz="1400" dirty="0" err="1">
                <a:solidFill>
                  <a:srgbClr val="FF0000"/>
                </a:solidFill>
                <a:ea typeface="宋体" pitchFamily="2" charset="-122"/>
                <a:sym typeface="+mn-ea"/>
              </a:rPr>
              <a:t>crtn.o</a:t>
            </a:r>
            <a:endParaRPr kumimoji="1" lang="en-US" altLang="zh-CN" sz="1400" dirty="0">
              <a:solidFill>
                <a:srgbClr val="FF0000"/>
              </a:solidFill>
              <a:sym typeface="+mn-ea"/>
            </a:endParaRPr>
          </a:p>
        </p:txBody>
      </p:sp>
      <p:sp>
        <p:nvSpPr>
          <p:cNvPr id="3" name="矩形标注 2"/>
          <p:cNvSpPr/>
          <p:nvPr/>
        </p:nvSpPr>
        <p:spPr bwMode="auto">
          <a:xfrm>
            <a:off x="7824651" y="378823"/>
            <a:ext cx="781187" cy="313327"/>
          </a:xfrm>
          <a:prstGeom prst="wedgeRectCallout">
            <a:avLst>
              <a:gd name="adj1" fmla="val -132869"/>
              <a:gd name="adj2" fmla="val 208418"/>
            </a:avLst>
          </a:prstGeom>
          <a:solidFill>
            <a:schemeClr val="accent1">
              <a:lumMod val="20000"/>
              <a:lumOff val="80000"/>
            </a:schemeClr>
          </a:solidFill>
          <a:ln w="9525" cap="flat" cmpd="sng" algn="ctr">
            <a:solidFill>
              <a:srgbClr val="FF0000"/>
            </a:solidFill>
            <a:prstDash val="solid"/>
            <a:round/>
            <a:headEnd type="none" w="med" len="med"/>
            <a:tailEnd type="none" w="med" len="med"/>
          </a:ln>
          <a:effectLst>
            <a:outerShdw dist="74053" dir="7257825" algn="ctr" rotWithShape="0">
              <a:schemeClr val="bg2">
                <a:alpha val="50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链接</a:t>
            </a:r>
          </a:p>
        </p:txBody>
      </p:sp>
    </p:spTree>
    <p:extLst>
      <p:ext uri="{BB962C8B-B14F-4D97-AF65-F5344CB8AC3E}">
        <p14:creationId xmlns:p14="http://schemas.microsoft.com/office/powerpoint/2010/main" val="2852923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
          <p:cNvSpPr txBox="1">
            <a:spLocks noChangeArrowheads="1"/>
          </p:cNvSpPr>
          <p:nvPr/>
        </p:nvSpPr>
        <p:spPr bwMode="auto">
          <a:xfrm>
            <a:off x="378823" y="901337"/>
            <a:ext cx="3997234" cy="4616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file </a:t>
            </a:r>
            <a:r>
              <a:rPr lang="zh-CN" altLang="en-US" sz="2000" dirty="0">
                <a:solidFill>
                  <a:srgbClr val="000000"/>
                </a:solidFill>
                <a:latin typeface="Tw Cen MT Condensed Extra Bold" panose="020B0803020202020204" pitchFamily="34" charset="0"/>
                <a:ea typeface="宋体" pitchFamily="2" charset="-122"/>
              </a:rPr>
              <a:t>  1 </a:t>
            </a:r>
            <a:r>
              <a:rPr lang="zh-CN" altLang="en-US" sz="2000" dirty="0">
                <a:solidFill>
                  <a:srgbClr val="FFC000"/>
                </a:solidFill>
                <a:latin typeface="Tw Cen MT Condensed Extra Bold" panose="020B0803020202020204" pitchFamily="34" charset="0"/>
                <a:ea typeface="宋体" pitchFamily="2" charset="-122"/>
              </a:rPr>
              <a:t>"program.c"</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section .mdebug.abi</a:t>
            </a:r>
            <a:r>
              <a:rPr lang="zh-CN" altLang="en-US" sz="2000" dirty="0" smtClean="0">
                <a:solidFill>
                  <a:srgbClr val="3333CC"/>
                </a:solidFill>
                <a:latin typeface="Tw Cen MT Condensed Extra Bold" panose="020B0803020202020204" pitchFamily="34" charset="0"/>
                <a:ea typeface="宋体" pitchFamily="2" charset="-122"/>
              </a:rPr>
              <a:t>32</a:t>
            </a:r>
            <a:endParaRPr lang="en-US" altLang="zh-CN" sz="2000" dirty="0" smtClean="0">
              <a:solidFill>
                <a:srgbClr val="3333CC"/>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.previous</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nan </a:t>
            </a:r>
            <a:r>
              <a:rPr lang="zh-CN" altLang="en-US" sz="2000" dirty="0">
                <a:solidFill>
                  <a:srgbClr val="000000"/>
                </a:solidFill>
                <a:latin typeface="Tw Cen MT Condensed Extra Bold" panose="020B0803020202020204" pitchFamily="34" charset="0"/>
                <a:ea typeface="宋体" pitchFamily="2" charset="-122"/>
              </a:rPr>
              <a:t>   legacy</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module</a:t>
            </a:r>
            <a:r>
              <a:rPr lang="zh-CN" altLang="en-US" sz="2000" dirty="0">
                <a:solidFill>
                  <a:srgbClr val="000000"/>
                </a:solidFill>
                <a:latin typeface="Tw Cen MT Condensed Extra Bold" panose="020B0803020202020204" pitchFamily="34" charset="0"/>
                <a:ea typeface="宋体" pitchFamily="2" charset="-122"/>
              </a:rPr>
              <a:t> fp=32</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module</a:t>
            </a:r>
            <a:r>
              <a:rPr lang="zh-CN" altLang="en-US" sz="2000" dirty="0">
                <a:solidFill>
                  <a:srgbClr val="000000"/>
                </a:solidFill>
                <a:latin typeface="Tw Cen MT Condensed Extra Bold" panose="020B0803020202020204" pitchFamily="34" charset="0"/>
                <a:ea typeface="宋体" pitchFamily="2" charset="-122"/>
              </a:rPr>
              <a:t> nooddspreg</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abicalls</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option</a:t>
            </a:r>
            <a:r>
              <a:rPr lang="zh-CN" altLang="en-US" sz="2000" dirty="0">
                <a:solidFill>
                  <a:srgbClr val="000000"/>
                </a:solidFill>
                <a:latin typeface="Tw Cen MT Condensed Extra Bold" panose="020B0803020202020204" pitchFamily="34" charset="0"/>
                <a:ea typeface="宋体" pitchFamily="2" charset="-122"/>
              </a:rPr>
              <a:t> pic0</a:t>
            </a:r>
          </a:p>
          <a:p>
            <a:pPr fontAlgn="base">
              <a:spcBef>
                <a:spcPct val="0"/>
              </a:spcBef>
              <a:spcAft>
                <a:spcPct val="0"/>
              </a:spcAft>
            </a:pP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comm</a:t>
            </a:r>
            <a:r>
              <a:rPr lang="zh-CN" altLang="en-US" sz="2000" dirty="0">
                <a:solidFill>
                  <a:srgbClr val="000000"/>
                </a:solidFill>
                <a:latin typeface="Tw Cen MT Condensed Extra Bold" panose="020B0803020202020204" pitchFamily="34" charset="0"/>
                <a:ea typeface="宋体" pitchFamily="2" charset="-122"/>
              </a:rPr>
              <a:t>   some_global_variable,4,4</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local</a:t>
            </a:r>
            <a:r>
              <a:rPr lang="zh-CN" altLang="en-US" sz="2000" dirty="0">
                <a:solidFill>
                  <a:srgbClr val="000000"/>
                </a:solidFill>
                <a:latin typeface="Tw Cen MT Condensed Extra Bold" panose="020B0803020202020204" pitchFamily="34" charset="0"/>
                <a:ea typeface="宋体" pitchFamily="2" charset="-122"/>
              </a:rPr>
              <a:t>  some_local_variable</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comm</a:t>
            </a:r>
            <a:r>
              <a:rPr lang="zh-CN" altLang="en-US" sz="2000" dirty="0">
                <a:solidFill>
                  <a:srgbClr val="000000"/>
                </a:solidFill>
                <a:latin typeface="Tw Cen MT Condensed Extra Bold" panose="020B0803020202020204" pitchFamily="34" charset="0"/>
                <a:ea typeface="宋体" pitchFamily="2" charset="-122"/>
              </a:rPr>
              <a:t>   some_local_variable,4,4</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rdata</a:t>
            </a: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rPr>
              <a:t>.</a:t>
            </a:r>
            <a:r>
              <a:rPr lang="zh-CN" altLang="en-US" sz="2000" dirty="0">
                <a:solidFill>
                  <a:srgbClr val="3333CC"/>
                </a:solidFill>
                <a:latin typeface="Tw Cen MT Condensed Extra Bold" panose="020B0803020202020204" pitchFamily="34" charset="0"/>
                <a:ea typeface="宋体" pitchFamily="2" charset="-122"/>
              </a:rPr>
              <a:t>align</a:t>
            </a:r>
            <a:r>
              <a:rPr lang="zh-CN" altLang="en-US" sz="2000" dirty="0">
                <a:solidFill>
                  <a:srgbClr val="000000"/>
                </a:solidFill>
                <a:latin typeface="Tw Cen MT Condensed Extra Bold" panose="020B0803020202020204" pitchFamily="34" charset="0"/>
                <a:ea typeface="宋体" pitchFamily="2" charset="-122"/>
              </a:rPr>
              <a:t>  2</a:t>
            </a:r>
          </a:p>
          <a:p>
            <a:pPr fontAlgn="base">
              <a:spcBef>
                <a:spcPct val="0"/>
              </a:spcBef>
              <a:spcAft>
                <a:spcPct val="0"/>
              </a:spcAft>
            </a:pPr>
            <a:endParaRPr lang="zh-CN" altLang="en-US" sz="1400" dirty="0">
              <a:solidFill>
                <a:srgbClr val="000000"/>
              </a:solidFill>
              <a:latin typeface="Times New Roman" pitchFamily="18" charset="0"/>
              <a:ea typeface="宋体" pitchFamily="2" charset="-122"/>
            </a:endParaRPr>
          </a:p>
        </p:txBody>
      </p:sp>
      <p:sp>
        <p:nvSpPr>
          <p:cNvPr id="5" name="Rectangle 2"/>
          <p:cNvSpPr>
            <a:spLocks noGrp="1" noChangeArrowheads="1"/>
          </p:cNvSpPr>
          <p:nvPr>
            <p:ph type="title"/>
          </p:nvPr>
        </p:nvSpPr>
        <p:spPr>
          <a:xfrm>
            <a:off x="0" y="0"/>
            <a:ext cx="8394700" cy="533400"/>
          </a:xfrm>
        </p:spPr>
        <p:txBody>
          <a:bodyPr/>
          <a:lstStyle/>
          <a:p>
            <a:pPr>
              <a:defRPr/>
            </a:pPr>
            <a:r>
              <a:rPr kumimoji="1" lang="zh-CN" altLang="en-US" dirty="0" smtClean="0">
                <a:latin typeface="Times New Roman" pitchFamily="18" charset="0"/>
                <a:ea typeface="宋体" pitchFamily="2" charset="-122"/>
              </a:rPr>
              <a:t>生成的汇编文件</a:t>
            </a:r>
            <a:endParaRPr kumimoji="1" lang="en-US" altLang="zh-CN" dirty="0" smtClean="0">
              <a:latin typeface="Times New Roman" pitchFamily="18" charset="0"/>
              <a:ea typeface="宋体" pitchFamily="2" charset="-122"/>
            </a:endParaRPr>
          </a:p>
        </p:txBody>
      </p:sp>
      <p:sp>
        <p:nvSpPr>
          <p:cNvPr id="2" name="文本框 1"/>
          <p:cNvSpPr txBox="1"/>
          <p:nvPr/>
        </p:nvSpPr>
        <p:spPr>
          <a:xfrm>
            <a:off x="4376057" y="901337"/>
            <a:ext cx="4688271" cy="4708981"/>
          </a:xfrm>
          <a:prstGeom prst="rect">
            <a:avLst/>
          </a:prstGeom>
          <a:noFill/>
        </p:spPr>
        <p:txBody>
          <a:bodyPr wrap="none" rtlCol="0">
            <a:spAutoFit/>
          </a:bodyPr>
          <a:lstStyle/>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$LC0:</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 .ascii</a:t>
            </a: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FFC000"/>
                </a:solidFill>
                <a:latin typeface="Tw Cen MT Condensed Extra Bold" panose="020B0803020202020204" pitchFamily="34" charset="0"/>
                <a:ea typeface="宋体" pitchFamily="2" charset="-122"/>
              </a:rPr>
              <a:t>"I </a:t>
            </a:r>
            <a:r>
              <a:rPr lang="en-US" altLang="zh-CN" sz="2000" dirty="0" smtClean="0">
                <a:solidFill>
                  <a:srgbClr val="FFC000"/>
                </a:solidFill>
                <a:latin typeface="Tw Cen MT Condensed Extra Bold" panose="020B0803020202020204" pitchFamily="34" charset="0"/>
                <a:ea typeface="宋体" pitchFamily="2" charset="-122"/>
              </a:rPr>
              <a:t>have</a:t>
            </a:r>
            <a:r>
              <a:rPr lang="zh-CN" altLang="en-US" sz="2000" dirty="0" smtClean="0">
                <a:solidFill>
                  <a:srgbClr val="FFC000"/>
                </a:solidFill>
                <a:latin typeface="Tw Cen MT Condensed Extra Bold" panose="020B0803020202020204" pitchFamily="34" charset="0"/>
                <a:ea typeface="宋体" pitchFamily="2" charset="-122"/>
              </a:rPr>
              <a:t> </a:t>
            </a:r>
            <a:r>
              <a:rPr lang="zh-CN" altLang="en-US" sz="2000" dirty="0">
                <a:solidFill>
                  <a:srgbClr val="FFC000"/>
                </a:solidFill>
                <a:latin typeface="Tw Cen MT Condensed Extra Bold" panose="020B0803020202020204" pitchFamily="34" charset="0"/>
                <a:ea typeface="宋体" pitchFamily="2" charset="-122"/>
              </a:rPr>
              <a:t>done\000"</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 .text</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 .align</a:t>
            </a:r>
            <a:r>
              <a:rPr lang="zh-CN" altLang="en-US" sz="2000" dirty="0">
                <a:solidFill>
                  <a:srgbClr val="000000"/>
                </a:solidFill>
                <a:latin typeface="Tw Cen MT Condensed Extra Bold" panose="020B0803020202020204" pitchFamily="34" charset="0"/>
                <a:ea typeface="宋体" pitchFamily="2" charset="-122"/>
              </a:rPr>
              <a:t>  2</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  .globl</a:t>
            </a:r>
            <a:r>
              <a:rPr lang="zh-CN" altLang="en-US" sz="2000" dirty="0">
                <a:solidFill>
                  <a:srgbClr val="000000"/>
                </a:solidFill>
                <a:latin typeface="Tw Cen MT Condensed Extra Bold" panose="020B0803020202020204" pitchFamily="34" charset="0"/>
                <a:ea typeface="宋体" pitchFamily="2" charset="-122"/>
              </a:rPr>
              <a:t>  main</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.set </a:t>
            </a:r>
            <a:r>
              <a:rPr lang="zh-CN" altLang="en-US" sz="2000" dirty="0">
                <a:solidFill>
                  <a:srgbClr val="000000"/>
                </a:solidFill>
                <a:latin typeface="Tw Cen MT Condensed Extra Bold" panose="020B0803020202020204" pitchFamily="34" charset="0"/>
                <a:ea typeface="宋体" pitchFamily="2" charset="-122"/>
              </a:rPr>
              <a:t>   nomips16</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.set </a:t>
            </a:r>
            <a:r>
              <a:rPr lang="zh-CN" altLang="en-US" sz="2000" dirty="0">
                <a:solidFill>
                  <a:srgbClr val="000000"/>
                </a:solidFill>
                <a:latin typeface="Tw Cen MT Condensed Extra Bold" panose="020B0803020202020204" pitchFamily="34" charset="0"/>
                <a:ea typeface="宋体" pitchFamily="2" charset="-122"/>
              </a:rPr>
              <a:t>   nomicromips</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 .ent </a:t>
            </a:r>
            <a:r>
              <a:rPr lang="zh-CN" altLang="en-US" sz="2000" dirty="0">
                <a:solidFill>
                  <a:srgbClr val="000000"/>
                </a:solidFill>
                <a:latin typeface="Tw Cen MT Condensed Extra Bold" panose="020B0803020202020204" pitchFamily="34" charset="0"/>
                <a:ea typeface="宋体" pitchFamily="2" charset="-122"/>
              </a:rPr>
              <a:t>   main</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 .type</a:t>
            </a:r>
            <a:r>
              <a:rPr lang="zh-CN" altLang="en-US" sz="2000" dirty="0">
                <a:solidFill>
                  <a:srgbClr val="000000"/>
                </a:solidFill>
                <a:latin typeface="Tw Cen MT Condensed Extra Bold" panose="020B0803020202020204" pitchFamily="34" charset="0"/>
                <a:ea typeface="宋体" pitchFamily="2" charset="-122"/>
              </a:rPr>
              <a:t>   main, @function</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main:</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 .frame</a:t>
            </a:r>
            <a:r>
              <a:rPr lang="zh-CN" altLang="en-US" sz="2000" dirty="0">
                <a:solidFill>
                  <a:srgbClr val="000000"/>
                </a:solidFill>
                <a:latin typeface="Tw Cen MT Condensed Extra Bold" panose="020B0803020202020204" pitchFamily="34" charset="0"/>
                <a:ea typeface="宋体" pitchFamily="2" charset="-122"/>
              </a:rPr>
              <a:t>  $fp,40,$31             </a:t>
            </a:r>
            <a:endParaRPr lang="en-US" altLang="zh-CN"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zh-CN" sz="2000" dirty="0">
                <a:solidFill>
                  <a:srgbClr val="000000"/>
                </a:solidFill>
                <a:latin typeface="Tw Cen MT Condensed Extra Bold" panose="020B0803020202020204" pitchFamily="34" charset="0"/>
                <a:ea typeface="宋体" pitchFamily="2" charset="-122"/>
              </a:rPr>
              <a:t> </a:t>
            </a:r>
            <a:r>
              <a:rPr lang="zh-CN" altLang="en-US" sz="2000" dirty="0">
                <a:solidFill>
                  <a:srgbClr val="000000"/>
                </a:solidFill>
                <a:latin typeface="Tw Cen MT Condensed Extra Bold" panose="020B0803020202020204" pitchFamily="34" charset="0"/>
                <a:ea typeface="宋体" pitchFamily="2" charset="-122"/>
              </a:rPr>
              <a:t>        # vars= 8, regs= 2/0, args= 16, gp= 8</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 .mask </a:t>
            </a:r>
            <a:r>
              <a:rPr lang="zh-CN" altLang="en-US" sz="2000" dirty="0">
                <a:solidFill>
                  <a:srgbClr val="000000"/>
                </a:solidFill>
                <a:latin typeface="Tw Cen MT Condensed Extra Bold" panose="020B0803020202020204" pitchFamily="34" charset="0"/>
                <a:ea typeface="宋体" pitchFamily="2" charset="-122"/>
              </a:rPr>
              <a:t>  0xc0000000,-4</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a:t>
            </a:r>
            <a:r>
              <a:rPr lang="zh-CN" altLang="en-US" sz="2000" dirty="0">
                <a:solidFill>
                  <a:srgbClr val="3333CC"/>
                </a:solidFill>
                <a:latin typeface="Tw Cen MT Condensed Extra Bold" panose="020B0803020202020204" pitchFamily="34" charset="0"/>
                <a:ea typeface="宋体" pitchFamily="2" charset="-122"/>
              </a:rPr>
              <a:t>.fmask</a:t>
            </a:r>
            <a:r>
              <a:rPr lang="zh-CN" altLang="en-US" sz="2000" dirty="0">
                <a:solidFill>
                  <a:srgbClr val="000000"/>
                </a:solidFill>
                <a:latin typeface="Tw Cen MT Condensed Extra Bold" panose="020B0803020202020204" pitchFamily="34" charset="0"/>
                <a:ea typeface="宋体" pitchFamily="2" charset="-122"/>
              </a:rPr>
              <a:t>  0x00000000,0</a:t>
            </a:r>
          </a:p>
          <a:p>
            <a:pPr fontAlgn="base">
              <a:spcBef>
                <a:spcPct val="0"/>
              </a:spcBef>
              <a:spcAft>
                <a:spcPct val="0"/>
              </a:spcAft>
            </a:pPr>
            <a:endParaRPr lang="zh-CN" altLang="en-US" sz="2000" dirty="0">
              <a:solidFill>
                <a:srgbClr val="000000"/>
              </a:solidFill>
              <a:latin typeface="Times New Roman" pitchFamily="18" charset="0"/>
            </a:endParaRPr>
          </a:p>
        </p:txBody>
      </p:sp>
      <p:cxnSp>
        <p:nvCxnSpPr>
          <p:cNvPr id="7" name="直接连接符 6"/>
          <p:cNvCxnSpPr/>
          <p:nvPr/>
        </p:nvCxnSpPr>
        <p:spPr bwMode="auto">
          <a:xfrm>
            <a:off x="4193177" y="744583"/>
            <a:ext cx="0" cy="5277394"/>
          </a:xfrm>
          <a:prstGeom prst="line">
            <a:avLst/>
          </a:prstGeom>
          <a:gradFill rotWithShape="1">
            <a:gsLst>
              <a:gs pos="0">
                <a:srgbClr val="FFCC00">
                  <a:gamma/>
                  <a:shade val="46275"/>
                  <a:invGamma/>
                </a:srgbClr>
              </a:gs>
              <a:gs pos="50000">
                <a:srgbClr val="FFCC00"/>
              </a:gs>
              <a:gs pos="100000">
                <a:srgbClr val="FFCC00">
                  <a:gamma/>
                  <a:shade val="46275"/>
                  <a:invGamma/>
                </a:srgbClr>
              </a:gs>
            </a:gsLst>
            <a:lin ang="0" scaled="1"/>
          </a:gradFill>
          <a:ln w="31750" cap="flat" cmpd="sng" algn="ctr">
            <a:solidFill>
              <a:srgbClr val="FFC000"/>
            </a:solidFill>
            <a:prstDash val="dash"/>
            <a:round/>
            <a:headEnd type="none" w="med" len="med"/>
            <a:tailEnd type="none" w="med" len="med"/>
          </a:ln>
          <a:effectLst>
            <a:outerShdw dir="7257825" algn="ctr" rotWithShape="0">
              <a:schemeClr val="bg2">
                <a:alpha val="50000"/>
              </a:schemeClr>
            </a:outerShdw>
          </a:effectLst>
        </p:spPr>
      </p:cxnSp>
    </p:spTree>
    <p:extLst>
      <p:ext uri="{BB962C8B-B14F-4D97-AF65-F5344CB8AC3E}">
        <p14:creationId xmlns:p14="http://schemas.microsoft.com/office/powerpoint/2010/main" val="3159865190"/>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ular Callout 1"/>
          <p:cNvSpPr/>
          <p:nvPr/>
        </p:nvSpPr>
        <p:spPr bwMode="auto">
          <a:xfrm>
            <a:off x="4815955" y="5986878"/>
            <a:ext cx="4097459" cy="695158"/>
          </a:xfrm>
          <a:prstGeom prst="wedgeRoundRectCallout">
            <a:avLst>
              <a:gd name="adj1" fmla="val -107617"/>
              <a:gd name="adj2" fmla="val -283300"/>
              <a:gd name="adj3" fmla="val 1666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000" b="1" dirty="0" smtClean="0">
                <a:solidFill>
                  <a:srgbClr val="000000"/>
                </a:solidFill>
                <a:latin typeface="Heiti SC Light"/>
                <a:ea typeface="Heiti SC Light"/>
                <a:cs typeface="Heiti SC Light"/>
              </a:rPr>
              <a:t>函数调用变成了汇编函数调用指令，</a:t>
            </a:r>
            <a:endParaRPr lang="en-US" altLang="zh-CN" sz="2000" b="1" dirty="0" smtClean="0">
              <a:solidFill>
                <a:srgbClr val="000000"/>
              </a:solidFill>
              <a:latin typeface="Heiti SC Light"/>
              <a:ea typeface="Heiti SC Light"/>
              <a:cs typeface="Heiti SC Light"/>
            </a:endParaRPr>
          </a:p>
          <a:p>
            <a:pPr algn="ctr" fontAlgn="base">
              <a:spcBef>
                <a:spcPct val="0"/>
              </a:spcBef>
              <a:spcAft>
                <a:spcPct val="0"/>
              </a:spcAft>
            </a:pPr>
            <a:r>
              <a:rPr lang="en-US" altLang="zh-CN" sz="2000" b="1" dirty="0" err="1" smtClean="0">
                <a:solidFill>
                  <a:srgbClr val="000000"/>
                </a:solidFill>
                <a:latin typeface="Heiti SC Light"/>
                <a:ea typeface="Heiti SC Light"/>
                <a:cs typeface="Heiti SC Light"/>
              </a:rPr>
              <a:t>do_something</a:t>
            </a:r>
            <a:r>
              <a:rPr lang="zh-CN" altLang="en-US" sz="2000" b="1" dirty="0" smtClean="0">
                <a:solidFill>
                  <a:srgbClr val="000000"/>
                </a:solidFill>
                <a:latin typeface="Heiti SC Light"/>
                <a:ea typeface="Heiti SC Light"/>
                <a:cs typeface="Heiti SC Light"/>
              </a:rPr>
              <a:t>只是标记</a:t>
            </a:r>
            <a:endParaRPr lang="en-US" sz="2000" b="1" dirty="0" smtClean="0">
              <a:solidFill>
                <a:srgbClr val="000000"/>
              </a:solidFill>
              <a:latin typeface="Heiti SC Light"/>
              <a:ea typeface="Heiti SC Light"/>
              <a:cs typeface="Heiti SC Light"/>
            </a:endParaRPr>
          </a:p>
        </p:txBody>
      </p:sp>
      <p:sp>
        <p:nvSpPr>
          <p:cNvPr id="14338" name="文本框 2"/>
          <p:cNvSpPr txBox="1">
            <a:spLocks noChangeArrowheads="1"/>
          </p:cNvSpPr>
          <p:nvPr/>
        </p:nvSpPr>
        <p:spPr bwMode="auto">
          <a:xfrm>
            <a:off x="339722" y="661402"/>
            <a:ext cx="4392699" cy="5847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sym typeface="Arial" pitchFamily="34" charset="0"/>
              </a:rPr>
              <a:t>.</a:t>
            </a:r>
            <a:r>
              <a:rPr lang="zh-CN" altLang="en-US" sz="2000" dirty="0">
                <a:solidFill>
                  <a:srgbClr val="3333CC"/>
                </a:solidFill>
                <a:latin typeface="Tw Cen MT Condensed Extra Bold" panose="020B0803020202020204" pitchFamily="34" charset="0"/>
                <a:ea typeface="宋体" pitchFamily="2" charset="-122"/>
                <a:sym typeface="Arial" pitchFamily="34" charset="0"/>
              </a:rPr>
              <a:t>set</a:t>
            </a:r>
            <a:r>
              <a:rPr lang="zh-CN" altLang="en-US" sz="2000" dirty="0">
                <a:solidFill>
                  <a:srgbClr val="000000"/>
                </a:solidFill>
                <a:latin typeface="Tw Cen MT Condensed Extra Bold" panose="020B0803020202020204" pitchFamily="34" charset="0"/>
                <a:ea typeface="宋体" pitchFamily="2" charset="-122"/>
                <a:sym typeface="Arial" pitchFamily="34" charset="0"/>
              </a:rPr>
              <a:t>    noreorder</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3333CC"/>
                </a:solidFill>
                <a:latin typeface="Tw Cen MT Condensed Extra Bold" panose="020B0803020202020204" pitchFamily="34" charset="0"/>
                <a:ea typeface="宋体" pitchFamily="2" charset="-122"/>
                <a:sym typeface="Arial" pitchFamily="34" charset="0"/>
              </a:rPr>
              <a:t>.</a:t>
            </a:r>
            <a:r>
              <a:rPr lang="zh-CN" altLang="en-US" sz="2000" dirty="0">
                <a:solidFill>
                  <a:srgbClr val="3333CC"/>
                </a:solidFill>
                <a:latin typeface="Tw Cen MT Condensed Extra Bold" panose="020B0803020202020204" pitchFamily="34" charset="0"/>
                <a:ea typeface="宋体" pitchFamily="2" charset="-122"/>
                <a:sym typeface="Arial" pitchFamily="34" charset="0"/>
              </a:rPr>
              <a:t>set</a:t>
            </a:r>
            <a:r>
              <a:rPr lang="zh-CN" altLang="en-US" sz="2000" dirty="0">
                <a:solidFill>
                  <a:srgbClr val="000000"/>
                </a:solidFill>
                <a:latin typeface="Tw Cen MT Condensed Extra Bold" panose="020B0803020202020204" pitchFamily="34" charset="0"/>
                <a:ea typeface="宋体" pitchFamily="2" charset="-122"/>
                <a:sym typeface="Arial" pitchFamily="34" charset="0"/>
              </a:rPr>
              <a:t>    nomacro</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addiu   </a:t>
            </a:r>
            <a:r>
              <a:rPr lang="zh-CN" altLang="en-US" sz="2000" dirty="0">
                <a:solidFill>
                  <a:srgbClr val="000000"/>
                </a:solidFill>
                <a:latin typeface="Tw Cen MT Condensed Extra Bold" panose="020B0803020202020204" pitchFamily="34" charset="0"/>
                <a:ea typeface="宋体" pitchFamily="2" charset="-122"/>
                <a:sym typeface="Arial" pitchFamily="34" charset="0"/>
              </a:rPr>
              <a:t>$sp,$sp,-40</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sw      </a:t>
            </a:r>
            <a:r>
              <a:rPr lang="zh-CN" altLang="en-US" sz="2000" dirty="0">
                <a:solidFill>
                  <a:srgbClr val="000000"/>
                </a:solidFill>
                <a:latin typeface="Tw Cen MT Condensed Extra Bold" panose="020B0803020202020204" pitchFamily="34" charset="0"/>
                <a:ea typeface="宋体" pitchFamily="2" charset="-122"/>
                <a:sym typeface="Arial" pitchFamily="34" charset="0"/>
              </a:rPr>
              <a:t>$31,36($sp)</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sw      </a:t>
            </a:r>
            <a:r>
              <a:rPr lang="zh-CN" altLang="en-US" sz="2000" dirty="0">
                <a:solidFill>
                  <a:srgbClr val="000000"/>
                </a:solidFill>
                <a:latin typeface="Tw Cen MT Condensed Extra Bold" panose="020B0803020202020204" pitchFamily="34" charset="0"/>
                <a:ea typeface="宋体" pitchFamily="2" charset="-122"/>
                <a:sym typeface="Arial" pitchFamily="34" charset="0"/>
              </a:rPr>
              <a:t>$fp,32($sp)</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move    </a:t>
            </a:r>
            <a:r>
              <a:rPr lang="zh-CN" altLang="en-US" sz="2000" dirty="0">
                <a:solidFill>
                  <a:srgbClr val="000000"/>
                </a:solidFill>
                <a:latin typeface="Tw Cen MT Condensed Extra Bold" panose="020B0803020202020204" pitchFamily="34" charset="0"/>
                <a:ea typeface="宋体" pitchFamily="2" charset="-122"/>
                <a:sym typeface="Arial" pitchFamily="34" charset="0"/>
              </a:rPr>
              <a:t>$fp,$sp</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FF0000"/>
                </a:solidFill>
                <a:latin typeface="Tw Cen MT Condensed Extra Bold" panose="020B0803020202020204" pitchFamily="34" charset="0"/>
                <a:ea typeface="宋体" pitchFamily="2" charset="-122"/>
                <a:sym typeface="Arial" pitchFamily="34" charset="0"/>
              </a:rPr>
              <a:t>jal     </a:t>
            </a:r>
            <a:r>
              <a:rPr lang="zh-CN" altLang="en-US" sz="2000" dirty="0">
                <a:solidFill>
                  <a:srgbClr val="FF0000"/>
                </a:solidFill>
                <a:latin typeface="Tw Cen MT Condensed Extra Bold" panose="020B0803020202020204" pitchFamily="34" charset="0"/>
                <a:ea typeface="宋体" pitchFamily="2" charset="-122"/>
                <a:sym typeface="Arial" pitchFamily="34" charset="0"/>
              </a:rPr>
              <a:t>read_something</a:t>
            </a:r>
            <a:endParaRPr lang="zh-CN" altLang="en-US" sz="2000" dirty="0">
              <a:solidFill>
                <a:srgbClr val="FF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nop</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sw      </a:t>
            </a:r>
            <a:r>
              <a:rPr lang="zh-CN" altLang="en-US" sz="2000" dirty="0">
                <a:solidFill>
                  <a:srgbClr val="000000"/>
                </a:solidFill>
                <a:latin typeface="Tw Cen MT Condensed Extra Bold" panose="020B0803020202020204" pitchFamily="34" charset="0"/>
                <a:ea typeface="宋体" pitchFamily="2" charset="-122"/>
                <a:sym typeface="Arial" pitchFamily="34" charset="0"/>
              </a:rPr>
              <a:t>$2,24($fp)</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lw      </a:t>
            </a:r>
            <a:r>
              <a:rPr lang="zh-CN" altLang="en-US" sz="2000" dirty="0">
                <a:solidFill>
                  <a:srgbClr val="000000"/>
                </a:solidFill>
                <a:latin typeface="Tw Cen MT Condensed Extra Bold" panose="020B0803020202020204" pitchFamily="34" charset="0"/>
                <a:ea typeface="宋体" pitchFamily="2" charset="-122"/>
                <a:sym typeface="Arial" pitchFamily="34" charset="0"/>
              </a:rPr>
              <a:t>$4,24($fp)</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FF0000"/>
                </a:solidFill>
                <a:latin typeface="Tw Cen MT Condensed Extra Bold" panose="020B0803020202020204" pitchFamily="34" charset="0"/>
                <a:ea typeface="宋体" pitchFamily="2" charset="-122"/>
                <a:sym typeface="Arial" pitchFamily="34" charset="0"/>
              </a:rPr>
              <a:t>jal     </a:t>
            </a:r>
            <a:r>
              <a:rPr lang="zh-CN" altLang="en-US" sz="2000" dirty="0">
                <a:solidFill>
                  <a:srgbClr val="FF0000"/>
                </a:solidFill>
                <a:latin typeface="Tw Cen MT Condensed Extra Bold" panose="020B0803020202020204" pitchFamily="34" charset="0"/>
                <a:ea typeface="宋体" pitchFamily="2" charset="-122"/>
                <a:sym typeface="Arial" pitchFamily="34" charset="0"/>
              </a:rPr>
              <a:t>do_something</a:t>
            </a:r>
            <a:endParaRPr lang="zh-CN" altLang="en-US" sz="2000" dirty="0">
              <a:solidFill>
                <a:srgbClr val="FF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nop</a:t>
            </a:r>
            <a:endParaRPr lang="zh-CN" altLang="en-US" sz="2000" dirty="0">
              <a:solidFill>
                <a:srgbClr val="000000"/>
              </a:solidFill>
              <a:latin typeface="Tw Cen MT Condensed Extra Bold" panose="020B0803020202020204" pitchFamily="34" charset="0"/>
              <a:ea typeface="宋体" pitchFamily="2" charset="-122"/>
              <a:sym typeface="Arial" pitchFamily="34" charset="0"/>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move    </a:t>
            </a:r>
            <a:r>
              <a:rPr lang="zh-CN" altLang="en-US" sz="2000" dirty="0">
                <a:solidFill>
                  <a:srgbClr val="000000"/>
                </a:solidFill>
                <a:latin typeface="Tw Cen MT Condensed Extra Bold" panose="020B0803020202020204" pitchFamily="34" charset="0"/>
                <a:ea typeface="宋体" pitchFamily="2" charset="-122"/>
                <a:sym typeface="Arial" pitchFamily="34" charset="0"/>
              </a:rPr>
              <a:t>$3,$2</a:t>
            </a: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rPr>
              <a:t>lui     </a:t>
            </a:r>
            <a:r>
              <a:rPr lang="zh-CN" altLang="en-US" sz="2000" dirty="0">
                <a:solidFill>
                  <a:srgbClr val="000000"/>
                </a:solidFill>
                <a:latin typeface="Tw Cen MT Condensed Extra Bold" panose="020B0803020202020204" pitchFamily="34" charset="0"/>
                <a:ea typeface="宋体" pitchFamily="2" charset="-122"/>
              </a:rPr>
              <a:t>$2,%hi(some_global_variable)</a:t>
            </a: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rPr>
              <a:t>sw      </a:t>
            </a:r>
            <a:r>
              <a:rPr lang="zh-CN" altLang="en-US" sz="2000" dirty="0">
                <a:solidFill>
                  <a:srgbClr val="000000"/>
                </a:solidFill>
                <a:latin typeface="Tw Cen MT Condensed Extra Bold" panose="020B0803020202020204" pitchFamily="34" charset="0"/>
                <a:ea typeface="宋体" pitchFamily="2" charset="-122"/>
              </a:rPr>
              <a:t>$3,%lo(some_global_variable)($2)</a:t>
            </a: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rPr>
              <a:t>lui     </a:t>
            </a:r>
            <a:r>
              <a:rPr lang="zh-CN" altLang="en-US" sz="2000" dirty="0">
                <a:solidFill>
                  <a:srgbClr val="000000"/>
                </a:solidFill>
                <a:latin typeface="Tw Cen MT Condensed Extra Bold" panose="020B0803020202020204" pitchFamily="34" charset="0"/>
                <a:ea typeface="宋体" pitchFamily="2" charset="-122"/>
              </a:rPr>
              <a:t>$2,%hi($LC0)</a:t>
            </a: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rPr>
              <a:t>addiu   </a:t>
            </a:r>
            <a:r>
              <a:rPr lang="zh-CN" altLang="en-US" sz="2000" dirty="0">
                <a:solidFill>
                  <a:srgbClr val="000000"/>
                </a:solidFill>
                <a:latin typeface="Tw Cen MT Condensed Extra Bold" panose="020B0803020202020204" pitchFamily="34" charset="0"/>
                <a:ea typeface="宋体" pitchFamily="2" charset="-122"/>
              </a:rPr>
              <a:t>$4,$2,%lo($LC0)</a:t>
            </a:r>
          </a:p>
          <a:p>
            <a:pPr fontAlgn="base">
              <a:spcBef>
                <a:spcPct val="0"/>
              </a:spcBef>
              <a:spcAft>
                <a:spcPct val="0"/>
              </a:spcAft>
            </a:pPr>
            <a:endParaRPr lang="zh-CN" altLang="en-US" sz="1400" dirty="0">
              <a:solidFill>
                <a:srgbClr val="000000"/>
              </a:solidFill>
              <a:latin typeface="Times New Roman" pitchFamily="18" charset="0"/>
              <a:ea typeface="宋体" pitchFamily="2" charset="-122"/>
            </a:endParaRPr>
          </a:p>
        </p:txBody>
      </p:sp>
      <p:sp>
        <p:nvSpPr>
          <p:cNvPr id="14339" name="文本框 3"/>
          <p:cNvSpPr txBox="1">
            <a:spLocks noChangeArrowheads="1"/>
          </p:cNvSpPr>
          <p:nvPr/>
        </p:nvSpPr>
        <p:spPr bwMode="auto">
          <a:xfrm>
            <a:off x="4588729" y="751760"/>
            <a:ext cx="3970422"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2000" dirty="0">
                <a:solidFill>
                  <a:srgbClr val="FF0000"/>
                </a:solidFill>
                <a:latin typeface="Tw Cen MT Condensed Extra Bold" panose="020B0803020202020204" pitchFamily="34" charset="0"/>
                <a:ea typeface="宋体" pitchFamily="2" charset="-122"/>
                <a:sym typeface="Arial" pitchFamily="34" charset="0"/>
              </a:rPr>
              <a:t> </a:t>
            </a:r>
            <a:r>
              <a:rPr lang="zh-CN" altLang="en-US" sz="2000" dirty="0">
                <a:solidFill>
                  <a:srgbClr val="FF0000"/>
                </a:solidFill>
                <a:latin typeface="Tw Cen MT Condensed Extra Bold" panose="020B0803020202020204" pitchFamily="34" charset="0"/>
                <a:ea typeface="宋体" pitchFamily="2" charset="-122"/>
              </a:rPr>
              <a:t>  </a:t>
            </a:r>
            <a:r>
              <a:rPr lang="zh-CN" altLang="en-US" sz="2000" dirty="0" smtClean="0">
                <a:solidFill>
                  <a:srgbClr val="FF0000"/>
                </a:solidFill>
                <a:latin typeface="Tw Cen MT Condensed Extra Bold" panose="020B0803020202020204" pitchFamily="34" charset="0"/>
                <a:ea typeface="宋体" pitchFamily="2" charset="-122"/>
              </a:rPr>
              <a:t>    jal     </a:t>
            </a:r>
            <a:r>
              <a:rPr lang="zh-CN" altLang="en-US" sz="2000" dirty="0">
                <a:solidFill>
                  <a:srgbClr val="FF0000"/>
                </a:solidFill>
                <a:latin typeface="Tw Cen MT Condensed Extra Bold" panose="020B0803020202020204" pitchFamily="34" charset="0"/>
                <a:ea typeface="宋体" pitchFamily="2" charset="-122"/>
              </a:rPr>
              <a:t>write_something</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nop</a:t>
            </a:r>
            <a:r>
              <a:rPr lang="zh-CN" altLang="en-US" sz="2000" dirty="0" smtClean="0">
                <a:solidFill>
                  <a:srgbClr val="000000"/>
                </a:solidFill>
                <a:latin typeface="Tw Cen MT Condensed Extra Bold" panose="020B0803020202020204" pitchFamily="34" charset="0"/>
                <a:ea typeface="宋体" pitchFamily="2" charset="-122"/>
              </a:rPr>
              <a:t>      </a:t>
            </a:r>
            <a:endParaRPr lang="en-US" altLang="zh-CN" sz="2000" dirty="0" smtClean="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rPr>
              <a:t>        move    </a:t>
            </a:r>
            <a:r>
              <a:rPr lang="zh-CN" altLang="en-US" sz="2000" dirty="0">
                <a:solidFill>
                  <a:srgbClr val="000000"/>
                </a:solidFill>
                <a:latin typeface="Tw Cen MT Condensed Extra Bold" panose="020B0803020202020204" pitchFamily="34" charset="0"/>
                <a:ea typeface="宋体" pitchFamily="2" charset="-122"/>
              </a:rPr>
              <a:t>$2,$0</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move    $sp,$fp</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rPr>
              <a:t>        lw      $31,36($sp)        </a:t>
            </a: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       </a:t>
            </a:r>
            <a:endParaRPr lang="en-US" altLang="zh-CN" sz="2000" dirty="0" smtClean="0">
              <a:solidFill>
                <a:srgbClr val="000000"/>
              </a:solidFill>
              <a:latin typeface="Tw Cen MT Condensed Extra Bold" panose="020B0803020202020204" pitchFamily="34" charset="0"/>
              <a:ea typeface="宋体" pitchFamily="2" charset="-122"/>
              <a:sym typeface="Arial" pitchFamily="34" charset="0"/>
            </a:endParaRPr>
          </a:p>
          <a:p>
            <a:pPr fontAlgn="base">
              <a:spcBef>
                <a:spcPct val="0"/>
              </a:spcBef>
              <a:spcAft>
                <a:spcPct val="0"/>
              </a:spcAft>
            </a:pPr>
            <a:r>
              <a:rPr lang="zh-CN" altLang="en-US" sz="2000" dirty="0" smtClean="0">
                <a:solidFill>
                  <a:srgbClr val="000000"/>
                </a:solidFill>
                <a:latin typeface="Tw Cen MT Condensed Extra Bold" panose="020B0803020202020204" pitchFamily="34" charset="0"/>
                <a:ea typeface="宋体" pitchFamily="2" charset="-122"/>
                <a:sym typeface="Arial" pitchFamily="34" charset="0"/>
              </a:rPr>
              <a:t>        lw      </a:t>
            </a:r>
            <a:r>
              <a:rPr lang="zh-CN" altLang="en-US" sz="2000" dirty="0">
                <a:solidFill>
                  <a:srgbClr val="000000"/>
                </a:solidFill>
                <a:latin typeface="Tw Cen MT Condensed Extra Bold" panose="020B0803020202020204" pitchFamily="34" charset="0"/>
                <a:ea typeface="宋体" pitchFamily="2" charset="-122"/>
                <a:sym typeface="Arial" pitchFamily="34" charset="0"/>
              </a:rPr>
              <a:t>$fp,32($sp)</a:t>
            </a: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sym typeface="Arial" pitchFamily="34" charset="0"/>
              </a:rPr>
              <a:t>        addiu   $sp,$sp,40</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sym typeface="Arial" pitchFamily="34" charset="0"/>
              </a:rPr>
              <a:t>        j       $31</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sym typeface="Arial" pitchFamily="34" charset="0"/>
              </a:rPr>
              <a:t>        nop</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sym typeface="Arial" pitchFamily="34" charset="0"/>
              </a:rPr>
              <a:t>        </a:t>
            </a:r>
            <a:r>
              <a:rPr lang="zh-CN" altLang="en-US" sz="2000" dirty="0">
                <a:solidFill>
                  <a:srgbClr val="3333CC"/>
                </a:solidFill>
                <a:latin typeface="Tw Cen MT Condensed Extra Bold" panose="020B0803020202020204" pitchFamily="34" charset="0"/>
                <a:ea typeface="宋体" pitchFamily="2" charset="-122"/>
                <a:sym typeface="Arial" pitchFamily="34" charset="0"/>
              </a:rPr>
              <a:t>.set</a:t>
            </a:r>
            <a:r>
              <a:rPr lang="zh-CN" altLang="en-US" sz="2000" dirty="0">
                <a:solidFill>
                  <a:srgbClr val="000000"/>
                </a:solidFill>
                <a:latin typeface="Tw Cen MT Condensed Extra Bold" panose="020B0803020202020204" pitchFamily="34" charset="0"/>
                <a:ea typeface="宋体" pitchFamily="2" charset="-122"/>
                <a:sym typeface="Arial" pitchFamily="34" charset="0"/>
              </a:rPr>
              <a:t>    macro</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sym typeface="Arial" pitchFamily="34" charset="0"/>
              </a:rPr>
              <a:t>        </a:t>
            </a:r>
            <a:r>
              <a:rPr lang="zh-CN" altLang="en-US" sz="2000" dirty="0">
                <a:solidFill>
                  <a:srgbClr val="3333CC"/>
                </a:solidFill>
                <a:latin typeface="Tw Cen MT Condensed Extra Bold" panose="020B0803020202020204" pitchFamily="34" charset="0"/>
                <a:ea typeface="宋体" pitchFamily="2" charset="-122"/>
                <a:sym typeface="Arial" pitchFamily="34" charset="0"/>
              </a:rPr>
              <a:t>.set</a:t>
            </a:r>
            <a:r>
              <a:rPr lang="zh-CN" altLang="en-US" sz="2000" dirty="0">
                <a:solidFill>
                  <a:srgbClr val="000000"/>
                </a:solidFill>
                <a:latin typeface="Tw Cen MT Condensed Extra Bold" panose="020B0803020202020204" pitchFamily="34" charset="0"/>
                <a:ea typeface="宋体" pitchFamily="2" charset="-122"/>
                <a:sym typeface="Arial" pitchFamily="34" charset="0"/>
              </a:rPr>
              <a:t>    reorder</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sym typeface="Arial" pitchFamily="34" charset="0"/>
              </a:rPr>
              <a:t>        </a:t>
            </a:r>
            <a:r>
              <a:rPr lang="zh-CN" altLang="en-US" sz="2000" dirty="0">
                <a:solidFill>
                  <a:srgbClr val="3333CC"/>
                </a:solidFill>
                <a:latin typeface="Tw Cen MT Condensed Extra Bold" panose="020B0803020202020204" pitchFamily="34" charset="0"/>
                <a:ea typeface="宋体" pitchFamily="2" charset="-122"/>
                <a:sym typeface="Arial" pitchFamily="34" charset="0"/>
              </a:rPr>
              <a:t>.end</a:t>
            </a:r>
            <a:r>
              <a:rPr lang="zh-CN" altLang="en-US" sz="2000" dirty="0">
                <a:solidFill>
                  <a:srgbClr val="000000"/>
                </a:solidFill>
                <a:latin typeface="Tw Cen MT Condensed Extra Bold" panose="020B0803020202020204" pitchFamily="34" charset="0"/>
                <a:ea typeface="宋体" pitchFamily="2" charset="-122"/>
                <a:sym typeface="Arial" pitchFamily="34" charset="0"/>
              </a:rPr>
              <a:t>    main</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sym typeface="Arial" pitchFamily="34" charset="0"/>
              </a:rPr>
              <a:t>        </a:t>
            </a:r>
            <a:r>
              <a:rPr lang="zh-CN" altLang="en-US" sz="2000" dirty="0">
                <a:solidFill>
                  <a:srgbClr val="3333CC"/>
                </a:solidFill>
                <a:latin typeface="Tw Cen MT Condensed Extra Bold" panose="020B0803020202020204" pitchFamily="34" charset="0"/>
                <a:ea typeface="宋体" pitchFamily="2" charset="-122"/>
                <a:sym typeface="Arial" pitchFamily="34" charset="0"/>
              </a:rPr>
              <a:t>.size</a:t>
            </a:r>
            <a:r>
              <a:rPr lang="zh-CN" altLang="en-US" sz="2000" dirty="0">
                <a:solidFill>
                  <a:srgbClr val="000000"/>
                </a:solidFill>
                <a:latin typeface="Tw Cen MT Condensed Extra Bold" panose="020B0803020202020204" pitchFamily="34" charset="0"/>
                <a:ea typeface="宋体" pitchFamily="2" charset="-122"/>
                <a:sym typeface="Arial" pitchFamily="34" charset="0"/>
              </a:rPr>
              <a:t>   main, .-main</a:t>
            </a:r>
            <a:endParaRPr lang="zh-CN" altLang="en-US" sz="2000" dirty="0">
              <a:solidFill>
                <a:srgbClr val="000000"/>
              </a:solidFill>
              <a:latin typeface="Tw Cen MT Condensed Extra Bold" panose="020B0803020202020204" pitchFamily="34" charset="0"/>
              <a:ea typeface="宋体" pitchFamily="2" charset="-122"/>
            </a:endParaRPr>
          </a:p>
          <a:p>
            <a:pPr fontAlgn="base">
              <a:spcBef>
                <a:spcPct val="0"/>
              </a:spcBef>
              <a:spcAft>
                <a:spcPct val="0"/>
              </a:spcAft>
            </a:pPr>
            <a:r>
              <a:rPr lang="zh-CN" altLang="en-US" sz="2000" dirty="0">
                <a:solidFill>
                  <a:srgbClr val="000000"/>
                </a:solidFill>
                <a:latin typeface="Tw Cen MT Condensed Extra Bold" panose="020B0803020202020204" pitchFamily="34" charset="0"/>
                <a:ea typeface="宋体" pitchFamily="2" charset="-122"/>
                <a:sym typeface="Arial" pitchFamily="34" charset="0"/>
              </a:rPr>
              <a:t>        </a:t>
            </a:r>
            <a:r>
              <a:rPr lang="zh-CN" altLang="en-US" sz="2000" dirty="0">
                <a:solidFill>
                  <a:srgbClr val="3333CC"/>
                </a:solidFill>
                <a:latin typeface="Tw Cen MT Condensed Extra Bold" panose="020B0803020202020204" pitchFamily="34" charset="0"/>
                <a:ea typeface="宋体" pitchFamily="2" charset="-122"/>
                <a:sym typeface="Arial" pitchFamily="34" charset="0"/>
              </a:rPr>
              <a:t>.ident </a:t>
            </a:r>
            <a:r>
              <a:rPr lang="zh-CN" altLang="en-US" sz="2000" dirty="0">
                <a:solidFill>
                  <a:srgbClr val="000000"/>
                </a:solidFill>
                <a:latin typeface="Tw Cen MT Condensed Extra Bold" panose="020B0803020202020204" pitchFamily="34" charset="0"/>
                <a:ea typeface="宋体" pitchFamily="2" charset="-122"/>
                <a:sym typeface="Arial" pitchFamily="34" charset="0"/>
              </a:rPr>
              <a:t> </a:t>
            </a:r>
            <a:r>
              <a:rPr lang="zh-CN" altLang="en-US" sz="2000" dirty="0" smtClean="0">
                <a:solidFill>
                  <a:srgbClr val="EA7B16"/>
                </a:solidFill>
                <a:latin typeface="Tw Cen MT Condensed Extra Bold" panose="020B0803020202020204" pitchFamily="34" charset="0"/>
                <a:ea typeface="宋体" pitchFamily="2" charset="-122"/>
                <a:sym typeface="Arial" pitchFamily="34" charset="0"/>
              </a:rPr>
              <a:t>“GCC</a:t>
            </a:r>
            <a:r>
              <a:rPr lang="zh-CN" altLang="en-US" sz="2000" dirty="0">
                <a:solidFill>
                  <a:srgbClr val="EA7B16"/>
                </a:solidFill>
                <a:latin typeface="Tw Cen MT Condensed Extra Bold" panose="020B0803020202020204" pitchFamily="34" charset="0"/>
                <a:ea typeface="宋体" pitchFamily="2" charset="-122"/>
                <a:sym typeface="Arial" pitchFamily="34" charset="0"/>
              </a:rPr>
              <a:t>: (crosstool-NG </a:t>
            </a:r>
            <a:r>
              <a:rPr lang="zh-CN" altLang="en-US" sz="2000" dirty="0" smtClean="0">
                <a:solidFill>
                  <a:srgbClr val="EA7B16"/>
                </a:solidFill>
                <a:latin typeface="Tw Cen MT Condensed Extra Bold" panose="020B0803020202020204" pitchFamily="34" charset="0"/>
                <a:ea typeface="宋体" pitchFamily="2" charset="-122"/>
                <a:sym typeface="Arial" pitchFamily="34" charset="0"/>
              </a:rPr>
              <a:t>    </a:t>
            </a:r>
            <a:r>
              <a:rPr lang="en-US" altLang="zh-CN" sz="2000" dirty="0" smtClean="0">
                <a:solidFill>
                  <a:srgbClr val="EA7B16"/>
                </a:solidFill>
                <a:latin typeface="Tw Cen MT Condensed Extra Bold" panose="020B0803020202020204" pitchFamily="34" charset="0"/>
                <a:ea typeface="宋体" pitchFamily="2" charset="-122"/>
                <a:sym typeface="Arial" pitchFamily="34" charset="0"/>
              </a:rPr>
              <a:t>		</a:t>
            </a:r>
            <a:r>
              <a:rPr lang="zh-CN" altLang="en-US" sz="2000" dirty="0" smtClean="0">
                <a:solidFill>
                  <a:srgbClr val="EA7B16"/>
                </a:solidFill>
                <a:latin typeface="Tw Cen MT Condensed Extra Bold" panose="020B0803020202020204" pitchFamily="34" charset="0"/>
                <a:ea typeface="宋体" pitchFamily="2" charset="-122"/>
                <a:sym typeface="Arial" pitchFamily="34" charset="0"/>
              </a:rPr>
              <a:t>crosstool-ng</a:t>
            </a:r>
            <a:r>
              <a:rPr lang="zh-CN" altLang="en-US" sz="2000" dirty="0">
                <a:solidFill>
                  <a:srgbClr val="EA7B16"/>
                </a:solidFill>
                <a:latin typeface="Tw Cen MT Condensed Extra Bold" panose="020B0803020202020204" pitchFamily="34" charset="0"/>
                <a:ea typeface="宋体" pitchFamily="2" charset="-122"/>
                <a:sym typeface="Arial" pitchFamily="34" charset="0"/>
              </a:rPr>
              <a:t>-1.22.0) 5.2.0"</a:t>
            </a:r>
          </a:p>
        </p:txBody>
      </p:sp>
      <p:sp>
        <p:nvSpPr>
          <p:cNvPr id="5" name="Rectangle 2"/>
          <p:cNvSpPr>
            <a:spLocks noGrp="1" noChangeArrowheads="1"/>
          </p:cNvSpPr>
          <p:nvPr>
            <p:ph type="title"/>
          </p:nvPr>
        </p:nvSpPr>
        <p:spPr>
          <a:xfrm>
            <a:off x="0" y="0"/>
            <a:ext cx="8394700" cy="533400"/>
          </a:xfrm>
        </p:spPr>
        <p:txBody>
          <a:bodyPr/>
          <a:lstStyle/>
          <a:p>
            <a:pPr>
              <a:defRPr/>
            </a:pPr>
            <a:r>
              <a:rPr kumimoji="1" lang="zh-CN" altLang="en-US" dirty="0" smtClean="0">
                <a:latin typeface="Times New Roman" pitchFamily="18" charset="0"/>
                <a:ea typeface="宋体" pitchFamily="2" charset="-122"/>
              </a:rPr>
              <a:t>生成的汇编文件</a:t>
            </a:r>
            <a:endParaRPr kumimoji="1" lang="en-US" altLang="zh-CN" dirty="0" smtClean="0">
              <a:latin typeface="Times New Roman" pitchFamily="18" charset="0"/>
              <a:ea typeface="宋体" pitchFamily="2" charset="-122"/>
            </a:endParaRPr>
          </a:p>
        </p:txBody>
      </p:sp>
    </p:spTree>
    <p:extLst>
      <p:ext uri="{BB962C8B-B14F-4D97-AF65-F5344CB8AC3E}">
        <p14:creationId xmlns:p14="http://schemas.microsoft.com/office/powerpoint/2010/main" val="2824152979"/>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下可执行文件的格式</a:t>
            </a:r>
          </a:p>
        </p:txBody>
      </p:sp>
      <p:sp>
        <p:nvSpPr>
          <p:cNvPr id="3" name="内容占位符 2"/>
          <p:cNvSpPr>
            <a:spLocks noGrp="1"/>
          </p:cNvSpPr>
          <p:nvPr>
            <p:ph idx="1"/>
          </p:nvPr>
        </p:nvSpPr>
        <p:spPr>
          <a:xfrm>
            <a:off x="276225" y="1700808"/>
            <a:ext cx="8291577" cy="4725044"/>
          </a:xfrm>
        </p:spPr>
        <p:txBody>
          <a:bodyPr>
            <a:normAutofit fontScale="85000" lnSpcReduction="10000"/>
          </a:bodyPr>
          <a:lstStyle/>
          <a:p>
            <a:pPr>
              <a:lnSpc>
                <a:spcPct val="100000"/>
              </a:lnSpc>
            </a:pPr>
            <a:r>
              <a:rPr lang="zh-CN" altLang="en-US" dirty="0"/>
              <a:t>在</a:t>
            </a:r>
            <a:r>
              <a:rPr lang="en-US" altLang="zh-CN" dirty="0"/>
              <a:t>Linux</a:t>
            </a:r>
            <a:r>
              <a:rPr lang="zh-CN" altLang="en-US" dirty="0"/>
              <a:t>下可执行文件的格式为</a:t>
            </a:r>
            <a:r>
              <a:rPr lang="en-US" altLang="zh-CN" dirty="0" smtClean="0"/>
              <a:t>ELF</a:t>
            </a:r>
            <a:r>
              <a:rPr lang="zh-CN" altLang="en-US" dirty="0" smtClean="0"/>
              <a:t>（</a:t>
            </a:r>
            <a:r>
              <a:rPr lang="en-US" altLang="zh-CN" dirty="0" smtClean="0"/>
              <a:t>Executable </a:t>
            </a:r>
            <a:r>
              <a:rPr lang="en-US" altLang="zh-CN" dirty="0"/>
              <a:t>and Linkable </a:t>
            </a:r>
            <a:r>
              <a:rPr lang="en-US" altLang="zh-CN" dirty="0" smtClean="0"/>
              <a:t>Format</a:t>
            </a:r>
            <a:r>
              <a:rPr lang="zh-CN" altLang="en-US" dirty="0" smtClean="0"/>
              <a:t>），</a:t>
            </a:r>
            <a:r>
              <a:rPr lang="en-US" altLang="zh-CN" dirty="0" smtClean="0"/>
              <a:t>ELF</a:t>
            </a:r>
            <a:r>
              <a:rPr lang="zh-CN" altLang="en-US" dirty="0"/>
              <a:t>文件分为三类</a:t>
            </a:r>
            <a:r>
              <a:rPr lang="zh-CN" altLang="en-US" dirty="0" smtClean="0"/>
              <a:t>：</a:t>
            </a:r>
            <a:endParaRPr lang="en-US" altLang="zh-CN" dirty="0" smtClean="0"/>
          </a:p>
          <a:p>
            <a:pPr lvl="1">
              <a:lnSpc>
                <a:spcPct val="100000"/>
              </a:lnSpc>
            </a:pPr>
            <a:r>
              <a:rPr lang="en-US" altLang="zh-CN" dirty="0"/>
              <a:t>1.</a:t>
            </a:r>
            <a:r>
              <a:rPr lang="zh-CN" altLang="en-US" dirty="0"/>
              <a:t>可重定位</a:t>
            </a:r>
            <a:r>
              <a:rPr lang="zh-CN" altLang="en-US" dirty="0" smtClean="0"/>
              <a:t>（</a:t>
            </a:r>
            <a:r>
              <a:rPr lang="en-US" altLang="zh-CN" dirty="0" smtClean="0"/>
              <a:t>relocatable</a:t>
            </a:r>
            <a:r>
              <a:rPr lang="zh-CN" altLang="en-US" dirty="0" smtClean="0"/>
              <a:t>）</a:t>
            </a:r>
            <a:r>
              <a:rPr lang="zh-CN" altLang="en-US" dirty="0"/>
              <a:t>文件，保存着代码和适当的数据，用来和其他的</a:t>
            </a:r>
            <a:r>
              <a:rPr lang="en-US" altLang="zh-CN" dirty="0"/>
              <a:t>object</a:t>
            </a:r>
            <a:r>
              <a:rPr lang="zh-CN" altLang="en-US" dirty="0"/>
              <a:t>文件一起来创建一个可执行文件或者是一个共享文件。</a:t>
            </a:r>
          </a:p>
          <a:p>
            <a:pPr lvl="1">
              <a:lnSpc>
                <a:spcPct val="100000"/>
              </a:lnSpc>
            </a:pPr>
            <a:r>
              <a:rPr lang="en-US" altLang="zh-CN" dirty="0"/>
              <a:t>2.</a:t>
            </a:r>
            <a:r>
              <a:rPr lang="zh-CN" altLang="en-US" dirty="0"/>
              <a:t>可执行（</a:t>
            </a:r>
            <a:r>
              <a:rPr lang="en-US" altLang="zh-CN" dirty="0"/>
              <a:t>executable</a:t>
            </a:r>
            <a:r>
              <a:rPr lang="zh-CN" altLang="en-US" dirty="0"/>
              <a:t>）文件，保存着一个用来执行的程序，该文件指出了</a:t>
            </a:r>
            <a:r>
              <a:rPr lang="en-US" altLang="zh-CN" dirty="0"/>
              <a:t>exec</a:t>
            </a:r>
            <a:r>
              <a:rPr lang="zh-CN" altLang="en-US" dirty="0"/>
              <a:t>（</a:t>
            </a:r>
            <a:r>
              <a:rPr lang="en-US" altLang="zh-CN" dirty="0"/>
              <a:t>BA_OS</a:t>
            </a:r>
            <a:r>
              <a:rPr lang="zh-CN" altLang="en-US" dirty="0"/>
              <a:t>）如何来创建程序进程映像。</a:t>
            </a:r>
          </a:p>
          <a:p>
            <a:pPr lvl="1">
              <a:lnSpc>
                <a:spcPct val="100000"/>
              </a:lnSpc>
            </a:pPr>
            <a:r>
              <a:rPr lang="en-US" altLang="zh-CN" dirty="0"/>
              <a:t>3.</a:t>
            </a:r>
            <a:r>
              <a:rPr lang="zh-CN" altLang="en-US" dirty="0"/>
              <a:t>共享</a:t>
            </a:r>
            <a:r>
              <a:rPr lang="en-US" altLang="zh-CN" dirty="0"/>
              <a:t>object</a:t>
            </a:r>
            <a:r>
              <a:rPr lang="zh-CN" altLang="en-US" dirty="0"/>
              <a:t>文件，保存着代码和合适的数据，用来被下面的两个链接器链接。第一个是链接编辑器（静态链接），可以和其他的可重定位和共享</a:t>
            </a:r>
            <a:r>
              <a:rPr lang="en-US" altLang="zh-CN" dirty="0"/>
              <a:t>object</a:t>
            </a:r>
            <a:r>
              <a:rPr lang="zh-CN" altLang="en-US" dirty="0"/>
              <a:t>文件一起来创建</a:t>
            </a:r>
            <a:r>
              <a:rPr lang="en-US" altLang="zh-CN" dirty="0"/>
              <a:t>object</a:t>
            </a:r>
            <a:r>
              <a:rPr lang="zh-CN" altLang="en-US" dirty="0"/>
              <a:t>文件；第二个是动态链接器，联合一个可执行文件和其他的共享</a:t>
            </a:r>
            <a:r>
              <a:rPr lang="en-US" altLang="zh-CN" dirty="0"/>
              <a:t>object</a:t>
            </a:r>
            <a:r>
              <a:rPr lang="zh-CN" altLang="en-US" dirty="0"/>
              <a:t>文件来创建一个</a:t>
            </a:r>
            <a:r>
              <a:rPr lang="zh-CN" altLang="en-US" dirty="0" smtClean="0"/>
              <a:t>进程映象</a:t>
            </a:r>
            <a:r>
              <a:rPr lang="zh-CN" altLang="en-US" dirty="0"/>
              <a:t>。</a:t>
            </a:r>
          </a:p>
          <a:p>
            <a:endParaRPr lang="zh-CN" altLang="en-US" b="0" dirty="0"/>
          </a:p>
          <a:p>
            <a:endParaRPr lang="zh-CN" altLang="en-US" dirty="0"/>
          </a:p>
        </p:txBody>
      </p:sp>
    </p:spTree>
    <p:extLst>
      <p:ext uri="{BB962C8B-B14F-4D97-AF65-F5344CB8AC3E}">
        <p14:creationId xmlns:p14="http://schemas.microsoft.com/office/powerpoint/2010/main" val="198739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下可执行文件的格式</a:t>
            </a:r>
          </a:p>
        </p:txBody>
      </p:sp>
      <p:sp>
        <p:nvSpPr>
          <p:cNvPr id="3" name="内容占位符 2"/>
          <p:cNvSpPr>
            <a:spLocks noGrp="1"/>
          </p:cNvSpPr>
          <p:nvPr>
            <p:ph idx="1"/>
          </p:nvPr>
        </p:nvSpPr>
        <p:spPr>
          <a:xfrm>
            <a:off x="773478" y="1700808"/>
            <a:ext cx="7878218" cy="4800861"/>
          </a:xfrm>
        </p:spPr>
        <p:txBody>
          <a:bodyPr/>
          <a:lstStyle/>
          <a:p>
            <a:pPr>
              <a:lnSpc>
                <a:spcPct val="110000"/>
              </a:lnSpc>
            </a:pPr>
            <a:r>
              <a:rPr lang="zh-CN" altLang="en-US" dirty="0"/>
              <a:t>注意，</a:t>
            </a:r>
            <a:r>
              <a:rPr lang="en-US" altLang="zh-CN" dirty="0"/>
              <a:t>ELF</a:t>
            </a:r>
            <a:r>
              <a:rPr lang="zh-CN" altLang="en-US" dirty="0"/>
              <a:t>文件中是二进制兼容的文件（</a:t>
            </a:r>
            <a:r>
              <a:rPr lang="en-US" altLang="zh-CN" dirty="0"/>
              <a:t>ABI</a:t>
            </a:r>
            <a:r>
              <a:rPr lang="zh-CN" altLang="en-US" dirty="0"/>
              <a:t>，应用程序二进制接口），也就是说</a:t>
            </a:r>
            <a:r>
              <a:rPr lang="en-US" altLang="zh-CN" dirty="0"/>
              <a:t>ELF</a:t>
            </a:r>
            <a:r>
              <a:rPr lang="zh-CN" altLang="en-US" dirty="0"/>
              <a:t>文件已经是适应到某一种</a:t>
            </a:r>
            <a:r>
              <a:rPr lang="en-US" altLang="zh-CN" dirty="0"/>
              <a:t>CPU</a:t>
            </a:r>
            <a:r>
              <a:rPr lang="zh-CN" altLang="en-US" dirty="0"/>
              <a:t>体系结构的二进制文件了。可以这样来理解：</a:t>
            </a:r>
            <a:r>
              <a:rPr lang="en-US" altLang="zh-CN" dirty="0"/>
              <a:t>ELF</a:t>
            </a:r>
            <a:r>
              <a:rPr lang="zh-CN" altLang="en-US" dirty="0"/>
              <a:t>文件是经过编译或链接生成的文件，而编译或链接必须指定具体的</a:t>
            </a:r>
            <a:r>
              <a:rPr lang="en-US" altLang="zh-CN" dirty="0"/>
              <a:t>CPU</a:t>
            </a:r>
            <a:r>
              <a:rPr lang="zh-CN" altLang="en-US" dirty="0"/>
              <a:t>体系结构</a:t>
            </a:r>
            <a:r>
              <a:rPr lang="zh-CN" altLang="en-US" dirty="0" smtClean="0"/>
              <a:t>，</a:t>
            </a:r>
            <a:endParaRPr lang="en-US" altLang="zh-CN" dirty="0" smtClean="0"/>
          </a:p>
          <a:p>
            <a:r>
              <a:rPr lang="zh-CN" altLang="en-US" dirty="0" smtClean="0"/>
              <a:t>故</a:t>
            </a:r>
            <a:r>
              <a:rPr lang="en-US" altLang="zh-CN" dirty="0"/>
              <a:t>ELF</a:t>
            </a:r>
            <a:r>
              <a:rPr lang="zh-CN" altLang="en-US" dirty="0"/>
              <a:t>文件是针对某一种</a:t>
            </a:r>
            <a:r>
              <a:rPr lang="en-US" altLang="zh-CN" dirty="0"/>
              <a:t>CPU</a:t>
            </a:r>
            <a:r>
              <a:rPr lang="zh-CN" altLang="en-US" dirty="0" smtClean="0"/>
              <a:t>体系结构（即与具体体系结构相关）的</a:t>
            </a:r>
            <a:r>
              <a:rPr lang="zh-CN" altLang="en-US" dirty="0"/>
              <a:t>二进制文件</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53672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203" name="Rectangle 43"/>
          <p:cNvSpPr>
            <a:spLocks noGrp="1" noChangeArrowheads="1"/>
          </p:cNvSpPr>
          <p:nvPr>
            <p:ph type="title"/>
          </p:nvPr>
        </p:nvSpPr>
        <p:spPr/>
        <p:txBody>
          <a:bodyPr/>
          <a:lstStyle/>
          <a:p>
            <a:pPr>
              <a:defRPr/>
            </a:pPr>
            <a:r>
              <a:rPr kumimoji="1" lang="en-US" altLang="zh-CN" dirty="0" smtClean="0"/>
              <a:t>ELF</a:t>
            </a:r>
            <a:r>
              <a:rPr kumimoji="1" lang="zh-CN" altLang="en-US" dirty="0" smtClean="0"/>
              <a:t>文件格式</a:t>
            </a:r>
            <a:endParaRPr kumimoji="1" lang="zh-CN" altLang="zh-CN" dirty="0" smtClean="0"/>
          </a:p>
        </p:txBody>
      </p:sp>
      <p:graphicFrame>
        <p:nvGraphicFramePr>
          <p:cNvPr id="220206" name="Group 46"/>
          <p:cNvGraphicFramePr>
            <a:graphicFrameLocks noGrp="1"/>
          </p:cNvGraphicFramePr>
          <p:nvPr>
            <p:ph idx="4294967295"/>
            <p:extLst>
              <p:ext uri="{D42A27DB-BD31-4B8C-83A1-F6EECF244321}">
                <p14:modId xmlns:p14="http://schemas.microsoft.com/office/powerpoint/2010/main" val="1411030300"/>
              </p:ext>
            </p:extLst>
          </p:nvPr>
        </p:nvGraphicFramePr>
        <p:xfrm>
          <a:off x="2124868" y="1988840"/>
          <a:ext cx="4894263" cy="4171953"/>
        </p:xfrm>
        <a:graphic>
          <a:graphicData uri="http://schemas.openxmlformats.org/drawingml/2006/table">
            <a:tbl>
              <a:tblPr/>
              <a:tblGrid>
                <a:gridCol w="4894263"/>
              </a:tblGrid>
              <a:tr h="587375">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ELF</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头</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984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程序头表（可省略）</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984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.text</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9213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.rodata</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984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.data</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984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984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节头表</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881419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Text Box 4"/>
          <p:cNvSpPr txBox="1">
            <a:spLocks noChangeArrowheads="1"/>
          </p:cNvSpPr>
          <p:nvPr/>
        </p:nvSpPr>
        <p:spPr bwMode="auto">
          <a:xfrm>
            <a:off x="723900" y="360496"/>
            <a:ext cx="7772400" cy="5959475"/>
          </a:xfrm>
          <a:prstGeom prst="rect">
            <a:avLst/>
          </a:prstGeom>
          <a:noFill/>
          <a:ln w="12700" cap="sq">
            <a:noFill/>
            <a:miter lim="800000"/>
          </a:ln>
          <a:effectLst/>
        </p:spPr>
        <p:txBody>
          <a:bodyPr>
            <a:spAutoFit/>
          </a:bodyPr>
          <a:lstStyle/>
          <a:p>
            <a:pPr eaLnBrk="0" fontAlgn="base" hangingPunct="0">
              <a:spcBef>
                <a:spcPct val="0"/>
              </a:spcBef>
              <a:spcAft>
                <a:spcPct val="0"/>
              </a:spcAft>
              <a:defRPr/>
            </a:pPr>
            <a:r>
              <a:rPr kumimoji="1" lang="en-US" altLang="zh-CN" sz="1600" b="1" dirty="0">
                <a:solidFill>
                  <a:srgbClr val="FF0000"/>
                </a:solidFill>
                <a:latin typeface="Heiti SC Light"/>
                <a:ea typeface="Heiti SC Light"/>
                <a:cs typeface="Heiti SC Light"/>
              </a:rPr>
              <a:t>.bss </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FF0000"/>
                </a:solidFill>
                <a:latin typeface="Heiti SC Light"/>
                <a:ea typeface="Heiti SC Light"/>
                <a:cs typeface="Heiti SC Light"/>
              </a:rPr>
              <a:t>此</a:t>
            </a:r>
            <a:r>
              <a:rPr kumimoji="1" lang="zh-CN" altLang="en-US" sz="1600" b="1" dirty="0">
                <a:solidFill>
                  <a:srgbClr val="FF0000"/>
                </a:solidFill>
                <a:latin typeface="Heiti SC Light"/>
                <a:ea typeface="Heiti SC Light"/>
                <a:cs typeface="Heiti SC Light"/>
              </a:rPr>
              <a:t>节存放用于程序内存映象的未初始化数据。此节类型</a:t>
            </a:r>
            <a:r>
              <a:rPr kumimoji="1" lang="zh-CN" altLang="en-US" sz="1600" b="1" dirty="0" smtClean="0">
                <a:solidFill>
                  <a:srgbClr val="FF0000"/>
                </a:solidFill>
                <a:latin typeface="Heiti SC Light"/>
                <a:ea typeface="Heiti SC Light"/>
                <a:cs typeface="Heiti SC Light"/>
              </a:rPr>
              <a:t>是</a:t>
            </a:r>
            <a:endParaRPr kumimoji="1" lang="en-US" altLang="zh-CN" sz="1600" b="1" dirty="0" smtClean="0">
              <a:solidFill>
                <a:srgbClr val="FF0000"/>
              </a:solidFill>
              <a:latin typeface="Heiti SC Light"/>
              <a:ea typeface="Heiti SC Light"/>
              <a:cs typeface="Heiti SC Light"/>
            </a:endParaRPr>
          </a:p>
          <a:p>
            <a:pPr eaLnBrk="0" fontAlgn="base" hangingPunct="0">
              <a:spcBef>
                <a:spcPct val="0"/>
              </a:spcBef>
              <a:spcAft>
                <a:spcPct val="0"/>
              </a:spcAft>
              <a:defRPr/>
            </a:pPr>
            <a:r>
              <a:rPr kumimoji="1" lang="en-US" altLang="zh-CN" sz="1600" b="1" dirty="0">
                <a:solidFill>
                  <a:srgbClr val="FF0000"/>
                </a:solidFill>
                <a:latin typeface="Heiti SC Light"/>
                <a:ea typeface="Heiti SC Light"/>
                <a:cs typeface="Heiti SC Light"/>
              </a:rPr>
              <a:t> </a:t>
            </a:r>
            <a:r>
              <a:rPr kumimoji="1" lang="en-US" altLang="zh-CN" sz="1600" b="1" dirty="0" smtClean="0">
                <a:solidFill>
                  <a:srgbClr val="FF0000"/>
                </a:solidFill>
                <a:latin typeface="Heiti SC Light"/>
                <a:ea typeface="Heiti SC Light"/>
                <a:cs typeface="Heiti SC Light"/>
              </a:rPr>
              <a:t>                   SHT_NOBITS</a:t>
            </a:r>
            <a:r>
              <a:rPr kumimoji="1" lang="en-US" altLang="zh-CN" sz="1600" b="1" dirty="0">
                <a:solidFill>
                  <a:srgbClr val="FF0000"/>
                </a:solidFill>
                <a:latin typeface="Heiti SC Light"/>
                <a:ea typeface="Heiti SC Light"/>
                <a:cs typeface="Heiti SC Light"/>
              </a:rPr>
              <a:t>,</a:t>
            </a:r>
            <a:r>
              <a:rPr kumimoji="1" lang="zh-CN" altLang="en-US" sz="1600" b="1" dirty="0" smtClean="0">
                <a:solidFill>
                  <a:srgbClr val="FF0000"/>
                </a:solidFill>
                <a:latin typeface="Heiti SC Light"/>
                <a:ea typeface="Heiti SC Light"/>
                <a:cs typeface="Heiti SC Light"/>
              </a:rPr>
              <a:t>因此不占文件空间</a:t>
            </a:r>
            <a:r>
              <a:rPr kumimoji="1" lang="zh-CN" altLang="en-US" sz="1600" b="1" dirty="0">
                <a:solidFill>
                  <a:srgbClr val="FF0000"/>
                </a:solidFill>
                <a:latin typeface="Heiti SC Light"/>
                <a:ea typeface="Heiti SC Light"/>
                <a:cs typeface="Heiti SC Light"/>
              </a:rPr>
              <a:t>。</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.comment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节存放版本控制信息。</a:t>
            </a:r>
          </a:p>
          <a:p>
            <a:pPr eaLnBrk="0" fontAlgn="base" hangingPunct="0">
              <a:spcBef>
                <a:spcPct val="0"/>
              </a:spcBef>
              <a:spcAft>
                <a:spcPct val="0"/>
              </a:spcAft>
              <a:defRPr/>
            </a:pPr>
            <a:r>
              <a:rPr kumimoji="1" lang="en-US" altLang="zh-CN" sz="1600" b="1" dirty="0">
                <a:solidFill>
                  <a:srgbClr val="FF0000"/>
                </a:solidFill>
                <a:latin typeface="Heiti SC Light"/>
                <a:ea typeface="Heiti SC Light"/>
                <a:cs typeface="Heiti SC Light"/>
              </a:rPr>
              <a:t>.data</a:t>
            </a:r>
            <a:r>
              <a:rPr kumimoji="1" lang="zh-CN" altLang="en-US" sz="1600" b="1" dirty="0">
                <a:solidFill>
                  <a:srgbClr val="FF0000"/>
                </a:solidFill>
                <a:latin typeface="Heiti SC Light"/>
                <a:ea typeface="Heiti SC Light"/>
                <a:cs typeface="Heiti SC Light"/>
              </a:rPr>
              <a:t>和</a:t>
            </a:r>
            <a:r>
              <a:rPr kumimoji="1" lang="en-US" altLang="zh-CN" sz="1600" b="1" dirty="0">
                <a:solidFill>
                  <a:srgbClr val="FF0000"/>
                </a:solidFill>
                <a:latin typeface="Heiti SC Light"/>
                <a:ea typeface="Heiti SC Light"/>
                <a:cs typeface="Heiti SC Light"/>
              </a:rPr>
              <a:t>.</a:t>
            </a:r>
            <a:r>
              <a:rPr kumimoji="1" lang="en-US" altLang="zh-CN" sz="1600" b="1" dirty="0" err="1">
                <a:solidFill>
                  <a:srgbClr val="FF0000"/>
                </a:solidFill>
                <a:latin typeface="Heiti SC Light"/>
                <a:ea typeface="Heiti SC Light"/>
                <a:cs typeface="Heiti SC Light"/>
              </a:rPr>
              <a:t>datal</a:t>
            </a:r>
            <a:r>
              <a:rPr kumimoji="1" lang="en-US" altLang="zh-CN" sz="1600" b="1" dirty="0">
                <a:solidFill>
                  <a:srgbClr val="FF0000"/>
                </a:solidFill>
                <a:latin typeface="Heiti SC Light"/>
                <a:ea typeface="Heiti SC Light"/>
                <a:cs typeface="Heiti SC Light"/>
              </a:rPr>
              <a:t> </a:t>
            </a:r>
            <a:r>
              <a:rPr kumimoji="1" lang="en-US" altLang="zh-CN" sz="1600" b="1" dirty="0">
                <a:solidFill>
                  <a:srgbClr val="000000"/>
                </a:solidFill>
                <a:latin typeface="Heiti SC Light"/>
                <a:ea typeface="Heiti SC Light"/>
                <a:cs typeface="Heiti SC Light"/>
              </a:rPr>
              <a:t>	</a:t>
            </a:r>
            <a:r>
              <a:rPr kumimoji="1" lang="zh-CN" altLang="en-US" sz="1600" b="1" dirty="0">
                <a:solidFill>
                  <a:srgbClr val="FF0000"/>
                </a:solidFill>
                <a:latin typeface="Heiti SC Light"/>
                <a:ea typeface="Heiti SC Light"/>
                <a:cs typeface="Heiti SC Light"/>
              </a:rPr>
              <a:t>此节存放用于程序内存映象的初始化数据。</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.debug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节存放符号调试信息。</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.dynamic 	</a:t>
            </a:r>
            <a:r>
              <a:rPr kumimoji="1" lang="zh-CN" altLang="en-US" sz="1600" b="1" dirty="0">
                <a:solidFill>
                  <a:srgbClr val="000000"/>
                </a:solidFill>
                <a:latin typeface="Heiti SC Light"/>
                <a:ea typeface="Heiti SC Light"/>
                <a:cs typeface="Heiti SC Light"/>
              </a:rPr>
              <a:t>此节存放动态连接信息。</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a:t>
            </a:r>
            <a:r>
              <a:rPr kumimoji="1" lang="en-US" altLang="zh-CN" sz="1600" b="1" dirty="0" err="1">
                <a:solidFill>
                  <a:srgbClr val="000000"/>
                </a:solidFill>
                <a:latin typeface="Heiti SC Light"/>
                <a:ea typeface="Heiti SC Light"/>
                <a:cs typeface="Heiti SC Light"/>
              </a:rPr>
              <a:t>dynstr</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节存放动态连接所需的字符串，在大多数情况下，这些</a:t>
            </a:r>
            <a:r>
              <a:rPr kumimoji="1" lang="zh-CN" altLang="en-US" sz="1600" b="1" dirty="0" smtClean="0">
                <a:solidFill>
                  <a:srgbClr val="000000"/>
                </a:solidFill>
                <a:latin typeface="Heiti SC Light"/>
                <a:ea typeface="Heiti SC Light"/>
                <a:cs typeface="Heiti SC Light"/>
              </a:rPr>
              <a:t>字符串</a:t>
            </a:r>
            <a:endParaRPr kumimoji="1" lang="en-US" altLang="zh-CN" sz="1600" b="1" dirty="0" smtClean="0">
              <a:solidFill>
                <a:srgbClr val="000000"/>
              </a:solidFill>
              <a:latin typeface="Heiti SC Light"/>
              <a:ea typeface="Heiti SC Light"/>
              <a:cs typeface="Heiti SC Light"/>
            </a:endParaRP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代表</a:t>
            </a:r>
            <a:r>
              <a:rPr kumimoji="1" lang="zh-CN" altLang="en-US" sz="1600" b="1" dirty="0">
                <a:solidFill>
                  <a:srgbClr val="000000"/>
                </a:solidFill>
                <a:latin typeface="Heiti SC Light"/>
                <a:ea typeface="Heiti SC Light"/>
                <a:cs typeface="Heiti SC Light"/>
              </a:rPr>
              <a:t>的是与符号表项有关的名字。</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a:t>
            </a:r>
            <a:r>
              <a:rPr kumimoji="1" lang="en-US" altLang="zh-CN" sz="1600" b="1" dirty="0" err="1">
                <a:solidFill>
                  <a:srgbClr val="000000"/>
                </a:solidFill>
                <a:latin typeface="Heiti SC Light"/>
                <a:ea typeface="Heiti SC Light"/>
                <a:cs typeface="Heiti SC Light"/>
              </a:rPr>
              <a:t>dynsym</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节存放的是“符号表”中描述的动态连接符号表。</a:t>
            </a:r>
          </a:p>
          <a:p>
            <a:pPr eaLnBrk="0" fontAlgn="base" hangingPunct="0">
              <a:spcBef>
                <a:spcPct val="0"/>
              </a:spcBef>
              <a:spcAft>
                <a:spcPct val="0"/>
              </a:spcAft>
              <a:defRPr/>
            </a:pPr>
            <a:r>
              <a:rPr kumimoji="1" lang="en-US" altLang="zh-CN" sz="1600" b="1" dirty="0">
                <a:solidFill>
                  <a:srgbClr val="3333CC"/>
                </a:solidFill>
                <a:latin typeface="Heiti SC Light"/>
                <a:ea typeface="Heiti SC Light"/>
                <a:cs typeface="Heiti SC Light"/>
              </a:rPr>
              <a:t>.</a:t>
            </a:r>
            <a:r>
              <a:rPr kumimoji="1" lang="en-US" altLang="zh-CN" sz="1600" b="1" dirty="0" err="1">
                <a:solidFill>
                  <a:srgbClr val="3333CC"/>
                </a:solidFill>
                <a:latin typeface="Heiti SC Light"/>
                <a:ea typeface="Heiti SC Light"/>
                <a:cs typeface="Heiti SC Light"/>
              </a:rPr>
              <a:t>fini</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节存放与进程中指代码有关的执行指令。</a:t>
            </a:r>
          </a:p>
          <a:p>
            <a:pPr eaLnBrk="0" fontAlgn="base" hangingPunct="0">
              <a:spcBef>
                <a:spcPct val="0"/>
              </a:spcBef>
              <a:spcAft>
                <a:spcPct val="0"/>
              </a:spcAft>
              <a:defRPr/>
            </a:pPr>
            <a:r>
              <a:rPr kumimoji="1" lang="zh-CN" altLang="en-US" sz="1600" b="1" dirty="0">
                <a:solidFill>
                  <a:srgbClr val="3333CC"/>
                </a:solidFill>
                <a:latin typeface="Heiti SC Light"/>
                <a:ea typeface="Heiti SC Light"/>
                <a:cs typeface="Heiti SC Light"/>
              </a:rPr>
              <a:t> </a:t>
            </a:r>
            <a:r>
              <a:rPr kumimoji="1" lang="en-US" altLang="zh-CN" sz="1600" b="1" dirty="0">
                <a:solidFill>
                  <a:srgbClr val="3333CC"/>
                </a:solidFill>
                <a:latin typeface="Heiti SC Light"/>
                <a:ea typeface="Heiti SC Light"/>
                <a:cs typeface="Heiti SC Light"/>
              </a:rPr>
              <a:t>.got</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节存放全程偏移量表。</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.hash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节存放一个符号散列表。</a:t>
            </a:r>
          </a:p>
          <a:p>
            <a:pPr eaLnBrk="0" fontAlgn="base" hangingPunct="0">
              <a:spcBef>
                <a:spcPct val="0"/>
              </a:spcBef>
              <a:spcAft>
                <a:spcPct val="0"/>
              </a:spcAft>
              <a:defRPr/>
            </a:pPr>
            <a:r>
              <a:rPr kumimoji="1" lang="en-US" altLang="zh-CN" sz="1600" b="1" dirty="0">
                <a:solidFill>
                  <a:srgbClr val="3333CC"/>
                </a:solidFill>
                <a:latin typeface="Heiti SC Light"/>
                <a:ea typeface="Heiti SC Light"/>
                <a:cs typeface="Heiti SC Light"/>
              </a:rPr>
              <a:t>.</a:t>
            </a:r>
            <a:r>
              <a:rPr kumimoji="1" lang="en-US" altLang="zh-CN" sz="1600" b="1" dirty="0" err="1">
                <a:solidFill>
                  <a:srgbClr val="3333CC"/>
                </a:solidFill>
                <a:latin typeface="Heiti SC Light"/>
                <a:ea typeface="Heiti SC Light"/>
                <a:cs typeface="Heiti SC Light"/>
              </a:rPr>
              <a:t>init</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节存放组成进程初始化代码的执行指令。</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a:t>
            </a:r>
            <a:r>
              <a:rPr kumimoji="1" lang="en-US" altLang="zh-CN" sz="1600" b="1" dirty="0" err="1">
                <a:solidFill>
                  <a:srgbClr val="000000"/>
                </a:solidFill>
                <a:latin typeface="Heiti SC Light"/>
                <a:ea typeface="Heiti SC Light"/>
                <a:cs typeface="Heiti SC Light"/>
              </a:rPr>
              <a:t>interp</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节存放一个程序解释程序的路径名。</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.line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节存放符号调试中使用的行号信息，主要描述源程序与机器</a:t>
            </a:r>
            <a:r>
              <a:rPr kumimoji="1" lang="zh-CN" altLang="en-US" sz="1600" b="1" dirty="0" smtClean="0">
                <a:solidFill>
                  <a:srgbClr val="000000"/>
                </a:solidFill>
                <a:latin typeface="Heiti SC Light"/>
                <a:ea typeface="Heiti SC Light"/>
                <a:cs typeface="Heiti SC Light"/>
              </a:rPr>
              <a:t>指</a:t>
            </a:r>
            <a:endParaRPr kumimoji="1" lang="en-US" altLang="zh-CN" sz="1600" b="1" dirty="0" smtClean="0">
              <a:solidFill>
                <a:srgbClr val="000000"/>
              </a:solidFill>
              <a:latin typeface="Heiti SC Light"/>
              <a:ea typeface="Heiti SC Light"/>
              <a:cs typeface="Heiti SC Light"/>
            </a:endParaRP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令</a:t>
            </a:r>
            <a:r>
              <a:rPr kumimoji="1" lang="zh-CN" altLang="en-US" sz="1600" b="1" dirty="0">
                <a:solidFill>
                  <a:srgbClr val="000000"/>
                </a:solidFill>
                <a:latin typeface="Heiti SC Light"/>
                <a:ea typeface="Heiti SC Light"/>
                <a:cs typeface="Heiti SC Light"/>
              </a:rPr>
              <a:t>之间的对应关系。</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.note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节存放供其他程序检测兼容性，一致性的特殊信息。</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a:t>
            </a:r>
            <a:r>
              <a:rPr kumimoji="1" lang="en-US" altLang="zh-CN" sz="1600" b="1" dirty="0" err="1">
                <a:solidFill>
                  <a:srgbClr val="000000"/>
                </a:solidFill>
                <a:latin typeface="Heiti SC Light"/>
                <a:ea typeface="Heiti SC Light"/>
                <a:cs typeface="Heiti SC Light"/>
              </a:rPr>
              <a:t>plt</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节存放过程连接表。</a:t>
            </a:r>
          </a:p>
          <a:p>
            <a:pPr eaLnBrk="0" fontAlgn="base" hangingPunct="0">
              <a:spcBef>
                <a:spcPct val="0"/>
              </a:spcBef>
              <a:spcAft>
                <a:spcPct val="0"/>
              </a:spcAft>
              <a:defRPr/>
            </a:pPr>
            <a:r>
              <a:rPr kumimoji="1" lang="en-US" altLang="zh-CN" sz="1600" b="1" dirty="0">
                <a:solidFill>
                  <a:srgbClr val="3333CC"/>
                </a:solidFill>
                <a:latin typeface="Heiti SC Light"/>
                <a:ea typeface="Heiti SC Light"/>
                <a:cs typeface="Heiti SC Light"/>
              </a:rPr>
              <a:t>.</a:t>
            </a:r>
            <a:r>
              <a:rPr kumimoji="1" lang="en-US" altLang="zh-CN" sz="1600" b="1" dirty="0" err="1">
                <a:solidFill>
                  <a:srgbClr val="3333CC"/>
                </a:solidFill>
                <a:latin typeface="Heiti SC Light"/>
                <a:ea typeface="Heiti SC Light"/>
                <a:cs typeface="Heiti SC Light"/>
              </a:rPr>
              <a:t>rel</a:t>
            </a:r>
            <a:r>
              <a:rPr kumimoji="1" lang="en-US" altLang="zh-CN" sz="1600" b="1" i="1" dirty="0" err="1">
                <a:solidFill>
                  <a:srgbClr val="3333CC"/>
                </a:solidFill>
                <a:latin typeface="Heiti SC Light"/>
                <a:ea typeface="Heiti SC Light"/>
                <a:cs typeface="Heiti SC Light"/>
              </a:rPr>
              <a:t>name</a:t>
            </a:r>
            <a:r>
              <a:rPr kumimoji="1" lang="zh-CN" altLang="en-US" sz="1600" b="1" dirty="0">
                <a:solidFill>
                  <a:srgbClr val="3333CC"/>
                </a:solidFill>
                <a:latin typeface="Heiti SC Light"/>
                <a:ea typeface="Heiti SC Light"/>
                <a:cs typeface="Heiti SC Light"/>
              </a:rPr>
              <a:t>和</a:t>
            </a:r>
            <a:r>
              <a:rPr kumimoji="1" lang="en-US" altLang="zh-CN" sz="1600" b="1" dirty="0">
                <a:solidFill>
                  <a:srgbClr val="3333CC"/>
                </a:solidFill>
                <a:latin typeface="Heiti SC Light"/>
                <a:ea typeface="Heiti SC Light"/>
                <a:cs typeface="Heiti SC Light"/>
              </a:rPr>
              <a:t>.</a:t>
            </a:r>
            <a:r>
              <a:rPr kumimoji="1" lang="en-US" altLang="zh-CN" sz="1600" b="1" dirty="0" err="1">
                <a:solidFill>
                  <a:srgbClr val="3333CC"/>
                </a:solidFill>
                <a:latin typeface="Heiti SC Light"/>
                <a:ea typeface="Heiti SC Light"/>
                <a:cs typeface="Heiti SC Light"/>
              </a:rPr>
              <a:t>rela</a:t>
            </a:r>
            <a:r>
              <a:rPr kumimoji="1" lang="en-US" altLang="zh-CN" sz="1600" b="1" i="1" dirty="0" err="1">
                <a:solidFill>
                  <a:srgbClr val="3333CC"/>
                </a:solidFill>
                <a:latin typeface="Heiti SC Light"/>
                <a:ea typeface="Heiti SC Light"/>
                <a:cs typeface="Heiti SC Light"/>
              </a:rPr>
              <a:t>name</a:t>
            </a:r>
            <a:r>
              <a:rPr kumimoji="1" lang="en-US" altLang="zh-CN" sz="1600" b="1" i="1" dirty="0">
                <a:solidFill>
                  <a:srgbClr val="3333CC"/>
                </a:solidFill>
                <a:latin typeface="Heiti SC Light"/>
                <a:ea typeface="Heiti SC Light"/>
                <a:cs typeface="Heiti SC Light"/>
              </a:rPr>
              <a:t>  	</a:t>
            </a:r>
            <a:r>
              <a:rPr kumimoji="1" lang="zh-CN" altLang="en-US" sz="1600" b="1" dirty="0">
                <a:solidFill>
                  <a:srgbClr val="3333CC"/>
                </a:solidFill>
                <a:latin typeface="Heiti SC Light"/>
                <a:ea typeface="Heiti SC Light"/>
                <a:cs typeface="Heiti SC Light"/>
              </a:rPr>
              <a:t>此节存放重定位信息。</a:t>
            </a:r>
          </a:p>
          <a:p>
            <a:pPr eaLnBrk="0" fontAlgn="base" hangingPunct="0">
              <a:spcBef>
                <a:spcPct val="0"/>
              </a:spcBef>
              <a:spcAft>
                <a:spcPct val="0"/>
              </a:spcAft>
              <a:defRPr/>
            </a:pPr>
            <a:r>
              <a:rPr kumimoji="1" lang="en-US" altLang="zh-CN" sz="1600" b="1" dirty="0">
                <a:solidFill>
                  <a:srgbClr val="3333CC"/>
                </a:solidFill>
                <a:latin typeface="Heiti SC Light"/>
                <a:ea typeface="Heiti SC Light"/>
                <a:cs typeface="Heiti SC Light"/>
              </a:rPr>
              <a:t>.</a:t>
            </a:r>
            <a:r>
              <a:rPr kumimoji="1" lang="en-US" altLang="zh-CN" sz="1600" b="1" dirty="0" err="1">
                <a:solidFill>
                  <a:srgbClr val="3333CC"/>
                </a:solidFill>
                <a:latin typeface="Heiti SC Light"/>
                <a:ea typeface="Heiti SC Light"/>
                <a:cs typeface="Heiti SC Light"/>
              </a:rPr>
              <a:t>rodata</a:t>
            </a:r>
            <a:r>
              <a:rPr kumimoji="1" lang="zh-CN" altLang="en-US" sz="1600" b="1" dirty="0">
                <a:solidFill>
                  <a:srgbClr val="3333CC"/>
                </a:solidFill>
                <a:latin typeface="Heiti SC Light"/>
                <a:ea typeface="Heiti SC Light"/>
                <a:cs typeface="Heiti SC Light"/>
              </a:rPr>
              <a:t>和</a:t>
            </a:r>
            <a:r>
              <a:rPr kumimoji="1" lang="en-US" altLang="zh-CN" sz="1600" b="1" dirty="0">
                <a:solidFill>
                  <a:srgbClr val="3333CC"/>
                </a:solidFill>
                <a:latin typeface="Heiti SC Light"/>
                <a:ea typeface="Heiti SC Light"/>
                <a:cs typeface="Heiti SC Light"/>
              </a:rPr>
              <a:t>.</a:t>
            </a:r>
            <a:r>
              <a:rPr kumimoji="1" lang="en-US" altLang="zh-CN" sz="1600" b="1" dirty="0" err="1">
                <a:solidFill>
                  <a:srgbClr val="3333CC"/>
                </a:solidFill>
                <a:latin typeface="Heiti SC Light"/>
                <a:ea typeface="Heiti SC Light"/>
                <a:cs typeface="Heiti SC Light"/>
              </a:rPr>
              <a:t>rodatal</a:t>
            </a:r>
            <a:r>
              <a:rPr kumimoji="1" lang="en-US" altLang="zh-CN" sz="1600" b="1" dirty="0">
                <a:solidFill>
                  <a:srgbClr val="3333CC"/>
                </a:solidFill>
                <a:latin typeface="Heiti SC Light"/>
                <a:ea typeface="Heiti SC Light"/>
                <a:cs typeface="Heiti SC Light"/>
              </a:rPr>
              <a:t> 	</a:t>
            </a:r>
            <a:r>
              <a:rPr kumimoji="1" lang="zh-CN" altLang="en-US" sz="1600" b="1" dirty="0">
                <a:solidFill>
                  <a:srgbClr val="3333CC"/>
                </a:solidFill>
                <a:latin typeface="Heiti SC Light"/>
                <a:ea typeface="Heiti SC Light"/>
                <a:cs typeface="Heiti SC Light"/>
              </a:rPr>
              <a:t>此节存放进程映象中不可写段的只读数据。</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a:t>
            </a:r>
            <a:r>
              <a:rPr kumimoji="1" lang="en-US" altLang="zh-CN" sz="1600" b="1" dirty="0" err="1">
                <a:solidFill>
                  <a:srgbClr val="000000"/>
                </a:solidFill>
                <a:latin typeface="Heiti SC Light"/>
                <a:ea typeface="Heiti SC Light"/>
                <a:cs typeface="Heiti SC Light"/>
              </a:rPr>
              <a:t>shstrtab</a:t>
            </a:r>
            <a:r>
              <a:rPr kumimoji="1" lang="en-US" altLang="zh-CN" sz="1600" b="1" dirty="0">
                <a:solidFill>
                  <a:srgbClr val="000000"/>
                </a:solidFill>
                <a:latin typeface="Heiti SC Light"/>
                <a:ea typeface="Heiti SC Light"/>
                <a:cs typeface="Heiti SC Light"/>
              </a:rPr>
              <a:t> 	</a:t>
            </a:r>
            <a:r>
              <a:rPr kumimoji="1" lang="zh-CN" altLang="en-US" sz="1600" b="1" dirty="0">
                <a:solidFill>
                  <a:srgbClr val="000000"/>
                </a:solidFill>
                <a:latin typeface="Heiti SC Light"/>
                <a:ea typeface="Heiti SC Light"/>
                <a:cs typeface="Heiti SC Light"/>
              </a:rPr>
              <a:t>此节存放节名。</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a:t>
            </a:r>
            <a:r>
              <a:rPr kumimoji="1" lang="en-US" altLang="zh-CN" sz="1600" b="1" dirty="0" err="1">
                <a:solidFill>
                  <a:srgbClr val="000000"/>
                </a:solidFill>
                <a:latin typeface="Heiti SC Light"/>
                <a:ea typeface="Heiti SC Light"/>
                <a:cs typeface="Heiti SC Light"/>
              </a:rPr>
              <a:t>strtab</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节存放的字符串标识与符号表项有关的名字。</a:t>
            </a:r>
          </a:p>
          <a:p>
            <a:pPr eaLnBrk="0" fontAlgn="base" hangingPunct="0">
              <a:spcBef>
                <a:spcPct val="0"/>
              </a:spcBef>
              <a:spcAft>
                <a:spcPct val="0"/>
              </a:spcAft>
              <a:defRPr/>
            </a:pPr>
            <a:r>
              <a:rPr kumimoji="1" lang="en-US" altLang="zh-CN" sz="1600" b="1" dirty="0">
                <a:solidFill>
                  <a:srgbClr val="000000"/>
                </a:solidFill>
                <a:latin typeface="Heiti SC Light"/>
                <a:ea typeface="Heiti SC Light"/>
                <a:cs typeface="Heiti SC Light"/>
              </a:rPr>
              <a:t>.</a:t>
            </a:r>
            <a:r>
              <a:rPr kumimoji="1" lang="en-US" altLang="zh-CN" sz="1600" b="1" dirty="0" err="1">
                <a:solidFill>
                  <a:srgbClr val="000000"/>
                </a:solidFill>
                <a:latin typeface="Heiti SC Light"/>
                <a:ea typeface="Heiti SC Light"/>
                <a:cs typeface="Heiti SC Light"/>
              </a:rPr>
              <a:t>symtab</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000000"/>
                </a:solidFill>
                <a:latin typeface="Heiti SC Light"/>
                <a:ea typeface="Heiti SC Light"/>
                <a:cs typeface="Heiti SC Light"/>
              </a:rPr>
              <a:t>此</a:t>
            </a:r>
            <a:r>
              <a:rPr kumimoji="1" lang="zh-CN" altLang="en-US" sz="1600" b="1" dirty="0">
                <a:solidFill>
                  <a:srgbClr val="000000"/>
                </a:solidFill>
                <a:latin typeface="Heiti SC Light"/>
                <a:ea typeface="Heiti SC Light"/>
                <a:cs typeface="Heiti SC Light"/>
              </a:rPr>
              <a:t>节存放符号表。</a:t>
            </a:r>
          </a:p>
          <a:p>
            <a:pPr eaLnBrk="0" fontAlgn="base" hangingPunct="0">
              <a:spcBef>
                <a:spcPct val="0"/>
              </a:spcBef>
              <a:spcAft>
                <a:spcPct val="0"/>
              </a:spcAft>
              <a:defRPr/>
            </a:pPr>
            <a:r>
              <a:rPr kumimoji="1" lang="en-US" altLang="zh-CN" sz="1600" b="1" dirty="0">
                <a:solidFill>
                  <a:srgbClr val="FF0000"/>
                </a:solidFill>
                <a:latin typeface="Heiti SC Light"/>
                <a:ea typeface="Heiti SC Light"/>
                <a:cs typeface="Heiti SC Light"/>
              </a:rPr>
              <a:t>.text </a:t>
            </a:r>
            <a:r>
              <a:rPr kumimoji="1" lang="en-US" altLang="zh-CN" sz="1600" b="1" dirty="0">
                <a:solidFill>
                  <a:srgbClr val="000000"/>
                </a:solidFill>
                <a:latin typeface="Heiti SC Light"/>
                <a:ea typeface="Heiti SC Light"/>
                <a:cs typeface="Heiti SC Light"/>
              </a:rPr>
              <a:t>	</a:t>
            </a:r>
            <a:r>
              <a:rPr kumimoji="1" lang="en-US" altLang="zh-CN" sz="1600" b="1" dirty="0" smtClean="0">
                <a:solidFill>
                  <a:srgbClr val="000000"/>
                </a:solidFill>
                <a:latin typeface="Heiti SC Light"/>
                <a:ea typeface="Heiti SC Light"/>
                <a:cs typeface="Heiti SC Light"/>
              </a:rPr>
              <a:t>	</a:t>
            </a:r>
            <a:r>
              <a:rPr kumimoji="1" lang="zh-CN" altLang="en-US" sz="1600" b="1" dirty="0" smtClean="0">
                <a:solidFill>
                  <a:srgbClr val="FF0000"/>
                </a:solidFill>
                <a:latin typeface="Heiti SC Light"/>
                <a:ea typeface="Heiti SC Light"/>
                <a:cs typeface="Heiti SC Light"/>
              </a:rPr>
              <a:t>此</a:t>
            </a:r>
            <a:r>
              <a:rPr kumimoji="1" lang="zh-CN" altLang="en-US" sz="1600" b="1" dirty="0">
                <a:solidFill>
                  <a:srgbClr val="FF0000"/>
                </a:solidFill>
                <a:latin typeface="Heiti SC Light"/>
                <a:ea typeface="Heiti SC Light"/>
                <a:cs typeface="Heiti SC Light"/>
              </a:rPr>
              <a:t>节存放正文，也称程序的执行指令。</a:t>
            </a:r>
          </a:p>
        </p:txBody>
      </p:sp>
    </p:spTree>
    <p:extLst>
      <p:ext uri="{BB962C8B-B14F-4D97-AF65-F5344CB8AC3E}">
        <p14:creationId xmlns:p14="http://schemas.microsoft.com/office/powerpoint/2010/main" val="1111438140"/>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a:defRPr/>
            </a:pPr>
            <a:r>
              <a:rPr kumimoji="1" lang="en-US" altLang="zh-CN" dirty="0"/>
              <a:t>ELF</a:t>
            </a:r>
            <a:r>
              <a:rPr kumimoji="1" lang="zh-CN" altLang="en-US" dirty="0"/>
              <a:t>文件头的</a:t>
            </a:r>
            <a:r>
              <a:rPr kumimoji="1" lang="zh-CN" altLang="en-US" dirty="0" smtClean="0"/>
              <a:t>定义（</a:t>
            </a:r>
            <a:r>
              <a:rPr kumimoji="1" lang="en-US" altLang="zh-CN" dirty="0" smtClean="0"/>
              <a:t>52</a:t>
            </a:r>
            <a:r>
              <a:rPr kumimoji="1" lang="zh-CN" altLang="en-US" dirty="0" smtClean="0"/>
              <a:t>个字节）</a:t>
            </a:r>
            <a:endParaRPr kumimoji="1" lang="zh-CN" altLang="zh-CN" dirty="0" smtClean="0"/>
          </a:p>
        </p:txBody>
      </p:sp>
      <p:sp>
        <p:nvSpPr>
          <p:cNvPr id="226308" name="Text Box 4"/>
          <p:cNvSpPr txBox="1">
            <a:spLocks noChangeArrowheads="1"/>
          </p:cNvSpPr>
          <p:nvPr/>
        </p:nvSpPr>
        <p:spPr bwMode="auto">
          <a:xfrm>
            <a:off x="827584" y="1556792"/>
            <a:ext cx="7976249" cy="5139869"/>
          </a:xfrm>
          <a:prstGeom prst="rect">
            <a:avLst/>
          </a:prstGeom>
          <a:noFill/>
          <a:ln w="12700" cap="sq">
            <a:noFill/>
            <a:miter lim="800000"/>
          </a:ln>
          <a:effectLst/>
        </p:spPr>
        <p:txBody>
          <a:bodyPr wrap="square">
            <a:spAutoFit/>
          </a:bodyPr>
          <a:lstStyle/>
          <a:p>
            <a:pPr eaLnBrk="0" hangingPunct="0">
              <a:buFontTx/>
              <a:buNone/>
              <a:defRPr/>
            </a:pPr>
            <a:r>
              <a:rPr kumimoji="1" lang="en-US" altLang="zh-CN" sz="2400" b="1" dirty="0">
                <a:ea typeface="宋体" pitchFamily="2" charset="-122"/>
              </a:rPr>
              <a:t>ELF</a:t>
            </a:r>
            <a:r>
              <a:rPr kumimoji="1" lang="zh-CN" altLang="en-US" sz="2400" b="1" dirty="0">
                <a:ea typeface="宋体" pitchFamily="2" charset="-122"/>
              </a:rPr>
              <a:t>头描述文件组成。</a:t>
            </a:r>
          </a:p>
          <a:p>
            <a:pPr eaLnBrk="0" hangingPunct="0">
              <a:buFontTx/>
              <a:buNone/>
              <a:defRPr/>
            </a:pPr>
            <a:r>
              <a:rPr kumimoji="1" lang="en-US" altLang="zh-CN" sz="1600" dirty="0">
                <a:latin typeface="Tw Cen MT Condensed Extra Bold" panose="020B0803020202020204" pitchFamily="34" charset="0"/>
                <a:ea typeface="宋体" pitchFamily="2" charset="-122"/>
              </a:rPr>
              <a:t>typedef </a:t>
            </a:r>
            <a:r>
              <a:rPr kumimoji="1" lang="en-US" altLang="zh-CN" sz="1600" dirty="0" err="1">
                <a:latin typeface="Tw Cen MT Condensed Extra Bold" panose="020B0803020202020204" pitchFamily="34" charset="0"/>
                <a:ea typeface="宋体" pitchFamily="2" charset="-122"/>
              </a:rPr>
              <a:t>struct</a:t>
            </a:r>
            <a:r>
              <a:rPr kumimoji="1" lang="en-US" altLang="zh-CN" sz="1600" dirty="0">
                <a:latin typeface="Tw Cen MT Condensed Extra Bold" panose="020B0803020202020204" pitchFamily="34" charset="0"/>
                <a:ea typeface="宋体" pitchFamily="2" charset="-122"/>
              </a:rPr>
              <a:t> {</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e_ident[16];	</a:t>
            </a:r>
            <a:r>
              <a:rPr kumimoji="1" lang="en-US" altLang="zh-CN" sz="1600" b="1" dirty="0" smtClean="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标志本文件为目标文件，</a:t>
            </a:r>
            <a:r>
              <a:rPr kumimoji="1" lang="zh-CN" altLang="en-US" sz="1600" b="1" dirty="0" smtClean="0">
                <a:latin typeface="Tw Cen MT Condensed Extra Bold" panose="020B0803020202020204" pitchFamily="34" charset="0"/>
                <a:ea typeface="宋体" pitchFamily="2" charset="-122"/>
              </a:rPr>
              <a:t>提供</a:t>
            </a:r>
            <a:endParaRPr kumimoji="1" lang="en-US" altLang="zh-CN" sz="1600" b="1" dirty="0" smtClean="0">
              <a:latin typeface="Tw Cen MT Condensed Extra Bold" panose="020B0803020202020204" pitchFamily="34" charset="0"/>
              <a:ea typeface="宋体" pitchFamily="2" charset="-122"/>
            </a:endParaRPr>
          </a:p>
          <a:p>
            <a:pPr eaLnBrk="0" hangingPunct="0">
              <a:buFontTx/>
              <a:buNone/>
              <a:defRPr/>
            </a:pPr>
            <a:r>
              <a:rPr kumimoji="1" lang="en-US" altLang="zh-CN" sz="1600" b="1" dirty="0" smtClean="0">
                <a:latin typeface="Tw Cen MT Condensed Extra Bold" panose="020B0803020202020204" pitchFamily="34" charset="0"/>
                <a:ea typeface="宋体" pitchFamily="2" charset="-122"/>
              </a:rPr>
              <a:t>                                                                                                 </a:t>
            </a:r>
            <a:r>
              <a:rPr kumimoji="1" lang="zh-CN" altLang="en-US" sz="1600" b="1" dirty="0" smtClean="0">
                <a:latin typeface="Tw Cen MT Condensed Extra Bold" panose="020B0803020202020204" pitchFamily="34" charset="0"/>
                <a:ea typeface="宋体" pitchFamily="2" charset="-122"/>
              </a:rPr>
              <a:t>机器</a:t>
            </a:r>
            <a:r>
              <a:rPr kumimoji="1" lang="zh-CN" altLang="en-US" sz="1600" b="1" dirty="0">
                <a:latin typeface="Tw Cen MT Condensed Extra Bold" panose="020B0803020202020204" pitchFamily="34" charset="0"/>
                <a:ea typeface="宋体" pitchFamily="2" charset="-122"/>
              </a:rPr>
              <a:t>无关的数据，</a:t>
            </a:r>
            <a:r>
              <a:rPr kumimoji="1" lang="zh-CN" altLang="en-US" sz="1600" b="1" dirty="0" smtClean="0">
                <a:latin typeface="Tw Cen MT Condensed Extra Bold" panose="020B0803020202020204" pitchFamily="34" charset="0"/>
                <a:ea typeface="宋体" pitchFamily="2" charset="-122"/>
              </a:rPr>
              <a:t>可实现对文</a:t>
            </a:r>
            <a:endParaRPr kumimoji="1" lang="en-US" altLang="zh-CN" sz="1600" b="1" dirty="0" smtClean="0">
              <a:latin typeface="Tw Cen MT Condensed Extra Bold" panose="020B0803020202020204" pitchFamily="34" charset="0"/>
              <a:ea typeface="宋体" pitchFamily="2" charset="-122"/>
            </a:endParaRPr>
          </a:p>
          <a:p>
            <a:pPr eaLnBrk="0" hangingPunct="0">
              <a:buFontTx/>
              <a:buNone/>
              <a:defRPr/>
            </a:pPr>
            <a:r>
              <a:rPr kumimoji="1" lang="en-US" altLang="zh-CN" sz="1600" b="1" dirty="0">
                <a:latin typeface="Tw Cen MT Condensed Extra Bold" panose="020B0803020202020204" pitchFamily="34" charset="0"/>
                <a:ea typeface="宋体" pitchFamily="2" charset="-122"/>
              </a:rPr>
              <a:t> </a:t>
            </a:r>
            <a:r>
              <a:rPr kumimoji="1" lang="en-US" altLang="zh-CN" sz="1600" b="1" dirty="0" smtClean="0">
                <a:latin typeface="Tw Cen MT Condensed Extra Bold" panose="020B0803020202020204" pitchFamily="34" charset="0"/>
                <a:ea typeface="宋体" pitchFamily="2" charset="-122"/>
              </a:rPr>
              <a:t>                                                                                                </a:t>
            </a:r>
            <a:r>
              <a:rPr kumimoji="1" lang="zh-CN" altLang="en-US" sz="1600" b="1" dirty="0" smtClean="0">
                <a:latin typeface="Tw Cen MT Condensed Extra Bold" panose="020B0803020202020204" pitchFamily="34" charset="0"/>
                <a:ea typeface="宋体" pitchFamily="2" charset="-122"/>
              </a:rPr>
              <a:t>件</a:t>
            </a:r>
            <a:r>
              <a:rPr kumimoji="1" lang="zh-CN" altLang="en-US" sz="1600" b="1" dirty="0">
                <a:latin typeface="Tw Cen MT Condensed Extra Bold" panose="020B0803020202020204" pitchFamily="34" charset="0"/>
                <a:ea typeface="宋体" pitchFamily="2" charset="-122"/>
              </a:rPr>
              <a:t>内容的译码与解释*</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e_type</a:t>
            </a:r>
            <a:r>
              <a:rPr kumimoji="1" lang="en-US" altLang="zh-CN" sz="1600" dirty="0">
                <a:latin typeface="Tw Cen MT Condensed Extra Bold" panose="020B0803020202020204" pitchFamily="34" charset="0"/>
                <a:ea typeface="宋体" pitchFamily="2" charset="-122"/>
              </a:rPr>
              <a:t>[2];		</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标识目标文件类型 *</a:t>
            </a:r>
            <a:r>
              <a:rPr kumimoji="1" lang="en-US" altLang="zh-CN" sz="1600" b="1" dirty="0">
                <a:latin typeface="Tw Cen MT Condensed Extra Bold" panose="020B0803020202020204" pitchFamily="34" charset="0"/>
                <a:ea typeface="宋体" pitchFamily="2" charset="-122"/>
              </a:rPr>
              <a:t>/</a:t>
            </a:r>
          </a:p>
          <a:p>
            <a:pPr eaLnBrk="0" hangingPunct="0">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e_machine</a:t>
            </a:r>
            <a:r>
              <a:rPr kumimoji="1" lang="en-US" altLang="zh-CN" sz="1600" dirty="0">
                <a:latin typeface="Tw Cen MT Condensed Extra Bold" panose="020B0803020202020204" pitchFamily="34" charset="0"/>
                <a:ea typeface="宋体" pitchFamily="2" charset="-122"/>
              </a:rPr>
              <a:t>[2];	</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指定必需的体系结构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e_version</a:t>
            </a:r>
            <a:r>
              <a:rPr kumimoji="1" lang="en-US" altLang="zh-CN" sz="1600" dirty="0">
                <a:latin typeface="Tw Cen MT Condensed Extra Bold" panose="020B0803020202020204" pitchFamily="34" charset="0"/>
                <a:ea typeface="宋体" pitchFamily="2" charset="-122"/>
              </a:rPr>
              <a:t>[4];	</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标识目标文件版本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e_entry</a:t>
            </a:r>
            <a:r>
              <a:rPr kumimoji="1" lang="en-US" altLang="zh-CN" sz="1600" dirty="0">
                <a:latin typeface="Tw Cen MT Condensed Extra Bold" panose="020B0803020202020204" pitchFamily="34" charset="0"/>
                <a:ea typeface="宋体" pitchFamily="2" charset="-122"/>
              </a:rPr>
              <a:t>[4];		</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指向起始虚地址的指针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e_phoff</a:t>
            </a:r>
            <a:r>
              <a:rPr kumimoji="1" lang="en-US" altLang="zh-CN" sz="1600" dirty="0">
                <a:latin typeface="Tw Cen MT Condensed Extra Bold" panose="020B0803020202020204" pitchFamily="34" charset="0"/>
                <a:ea typeface="宋体" pitchFamily="2" charset="-122"/>
              </a:rPr>
              <a:t>[4];		</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程序头表的文件偏移量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e_shoff</a:t>
            </a:r>
            <a:r>
              <a:rPr kumimoji="1" lang="en-US" altLang="zh-CN" sz="1600" dirty="0">
                <a:latin typeface="Tw Cen MT Condensed Extra Bold" panose="020B0803020202020204" pitchFamily="34" charset="0"/>
                <a:ea typeface="宋体" pitchFamily="2" charset="-122"/>
              </a:rPr>
              <a:t>[4];		</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节头表的文件偏移量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e_flags</a:t>
            </a:r>
            <a:r>
              <a:rPr kumimoji="1" lang="en-US" altLang="zh-CN" sz="1600" dirty="0">
                <a:latin typeface="Tw Cen MT Condensed Extra Bold" panose="020B0803020202020204" pitchFamily="34" charset="0"/>
                <a:ea typeface="宋体" pitchFamily="2" charset="-122"/>
              </a:rPr>
              <a:t>[4];		</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针对具体处理器的标志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e_ehsize</a:t>
            </a:r>
            <a:r>
              <a:rPr kumimoji="1" lang="en-US" altLang="zh-CN" sz="1600" dirty="0">
                <a:latin typeface="Tw Cen MT Condensed Extra Bold" panose="020B0803020202020204" pitchFamily="34" charset="0"/>
                <a:ea typeface="宋体" pitchFamily="2" charset="-122"/>
              </a:rPr>
              <a:t>[2];	</a:t>
            </a:r>
            <a:r>
              <a:rPr kumimoji="1" lang="en-US" altLang="zh-CN" sz="1600" dirty="0" smtClean="0">
                <a:latin typeface="Tw Cen MT Condensed Extra Bold" panose="020B0803020202020204" pitchFamily="34" charset="0"/>
                <a:ea typeface="宋体" pitchFamily="2" charset="-122"/>
              </a:rPr>
              <a:t>/* </a:t>
            </a:r>
            <a:r>
              <a:rPr kumimoji="1" lang="en-US" altLang="zh-CN" sz="1600" dirty="0">
                <a:latin typeface="Tw Cen MT Condensed Extra Bold" panose="020B0803020202020204" pitchFamily="34" charset="0"/>
                <a:ea typeface="宋体" pitchFamily="2" charset="-122"/>
              </a:rPr>
              <a:t>ELF </a:t>
            </a:r>
            <a:r>
              <a:rPr kumimoji="1" lang="zh-CN" altLang="en-US" sz="1600" b="1" dirty="0">
                <a:latin typeface="Tw Cen MT Condensed Extra Bold" panose="020B0803020202020204" pitchFamily="34" charset="0"/>
                <a:ea typeface="宋体" pitchFamily="2" charset="-122"/>
              </a:rPr>
              <a:t>头的大小 </a:t>
            </a:r>
            <a:r>
              <a:rPr kumimoji="1" lang="zh-CN" altLang="en-US" sz="1600" dirty="0">
                <a:latin typeface="Tw Cen MT Condensed Extra Bold" panose="020B0803020202020204" pitchFamily="34" charset="0"/>
                <a:ea typeface="宋体" pitchFamily="2" charset="-122"/>
              </a:rPr>
              <a:t>*</a:t>
            </a:r>
            <a:r>
              <a:rPr kumimoji="1" lang="en-US" altLang="zh-CN" sz="1600"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e_phentsize</a:t>
            </a:r>
            <a:r>
              <a:rPr kumimoji="1" lang="en-US" altLang="zh-CN" sz="1600" dirty="0">
                <a:latin typeface="Tw Cen MT Condensed Extra Bold" panose="020B0803020202020204" pitchFamily="34" charset="0"/>
                <a:ea typeface="宋体" pitchFamily="2" charset="-122"/>
              </a:rPr>
              <a:t>[2];	</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程序头表每项的大小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e_phnum</a:t>
            </a:r>
            <a:r>
              <a:rPr kumimoji="1" lang="en-US" altLang="zh-CN" sz="1600" dirty="0">
                <a:latin typeface="Tw Cen MT Condensed Extra Bold" panose="020B0803020202020204" pitchFamily="34" charset="0"/>
                <a:ea typeface="宋体" pitchFamily="2" charset="-122"/>
              </a:rPr>
              <a:t>[2];	</a:t>
            </a:r>
            <a:r>
              <a:rPr kumimoji="1" lang="en-US" altLang="zh-CN" sz="1600" b="1" dirty="0" smtClean="0">
                <a:latin typeface="Tw Cen MT Condensed Extra Bold" panose="020B0803020202020204" pitchFamily="34" charset="0"/>
                <a:ea typeface="宋体" pitchFamily="2" charset="-122"/>
              </a:rPr>
              <a:t>/</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程序头表项的个数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e_shentsize</a:t>
            </a:r>
            <a:r>
              <a:rPr kumimoji="1" lang="en-US" altLang="zh-CN" sz="1600" dirty="0">
                <a:latin typeface="Tw Cen MT Condensed Extra Bold" panose="020B0803020202020204" pitchFamily="34" charset="0"/>
                <a:ea typeface="宋体" pitchFamily="2" charset="-122"/>
              </a:rPr>
              <a:t>[2];	</a:t>
            </a:r>
            <a:r>
              <a:rPr kumimoji="1" lang="en-US" altLang="zh-CN" sz="1600" b="1" dirty="0" smtClean="0">
                <a:latin typeface="Tw Cen MT Condensed Extra Bold" panose="020B0803020202020204" pitchFamily="34" charset="0"/>
                <a:ea typeface="宋体" pitchFamily="2" charset="-122"/>
              </a:rPr>
              <a:t>/</a:t>
            </a:r>
            <a:r>
              <a:rPr kumimoji="1" lang="en-US" altLang="zh-CN" sz="1600" b="1" dirty="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节头表每项的大小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e_shnum</a:t>
            </a:r>
            <a:r>
              <a:rPr kumimoji="1" lang="en-US" altLang="zh-CN" sz="1600" dirty="0">
                <a:latin typeface="Tw Cen MT Condensed Extra Bold" panose="020B0803020202020204" pitchFamily="34" charset="0"/>
                <a:ea typeface="宋体" pitchFamily="2" charset="-122"/>
              </a:rPr>
              <a:t>[2];	</a:t>
            </a:r>
            <a:r>
              <a:rPr kumimoji="1" lang="en-US" altLang="zh-CN" sz="1600" b="1" dirty="0" smtClean="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节头表项的个数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unsigned char	</a:t>
            </a:r>
            <a:r>
              <a:rPr kumimoji="1" lang="en-US" altLang="zh-CN" sz="1600" dirty="0" err="1">
                <a:latin typeface="Tw Cen MT Condensed Extra Bold" panose="020B0803020202020204" pitchFamily="34" charset="0"/>
                <a:ea typeface="宋体" pitchFamily="2" charset="-122"/>
              </a:rPr>
              <a:t>e_shstrndx</a:t>
            </a:r>
            <a:r>
              <a:rPr kumimoji="1" lang="en-US" altLang="zh-CN" sz="1600" dirty="0">
                <a:latin typeface="Tw Cen MT Condensed Extra Bold" panose="020B0803020202020204" pitchFamily="34" charset="0"/>
                <a:ea typeface="宋体" pitchFamily="2" charset="-122"/>
              </a:rPr>
              <a:t>[2];	</a:t>
            </a:r>
            <a:r>
              <a:rPr kumimoji="1" lang="en-US" altLang="zh-CN" sz="1600" b="1" dirty="0" smtClean="0">
                <a:latin typeface="Tw Cen MT Condensed Extra Bold" panose="020B0803020202020204" pitchFamily="34" charset="0"/>
                <a:ea typeface="宋体" pitchFamily="2" charset="-122"/>
              </a:rPr>
              <a:t>/* </a:t>
            </a:r>
            <a:r>
              <a:rPr kumimoji="1" lang="zh-CN" altLang="en-US" sz="1600" b="1" dirty="0">
                <a:latin typeface="Tw Cen MT Condensed Extra Bold" panose="020B0803020202020204" pitchFamily="34" charset="0"/>
                <a:ea typeface="宋体" pitchFamily="2" charset="-122"/>
              </a:rPr>
              <a:t>与节名字符串表</a:t>
            </a:r>
            <a:r>
              <a:rPr kumimoji="1" lang="zh-CN" altLang="en-US" sz="1600" b="1" dirty="0" smtClean="0">
                <a:latin typeface="Tw Cen MT Condensed Extra Bold" panose="020B0803020202020204" pitchFamily="34" charset="0"/>
                <a:ea typeface="宋体" pitchFamily="2" charset="-122"/>
              </a:rPr>
              <a:t>相关的</a:t>
            </a:r>
            <a:r>
              <a:rPr kumimoji="1" lang="zh-CN" altLang="en-US" sz="1600" b="1" dirty="0">
                <a:latin typeface="Tw Cen MT Condensed Extra Bold" panose="020B0803020202020204" pitchFamily="34" charset="0"/>
                <a:ea typeface="宋体" pitchFamily="2" charset="-122"/>
              </a:rPr>
              <a:t>节头</a:t>
            </a:r>
            <a:r>
              <a:rPr kumimoji="1" lang="zh-CN" altLang="en-US" sz="1600" b="1" dirty="0" smtClean="0">
                <a:latin typeface="Tw Cen MT Condensed Extra Bold" panose="020B0803020202020204" pitchFamily="34" charset="0"/>
                <a:ea typeface="宋体" pitchFamily="2" charset="-122"/>
              </a:rPr>
              <a:t>表</a:t>
            </a:r>
            <a:endParaRPr kumimoji="1" lang="en-US" altLang="zh-CN" sz="1600" b="1" dirty="0" smtClean="0">
              <a:latin typeface="Tw Cen MT Condensed Extra Bold" panose="020B0803020202020204" pitchFamily="34" charset="0"/>
              <a:ea typeface="宋体" pitchFamily="2" charset="-122"/>
            </a:endParaRPr>
          </a:p>
          <a:p>
            <a:pPr eaLnBrk="0" hangingPunct="0">
              <a:buFontTx/>
              <a:buNone/>
              <a:defRPr/>
            </a:pPr>
            <a:r>
              <a:rPr kumimoji="1" lang="en-US" altLang="zh-CN" sz="1600" dirty="0">
                <a:latin typeface="Tw Cen MT Condensed Extra Bold" panose="020B0803020202020204" pitchFamily="34" charset="0"/>
                <a:ea typeface="宋体" pitchFamily="2" charset="-122"/>
              </a:rPr>
              <a:t>	</a:t>
            </a:r>
            <a:r>
              <a:rPr kumimoji="1" lang="en-US" altLang="zh-CN" sz="1600" dirty="0" smtClean="0">
                <a:latin typeface="Tw Cen MT Condensed Extra Bold" panose="020B0803020202020204" pitchFamily="34" charset="0"/>
                <a:ea typeface="宋体" pitchFamily="2" charset="-122"/>
              </a:rPr>
              <a:t>				     </a:t>
            </a:r>
            <a:r>
              <a:rPr kumimoji="1" lang="zh-CN" altLang="en-US" sz="1600" b="1" dirty="0" smtClean="0">
                <a:latin typeface="Tw Cen MT Condensed Extra Bold" panose="020B0803020202020204" pitchFamily="34" charset="0"/>
                <a:ea typeface="宋体" pitchFamily="2" charset="-122"/>
              </a:rPr>
              <a:t>项</a:t>
            </a:r>
            <a:r>
              <a:rPr kumimoji="1" lang="zh-CN" altLang="en-US" sz="1600" b="1" dirty="0">
                <a:latin typeface="Tw Cen MT Condensed Extra Bold" panose="020B0803020202020204" pitchFamily="34" charset="0"/>
                <a:ea typeface="宋体" pitchFamily="2" charset="-122"/>
              </a:rPr>
              <a:t>的索引 *</a:t>
            </a:r>
            <a:r>
              <a:rPr kumimoji="1" lang="en-US" altLang="zh-CN" sz="1600" b="1" dirty="0">
                <a:latin typeface="Tw Cen MT Condensed Extra Bold" panose="020B0803020202020204" pitchFamily="34" charset="0"/>
                <a:ea typeface="宋体" pitchFamily="2" charset="-122"/>
              </a:rPr>
              <a:t>/</a:t>
            </a:r>
          </a:p>
          <a:p>
            <a:pPr eaLnBrk="0" hangingPunct="0">
              <a:buFontTx/>
              <a:buNone/>
              <a:defRPr/>
            </a:pPr>
            <a:r>
              <a:rPr kumimoji="1" lang="en-US" altLang="zh-CN" sz="1600" dirty="0">
                <a:latin typeface="Tw Cen MT Condensed Extra Bold" panose="020B0803020202020204" pitchFamily="34" charset="0"/>
                <a:ea typeface="宋体" pitchFamily="2" charset="-122"/>
              </a:rPr>
              <a:t>} Elf32_Ehdr;</a:t>
            </a:r>
          </a:p>
        </p:txBody>
      </p:sp>
    </p:spTree>
    <p:extLst>
      <p:ext uri="{BB962C8B-B14F-4D97-AF65-F5344CB8AC3E}">
        <p14:creationId xmlns:p14="http://schemas.microsoft.com/office/powerpoint/2010/main" val="340587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ELF</a:t>
            </a:r>
            <a:r>
              <a:rPr kumimoji="1" lang="zh-CN" altLang="en-US" dirty="0"/>
              <a:t>文件头的定义</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02922494"/>
              </p:ext>
            </p:extLst>
          </p:nvPr>
        </p:nvGraphicFramePr>
        <p:xfrm>
          <a:off x="498295" y="1844824"/>
          <a:ext cx="8188505" cy="4572000"/>
        </p:xfrm>
        <a:graphic>
          <a:graphicData uri="http://schemas.openxmlformats.org/drawingml/2006/table">
            <a:tbl>
              <a:tblPr firstRow="1" bandRow="1">
                <a:effectLst>
                  <a:outerShdw blurRad="40000" dir="5400000" rotWithShape="0">
                    <a:srgbClr val="000000">
                      <a:alpha val="38000"/>
                    </a:srgbClr>
                  </a:outerShdw>
                </a:effectLst>
                <a:tableStyleId>{69C7853C-536D-4A76-A0AE-DD22124D55A5}</a:tableStyleId>
              </a:tblPr>
              <a:tblGrid>
                <a:gridCol w="1685141"/>
                <a:gridCol w="6503364"/>
              </a:tblGrid>
              <a:tr h="370840">
                <a:tc>
                  <a:txBody>
                    <a:bodyPr/>
                    <a:lstStyle/>
                    <a:p>
                      <a:pPr algn="r"/>
                      <a:r>
                        <a:rPr lang="en-US" altLang="zh-CN" sz="2400" b="1" dirty="0" smtClean="0">
                          <a:solidFill>
                            <a:srgbClr val="3333CC"/>
                          </a:solidFill>
                          <a:latin typeface="MS PGothic" panose="020B0600070205080204" pitchFamily="34" charset="-128"/>
                          <a:ea typeface="MS PGothic" panose="020B0600070205080204" pitchFamily="34" charset="-128"/>
                        </a:rPr>
                        <a:t>e_ident</a:t>
                      </a:r>
                      <a:r>
                        <a:rPr lang="zh-CN" altLang="en-US" sz="2400" b="1" dirty="0" smtClean="0">
                          <a:solidFill>
                            <a:srgbClr val="3333CC"/>
                          </a:solidFill>
                          <a:latin typeface="MS PGothic" panose="020B0600070205080204" pitchFamily="34" charset="-128"/>
                          <a:ea typeface="MS PGothic" panose="020B0600070205080204" pitchFamily="34" charset="-128"/>
                        </a:rPr>
                        <a:t>：</a:t>
                      </a:r>
                      <a:endParaRPr lang="zh-CN" altLang="en-US" sz="2400" dirty="0">
                        <a:latin typeface="MS PGothic" panose="020B0600070205080204" pitchFamily="34" charset="-128"/>
                        <a:ea typeface="MS PGothic" panose="020B060007020508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ea"/>
                          <a:ea typeface="+mn-ea"/>
                        </a:rPr>
                        <a:t>这一部分是文件的标志，用于表明该文件是一个</a:t>
                      </a:r>
                      <a:r>
                        <a:rPr lang="en-US" altLang="zh-CN" sz="2400" b="1" dirty="0" smtClean="0">
                          <a:solidFill>
                            <a:schemeClr val="tx1"/>
                          </a:solidFill>
                          <a:latin typeface="+mn-ea"/>
                          <a:ea typeface="+mn-ea"/>
                        </a:rPr>
                        <a:t>ELF</a:t>
                      </a:r>
                      <a:r>
                        <a:rPr lang="zh-CN" altLang="en-US" sz="2400" b="1" dirty="0" smtClean="0">
                          <a:solidFill>
                            <a:schemeClr val="tx1"/>
                          </a:solidFill>
                          <a:latin typeface="+mn-ea"/>
                          <a:ea typeface="+mn-ea"/>
                        </a:rPr>
                        <a:t>文件。</a:t>
                      </a:r>
                      <a:r>
                        <a:rPr lang="en-US" altLang="zh-CN" sz="2400" b="1" dirty="0" smtClean="0">
                          <a:solidFill>
                            <a:schemeClr val="tx1"/>
                          </a:solidFill>
                          <a:latin typeface="+mn-ea"/>
                          <a:ea typeface="+mn-ea"/>
                        </a:rPr>
                        <a:t>ELF</a:t>
                      </a:r>
                      <a:r>
                        <a:rPr lang="zh-CN" altLang="en-US" sz="2400" b="1" dirty="0" smtClean="0">
                          <a:solidFill>
                            <a:schemeClr val="tx1"/>
                          </a:solidFill>
                          <a:latin typeface="+mn-ea"/>
                          <a:ea typeface="+mn-ea"/>
                        </a:rPr>
                        <a:t>文件的头四个字节为</a:t>
                      </a:r>
                      <a:r>
                        <a:rPr lang="en-US" altLang="zh-CN" sz="2400" b="1" dirty="0" smtClean="0">
                          <a:solidFill>
                            <a:schemeClr val="tx1"/>
                          </a:solidFill>
                          <a:latin typeface="+mn-ea"/>
                          <a:ea typeface="+mn-ea"/>
                        </a:rPr>
                        <a:t>magic number</a:t>
                      </a:r>
                      <a:r>
                        <a:rPr lang="zh-CN" altLang="en-US" sz="2400" b="1" dirty="0" smtClean="0">
                          <a:solidFill>
                            <a:schemeClr val="tx1"/>
                          </a:solidFill>
                          <a:latin typeface="+mn-ea"/>
                          <a:ea typeface="+mn-ea"/>
                        </a:rPr>
                        <a:t>。</a:t>
                      </a:r>
                    </a:p>
                  </a:txBody>
                  <a:tcPr/>
                </a:tc>
              </a:tr>
              <a:tr h="370840">
                <a:tc>
                  <a:txBody>
                    <a:bodyPr/>
                    <a:lstStyle/>
                    <a:p>
                      <a:pPr algn="r"/>
                      <a:r>
                        <a:rPr lang="en-US" altLang="zh-CN" sz="2400" b="1" dirty="0" err="1" smtClean="0">
                          <a:solidFill>
                            <a:srgbClr val="3333CC"/>
                          </a:solidFill>
                          <a:latin typeface="MS PGothic" panose="020B0600070205080204" pitchFamily="34" charset="-128"/>
                          <a:ea typeface="MS PGothic" panose="020B0600070205080204" pitchFamily="34" charset="-128"/>
                        </a:rPr>
                        <a:t>e_type</a:t>
                      </a:r>
                      <a:r>
                        <a:rPr lang="zh-CN" altLang="en-US" sz="2400" b="1" dirty="0" smtClean="0">
                          <a:solidFill>
                            <a:srgbClr val="3333CC"/>
                          </a:solidFill>
                          <a:latin typeface="MS PGothic" panose="020B0600070205080204" pitchFamily="34" charset="-128"/>
                          <a:ea typeface="MS PGothic" panose="020B0600070205080204" pitchFamily="34" charset="-128"/>
                        </a:rPr>
                        <a:t>：</a:t>
                      </a:r>
                      <a:endParaRPr lang="zh-CN" altLang="en-US" sz="2400" dirty="0">
                        <a:latin typeface="MS PGothic" panose="020B0600070205080204" pitchFamily="34" charset="-128"/>
                        <a:ea typeface="MS PGothic" panose="020B060007020508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t>用于标明该文件的类型，如可执行文件、动态连接库、可重定位文件等。</a:t>
                      </a:r>
                    </a:p>
                  </a:txBody>
                  <a:tcPr/>
                </a:tc>
              </a:tr>
              <a:tr h="370840">
                <a:tc>
                  <a:txBody>
                    <a:bodyPr/>
                    <a:lstStyle/>
                    <a:p>
                      <a:pPr algn="r"/>
                      <a:r>
                        <a:rPr lang="en-US" altLang="zh-CN" sz="2400" b="1" dirty="0" err="1" smtClean="0">
                          <a:solidFill>
                            <a:srgbClr val="3333CC"/>
                          </a:solidFill>
                          <a:latin typeface="MS PGothic" panose="020B0600070205080204" pitchFamily="34" charset="-128"/>
                          <a:ea typeface="MS PGothic" panose="020B0600070205080204" pitchFamily="34" charset="-128"/>
                        </a:rPr>
                        <a:t>e_machine</a:t>
                      </a:r>
                      <a:r>
                        <a:rPr lang="zh-CN" altLang="en-US" sz="2400" b="1" dirty="0" smtClean="0">
                          <a:solidFill>
                            <a:srgbClr val="3333CC"/>
                          </a:solidFill>
                          <a:latin typeface="MS PGothic" panose="020B0600070205080204" pitchFamily="34" charset="-128"/>
                          <a:ea typeface="MS PGothic" panose="020B0600070205080204" pitchFamily="34" charset="-128"/>
                        </a:rPr>
                        <a:t>：</a:t>
                      </a:r>
                      <a:endParaRPr lang="zh-CN" altLang="en-US" sz="2400" dirty="0">
                        <a:latin typeface="MS PGothic" panose="020B0600070205080204" pitchFamily="34" charset="-128"/>
                        <a:ea typeface="MS PGothic" panose="020B0600070205080204" pitchFamily="34" charset="-128"/>
                      </a:endParaRPr>
                    </a:p>
                  </a:txBody>
                  <a:tcPr/>
                </a:tc>
                <a:tc>
                  <a:txBody>
                    <a:bodyPr/>
                    <a:lstStyle/>
                    <a:p>
                      <a:r>
                        <a:rPr lang="en-US" altLang="zh-CN" sz="2400" b="1" dirty="0" smtClean="0"/>
                        <a:t>表明体系结构，如x86，x86_64，MIPS，PowerPC等等。</a:t>
                      </a:r>
                      <a:endParaRPr lang="zh-CN" altLang="en-US" sz="2400" dirty="0"/>
                    </a:p>
                  </a:txBody>
                  <a:tcPr/>
                </a:tc>
              </a:tr>
              <a:tr h="370840">
                <a:tc>
                  <a:txBody>
                    <a:bodyPr/>
                    <a:lstStyle/>
                    <a:p>
                      <a:pPr algn="r"/>
                      <a:r>
                        <a:rPr lang="en-US" altLang="zh-CN" sz="2400" b="1" dirty="0" err="1" smtClean="0">
                          <a:solidFill>
                            <a:srgbClr val="3333CC"/>
                          </a:solidFill>
                          <a:latin typeface="MS PGothic" panose="020B0600070205080204" pitchFamily="34" charset="-128"/>
                          <a:ea typeface="MS PGothic" panose="020B0600070205080204" pitchFamily="34" charset="-128"/>
                        </a:rPr>
                        <a:t>e_version</a:t>
                      </a:r>
                      <a:r>
                        <a:rPr lang="zh-CN" altLang="en-US" sz="2400" b="1" dirty="0" smtClean="0">
                          <a:solidFill>
                            <a:srgbClr val="3333CC"/>
                          </a:solidFill>
                          <a:latin typeface="MS PGothic" panose="020B0600070205080204" pitchFamily="34" charset="-128"/>
                          <a:ea typeface="MS PGothic" panose="020B0600070205080204" pitchFamily="34" charset="-128"/>
                        </a:rPr>
                        <a:t>：</a:t>
                      </a:r>
                      <a:endParaRPr lang="zh-CN" altLang="en-US" sz="2400" dirty="0">
                        <a:latin typeface="MS PGothic" panose="020B0600070205080204" pitchFamily="34" charset="-128"/>
                        <a:ea typeface="MS PGothic" panose="020B060007020508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t>文件版本</a:t>
                      </a:r>
                      <a:endParaRPr lang="zh-CN" altLang="en-US" sz="2400" b="1" dirty="0" smtClean="0"/>
                    </a:p>
                  </a:txBody>
                  <a:tcPr/>
                </a:tc>
              </a:tr>
              <a:tr h="370840">
                <a:tc>
                  <a:txBody>
                    <a:bodyPr/>
                    <a:lstStyle/>
                    <a:p>
                      <a:pPr algn="r"/>
                      <a:r>
                        <a:rPr lang="en-US" altLang="zh-CN" sz="2400" b="1" dirty="0" err="1" smtClean="0">
                          <a:solidFill>
                            <a:srgbClr val="3333CC"/>
                          </a:solidFill>
                          <a:latin typeface="MS PGothic" panose="020B0600070205080204" pitchFamily="34" charset="-128"/>
                          <a:ea typeface="MS PGothic" panose="020B0600070205080204" pitchFamily="34" charset="-128"/>
                        </a:rPr>
                        <a:t>e_entry</a:t>
                      </a:r>
                      <a:r>
                        <a:rPr lang="zh-CN" altLang="en-US" sz="2400" b="1" dirty="0" smtClean="0">
                          <a:solidFill>
                            <a:srgbClr val="3333CC"/>
                          </a:solidFill>
                          <a:latin typeface="MS PGothic" panose="020B0600070205080204" pitchFamily="34" charset="-128"/>
                          <a:ea typeface="MS PGothic" panose="020B0600070205080204" pitchFamily="34" charset="-128"/>
                        </a:rPr>
                        <a:t>：</a:t>
                      </a:r>
                      <a:endParaRPr lang="zh-CN" altLang="en-US" sz="2400" dirty="0">
                        <a:latin typeface="MS PGothic" panose="020B0600070205080204" pitchFamily="34" charset="-128"/>
                        <a:ea typeface="MS PGothic" panose="020B060007020508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t>程序入口的虚拟地址</a:t>
                      </a:r>
                      <a:endParaRPr lang="zh-CN" altLang="en-US" sz="2400" b="1" dirty="0" smtClean="0"/>
                    </a:p>
                  </a:txBody>
                  <a:tcPr/>
                </a:tc>
              </a:tr>
              <a:tr h="370840">
                <a:tc>
                  <a:txBody>
                    <a:bodyPr/>
                    <a:lstStyle/>
                    <a:p>
                      <a:pPr algn="r"/>
                      <a:r>
                        <a:rPr lang="en-US" altLang="zh-CN" sz="2400" b="1" dirty="0" err="1" smtClean="0">
                          <a:solidFill>
                            <a:srgbClr val="3333CC"/>
                          </a:solidFill>
                          <a:latin typeface="MS PGothic" panose="020B0600070205080204" pitchFamily="34" charset="-128"/>
                          <a:ea typeface="MS PGothic" panose="020B0600070205080204" pitchFamily="34" charset="-128"/>
                        </a:rPr>
                        <a:t>e_phoff</a:t>
                      </a:r>
                      <a:r>
                        <a:rPr lang="zh-CN" altLang="en-US" sz="2400" b="1" dirty="0" smtClean="0">
                          <a:solidFill>
                            <a:srgbClr val="3333CC"/>
                          </a:solidFill>
                          <a:latin typeface="MS PGothic" panose="020B0600070205080204" pitchFamily="34" charset="-128"/>
                          <a:ea typeface="MS PGothic" panose="020B0600070205080204" pitchFamily="34" charset="-128"/>
                        </a:rPr>
                        <a:t>：</a:t>
                      </a:r>
                      <a:endParaRPr lang="zh-CN" altLang="en-US" sz="2400" dirty="0">
                        <a:latin typeface="MS PGothic" panose="020B0600070205080204" pitchFamily="34" charset="-128"/>
                        <a:ea typeface="MS PGothic" panose="020B060007020508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t>程序头表在该</a:t>
                      </a:r>
                      <a:r>
                        <a:rPr lang="en-US" altLang="zh-CN" sz="2400" b="1" dirty="0" smtClean="0"/>
                        <a:t>ELF</a:t>
                      </a:r>
                      <a:r>
                        <a:rPr lang="zh-CN" altLang="en-US" sz="2400" b="1" dirty="0" smtClean="0"/>
                        <a:t>文件中的位置</a:t>
                      </a:r>
                      <a:r>
                        <a:rPr lang="en-US" altLang="zh-CN" sz="2400" b="1" dirty="0" smtClean="0"/>
                        <a:t>(</a:t>
                      </a:r>
                      <a:r>
                        <a:rPr lang="zh-CN" altLang="en-US" sz="2400" b="1" dirty="0" smtClean="0"/>
                        <a:t>具体地说是偏移</a:t>
                      </a:r>
                      <a:r>
                        <a:rPr lang="en-US" altLang="zh-CN" sz="2400" b="1" dirty="0" smtClean="0"/>
                        <a:t>)</a:t>
                      </a:r>
                      <a:r>
                        <a:rPr lang="zh-CN" altLang="en-US" sz="2400" b="1" dirty="0" smtClean="0"/>
                        <a:t>。</a:t>
                      </a:r>
                      <a:r>
                        <a:rPr lang="en-US" altLang="zh-CN" sz="2400" b="1" dirty="0" smtClean="0"/>
                        <a:t>ELF</a:t>
                      </a:r>
                      <a:r>
                        <a:rPr lang="zh-CN" altLang="en-US" sz="2400" b="1" dirty="0" smtClean="0"/>
                        <a:t>文件可以没有程序头表。</a:t>
                      </a:r>
                    </a:p>
                  </a:txBody>
                  <a:tcPr/>
                </a:tc>
              </a:tr>
            </a:tbl>
          </a:graphicData>
        </a:graphic>
      </p:graphicFrame>
    </p:spTree>
    <p:extLst>
      <p:ext uri="{BB962C8B-B14F-4D97-AF65-F5344CB8AC3E}">
        <p14:creationId xmlns:p14="http://schemas.microsoft.com/office/powerpoint/2010/main" val="415160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defRPr/>
            </a:pPr>
            <a:r>
              <a:rPr lang="zh-CN" altLang="en-US" dirty="0" smtClean="0"/>
              <a:t>动态分区的操作和数据结构 </a:t>
            </a:r>
          </a:p>
        </p:txBody>
      </p:sp>
      <p:graphicFrame>
        <p:nvGraphicFramePr>
          <p:cNvPr id="5" name="表格 4"/>
          <p:cNvGraphicFramePr>
            <a:graphicFrameLocks noGrp="1"/>
          </p:cNvGraphicFramePr>
          <p:nvPr>
            <p:extLst>
              <p:ext uri="{D42A27DB-BD31-4B8C-83A1-F6EECF244321}">
                <p14:modId xmlns:p14="http://schemas.microsoft.com/office/powerpoint/2010/main" val="3469777931"/>
              </p:ext>
            </p:extLst>
          </p:nvPr>
        </p:nvGraphicFramePr>
        <p:xfrm>
          <a:off x="457200" y="2636912"/>
          <a:ext cx="3478220" cy="2595880"/>
        </p:xfrm>
        <a:graphic>
          <a:graphicData uri="http://schemas.openxmlformats.org/drawingml/2006/table">
            <a:tbl>
              <a:tblPr firstRow="1" bandRow="1">
                <a:tableStyleId>{93296810-A885-4BE3-A3E7-6D5BEEA58F35}</a:tableStyleId>
              </a:tblPr>
              <a:tblGrid>
                <a:gridCol w="848680"/>
                <a:gridCol w="848680"/>
                <a:gridCol w="848680"/>
                <a:gridCol w="932180"/>
              </a:tblGrid>
              <a:tr h="370840">
                <a:tc>
                  <a:txBody>
                    <a:bodyPr/>
                    <a:lstStyle/>
                    <a:p>
                      <a:r>
                        <a:rPr lang="zh-CN" altLang="en-US" dirty="0" smtClean="0"/>
                        <a:t>序号</a:t>
                      </a:r>
                      <a:r>
                        <a:rPr lang="en-US" altLang="zh-CN" dirty="0" smtClean="0"/>
                        <a:t>P</a:t>
                      </a:r>
                      <a:endParaRPr lang="zh-CN" altLang="en-US" dirty="0"/>
                    </a:p>
                  </a:txBody>
                  <a:tcPr/>
                </a:tc>
                <a:tc>
                  <a:txBody>
                    <a:bodyPr/>
                    <a:lstStyle/>
                    <a:p>
                      <a:r>
                        <a:rPr lang="zh-CN" altLang="en-US" dirty="0" smtClean="0"/>
                        <a:t>大小</a:t>
                      </a:r>
                      <a:endParaRPr lang="zh-CN" altLang="en-US" dirty="0"/>
                    </a:p>
                  </a:txBody>
                  <a:tcPr/>
                </a:tc>
                <a:tc>
                  <a:txBody>
                    <a:bodyPr/>
                    <a:lstStyle/>
                    <a:p>
                      <a:r>
                        <a:rPr lang="zh-CN" altLang="en-US" dirty="0" smtClean="0"/>
                        <a:t>起址</a:t>
                      </a:r>
                      <a:endParaRPr lang="zh-CN" altLang="en-US" dirty="0"/>
                    </a:p>
                  </a:txBody>
                  <a:tcPr/>
                </a:tc>
                <a:tc>
                  <a:txBody>
                    <a:bodyPr/>
                    <a:lstStyle/>
                    <a:p>
                      <a:r>
                        <a:rPr lang="zh-CN" altLang="en-US" dirty="0" smtClean="0"/>
                        <a:t>状态</a:t>
                      </a:r>
                      <a:endParaRPr lang="zh-CN" altLang="en-US" dirty="0"/>
                    </a:p>
                  </a:txBody>
                  <a:tcPr/>
                </a:tc>
              </a:tr>
              <a:tr h="370840">
                <a:tc>
                  <a:txBody>
                    <a:bodyPr/>
                    <a:lstStyle/>
                    <a:p>
                      <a:r>
                        <a:rPr lang="en-US" altLang="zh-CN" dirty="0" smtClean="0"/>
                        <a:t>1</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20K</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已分配</a:t>
                      </a:r>
                    </a:p>
                  </a:txBody>
                  <a:tcPr/>
                </a:tc>
              </a:tr>
              <a:tr h="370840">
                <a:tc>
                  <a:txBody>
                    <a:bodyPr/>
                    <a:lstStyle/>
                    <a:p>
                      <a:r>
                        <a:rPr lang="en-US" altLang="zh-CN" dirty="0" smtClean="0"/>
                        <a:t>2</a:t>
                      </a:r>
                      <a:endParaRPr lang="zh-CN" altLang="en-US" dirty="0"/>
                    </a:p>
                  </a:txBody>
                  <a:tcPr/>
                </a:tc>
                <a:tc>
                  <a:txBody>
                    <a:bodyPr/>
                    <a:lstStyle/>
                    <a:p>
                      <a:r>
                        <a:rPr lang="en-US" altLang="zh-CN" dirty="0" smtClean="0"/>
                        <a:t>32</a:t>
                      </a:r>
                      <a:endParaRPr lang="zh-CN" altLang="en-US" dirty="0"/>
                    </a:p>
                  </a:txBody>
                  <a:tcPr/>
                </a:tc>
                <a:tc>
                  <a:txBody>
                    <a:bodyPr/>
                    <a:lstStyle/>
                    <a:p>
                      <a:r>
                        <a:rPr lang="en-US" altLang="zh-CN" dirty="0" smtClean="0"/>
                        <a:t>28K</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已分配</a:t>
                      </a:r>
                    </a:p>
                  </a:txBody>
                  <a:tcPr/>
                </a:tc>
              </a:tr>
              <a:tr h="370840">
                <a:tc>
                  <a:txBody>
                    <a:bodyPr/>
                    <a:lstStyle/>
                    <a:p>
                      <a:r>
                        <a:rPr lang="en-US" altLang="zh-CN" dirty="0" smtClean="0"/>
                        <a:t>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120</a:t>
                      </a:r>
                      <a:endParaRPr lang="zh-CN" altLang="en-US" dirty="0"/>
                    </a:p>
                  </a:txBody>
                  <a:tcPr/>
                </a:tc>
                <a:tc>
                  <a:txBody>
                    <a:bodyPr/>
                    <a:lstStyle/>
                    <a:p>
                      <a:r>
                        <a:rPr lang="en-US" altLang="zh-CN" dirty="0" smtClean="0"/>
                        <a:t>92K</a:t>
                      </a:r>
                      <a:endParaRPr lang="zh-CN" altLang="en-US" dirty="0"/>
                    </a:p>
                  </a:txBody>
                  <a:tcPr/>
                </a:tc>
                <a:tc>
                  <a:txBody>
                    <a:bodyPr/>
                    <a:lstStyle/>
                    <a:p>
                      <a:r>
                        <a:rPr lang="zh-CN" altLang="en-US" dirty="0" smtClean="0"/>
                        <a:t>已分配</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78626833"/>
              </p:ext>
            </p:extLst>
          </p:nvPr>
        </p:nvGraphicFramePr>
        <p:xfrm>
          <a:off x="5004048" y="2636912"/>
          <a:ext cx="3478220" cy="2595880"/>
        </p:xfrm>
        <a:graphic>
          <a:graphicData uri="http://schemas.openxmlformats.org/drawingml/2006/table">
            <a:tbl>
              <a:tblPr firstRow="1" bandRow="1">
                <a:tableStyleId>{93296810-A885-4BE3-A3E7-6D5BEEA58F35}</a:tableStyleId>
              </a:tblPr>
              <a:tblGrid>
                <a:gridCol w="848680"/>
                <a:gridCol w="848680"/>
                <a:gridCol w="848680"/>
                <a:gridCol w="932180"/>
              </a:tblGrid>
              <a:tr h="370840">
                <a:tc>
                  <a:txBody>
                    <a:bodyPr/>
                    <a:lstStyle/>
                    <a:p>
                      <a:r>
                        <a:rPr lang="zh-CN" altLang="en-US" dirty="0" smtClean="0"/>
                        <a:t>序号</a:t>
                      </a:r>
                      <a:r>
                        <a:rPr lang="en-US" altLang="zh-CN" dirty="0" smtClean="0"/>
                        <a:t>F</a:t>
                      </a:r>
                      <a:endParaRPr lang="zh-CN" altLang="en-US" dirty="0"/>
                    </a:p>
                  </a:txBody>
                  <a:tcPr/>
                </a:tc>
                <a:tc>
                  <a:txBody>
                    <a:bodyPr/>
                    <a:lstStyle/>
                    <a:p>
                      <a:r>
                        <a:rPr lang="zh-CN" altLang="en-US" dirty="0" smtClean="0"/>
                        <a:t>大小</a:t>
                      </a:r>
                      <a:endParaRPr lang="zh-CN" altLang="en-US" dirty="0"/>
                    </a:p>
                  </a:txBody>
                  <a:tcPr/>
                </a:tc>
                <a:tc>
                  <a:txBody>
                    <a:bodyPr/>
                    <a:lstStyle/>
                    <a:p>
                      <a:r>
                        <a:rPr lang="zh-CN" altLang="en-US" dirty="0" smtClean="0"/>
                        <a:t>起址</a:t>
                      </a:r>
                      <a:endParaRPr lang="zh-CN" altLang="en-US" dirty="0"/>
                    </a:p>
                  </a:txBody>
                  <a:tcPr/>
                </a:tc>
                <a:tc>
                  <a:txBody>
                    <a:bodyPr/>
                    <a:lstStyle/>
                    <a:p>
                      <a:r>
                        <a:rPr lang="zh-CN" altLang="en-US" dirty="0" smtClean="0"/>
                        <a:t>状态</a:t>
                      </a:r>
                      <a:endParaRPr lang="zh-CN" altLang="en-US" dirty="0"/>
                    </a:p>
                  </a:txBody>
                  <a:tcPr/>
                </a:tc>
              </a:tr>
              <a:tr h="370840">
                <a:tc>
                  <a:txBody>
                    <a:bodyPr/>
                    <a:lstStyle/>
                    <a:p>
                      <a:r>
                        <a:rPr lang="en-US" altLang="zh-CN" dirty="0" smtClean="0"/>
                        <a:t>1</a:t>
                      </a:r>
                      <a:endParaRPr lang="zh-CN" altLang="en-US" dirty="0"/>
                    </a:p>
                  </a:txBody>
                  <a:tcPr/>
                </a:tc>
                <a:tc>
                  <a:txBody>
                    <a:bodyPr/>
                    <a:lstStyle/>
                    <a:p>
                      <a:r>
                        <a:rPr lang="en-US" altLang="zh-CN" dirty="0" smtClean="0"/>
                        <a:t>32</a:t>
                      </a:r>
                      <a:endParaRPr lang="zh-CN" altLang="en-US" dirty="0"/>
                    </a:p>
                  </a:txBody>
                  <a:tcPr/>
                </a:tc>
                <a:tc>
                  <a:txBody>
                    <a:bodyPr/>
                    <a:lstStyle/>
                    <a:p>
                      <a:r>
                        <a:rPr lang="en-US" altLang="zh-CN" dirty="0" smtClean="0"/>
                        <a:t>60K</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空闲</a:t>
                      </a:r>
                    </a:p>
                  </a:txBody>
                  <a:tcPr/>
                </a:tc>
              </a:tr>
              <a:tr h="370840">
                <a:tc>
                  <a:txBody>
                    <a:bodyPr/>
                    <a:lstStyle/>
                    <a:p>
                      <a:r>
                        <a:rPr lang="en-US" altLang="zh-CN" dirty="0" smtClean="0"/>
                        <a:t>2</a:t>
                      </a:r>
                      <a:endParaRPr lang="zh-CN" altLang="en-US" dirty="0"/>
                    </a:p>
                  </a:txBody>
                  <a:tcPr/>
                </a:tc>
                <a:tc>
                  <a:txBody>
                    <a:bodyPr/>
                    <a:lstStyle/>
                    <a:p>
                      <a:r>
                        <a:rPr lang="en-US" altLang="zh-CN" dirty="0" smtClean="0"/>
                        <a:t>300</a:t>
                      </a:r>
                      <a:endParaRPr lang="zh-CN" altLang="en-US" dirty="0"/>
                    </a:p>
                  </a:txBody>
                  <a:tcPr/>
                </a:tc>
                <a:tc>
                  <a:txBody>
                    <a:bodyPr/>
                    <a:lstStyle/>
                    <a:p>
                      <a:r>
                        <a:rPr lang="en-US" altLang="zh-CN" dirty="0" smtClean="0"/>
                        <a:t>212K</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空闲</a:t>
                      </a:r>
                    </a:p>
                  </a:txBody>
                  <a:tcPr/>
                </a:tc>
              </a:tr>
              <a:tr h="370840">
                <a:tc>
                  <a:txBody>
                    <a:bodyPr/>
                    <a:lstStyle/>
                    <a:p>
                      <a:r>
                        <a:rPr lang="en-US" altLang="zh-CN" dirty="0" smtClean="0"/>
                        <a:t>3</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sp>
        <p:nvSpPr>
          <p:cNvPr id="6" name="文本框 5"/>
          <p:cNvSpPr txBox="1"/>
          <p:nvPr/>
        </p:nvSpPr>
        <p:spPr>
          <a:xfrm>
            <a:off x="827584" y="5380414"/>
            <a:ext cx="2592288" cy="461665"/>
          </a:xfrm>
          <a:prstGeom prst="rect">
            <a:avLst/>
          </a:prstGeom>
          <a:noFill/>
        </p:spPr>
        <p:txBody>
          <a:bodyPr wrap="square" rtlCol="0">
            <a:spAutoFit/>
          </a:bodyPr>
          <a:lstStyle/>
          <a:p>
            <a:r>
              <a:rPr lang="zh-CN" altLang="en-US" sz="2400" dirty="0" smtClean="0"/>
              <a:t>已分配分区（</a:t>
            </a:r>
            <a:r>
              <a:rPr lang="en-US" altLang="zh-CN" sz="2400" dirty="0" smtClean="0"/>
              <a:t>P</a:t>
            </a:r>
            <a:r>
              <a:rPr lang="zh-CN" altLang="en-US" sz="2400" dirty="0" smtClean="0"/>
              <a:t>表）</a:t>
            </a:r>
            <a:endParaRPr lang="zh-CN" altLang="en-US" sz="2400" dirty="0"/>
          </a:p>
        </p:txBody>
      </p:sp>
      <p:sp>
        <p:nvSpPr>
          <p:cNvPr id="10" name="文本框 9"/>
          <p:cNvSpPr txBox="1"/>
          <p:nvPr/>
        </p:nvSpPr>
        <p:spPr>
          <a:xfrm>
            <a:off x="5508104" y="5380413"/>
            <a:ext cx="2592288" cy="461665"/>
          </a:xfrm>
          <a:prstGeom prst="rect">
            <a:avLst/>
          </a:prstGeom>
          <a:noFill/>
        </p:spPr>
        <p:txBody>
          <a:bodyPr wrap="square" rtlCol="0">
            <a:spAutoFit/>
          </a:bodyPr>
          <a:lstStyle/>
          <a:p>
            <a:r>
              <a:rPr lang="zh-CN" altLang="en-US" sz="2400" dirty="0" smtClean="0"/>
              <a:t>空闲分区（</a:t>
            </a:r>
            <a:r>
              <a:rPr lang="en-US" altLang="zh-CN" sz="2400" dirty="0" smtClean="0"/>
              <a:t>F</a:t>
            </a:r>
            <a:r>
              <a:rPr lang="zh-CN" altLang="en-US" sz="2400" dirty="0" smtClean="0"/>
              <a:t>表）</a:t>
            </a:r>
            <a:endParaRPr lang="zh-CN" altLang="en-US" sz="2400" dirty="0"/>
          </a:p>
        </p:txBody>
      </p:sp>
    </p:spTree>
    <p:extLst>
      <p:ext uri="{BB962C8B-B14F-4D97-AF65-F5344CB8AC3E}">
        <p14:creationId xmlns:p14="http://schemas.microsoft.com/office/powerpoint/2010/main" val="3202637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ELF</a:t>
            </a:r>
            <a:r>
              <a:rPr kumimoji="1" lang="zh-CN" altLang="en-US" dirty="0"/>
              <a:t>文件头的定义</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936179587"/>
              </p:ext>
            </p:extLst>
          </p:nvPr>
        </p:nvGraphicFramePr>
        <p:xfrm>
          <a:off x="1331640" y="2204864"/>
          <a:ext cx="6923315" cy="3657600"/>
        </p:xfrm>
        <a:graphic>
          <a:graphicData uri="http://schemas.openxmlformats.org/drawingml/2006/table">
            <a:tbl>
              <a:tblPr firstRow="1" bandRow="1">
                <a:effectLst>
                  <a:outerShdw blurRad="40000" dir="5400000" rotWithShape="0">
                    <a:srgbClr val="000000">
                      <a:alpha val="38000"/>
                    </a:srgbClr>
                  </a:outerShdw>
                </a:effectLst>
                <a:tableStyleId>{69C7853C-536D-4A76-A0AE-DD22124D55A5}</a:tableStyleId>
              </a:tblPr>
              <a:tblGrid>
                <a:gridCol w="1946366"/>
                <a:gridCol w="4976949"/>
              </a:tblGrid>
              <a:tr h="436698">
                <a:tc>
                  <a:txBody>
                    <a:bodyPr/>
                    <a:lstStyle/>
                    <a:p>
                      <a:pPr marL="0" algn="r" defTabSz="914400" rtl="0" eaLnBrk="1" latinLnBrk="0" hangingPunct="1"/>
                      <a:r>
                        <a:rPr lang="en-US" altLang="zh-CN" sz="2400" b="1" kern="1200" dirty="0" err="1" smtClean="0">
                          <a:solidFill>
                            <a:srgbClr val="3333CC"/>
                          </a:solidFill>
                          <a:latin typeface="MS PGothic" panose="020B0600070205080204" pitchFamily="34" charset="-128"/>
                          <a:ea typeface="MS PGothic" panose="020B0600070205080204" pitchFamily="34" charset="-128"/>
                          <a:cs typeface="+mn-cs"/>
                        </a:rPr>
                        <a:t>e_shoff</a:t>
                      </a:r>
                      <a:r>
                        <a:rPr lang="zh-CN" altLang="en-US" sz="2400" b="1" kern="1200" dirty="0" smtClean="0">
                          <a:solidFill>
                            <a:srgbClr val="3333CC"/>
                          </a:solidFill>
                          <a:latin typeface="MS PGothic" panose="020B0600070205080204" pitchFamily="34" charset="-128"/>
                          <a:ea typeface="MS PGothic" panose="020B0600070205080204" pitchFamily="34" charset="-128"/>
                          <a:cs typeface="+mn-cs"/>
                        </a:rPr>
                        <a:t>：</a:t>
                      </a:r>
                      <a:endParaRPr lang="zh-CN" altLang="en-US" sz="2400" b="1" kern="1200" dirty="0">
                        <a:solidFill>
                          <a:srgbClr val="3333CC"/>
                        </a:solidFill>
                        <a:latin typeface="MS PGothic" panose="020B0600070205080204" pitchFamily="34" charset="-128"/>
                        <a:ea typeface="MS PGothic" panose="020B060007020508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solidFill>
                            <a:schemeClr val="tx1"/>
                          </a:solidFill>
                        </a:rPr>
                        <a:t>节头表的位置</a:t>
                      </a:r>
                      <a:r>
                        <a:rPr lang="en-US" altLang="zh-CN" sz="2400" b="1" dirty="0" smtClean="0">
                          <a:solidFill>
                            <a:schemeClr val="tx1"/>
                          </a:solidFill>
                        </a:rPr>
                        <a:t>。</a:t>
                      </a:r>
                      <a:endParaRPr lang="zh-CN" altLang="en-US" sz="2400" b="1" dirty="0" smtClean="0">
                        <a:solidFill>
                          <a:schemeClr val="tx1"/>
                        </a:solidFill>
                        <a:latin typeface="+mn-ea"/>
                        <a:ea typeface="+mn-ea"/>
                      </a:endParaRPr>
                    </a:p>
                  </a:txBody>
                  <a:tcPr/>
                </a:tc>
              </a:tr>
              <a:tr h="370840">
                <a:tc>
                  <a:txBody>
                    <a:bodyPr/>
                    <a:lstStyle/>
                    <a:p>
                      <a:pPr marL="0" algn="r" defTabSz="914400" rtl="0" eaLnBrk="1" latinLnBrk="0" hangingPunct="1"/>
                      <a:r>
                        <a:rPr lang="en-US" altLang="zh-CN" sz="2400" b="1" kern="1200" dirty="0" err="1" smtClean="0">
                          <a:solidFill>
                            <a:srgbClr val="3333CC"/>
                          </a:solidFill>
                          <a:latin typeface="MS PGothic" panose="020B0600070205080204" pitchFamily="34" charset="-128"/>
                          <a:ea typeface="MS PGothic" panose="020B0600070205080204" pitchFamily="34" charset="-128"/>
                          <a:cs typeface="+mn-cs"/>
                        </a:rPr>
                        <a:t>e_eflags</a:t>
                      </a:r>
                      <a:r>
                        <a:rPr lang="zh-CN" altLang="en-US" sz="2400" b="1" kern="1200" dirty="0" smtClean="0">
                          <a:solidFill>
                            <a:srgbClr val="3333CC"/>
                          </a:solidFill>
                          <a:latin typeface="MS PGothic" panose="020B0600070205080204" pitchFamily="34" charset="-128"/>
                          <a:ea typeface="MS PGothic" panose="020B0600070205080204" pitchFamily="34" charset="-128"/>
                          <a:cs typeface="+mn-cs"/>
                        </a:rPr>
                        <a:t>：</a:t>
                      </a:r>
                      <a:endParaRPr lang="zh-CN" altLang="en-US" sz="2400" b="1" kern="1200" dirty="0">
                        <a:solidFill>
                          <a:srgbClr val="3333CC"/>
                        </a:solidFill>
                        <a:latin typeface="MS PGothic" panose="020B0600070205080204" pitchFamily="34" charset="-128"/>
                        <a:ea typeface="MS PGothic" panose="020B060007020508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t>针对具体处理器的标志</a:t>
                      </a:r>
                      <a:r>
                        <a:rPr lang="en-US" altLang="zh-CN" sz="2400" b="1" dirty="0" smtClean="0"/>
                        <a:t>。</a:t>
                      </a:r>
                      <a:endParaRPr lang="zh-CN" altLang="en-US" sz="2400" b="1" dirty="0" smtClean="0"/>
                    </a:p>
                  </a:txBody>
                  <a:tcPr/>
                </a:tc>
              </a:tr>
              <a:tr h="370840">
                <a:tc>
                  <a:txBody>
                    <a:bodyPr/>
                    <a:lstStyle/>
                    <a:p>
                      <a:pPr marL="0" algn="r" defTabSz="914400" rtl="0" eaLnBrk="1" latinLnBrk="0" hangingPunct="1"/>
                      <a:r>
                        <a:rPr lang="en-US" altLang="zh-CN" sz="2400" b="1" kern="1200" dirty="0" err="1" smtClean="0">
                          <a:solidFill>
                            <a:srgbClr val="3333CC"/>
                          </a:solidFill>
                          <a:latin typeface="MS PGothic" panose="020B0600070205080204" pitchFamily="34" charset="-128"/>
                          <a:ea typeface="MS PGothic" panose="020B0600070205080204" pitchFamily="34" charset="-128"/>
                          <a:cs typeface="+mn-cs"/>
                        </a:rPr>
                        <a:t>e_ehsize</a:t>
                      </a:r>
                      <a:r>
                        <a:rPr lang="zh-CN" altLang="en-US" sz="2400" b="1" kern="1200" dirty="0" smtClean="0">
                          <a:solidFill>
                            <a:srgbClr val="3333CC"/>
                          </a:solidFill>
                          <a:latin typeface="MS PGothic" panose="020B0600070205080204" pitchFamily="34" charset="-128"/>
                          <a:ea typeface="MS PGothic" panose="020B0600070205080204" pitchFamily="34" charset="-128"/>
                          <a:cs typeface="+mn-cs"/>
                        </a:rPr>
                        <a:t>：</a:t>
                      </a:r>
                      <a:endParaRPr lang="zh-CN" altLang="en-US" sz="2400" b="1" kern="1200" dirty="0">
                        <a:solidFill>
                          <a:srgbClr val="3333CC"/>
                        </a:solidFill>
                        <a:latin typeface="MS PGothic" panose="020B0600070205080204" pitchFamily="34" charset="-128"/>
                        <a:ea typeface="MS PGothic" panose="020B060007020508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t>ELF </a:t>
                      </a:r>
                      <a:r>
                        <a:rPr lang="en-US" altLang="zh-CN" sz="2400" b="1" dirty="0" err="1" smtClean="0"/>
                        <a:t>头的大小</a:t>
                      </a:r>
                      <a:r>
                        <a:rPr lang="en-US" altLang="zh-CN" sz="2400" b="1" dirty="0" smtClean="0"/>
                        <a:t>。</a:t>
                      </a:r>
                      <a:endParaRPr lang="zh-CN" altLang="en-US" sz="2400" b="1" dirty="0" smtClean="0"/>
                    </a:p>
                  </a:txBody>
                  <a:tcPr/>
                </a:tc>
              </a:tr>
              <a:tr h="370840">
                <a:tc>
                  <a:txBody>
                    <a:bodyPr/>
                    <a:lstStyle/>
                    <a:p>
                      <a:pPr marL="0" algn="r" defTabSz="914400" rtl="0" eaLnBrk="1" latinLnBrk="0" hangingPunct="1"/>
                      <a:r>
                        <a:rPr lang="en-US" altLang="zh-CN" sz="2400" b="1" kern="1200" dirty="0" err="1" smtClean="0">
                          <a:solidFill>
                            <a:srgbClr val="3333CC"/>
                          </a:solidFill>
                          <a:latin typeface="MS PGothic" panose="020B0600070205080204" pitchFamily="34" charset="-128"/>
                          <a:ea typeface="MS PGothic" panose="020B0600070205080204" pitchFamily="34" charset="-128"/>
                          <a:cs typeface="+mn-cs"/>
                        </a:rPr>
                        <a:t>e_phentsize</a:t>
                      </a:r>
                      <a:r>
                        <a:rPr lang="zh-CN" altLang="en-US" sz="2400" b="1" kern="1200" dirty="0" smtClean="0">
                          <a:solidFill>
                            <a:srgbClr val="3333CC"/>
                          </a:solidFill>
                          <a:latin typeface="MS PGothic" panose="020B0600070205080204" pitchFamily="34" charset="-128"/>
                          <a:ea typeface="MS PGothic" panose="020B0600070205080204" pitchFamily="34" charset="-128"/>
                          <a:cs typeface="+mn-cs"/>
                        </a:rPr>
                        <a:t>：</a:t>
                      </a:r>
                      <a:endParaRPr lang="zh-CN" altLang="en-US" sz="2400" b="1" kern="1200" dirty="0">
                        <a:solidFill>
                          <a:srgbClr val="3333CC"/>
                        </a:solidFill>
                        <a:latin typeface="MS PGothic" panose="020B0600070205080204" pitchFamily="34" charset="-128"/>
                        <a:ea typeface="MS PGothic" panose="020B060007020508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t>程序头表每项的大小</a:t>
                      </a:r>
                      <a:r>
                        <a:rPr lang="en-US" altLang="zh-CN" sz="2400" b="1" dirty="0" smtClean="0"/>
                        <a:t>。</a:t>
                      </a:r>
                      <a:endParaRPr lang="zh-CN" altLang="en-US" sz="2400" b="1" dirty="0" smtClean="0"/>
                    </a:p>
                  </a:txBody>
                  <a:tcPr/>
                </a:tc>
              </a:tr>
              <a:tr h="370840">
                <a:tc>
                  <a:txBody>
                    <a:bodyPr/>
                    <a:lstStyle/>
                    <a:p>
                      <a:pPr marL="0" algn="r" defTabSz="914400" rtl="0" eaLnBrk="1" latinLnBrk="0" hangingPunct="1"/>
                      <a:r>
                        <a:rPr lang="en-US" altLang="zh-CN" sz="2400" b="1" kern="1200" dirty="0" err="1" smtClean="0">
                          <a:solidFill>
                            <a:srgbClr val="3333CC"/>
                          </a:solidFill>
                          <a:latin typeface="MS PGothic" panose="020B0600070205080204" pitchFamily="34" charset="-128"/>
                          <a:ea typeface="MS PGothic" panose="020B0600070205080204" pitchFamily="34" charset="-128"/>
                          <a:cs typeface="+mn-cs"/>
                        </a:rPr>
                        <a:t>e_phnum</a:t>
                      </a:r>
                      <a:r>
                        <a:rPr lang="zh-CN" altLang="en-US" sz="2400" b="1" kern="1200" dirty="0" smtClean="0">
                          <a:solidFill>
                            <a:srgbClr val="3333CC"/>
                          </a:solidFill>
                          <a:latin typeface="MS PGothic" panose="020B0600070205080204" pitchFamily="34" charset="-128"/>
                          <a:ea typeface="MS PGothic" panose="020B0600070205080204" pitchFamily="34" charset="-128"/>
                          <a:cs typeface="+mn-cs"/>
                        </a:rPr>
                        <a:t>：</a:t>
                      </a:r>
                      <a:endParaRPr lang="zh-CN" altLang="en-US" sz="2400" b="1" kern="1200" dirty="0">
                        <a:solidFill>
                          <a:srgbClr val="3333CC"/>
                        </a:solidFill>
                        <a:latin typeface="MS PGothic" panose="020B0600070205080204" pitchFamily="34" charset="-128"/>
                        <a:ea typeface="MS PGothic" panose="020B060007020508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t>程序头表项的个数</a:t>
                      </a:r>
                      <a:r>
                        <a:rPr lang="en-US" altLang="zh-CN" sz="2400" b="1" dirty="0" smtClean="0"/>
                        <a:t>。</a:t>
                      </a:r>
                      <a:endParaRPr lang="zh-CN" altLang="en-US" sz="2400" b="1" dirty="0" smtClean="0"/>
                    </a:p>
                  </a:txBody>
                  <a:tcPr/>
                </a:tc>
              </a:tr>
              <a:tr h="370840">
                <a:tc>
                  <a:txBody>
                    <a:bodyPr/>
                    <a:lstStyle/>
                    <a:p>
                      <a:pPr marL="0" algn="r" defTabSz="914400" rtl="0" eaLnBrk="1" latinLnBrk="0" hangingPunct="1"/>
                      <a:r>
                        <a:rPr lang="en-US" altLang="zh-CN" sz="2400" b="1" kern="1200" dirty="0" err="1" smtClean="0">
                          <a:solidFill>
                            <a:srgbClr val="3333CC"/>
                          </a:solidFill>
                          <a:latin typeface="MS PGothic" panose="020B0600070205080204" pitchFamily="34" charset="-128"/>
                          <a:ea typeface="MS PGothic" panose="020B0600070205080204" pitchFamily="34" charset="-128"/>
                          <a:cs typeface="+mn-cs"/>
                        </a:rPr>
                        <a:t>e_shentsize</a:t>
                      </a:r>
                      <a:r>
                        <a:rPr lang="zh-CN" altLang="en-US" sz="2400" b="1" kern="1200" dirty="0" smtClean="0">
                          <a:solidFill>
                            <a:srgbClr val="3333CC"/>
                          </a:solidFill>
                          <a:latin typeface="MS PGothic" panose="020B0600070205080204" pitchFamily="34" charset="-128"/>
                          <a:ea typeface="MS PGothic" panose="020B0600070205080204" pitchFamily="34" charset="-128"/>
                          <a:cs typeface="+mn-cs"/>
                        </a:rPr>
                        <a:t>：</a:t>
                      </a:r>
                      <a:endParaRPr lang="zh-CN" altLang="en-US" sz="2400" b="1" kern="1200" dirty="0">
                        <a:solidFill>
                          <a:srgbClr val="3333CC"/>
                        </a:solidFill>
                        <a:latin typeface="MS PGothic" panose="020B0600070205080204" pitchFamily="34" charset="-128"/>
                        <a:ea typeface="MS PGothic" panose="020B060007020508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t>节头表每项的大小</a:t>
                      </a:r>
                      <a:r>
                        <a:rPr lang="en-US" altLang="zh-CN" sz="2400" b="1" dirty="0" smtClean="0"/>
                        <a:t>。</a:t>
                      </a:r>
                      <a:endParaRPr lang="zh-CN" altLang="en-US" sz="2400" b="1" dirty="0" smtClean="0"/>
                    </a:p>
                  </a:txBody>
                  <a:tcPr/>
                </a:tc>
              </a:tr>
              <a:tr h="370840">
                <a:tc>
                  <a:txBody>
                    <a:bodyPr/>
                    <a:lstStyle/>
                    <a:p>
                      <a:pPr marL="0" algn="r" defTabSz="914400" rtl="0" eaLnBrk="1" latinLnBrk="0" hangingPunct="1"/>
                      <a:r>
                        <a:rPr lang="en-US" altLang="zh-CN" sz="2400" b="1" kern="1200" dirty="0" err="1" smtClean="0">
                          <a:solidFill>
                            <a:srgbClr val="3333CC"/>
                          </a:solidFill>
                          <a:latin typeface="MS PGothic" panose="020B0600070205080204" pitchFamily="34" charset="-128"/>
                          <a:ea typeface="MS PGothic" panose="020B0600070205080204" pitchFamily="34" charset="-128"/>
                          <a:cs typeface="+mn-cs"/>
                        </a:rPr>
                        <a:t>e_shnum</a:t>
                      </a:r>
                      <a:r>
                        <a:rPr lang="zh-CN" altLang="en-US" sz="2400" b="1" kern="1200" dirty="0" smtClean="0">
                          <a:solidFill>
                            <a:srgbClr val="3333CC"/>
                          </a:solidFill>
                          <a:latin typeface="MS PGothic" panose="020B0600070205080204" pitchFamily="34" charset="-128"/>
                          <a:ea typeface="MS PGothic" panose="020B0600070205080204" pitchFamily="34" charset="-128"/>
                          <a:cs typeface="+mn-cs"/>
                        </a:rPr>
                        <a:t>：</a:t>
                      </a:r>
                      <a:endParaRPr lang="zh-CN" altLang="en-US" sz="2400" b="1" kern="1200" dirty="0">
                        <a:solidFill>
                          <a:srgbClr val="3333CC"/>
                        </a:solidFill>
                        <a:latin typeface="MS PGothic" panose="020B0600070205080204" pitchFamily="34" charset="-128"/>
                        <a:ea typeface="MS PGothic" panose="020B060007020508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t>节头表项的个数</a:t>
                      </a:r>
                      <a:r>
                        <a:rPr lang="en-US" altLang="zh-CN" sz="2400" b="1" dirty="0" smtClean="0"/>
                        <a:t>。</a:t>
                      </a:r>
                      <a:endParaRPr lang="zh-CN" altLang="en-US" sz="2400" b="1" dirty="0" smtClean="0"/>
                    </a:p>
                  </a:txBody>
                  <a:tcPr/>
                </a:tc>
              </a:tr>
              <a:tr h="370840">
                <a:tc>
                  <a:txBody>
                    <a:bodyPr/>
                    <a:lstStyle/>
                    <a:p>
                      <a:pPr marL="0" algn="r" defTabSz="914400" rtl="0" eaLnBrk="1" latinLnBrk="0" hangingPunct="1"/>
                      <a:r>
                        <a:rPr lang="en-US" altLang="zh-CN" sz="2400" b="1" kern="1200" dirty="0" err="1" smtClean="0">
                          <a:solidFill>
                            <a:srgbClr val="3333CC"/>
                          </a:solidFill>
                          <a:latin typeface="MS PGothic" panose="020B0600070205080204" pitchFamily="34" charset="-128"/>
                          <a:ea typeface="MS PGothic" panose="020B0600070205080204" pitchFamily="34" charset="-128"/>
                          <a:cs typeface="+mn-cs"/>
                        </a:rPr>
                        <a:t>e_shstrndx</a:t>
                      </a:r>
                      <a:r>
                        <a:rPr lang="zh-CN" altLang="en-US" sz="2400" b="1" kern="1200" dirty="0" smtClean="0">
                          <a:solidFill>
                            <a:srgbClr val="3333CC"/>
                          </a:solidFill>
                          <a:latin typeface="MS PGothic" panose="020B0600070205080204" pitchFamily="34" charset="-128"/>
                          <a:ea typeface="MS PGothic" panose="020B0600070205080204" pitchFamily="34" charset="-128"/>
                          <a:cs typeface="+mn-cs"/>
                        </a:rPr>
                        <a:t>：</a:t>
                      </a:r>
                      <a:endParaRPr lang="zh-CN" altLang="en-US" sz="2400" b="1" kern="1200" dirty="0">
                        <a:solidFill>
                          <a:srgbClr val="3333CC"/>
                        </a:solidFill>
                        <a:latin typeface="MS PGothic" panose="020B0600070205080204" pitchFamily="34" charset="-128"/>
                        <a:ea typeface="MS PGothic" panose="020B0600070205080204" pitchFamily="34"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smtClean="0"/>
                        <a:t>与节名字符串表相关的节头表</a:t>
                      </a:r>
                      <a:r>
                        <a:rPr lang="en-US" altLang="zh-CN" sz="2400" b="1" dirty="0" smtClean="0"/>
                        <a:t>。</a:t>
                      </a:r>
                      <a:endParaRPr lang="zh-CN" altLang="en-US" sz="2400" b="1" dirty="0" smtClean="0"/>
                    </a:p>
                  </a:txBody>
                  <a:tcPr/>
                </a:tc>
              </a:tr>
            </a:tbl>
          </a:graphicData>
        </a:graphic>
      </p:graphicFrame>
    </p:spTree>
    <p:extLst>
      <p:ext uri="{BB962C8B-B14F-4D97-AF65-F5344CB8AC3E}">
        <p14:creationId xmlns:p14="http://schemas.microsoft.com/office/powerpoint/2010/main" val="2602548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一个具体的</a:t>
            </a:r>
            <a:r>
              <a:rPr lang="en-US" altLang="zh-CN" dirty="0" smtClean="0"/>
              <a:t>ELF</a:t>
            </a:r>
            <a:r>
              <a:rPr lang="zh-CN" altLang="en-US" dirty="0" smtClean="0"/>
              <a:t>文件头</a:t>
            </a:r>
            <a:endParaRPr lang="en-US" dirty="0"/>
          </a:p>
        </p:txBody>
      </p:sp>
      <p:sp>
        <p:nvSpPr>
          <p:cNvPr id="7" name="TextBox 6"/>
          <p:cNvSpPr txBox="1"/>
          <p:nvPr/>
        </p:nvSpPr>
        <p:spPr>
          <a:xfrm>
            <a:off x="611560" y="1628800"/>
            <a:ext cx="8675783" cy="5016758"/>
          </a:xfrm>
          <a:prstGeom prst="rect">
            <a:avLst/>
          </a:prstGeom>
          <a:noFill/>
        </p:spPr>
        <p:txBody>
          <a:bodyPr wrap="square" rtlCol="0">
            <a:spAutoFit/>
          </a:bodyPr>
          <a:lstStyle/>
          <a:p>
            <a:r>
              <a:rPr lang="en-US" sz="1600" dirty="0"/>
              <a:t>ELF Header: </a:t>
            </a:r>
            <a:br>
              <a:rPr lang="en-US" sz="1600" dirty="0"/>
            </a:br>
            <a:r>
              <a:rPr lang="en-US" sz="1600" dirty="0"/>
              <a:t> Magic:   </a:t>
            </a:r>
            <a:r>
              <a:rPr lang="en-US" sz="1600" dirty="0">
                <a:solidFill>
                  <a:srgbClr val="FF0000"/>
                </a:solidFill>
              </a:rPr>
              <a:t>7f 45 4c 46 </a:t>
            </a:r>
            <a:r>
              <a:rPr lang="en-US" sz="1600" dirty="0"/>
              <a:t>01 02 01 00 01 00 00 00 00 00 00 00  </a:t>
            </a:r>
            <a:br>
              <a:rPr lang="en-US" sz="1600" dirty="0"/>
            </a:br>
            <a:r>
              <a:rPr lang="en-US" sz="1600" dirty="0"/>
              <a:t> Class:                             ELF32 </a:t>
            </a:r>
            <a:br>
              <a:rPr lang="en-US" sz="1600" dirty="0"/>
            </a:br>
            <a:r>
              <a:rPr lang="en-US" sz="1600" dirty="0"/>
              <a:t> Data:                              2's complement, big endian </a:t>
            </a:r>
            <a:br>
              <a:rPr lang="en-US" sz="1600" dirty="0"/>
            </a:br>
            <a:r>
              <a:rPr lang="en-US" sz="1600" dirty="0"/>
              <a:t> Version:                           1 (current) </a:t>
            </a:r>
            <a:br>
              <a:rPr lang="en-US" sz="1600" dirty="0"/>
            </a:br>
            <a:r>
              <a:rPr lang="en-US" sz="1600" dirty="0"/>
              <a:t> OS/ABI:                            UNIX - System V </a:t>
            </a:r>
            <a:br>
              <a:rPr lang="en-US" sz="1600" dirty="0"/>
            </a:br>
            <a:r>
              <a:rPr lang="en-US" sz="1600" dirty="0"/>
              <a:t> ABI Version:                       1 </a:t>
            </a:r>
            <a:br>
              <a:rPr lang="en-US" sz="1600" dirty="0"/>
            </a:br>
            <a:r>
              <a:rPr lang="en-US" sz="1600" dirty="0"/>
              <a:t> Type:                              EXEC (Executable file) </a:t>
            </a:r>
            <a:br>
              <a:rPr lang="en-US" sz="1600" dirty="0"/>
            </a:br>
            <a:r>
              <a:rPr lang="en-US" sz="1600" dirty="0"/>
              <a:t> Machine:                           MIPS R3000 </a:t>
            </a:r>
            <a:br>
              <a:rPr lang="en-US" sz="1600" dirty="0"/>
            </a:br>
            <a:r>
              <a:rPr lang="en-US" sz="1600" dirty="0"/>
              <a:t> Version:                           0x1 </a:t>
            </a:r>
            <a:br>
              <a:rPr lang="en-US" sz="1600" dirty="0"/>
            </a:br>
            <a:r>
              <a:rPr lang="en-US" sz="1600" dirty="0"/>
              <a:t> Entry point address: </a:t>
            </a:r>
            <a:r>
              <a:rPr lang="en-US" sz="1600" b="1" dirty="0">
                <a:solidFill>
                  <a:srgbClr val="FF0000"/>
                </a:solidFill>
              </a:rPr>
              <a:t>              </a:t>
            </a:r>
            <a:r>
              <a:rPr lang="en-US" sz="1600" dirty="0"/>
              <a:t>0x4004c0</a:t>
            </a:r>
            <a:r>
              <a:rPr lang="en-US" sz="1600" b="1" dirty="0">
                <a:solidFill>
                  <a:srgbClr val="FF0000"/>
                </a:solidFill>
              </a:rPr>
              <a:t> </a:t>
            </a:r>
            <a:r>
              <a:rPr lang="en-US" sz="1600" dirty="0"/>
              <a:t/>
            </a:r>
            <a:br>
              <a:rPr lang="en-US" sz="1600" dirty="0"/>
            </a:br>
            <a:r>
              <a:rPr lang="en-US" sz="1600" dirty="0"/>
              <a:t> Start of program headers:          52 (bytes into file) </a:t>
            </a:r>
            <a:br>
              <a:rPr lang="en-US" sz="1600" dirty="0"/>
            </a:br>
            <a:r>
              <a:rPr lang="en-US" sz="1600" dirty="0"/>
              <a:t> Start of section headers:          5520 (bytes into file) </a:t>
            </a:r>
            <a:br>
              <a:rPr lang="en-US" sz="1600" dirty="0"/>
            </a:br>
            <a:r>
              <a:rPr lang="en-US" sz="1600" dirty="0"/>
              <a:t> Flags:                             0x1005, </a:t>
            </a:r>
            <a:r>
              <a:rPr lang="en-US" sz="1600" dirty="0" err="1"/>
              <a:t>noreorder</a:t>
            </a:r>
            <a:r>
              <a:rPr lang="en-US" sz="1600" dirty="0"/>
              <a:t>, </a:t>
            </a:r>
            <a:r>
              <a:rPr lang="en-US" sz="1600" dirty="0" err="1"/>
              <a:t>cpic</a:t>
            </a:r>
            <a:r>
              <a:rPr lang="en-US" sz="1600" dirty="0"/>
              <a:t>, o32, mips1 </a:t>
            </a:r>
            <a:br>
              <a:rPr lang="en-US" sz="1600" dirty="0"/>
            </a:br>
            <a:r>
              <a:rPr lang="en-US" sz="1600" dirty="0"/>
              <a:t> Size of this header:               52 (bytes) </a:t>
            </a:r>
            <a:br>
              <a:rPr lang="en-US" sz="1600" dirty="0"/>
            </a:br>
            <a:r>
              <a:rPr lang="en-US" sz="1600" dirty="0"/>
              <a:t> Size of program headers:           32 (bytes) </a:t>
            </a:r>
            <a:br>
              <a:rPr lang="en-US" sz="1600" dirty="0"/>
            </a:br>
            <a:r>
              <a:rPr lang="en-US" sz="1600" dirty="0"/>
              <a:t> Number of program headers:         9 </a:t>
            </a:r>
            <a:br>
              <a:rPr lang="en-US" sz="1600" dirty="0"/>
            </a:br>
            <a:r>
              <a:rPr lang="en-US" sz="1600" dirty="0"/>
              <a:t> Size of section headers:           40 (bytes) </a:t>
            </a:r>
            <a:br>
              <a:rPr lang="en-US" sz="1600" dirty="0"/>
            </a:br>
            <a:r>
              <a:rPr lang="en-US" sz="1600" dirty="0"/>
              <a:t> Number of section headers:         35 </a:t>
            </a:r>
            <a:br>
              <a:rPr lang="en-US" sz="1600" dirty="0"/>
            </a:br>
            <a:r>
              <a:rPr lang="en-US" sz="1600" dirty="0"/>
              <a:t> Section header string table index: 32</a:t>
            </a:r>
            <a:r>
              <a:rPr lang="zh-CN" altLang="en-US" sz="1600" dirty="0"/>
              <a:t> </a:t>
            </a:r>
            <a:endParaRPr lang="en-US" sz="1600" dirty="0"/>
          </a:p>
        </p:txBody>
      </p:sp>
    </p:spTree>
    <p:extLst>
      <p:ext uri="{BB962C8B-B14F-4D97-AF65-F5344CB8AC3E}">
        <p14:creationId xmlns:p14="http://schemas.microsoft.com/office/powerpoint/2010/main" val="209597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ular Callout 7"/>
          <p:cNvSpPr/>
          <p:nvPr/>
        </p:nvSpPr>
        <p:spPr bwMode="auto">
          <a:xfrm>
            <a:off x="6599859" y="3973431"/>
            <a:ext cx="1034819" cy="446979"/>
          </a:xfrm>
          <a:prstGeom prst="wedgeRectCallout">
            <a:avLst>
              <a:gd name="adj1" fmla="val -430210"/>
              <a:gd name="adj2" fmla="val -118742"/>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Heiti SC Light"/>
                <a:ea typeface="Heiti SC Light"/>
                <a:cs typeface="Heiti SC Light"/>
              </a:rPr>
              <a:t>机器码</a:t>
            </a:r>
            <a:endParaRPr kumimoji="0" lang="en-US" sz="2400" b="0" i="0" u="none" strike="noStrike" cap="none" normalizeH="0" baseline="0" dirty="0" smtClean="0">
              <a:ln>
                <a:noFill/>
              </a:ln>
              <a:solidFill>
                <a:schemeClr val="tx1"/>
              </a:solidFill>
              <a:effectLst/>
              <a:latin typeface="Heiti SC Light"/>
              <a:ea typeface="Heiti SC Light"/>
              <a:cs typeface="Heiti SC Light"/>
            </a:endParaRPr>
          </a:p>
        </p:txBody>
      </p:sp>
      <p:sp>
        <p:nvSpPr>
          <p:cNvPr id="228354" name="Rectangle 2"/>
          <p:cNvSpPr>
            <a:spLocks noGrp="1" noChangeArrowheads="1"/>
          </p:cNvSpPr>
          <p:nvPr>
            <p:ph type="title"/>
          </p:nvPr>
        </p:nvSpPr>
        <p:spPr/>
        <p:txBody>
          <a:bodyPr/>
          <a:lstStyle/>
          <a:p>
            <a:pPr>
              <a:defRPr/>
            </a:pPr>
            <a:r>
              <a:rPr kumimoji="1" lang="zh-CN" altLang="en-US" dirty="0" smtClean="0"/>
              <a:t>使用</a:t>
            </a:r>
            <a:r>
              <a:rPr kumimoji="1" lang="en-US" altLang="zh-CN" dirty="0" err="1" smtClean="0"/>
              <a:t>objdump</a:t>
            </a:r>
            <a:r>
              <a:rPr kumimoji="1" lang="zh-CN" altLang="en-US" dirty="0" smtClean="0"/>
              <a:t>反汇编</a:t>
            </a:r>
            <a:r>
              <a:rPr kumimoji="1" lang="en-US" altLang="zh-CN" dirty="0" smtClean="0"/>
              <a:t>ELF</a:t>
            </a:r>
            <a:r>
              <a:rPr kumimoji="1" lang="zh-CN" altLang="en-US" dirty="0" smtClean="0"/>
              <a:t>文件</a:t>
            </a:r>
          </a:p>
        </p:txBody>
      </p:sp>
      <p:sp>
        <p:nvSpPr>
          <p:cNvPr id="4" name="Rectangle 3"/>
          <p:cNvSpPr/>
          <p:nvPr/>
        </p:nvSpPr>
        <p:spPr>
          <a:xfrm>
            <a:off x="1691680" y="1434774"/>
            <a:ext cx="7979215" cy="5632311"/>
          </a:xfrm>
          <a:prstGeom prst="rect">
            <a:avLst/>
          </a:prstGeom>
        </p:spPr>
        <p:txBody>
          <a:bodyPr wrap="square">
            <a:spAutoFit/>
          </a:bodyPr>
          <a:lstStyle/>
          <a:p>
            <a:r>
              <a:rPr lang="en-US" sz="1800" dirty="0" err="1">
                <a:latin typeface="Trebuchet MS" panose="020B0603020202020204" pitchFamily="34" charset="0"/>
              </a:rPr>
              <a:t>program.o</a:t>
            </a:r>
            <a:r>
              <a:rPr lang="en-US" sz="1800" dirty="0">
                <a:latin typeface="Trebuchet MS" panose="020B0603020202020204" pitchFamily="34" charset="0"/>
              </a:rPr>
              <a:t>:     file format elf32-tradbigmips </a:t>
            </a:r>
            <a:br>
              <a:rPr lang="en-US" sz="1800" dirty="0">
                <a:latin typeface="Trebuchet MS" panose="020B0603020202020204" pitchFamily="34" charset="0"/>
              </a:rPr>
            </a:br>
            <a:r>
              <a:rPr lang="en-US" sz="1800" dirty="0">
                <a:latin typeface="Trebuchet MS" panose="020B0603020202020204" pitchFamily="34" charset="0"/>
              </a:rPr>
              <a:t>Disassembly of section .text: </a:t>
            </a:r>
            <a:br>
              <a:rPr lang="en-US" sz="1800" dirty="0">
                <a:latin typeface="Trebuchet MS" panose="020B0603020202020204" pitchFamily="34" charset="0"/>
              </a:rPr>
            </a:br>
            <a:r>
              <a:rPr lang="en-US" sz="1800" dirty="0" smtClean="0">
                <a:latin typeface="Trebuchet MS" panose="020B0603020202020204" pitchFamily="34" charset="0"/>
              </a:rPr>
              <a:t>00000000 </a:t>
            </a:r>
            <a:r>
              <a:rPr lang="en-US" sz="1800" dirty="0">
                <a:latin typeface="Trebuchet MS" panose="020B0603020202020204" pitchFamily="34" charset="0"/>
              </a:rPr>
              <a:t>&lt;main&gt;: </a:t>
            </a:r>
            <a:br>
              <a:rPr lang="en-US" sz="1800" dirty="0">
                <a:latin typeface="Trebuchet MS" panose="020B0603020202020204" pitchFamily="34" charset="0"/>
              </a:rPr>
            </a:br>
            <a:r>
              <a:rPr lang="en-US" sz="1800" dirty="0">
                <a:latin typeface="Trebuchet MS" panose="020B0603020202020204" pitchFamily="34" charset="0"/>
              </a:rPr>
              <a:t>  0:   27bdffd8        </a:t>
            </a:r>
            <a:r>
              <a:rPr lang="en-US" sz="1800" dirty="0" err="1">
                <a:latin typeface="Trebuchet MS" panose="020B0603020202020204" pitchFamily="34" charset="0"/>
              </a:rPr>
              <a:t>addiu</a:t>
            </a:r>
            <a:r>
              <a:rPr lang="en-US" sz="1800" dirty="0">
                <a:latin typeface="Trebuchet MS" panose="020B0603020202020204" pitchFamily="34" charset="0"/>
              </a:rPr>
              <a:t>   sp,sp,-40 </a:t>
            </a:r>
            <a:br>
              <a:rPr lang="en-US" sz="1800" dirty="0">
                <a:latin typeface="Trebuchet MS" panose="020B0603020202020204" pitchFamily="34" charset="0"/>
              </a:rPr>
            </a:br>
            <a:r>
              <a:rPr lang="en-US" sz="1800" dirty="0">
                <a:latin typeface="Trebuchet MS" panose="020B0603020202020204" pitchFamily="34" charset="0"/>
              </a:rPr>
              <a:t>  4:   afbf0024        </a:t>
            </a:r>
            <a:r>
              <a:rPr lang="en-US" sz="1800" dirty="0" err="1">
                <a:latin typeface="Trebuchet MS" panose="020B0603020202020204" pitchFamily="34" charset="0"/>
              </a:rPr>
              <a:t>sw</a:t>
            </a:r>
            <a:r>
              <a:rPr lang="en-US" sz="1800" dirty="0">
                <a:latin typeface="Trebuchet MS" panose="020B0603020202020204" pitchFamily="34" charset="0"/>
              </a:rPr>
              <a:t>      ra,36(</a:t>
            </a:r>
            <a:r>
              <a:rPr lang="en-US" sz="1800" dirty="0" err="1">
                <a:latin typeface="Trebuchet MS" panose="020B0603020202020204" pitchFamily="34" charset="0"/>
              </a:rPr>
              <a:t>sp</a:t>
            </a:r>
            <a:r>
              <a:rPr lang="en-US" sz="1800" dirty="0">
                <a:latin typeface="Trebuchet MS" panose="020B0603020202020204" pitchFamily="34" charset="0"/>
              </a:rPr>
              <a:t>) </a:t>
            </a:r>
            <a:br>
              <a:rPr lang="en-US" sz="1800" dirty="0">
                <a:latin typeface="Trebuchet MS" panose="020B0603020202020204" pitchFamily="34" charset="0"/>
              </a:rPr>
            </a:br>
            <a:r>
              <a:rPr lang="en-US" sz="1800" dirty="0">
                <a:latin typeface="Trebuchet MS" panose="020B0603020202020204" pitchFamily="34" charset="0"/>
              </a:rPr>
              <a:t>  8:   afbe0020        </a:t>
            </a:r>
            <a:r>
              <a:rPr lang="en-US" sz="1800" dirty="0" err="1">
                <a:latin typeface="Trebuchet MS" panose="020B0603020202020204" pitchFamily="34" charset="0"/>
              </a:rPr>
              <a:t>sw</a:t>
            </a:r>
            <a:r>
              <a:rPr lang="en-US" sz="1800" dirty="0">
                <a:latin typeface="Trebuchet MS" panose="020B0603020202020204" pitchFamily="34" charset="0"/>
              </a:rPr>
              <a:t>      s8,32(</a:t>
            </a:r>
            <a:r>
              <a:rPr lang="en-US" sz="1800" dirty="0" err="1">
                <a:latin typeface="Trebuchet MS" panose="020B0603020202020204" pitchFamily="34" charset="0"/>
              </a:rPr>
              <a:t>sp</a:t>
            </a:r>
            <a:r>
              <a:rPr lang="en-US" sz="1800" dirty="0">
                <a:latin typeface="Trebuchet MS" panose="020B0603020202020204" pitchFamily="34" charset="0"/>
              </a:rPr>
              <a:t>) </a:t>
            </a:r>
            <a:br>
              <a:rPr lang="en-US" sz="1800" dirty="0">
                <a:latin typeface="Trebuchet MS" panose="020B0603020202020204" pitchFamily="34" charset="0"/>
              </a:rPr>
            </a:br>
            <a:r>
              <a:rPr lang="en-US" sz="1800" dirty="0">
                <a:latin typeface="Trebuchet MS" panose="020B0603020202020204" pitchFamily="34" charset="0"/>
              </a:rPr>
              <a:t>  c:   03a0f021        move    s8,sp </a:t>
            </a:r>
            <a:br>
              <a:rPr lang="en-US" sz="1800" dirty="0">
                <a:latin typeface="Trebuchet MS" panose="020B0603020202020204" pitchFamily="34" charset="0"/>
              </a:rPr>
            </a:br>
            <a:r>
              <a:rPr lang="en-US" sz="1800" b="1" dirty="0">
                <a:solidFill>
                  <a:srgbClr val="FF0000"/>
                </a:solidFill>
                <a:latin typeface="Trebuchet MS" panose="020B0603020202020204" pitchFamily="34" charset="0"/>
              </a:rPr>
              <a:t> 10: </a:t>
            </a:r>
            <a:r>
              <a:rPr lang="en-US" sz="1800" dirty="0">
                <a:latin typeface="Trebuchet MS" panose="020B0603020202020204" pitchFamily="34" charset="0"/>
              </a:rPr>
              <a:t>  0c000000       </a:t>
            </a:r>
            <a:r>
              <a:rPr lang="en-US" sz="1800" dirty="0">
                <a:solidFill>
                  <a:srgbClr val="FF6600"/>
                </a:solidFill>
                <a:latin typeface="Trebuchet MS" panose="020B0603020202020204" pitchFamily="34" charset="0"/>
              </a:rPr>
              <a:t> </a:t>
            </a:r>
            <a:r>
              <a:rPr lang="en-US" sz="1800" dirty="0" err="1">
                <a:solidFill>
                  <a:srgbClr val="FF6600"/>
                </a:solidFill>
                <a:latin typeface="Trebuchet MS" panose="020B0603020202020204" pitchFamily="34" charset="0"/>
              </a:rPr>
              <a:t>jal</a:t>
            </a:r>
            <a:r>
              <a:rPr lang="en-US" sz="1800" dirty="0">
                <a:solidFill>
                  <a:srgbClr val="FF6600"/>
                </a:solidFill>
                <a:latin typeface="Trebuchet MS" panose="020B0603020202020204" pitchFamily="34" charset="0"/>
              </a:rPr>
              <a:t>     0 &lt;main&gt; </a:t>
            </a:r>
            <a:br>
              <a:rPr lang="en-US" sz="1800" dirty="0">
                <a:solidFill>
                  <a:srgbClr val="FF6600"/>
                </a:solidFill>
                <a:latin typeface="Trebuchet MS" panose="020B0603020202020204" pitchFamily="34" charset="0"/>
              </a:rPr>
            </a:br>
            <a:r>
              <a:rPr lang="en-US" sz="1800" dirty="0">
                <a:latin typeface="Trebuchet MS" panose="020B0603020202020204" pitchFamily="34" charset="0"/>
              </a:rPr>
              <a:t> 14:   00000000        </a:t>
            </a:r>
            <a:r>
              <a:rPr lang="en-US" sz="1800" dirty="0" err="1">
                <a:latin typeface="Trebuchet MS" panose="020B0603020202020204" pitchFamily="34" charset="0"/>
              </a:rPr>
              <a:t>nop</a:t>
            </a:r>
            <a:r>
              <a:rPr lang="en-US" sz="1800" dirty="0">
                <a:latin typeface="Trebuchet MS" panose="020B0603020202020204" pitchFamily="34" charset="0"/>
              </a:rPr>
              <a:t> </a:t>
            </a:r>
            <a:br>
              <a:rPr lang="en-US" sz="1800" dirty="0">
                <a:latin typeface="Trebuchet MS" panose="020B0603020202020204" pitchFamily="34" charset="0"/>
              </a:rPr>
            </a:br>
            <a:r>
              <a:rPr lang="en-US" sz="1800" dirty="0">
                <a:latin typeface="Trebuchet MS" panose="020B0603020202020204" pitchFamily="34" charset="0"/>
              </a:rPr>
              <a:t> 18:   afc20018        </a:t>
            </a:r>
            <a:r>
              <a:rPr lang="en-US" sz="1800" dirty="0" err="1">
                <a:latin typeface="Trebuchet MS" panose="020B0603020202020204" pitchFamily="34" charset="0"/>
              </a:rPr>
              <a:t>sw</a:t>
            </a:r>
            <a:r>
              <a:rPr lang="en-US" sz="1800" dirty="0">
                <a:latin typeface="Trebuchet MS" panose="020B0603020202020204" pitchFamily="34" charset="0"/>
              </a:rPr>
              <a:t>      v0,24(s8) </a:t>
            </a:r>
            <a:br>
              <a:rPr lang="en-US" sz="1800" dirty="0">
                <a:latin typeface="Trebuchet MS" panose="020B0603020202020204" pitchFamily="34" charset="0"/>
              </a:rPr>
            </a:br>
            <a:r>
              <a:rPr lang="en-US" sz="1800" dirty="0">
                <a:latin typeface="Trebuchet MS" panose="020B0603020202020204" pitchFamily="34" charset="0"/>
              </a:rPr>
              <a:t> 1c:   8fc40018        </a:t>
            </a:r>
            <a:r>
              <a:rPr lang="en-US" sz="1800" dirty="0" err="1">
                <a:latin typeface="Trebuchet MS" panose="020B0603020202020204" pitchFamily="34" charset="0"/>
              </a:rPr>
              <a:t>lw</a:t>
            </a:r>
            <a:r>
              <a:rPr lang="en-US" sz="1800" dirty="0">
                <a:latin typeface="Trebuchet MS" panose="020B0603020202020204" pitchFamily="34" charset="0"/>
              </a:rPr>
              <a:t>      a0,24(s8) </a:t>
            </a:r>
            <a:br>
              <a:rPr lang="en-US" sz="1800" dirty="0">
                <a:latin typeface="Trebuchet MS" panose="020B0603020202020204" pitchFamily="34" charset="0"/>
              </a:rPr>
            </a:br>
            <a:r>
              <a:rPr lang="en-US" sz="1800" b="1" dirty="0">
                <a:solidFill>
                  <a:srgbClr val="FF0000"/>
                </a:solidFill>
                <a:latin typeface="Trebuchet MS" panose="020B0603020202020204" pitchFamily="34" charset="0"/>
              </a:rPr>
              <a:t> 20: </a:t>
            </a:r>
            <a:r>
              <a:rPr lang="en-US" sz="1800" dirty="0">
                <a:latin typeface="Trebuchet MS" panose="020B0603020202020204" pitchFamily="34" charset="0"/>
              </a:rPr>
              <a:t>  0c000000       </a:t>
            </a:r>
            <a:r>
              <a:rPr lang="en-US" sz="1800" dirty="0">
                <a:solidFill>
                  <a:srgbClr val="FF6600"/>
                </a:solidFill>
                <a:latin typeface="Trebuchet MS" panose="020B0603020202020204" pitchFamily="34" charset="0"/>
              </a:rPr>
              <a:t> </a:t>
            </a:r>
            <a:r>
              <a:rPr lang="en-US" sz="1800" dirty="0" err="1">
                <a:solidFill>
                  <a:srgbClr val="FF6600"/>
                </a:solidFill>
                <a:latin typeface="Trebuchet MS" panose="020B0603020202020204" pitchFamily="34" charset="0"/>
              </a:rPr>
              <a:t>jal</a:t>
            </a:r>
            <a:r>
              <a:rPr lang="en-US" sz="1800" dirty="0">
                <a:solidFill>
                  <a:srgbClr val="FF6600"/>
                </a:solidFill>
                <a:latin typeface="Trebuchet MS" panose="020B0603020202020204" pitchFamily="34" charset="0"/>
              </a:rPr>
              <a:t>     0 &lt;main&gt; </a:t>
            </a:r>
            <a:r>
              <a:rPr lang="en-US" sz="1800" dirty="0">
                <a:latin typeface="Trebuchet MS" panose="020B0603020202020204" pitchFamily="34" charset="0"/>
              </a:rPr>
              <a:t/>
            </a:r>
            <a:br>
              <a:rPr lang="en-US" sz="1800" dirty="0">
                <a:latin typeface="Trebuchet MS" panose="020B0603020202020204" pitchFamily="34" charset="0"/>
              </a:rPr>
            </a:br>
            <a:r>
              <a:rPr lang="en-US" sz="1800" dirty="0">
                <a:latin typeface="Trebuchet MS" panose="020B0603020202020204" pitchFamily="34" charset="0"/>
              </a:rPr>
              <a:t> 24:   00000000        </a:t>
            </a:r>
            <a:r>
              <a:rPr lang="en-US" sz="1800" dirty="0" err="1">
                <a:latin typeface="Trebuchet MS" panose="020B0603020202020204" pitchFamily="34" charset="0"/>
              </a:rPr>
              <a:t>nop</a:t>
            </a:r>
            <a:r>
              <a:rPr lang="en-US" sz="1800" dirty="0">
                <a:latin typeface="Trebuchet MS" panose="020B0603020202020204" pitchFamily="34" charset="0"/>
              </a:rPr>
              <a:t> </a:t>
            </a:r>
            <a:br>
              <a:rPr lang="en-US" sz="1800" dirty="0">
                <a:latin typeface="Trebuchet MS" panose="020B0603020202020204" pitchFamily="34" charset="0"/>
              </a:rPr>
            </a:br>
            <a:r>
              <a:rPr lang="en-US" sz="1800" dirty="0">
                <a:latin typeface="Trebuchet MS" panose="020B0603020202020204" pitchFamily="34" charset="0"/>
              </a:rPr>
              <a:t> 28:   00401821        move    v1,v0 </a:t>
            </a:r>
            <a:br>
              <a:rPr lang="en-US" sz="1800" dirty="0">
                <a:latin typeface="Trebuchet MS" panose="020B0603020202020204" pitchFamily="34" charset="0"/>
              </a:rPr>
            </a:br>
            <a:r>
              <a:rPr lang="en-US" sz="1800" dirty="0">
                <a:latin typeface="Trebuchet MS" panose="020B0603020202020204" pitchFamily="34" charset="0"/>
              </a:rPr>
              <a:t> 2c:   3c020000        </a:t>
            </a:r>
            <a:r>
              <a:rPr lang="en-US" sz="1800" dirty="0" err="1">
                <a:latin typeface="Trebuchet MS" panose="020B0603020202020204" pitchFamily="34" charset="0"/>
              </a:rPr>
              <a:t>lui</a:t>
            </a:r>
            <a:r>
              <a:rPr lang="en-US" sz="1800" dirty="0">
                <a:latin typeface="Trebuchet MS" panose="020B0603020202020204" pitchFamily="34" charset="0"/>
              </a:rPr>
              <a:t>     v0,</a:t>
            </a:r>
            <a:r>
              <a:rPr lang="en-US" sz="1800" dirty="0">
                <a:solidFill>
                  <a:srgbClr val="FF0000"/>
                </a:solidFill>
                <a:latin typeface="Trebuchet MS" panose="020B0603020202020204" pitchFamily="34" charset="0"/>
              </a:rPr>
              <a:t>0x0</a:t>
            </a:r>
            <a:r>
              <a:rPr lang="en-US" sz="1800" dirty="0">
                <a:latin typeface="Trebuchet MS" panose="020B0603020202020204" pitchFamily="34" charset="0"/>
              </a:rPr>
              <a:t> </a:t>
            </a:r>
            <a:br>
              <a:rPr lang="en-US" sz="1800" dirty="0">
                <a:latin typeface="Trebuchet MS" panose="020B0603020202020204" pitchFamily="34" charset="0"/>
              </a:rPr>
            </a:br>
            <a:r>
              <a:rPr lang="en-US" sz="1800" dirty="0">
                <a:latin typeface="Trebuchet MS" panose="020B0603020202020204" pitchFamily="34" charset="0"/>
              </a:rPr>
              <a:t> 30:   ac430000        </a:t>
            </a:r>
            <a:r>
              <a:rPr lang="en-US" sz="1800" dirty="0" err="1">
                <a:latin typeface="Trebuchet MS" panose="020B0603020202020204" pitchFamily="34" charset="0"/>
              </a:rPr>
              <a:t>sw</a:t>
            </a:r>
            <a:r>
              <a:rPr lang="en-US" sz="1800" dirty="0">
                <a:latin typeface="Trebuchet MS" panose="020B0603020202020204" pitchFamily="34" charset="0"/>
              </a:rPr>
              <a:t>      v1,</a:t>
            </a:r>
            <a:r>
              <a:rPr lang="en-US" sz="1800" dirty="0">
                <a:solidFill>
                  <a:srgbClr val="FF0000"/>
                </a:solidFill>
                <a:latin typeface="Trebuchet MS" panose="020B0603020202020204" pitchFamily="34" charset="0"/>
              </a:rPr>
              <a:t>0</a:t>
            </a:r>
            <a:r>
              <a:rPr lang="en-US" sz="1800" dirty="0">
                <a:latin typeface="Trebuchet MS" panose="020B0603020202020204" pitchFamily="34" charset="0"/>
              </a:rPr>
              <a:t>(v0) </a:t>
            </a:r>
            <a:br>
              <a:rPr lang="en-US" sz="1800" dirty="0">
                <a:latin typeface="Trebuchet MS" panose="020B0603020202020204" pitchFamily="34" charset="0"/>
              </a:rPr>
            </a:br>
            <a:r>
              <a:rPr lang="en-US" sz="1800" dirty="0">
                <a:latin typeface="Trebuchet MS" panose="020B0603020202020204" pitchFamily="34" charset="0"/>
              </a:rPr>
              <a:t> 34:   3c020000        </a:t>
            </a:r>
            <a:r>
              <a:rPr lang="en-US" sz="1800" dirty="0" err="1">
                <a:latin typeface="Trebuchet MS" panose="020B0603020202020204" pitchFamily="34" charset="0"/>
              </a:rPr>
              <a:t>lui</a:t>
            </a:r>
            <a:r>
              <a:rPr lang="en-US" sz="1800" dirty="0">
                <a:latin typeface="Trebuchet MS" panose="020B0603020202020204" pitchFamily="34" charset="0"/>
              </a:rPr>
              <a:t>     v0,</a:t>
            </a:r>
            <a:r>
              <a:rPr lang="en-US" sz="1800" dirty="0">
                <a:solidFill>
                  <a:srgbClr val="FF0000"/>
                </a:solidFill>
                <a:latin typeface="Trebuchet MS" panose="020B0603020202020204" pitchFamily="34" charset="0"/>
              </a:rPr>
              <a:t>0x0</a:t>
            </a:r>
            <a:r>
              <a:rPr lang="en-US" sz="1800" dirty="0">
                <a:latin typeface="Trebuchet MS" panose="020B0603020202020204" pitchFamily="34" charset="0"/>
              </a:rPr>
              <a:t> </a:t>
            </a:r>
            <a:br>
              <a:rPr lang="en-US" sz="1800" dirty="0">
                <a:latin typeface="Trebuchet MS" panose="020B0603020202020204" pitchFamily="34" charset="0"/>
              </a:rPr>
            </a:br>
            <a:r>
              <a:rPr lang="en-US" sz="1800" dirty="0">
                <a:latin typeface="Trebuchet MS" panose="020B0603020202020204" pitchFamily="34" charset="0"/>
              </a:rPr>
              <a:t> 38:   24440000        </a:t>
            </a:r>
            <a:r>
              <a:rPr lang="en-US" sz="1800" dirty="0" err="1">
                <a:latin typeface="Trebuchet MS" panose="020B0603020202020204" pitchFamily="34" charset="0"/>
              </a:rPr>
              <a:t>addiu</a:t>
            </a:r>
            <a:r>
              <a:rPr lang="en-US" sz="1800" dirty="0">
                <a:latin typeface="Trebuchet MS" panose="020B0603020202020204" pitchFamily="34" charset="0"/>
              </a:rPr>
              <a:t>   a0,v0,0 </a:t>
            </a:r>
            <a:br>
              <a:rPr lang="en-US" sz="1800" dirty="0">
                <a:latin typeface="Trebuchet MS" panose="020B0603020202020204" pitchFamily="34" charset="0"/>
              </a:rPr>
            </a:br>
            <a:r>
              <a:rPr lang="en-US" sz="1800" b="1" dirty="0">
                <a:solidFill>
                  <a:srgbClr val="FF0000"/>
                </a:solidFill>
                <a:latin typeface="Trebuchet MS" panose="020B0603020202020204" pitchFamily="34" charset="0"/>
              </a:rPr>
              <a:t> 3c: </a:t>
            </a:r>
            <a:r>
              <a:rPr lang="en-US" sz="1800" dirty="0">
                <a:latin typeface="Trebuchet MS" panose="020B0603020202020204" pitchFamily="34" charset="0"/>
              </a:rPr>
              <a:t>  0c000000        </a:t>
            </a:r>
            <a:r>
              <a:rPr lang="en-US" sz="1800" dirty="0" err="1">
                <a:solidFill>
                  <a:srgbClr val="FF6600"/>
                </a:solidFill>
                <a:latin typeface="Trebuchet MS" panose="020B0603020202020204" pitchFamily="34" charset="0"/>
              </a:rPr>
              <a:t>jal</a:t>
            </a:r>
            <a:r>
              <a:rPr lang="en-US" sz="1800" dirty="0">
                <a:solidFill>
                  <a:srgbClr val="FF6600"/>
                </a:solidFill>
                <a:latin typeface="Trebuchet MS" panose="020B0603020202020204" pitchFamily="34" charset="0"/>
              </a:rPr>
              <a:t>     0 &lt;main&gt; </a:t>
            </a:r>
            <a:r>
              <a:rPr lang="en-US" sz="1800" dirty="0">
                <a:latin typeface="Trebuchet MS" panose="020B0603020202020204" pitchFamily="34" charset="0"/>
              </a:rPr>
              <a:t/>
            </a:r>
            <a:br>
              <a:rPr lang="en-US" sz="1800" dirty="0">
                <a:latin typeface="Trebuchet MS" panose="020B0603020202020204" pitchFamily="34" charset="0"/>
              </a:rPr>
            </a:br>
            <a:r>
              <a:rPr lang="en-US" sz="1800" dirty="0" smtClean="0"/>
              <a:t>…</a:t>
            </a:r>
            <a:endParaRPr lang="en-US" sz="1800" dirty="0"/>
          </a:p>
        </p:txBody>
      </p:sp>
      <p:sp>
        <p:nvSpPr>
          <p:cNvPr id="5" name="Rectangular Callout 4"/>
          <p:cNvSpPr/>
          <p:nvPr/>
        </p:nvSpPr>
        <p:spPr bwMode="auto">
          <a:xfrm>
            <a:off x="1042852" y="2808002"/>
            <a:ext cx="759268" cy="446979"/>
          </a:xfrm>
          <a:prstGeom prst="wedgeRectCallout">
            <a:avLst>
              <a:gd name="adj1" fmla="val 55270"/>
              <a:gd name="adj2" fmla="val 96302"/>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Heiti SC Light"/>
                <a:ea typeface="Heiti SC Light"/>
                <a:cs typeface="Heiti SC Light"/>
              </a:rPr>
              <a:t>偏移</a:t>
            </a:r>
            <a:endParaRPr kumimoji="0" lang="en-US" sz="2400" b="0" i="0" u="none" strike="noStrike" cap="none" normalizeH="0" baseline="0" dirty="0" smtClean="0">
              <a:ln>
                <a:noFill/>
              </a:ln>
              <a:solidFill>
                <a:schemeClr val="tx1"/>
              </a:solidFill>
              <a:effectLst/>
              <a:latin typeface="Heiti SC Light"/>
              <a:ea typeface="Heiti SC Light"/>
              <a:cs typeface="Heiti SC Light"/>
            </a:endParaRPr>
          </a:p>
        </p:txBody>
      </p:sp>
      <p:sp>
        <p:nvSpPr>
          <p:cNvPr id="9" name="Rectangular Callout 8"/>
          <p:cNvSpPr/>
          <p:nvPr/>
        </p:nvSpPr>
        <p:spPr bwMode="auto">
          <a:xfrm>
            <a:off x="5998801" y="2610597"/>
            <a:ext cx="1202116" cy="633990"/>
          </a:xfrm>
          <a:prstGeom prst="wedgeRectCallout">
            <a:avLst>
              <a:gd name="adj1" fmla="val -94953"/>
              <a:gd name="adj2" fmla="val 7801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Heiti SC Light"/>
                <a:ea typeface="Heiti SC Light"/>
                <a:cs typeface="Heiti SC Light"/>
              </a:rPr>
              <a:t>汇编指令</a:t>
            </a:r>
            <a:endParaRPr kumimoji="0" lang="en-US" sz="2400" b="0" i="0" u="none" strike="noStrike" cap="none" normalizeH="0" baseline="0" dirty="0" smtClean="0">
              <a:ln>
                <a:noFill/>
              </a:ln>
              <a:solidFill>
                <a:schemeClr val="tx1"/>
              </a:solidFill>
              <a:effectLst/>
              <a:latin typeface="Heiti SC Light"/>
              <a:ea typeface="Heiti SC Light"/>
              <a:cs typeface="Heiti SC Light"/>
            </a:endParaRPr>
          </a:p>
        </p:txBody>
      </p:sp>
    </p:spTree>
    <p:extLst>
      <p:ext uri="{BB962C8B-B14F-4D97-AF65-F5344CB8AC3E}">
        <p14:creationId xmlns:p14="http://schemas.microsoft.com/office/powerpoint/2010/main" val="173416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defRPr/>
            </a:pPr>
            <a:r>
              <a:rPr kumimoji="1" lang="zh-CN" altLang="en-US" dirty="0"/>
              <a:t>使用</a:t>
            </a:r>
            <a:r>
              <a:rPr kumimoji="1" lang="en-US" altLang="zh-CN" dirty="0" err="1"/>
              <a:t>objdump</a:t>
            </a:r>
            <a:r>
              <a:rPr kumimoji="1" lang="zh-CN" altLang="en-US" dirty="0"/>
              <a:t>反汇编</a:t>
            </a:r>
            <a:r>
              <a:rPr kumimoji="1" lang="en-US" altLang="zh-CN" dirty="0"/>
              <a:t>ELF</a:t>
            </a:r>
            <a:r>
              <a:rPr kumimoji="1" lang="zh-CN" altLang="en-US" dirty="0"/>
              <a:t>文件</a:t>
            </a:r>
            <a:endParaRPr kumimoji="1" lang="zh-CN" altLang="en-US" dirty="0" smtClean="0"/>
          </a:p>
        </p:txBody>
      </p:sp>
      <p:sp>
        <p:nvSpPr>
          <p:cNvPr id="21506" name="Rectangle 3"/>
          <p:cNvSpPr>
            <a:spLocks noGrp="1" noChangeArrowheads="1"/>
          </p:cNvSpPr>
          <p:nvPr>
            <p:ph idx="1"/>
          </p:nvPr>
        </p:nvSpPr>
        <p:spPr>
          <a:xfrm>
            <a:off x="408712" y="1598895"/>
            <a:ext cx="8589963" cy="1787386"/>
          </a:xfrm>
        </p:spPr>
        <p:txBody>
          <a:bodyPr/>
          <a:lstStyle/>
          <a:p>
            <a:r>
              <a:rPr lang="zh-CN" altLang="en-US" dirty="0" smtClean="0"/>
              <a:t>在源文件三处函数调</a:t>
            </a:r>
            <a:r>
              <a:rPr lang="zh-CN" altLang="en-US" dirty="0"/>
              <a:t>用，对应到汇编文件里，就是三处</a:t>
            </a:r>
            <a:r>
              <a:rPr lang="en-US" dirty="0" err="1"/>
              <a:t>jal</a:t>
            </a:r>
            <a:r>
              <a:rPr lang="zh-CN" altLang="en-US" dirty="0"/>
              <a:t>指令</a:t>
            </a:r>
            <a:r>
              <a:rPr lang="zh-CN" altLang="en-US" dirty="0" smtClean="0"/>
              <a:t>。</a:t>
            </a:r>
            <a:endParaRPr lang="en-US" altLang="zh-CN" dirty="0" smtClean="0"/>
          </a:p>
          <a:p>
            <a:r>
              <a:rPr lang="zh-CN" altLang="en-US" dirty="0" smtClean="0"/>
              <a:t>三条</a:t>
            </a:r>
            <a:r>
              <a:rPr lang="en-US" dirty="0" err="1"/>
              <a:t>jal</a:t>
            </a:r>
            <a:r>
              <a:rPr lang="zh-CN" altLang="en-US" dirty="0"/>
              <a:t>所对应的机器码，头六位二进制数</a:t>
            </a:r>
            <a:r>
              <a:rPr lang="en-US" dirty="0"/>
              <a:t>(000011)</a:t>
            </a:r>
            <a:r>
              <a:rPr lang="zh-CN" altLang="en-US" dirty="0"/>
              <a:t>代表</a:t>
            </a:r>
            <a:r>
              <a:rPr lang="en-US" dirty="0" err="1"/>
              <a:t>jal</a:t>
            </a:r>
            <a:r>
              <a:rPr lang="zh-CN" altLang="en-US" dirty="0"/>
              <a:t>，而后面的一串</a:t>
            </a:r>
            <a:r>
              <a:rPr lang="en-US" dirty="0"/>
              <a:t>0</a:t>
            </a:r>
            <a:r>
              <a:rPr lang="zh-CN" altLang="en-US" dirty="0"/>
              <a:t>是操作数，也就是要跳转到的地址。</a:t>
            </a:r>
          </a:p>
        </p:txBody>
      </p:sp>
      <p:sp>
        <p:nvSpPr>
          <p:cNvPr id="2" name="Rectangle 1"/>
          <p:cNvSpPr/>
          <p:nvPr/>
        </p:nvSpPr>
        <p:spPr>
          <a:xfrm>
            <a:off x="408712" y="4293096"/>
            <a:ext cx="8669458" cy="1569660"/>
          </a:xfrm>
          <a:prstGeom prst="rect">
            <a:avLst/>
          </a:prstGeom>
        </p:spPr>
        <p:txBody>
          <a:bodyPr wrap="square">
            <a:spAutoFit/>
          </a:bodyPr>
          <a:lstStyle/>
          <a:p>
            <a:r>
              <a:rPr lang="en-US" sz="2400" b="1" dirty="0">
                <a:solidFill>
                  <a:srgbClr val="FF0000"/>
                </a:solidFill>
              </a:rPr>
              <a:t>10: </a:t>
            </a:r>
            <a:r>
              <a:rPr lang="en-US" sz="2400" dirty="0"/>
              <a:t>  0c000000       </a:t>
            </a:r>
            <a:r>
              <a:rPr lang="en-US" sz="2400" dirty="0">
                <a:solidFill>
                  <a:srgbClr val="FF6600"/>
                </a:solidFill>
              </a:rPr>
              <a:t> </a:t>
            </a:r>
            <a:r>
              <a:rPr lang="en-US" sz="2400" dirty="0" err="1">
                <a:solidFill>
                  <a:srgbClr val="FF6600"/>
                </a:solidFill>
              </a:rPr>
              <a:t>jal</a:t>
            </a:r>
            <a:r>
              <a:rPr lang="en-US" sz="2400" dirty="0">
                <a:solidFill>
                  <a:srgbClr val="FF6600"/>
                </a:solidFill>
              </a:rPr>
              <a:t>     0 &lt;main&gt; </a:t>
            </a:r>
            <a:endParaRPr lang="en-US" sz="2400" dirty="0" smtClean="0">
              <a:solidFill>
                <a:srgbClr val="FF6600"/>
              </a:solidFill>
            </a:endParaRPr>
          </a:p>
          <a:p>
            <a:endParaRPr lang="en-US" altLang="zh-CN" sz="2400" i="1" dirty="0" smtClean="0">
              <a:latin typeface="Heiti SC Light"/>
              <a:ea typeface="Heiti SC Light"/>
              <a:cs typeface="Heiti SC Light"/>
            </a:endParaRPr>
          </a:p>
          <a:p>
            <a:r>
              <a:rPr lang="zh-CN" altLang="en-US" sz="2400" dirty="0" smtClean="0">
                <a:latin typeface="Heiti SC Light"/>
                <a:ea typeface="Heiti SC Light"/>
                <a:cs typeface="Heiti SC Light"/>
              </a:rPr>
              <a:t>该</a:t>
            </a:r>
            <a:r>
              <a:rPr lang="zh-CN" altLang="en-US" sz="2400" dirty="0">
                <a:latin typeface="Heiti SC Light"/>
                <a:ea typeface="Heiti SC Light"/>
                <a:cs typeface="Heiti SC Light"/>
              </a:rPr>
              <a:t>条机器指令的二进制表示：</a:t>
            </a:r>
          </a:p>
          <a:p>
            <a:r>
              <a:rPr lang="en-US" sz="2400" dirty="0">
                <a:latin typeface="Heiti SC Light"/>
                <a:ea typeface="Heiti SC Light"/>
                <a:cs typeface="Heiti SC Light"/>
              </a:rPr>
              <a:t>(0c000000)</a:t>
            </a:r>
            <a:r>
              <a:rPr lang="en-US" sz="2400" baseline="-25000" dirty="0">
                <a:latin typeface="Heiti SC Light"/>
                <a:ea typeface="Heiti SC Light"/>
                <a:cs typeface="Heiti SC Light"/>
              </a:rPr>
              <a:t>16</a:t>
            </a:r>
            <a:r>
              <a:rPr lang="en-US" sz="2400" dirty="0">
                <a:latin typeface="Heiti SC Light"/>
                <a:ea typeface="Heiti SC Light"/>
                <a:cs typeface="Heiti SC Light"/>
              </a:rPr>
              <a:t>=(</a:t>
            </a:r>
            <a:r>
              <a:rPr lang="en-US" sz="2400" dirty="0">
                <a:solidFill>
                  <a:srgbClr val="FF0000"/>
                </a:solidFill>
                <a:latin typeface="Heiti SC Light"/>
                <a:ea typeface="Heiti SC Light"/>
                <a:cs typeface="Heiti SC Light"/>
              </a:rPr>
              <a:t>0000 11</a:t>
            </a:r>
            <a:r>
              <a:rPr lang="en-US" sz="2400" dirty="0">
                <a:latin typeface="Heiti SC Light"/>
                <a:ea typeface="Heiti SC Light"/>
                <a:cs typeface="Heiti SC Light"/>
              </a:rPr>
              <a:t>00 0000 0000 0000 0000 0000 0000)</a:t>
            </a:r>
            <a:r>
              <a:rPr lang="en-US" sz="2400" baseline="-25000" dirty="0">
                <a:latin typeface="Heiti SC Light"/>
                <a:ea typeface="Heiti SC Light"/>
                <a:cs typeface="Heiti SC Light"/>
              </a:rPr>
              <a:t>2</a:t>
            </a:r>
            <a:r>
              <a:rPr lang="zh-CN" altLang="en-US" sz="2400" dirty="0">
                <a:latin typeface="Heiti SC Light"/>
                <a:ea typeface="Heiti SC Light"/>
                <a:cs typeface="Heiti SC Light"/>
              </a:rPr>
              <a:t> </a:t>
            </a:r>
            <a:endParaRPr lang="en-US" sz="2400" dirty="0">
              <a:latin typeface="Heiti SC Light"/>
              <a:ea typeface="Heiti SC Light"/>
              <a:cs typeface="Heiti SC Light"/>
            </a:endParaRPr>
          </a:p>
        </p:txBody>
      </p:sp>
      <p:sp>
        <p:nvSpPr>
          <p:cNvPr id="3" name="Rounded Rectangle 2"/>
          <p:cNvSpPr/>
          <p:nvPr/>
        </p:nvSpPr>
        <p:spPr bwMode="auto">
          <a:xfrm>
            <a:off x="1031051" y="5949280"/>
            <a:ext cx="7081898" cy="81453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Heiti SC Light"/>
                <a:ea typeface="Heiti SC Light"/>
                <a:cs typeface="Heiti SC Light"/>
              </a:rPr>
              <a:t>要跳转的函数地址都是0？！</a:t>
            </a:r>
            <a:endParaRPr kumimoji="0" lang="en-US" sz="3600" b="0" i="0" u="none" strike="noStrike" cap="none" normalizeH="0" baseline="0" dirty="0" smtClean="0">
              <a:ln>
                <a:noFill/>
              </a:ln>
              <a:solidFill>
                <a:schemeClr val="tx1"/>
              </a:solidFill>
              <a:effectLst/>
              <a:latin typeface="Heiti SC Light"/>
              <a:ea typeface="Heiti SC Light"/>
              <a:cs typeface="Heiti SC Light"/>
            </a:endParaRPr>
          </a:p>
        </p:txBody>
      </p:sp>
    </p:spTree>
    <p:extLst>
      <p:ext uri="{BB962C8B-B14F-4D97-AF65-F5344CB8AC3E}">
        <p14:creationId xmlns:p14="http://schemas.microsoft.com/office/powerpoint/2010/main" val="124245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defRPr/>
            </a:pPr>
            <a:r>
              <a:rPr kumimoji="1" lang="zh-CN" altLang="en-US" dirty="0" smtClean="0"/>
              <a:t>链接的过程</a:t>
            </a:r>
          </a:p>
        </p:txBody>
      </p:sp>
      <p:sp>
        <p:nvSpPr>
          <p:cNvPr id="5" name="Rectangle 3"/>
          <p:cNvSpPr>
            <a:spLocks noGrp="1" noChangeArrowheads="1"/>
          </p:cNvSpPr>
          <p:nvPr>
            <p:ph idx="1"/>
          </p:nvPr>
        </p:nvSpPr>
        <p:spPr>
          <a:xfrm>
            <a:off x="457200" y="1600200"/>
            <a:ext cx="8229600" cy="5069160"/>
          </a:xfrm>
        </p:spPr>
        <p:txBody>
          <a:bodyPr>
            <a:normAutofit fontScale="85000" lnSpcReduction="10000"/>
          </a:bodyPr>
          <a:lstStyle/>
          <a:p>
            <a:r>
              <a:rPr lang="zh-CN" altLang="en-US" sz="2800" kern="1200" dirty="0" smtClean="0">
                <a:latin typeface="Times New Roman" pitchFamily="18" charset="0"/>
              </a:rPr>
              <a:t>编译</a:t>
            </a:r>
            <a:r>
              <a:rPr lang="en-US" sz="2800" kern="1200" dirty="0" smtClean="0">
                <a:latin typeface="Times New Roman" pitchFamily="18" charset="0"/>
              </a:rPr>
              <a:t>C</a:t>
            </a:r>
            <a:r>
              <a:rPr lang="zh-CN" altLang="en-US" sz="2800" kern="1200" dirty="0" smtClean="0">
                <a:latin typeface="Times New Roman" pitchFamily="18" charset="0"/>
              </a:rPr>
              <a:t>程序</a:t>
            </a:r>
            <a:r>
              <a:rPr lang="zh-CN" altLang="en-US" sz="2800" kern="1200" dirty="0">
                <a:latin typeface="Times New Roman" pitchFamily="18" charset="0"/>
              </a:rPr>
              <a:t>的时候，</a:t>
            </a:r>
            <a:r>
              <a:rPr lang="zh-CN" altLang="en-US" sz="2800" kern="1200" dirty="0" smtClean="0">
                <a:latin typeface="Times New Roman" pitchFamily="18" charset="0"/>
              </a:rPr>
              <a:t>是以</a:t>
            </a:r>
            <a:r>
              <a:rPr lang="en-US" sz="2800" kern="1200" dirty="0" smtClean="0">
                <a:latin typeface="Times New Roman" pitchFamily="18" charset="0"/>
              </a:rPr>
              <a:t>.</a:t>
            </a:r>
            <a:r>
              <a:rPr lang="en-US" sz="2800" kern="1200" dirty="0">
                <a:latin typeface="Times New Roman" pitchFamily="18" charset="0"/>
              </a:rPr>
              <a:t>c</a:t>
            </a:r>
            <a:r>
              <a:rPr lang="zh-CN" altLang="en-US" sz="2800" kern="1200" dirty="0" smtClean="0">
                <a:latin typeface="Times New Roman" pitchFamily="18" charset="0"/>
              </a:rPr>
              <a:t>文件作为编译单元的。</a:t>
            </a:r>
            <a:endParaRPr lang="en-US" altLang="zh-CN" sz="2800" kern="1200" dirty="0" smtClean="0">
              <a:latin typeface="Times New Roman" pitchFamily="18" charset="0"/>
            </a:endParaRPr>
          </a:p>
          <a:p>
            <a:pPr lvl="1"/>
            <a:r>
              <a:rPr lang="zh-CN" altLang="en-US" kern="1200" dirty="0" smtClean="0">
                <a:latin typeface="Times New Roman" pitchFamily="18" charset="0"/>
              </a:rPr>
              <a:t>编译：</a:t>
            </a:r>
            <a:r>
              <a:rPr lang="en-US" kern="1200" dirty="0" smtClean="0">
                <a:latin typeface="Times New Roman" pitchFamily="18" charset="0"/>
              </a:rPr>
              <a:t>.</a:t>
            </a:r>
            <a:r>
              <a:rPr lang="en-US" kern="1200" dirty="0" err="1" smtClean="0">
                <a:latin typeface="Times New Roman" pitchFamily="18" charset="0"/>
              </a:rPr>
              <a:t>c</a:t>
            </a:r>
            <a:r>
              <a:rPr lang="en-US" altLang="zh-CN" kern="1200" dirty="0" err="1" smtClean="0">
                <a:latin typeface="Times New Roman" pitchFamily="18" charset="0"/>
                <a:sym typeface="Wingdings"/>
              </a:rPr>
              <a:t></a:t>
            </a:r>
            <a:r>
              <a:rPr lang="en-US" kern="1200" dirty="0" err="1" smtClean="0">
                <a:latin typeface="Times New Roman" pitchFamily="18" charset="0"/>
              </a:rPr>
              <a:t>.o</a:t>
            </a:r>
            <a:r>
              <a:rPr lang="zh-CN" altLang="en-US" kern="1200" dirty="0" smtClean="0">
                <a:latin typeface="Times New Roman" pitchFamily="18" charset="0"/>
              </a:rPr>
              <a:t>；编译时函数定义在不同文件，无法知道地址。在我们的例子中，会产生两个</a:t>
            </a:r>
            <a:r>
              <a:rPr lang="en-US" altLang="zh-CN" kern="1200" dirty="0" smtClean="0">
                <a:latin typeface="Times New Roman" pitchFamily="18" charset="0"/>
              </a:rPr>
              <a:t>.o</a:t>
            </a:r>
            <a:r>
              <a:rPr lang="zh-CN" altLang="en-US" kern="1200" dirty="0" smtClean="0">
                <a:latin typeface="Times New Roman" pitchFamily="18" charset="0"/>
              </a:rPr>
              <a:t>文件，分别是</a:t>
            </a:r>
            <a:r>
              <a:rPr lang="en-US" altLang="zh-CN" kern="1200" dirty="0" err="1" smtClean="0">
                <a:latin typeface="Times New Roman" pitchFamily="18" charset="0"/>
              </a:rPr>
              <a:t>program.o</a:t>
            </a:r>
            <a:r>
              <a:rPr lang="zh-CN" altLang="en-US" kern="1200" dirty="0" smtClean="0">
                <a:latin typeface="Times New Roman" pitchFamily="18" charset="0"/>
              </a:rPr>
              <a:t>和</a:t>
            </a:r>
            <a:r>
              <a:rPr lang="en-US" altLang="zh-CN" kern="1200" dirty="0" err="1" smtClean="0">
                <a:latin typeface="Times New Roman" pitchFamily="18" charset="0"/>
              </a:rPr>
              <a:t>extras.o</a:t>
            </a:r>
            <a:r>
              <a:rPr lang="zh-CN" altLang="en-US" kern="1200" dirty="0" smtClean="0">
                <a:latin typeface="Times New Roman" pitchFamily="18" charset="0"/>
              </a:rPr>
              <a:t>。</a:t>
            </a:r>
            <a:endParaRPr lang="en-US" kern="1200" dirty="0" smtClean="0">
              <a:latin typeface="Times New Roman" pitchFamily="18" charset="0"/>
            </a:endParaRPr>
          </a:p>
          <a:p>
            <a:r>
              <a:rPr lang="zh-CN" altLang="en-US" kern="1200" dirty="0" smtClean="0">
                <a:latin typeface="Times New Roman" pitchFamily="18" charset="0"/>
              </a:rPr>
              <a:t>链接的过程：</a:t>
            </a:r>
            <a:endParaRPr lang="en-US" altLang="zh-CN" kern="1200" dirty="0" smtClean="0">
              <a:latin typeface="Times New Roman" pitchFamily="18" charset="0"/>
            </a:endParaRPr>
          </a:p>
          <a:p>
            <a:pPr lvl="1"/>
            <a:r>
              <a:rPr lang="zh-CN" altLang="en-US" kern="1200" dirty="0" smtClean="0">
                <a:latin typeface="Times New Roman" pitchFamily="18" charset="0"/>
              </a:rPr>
              <a:t>将这些</a:t>
            </a:r>
            <a:r>
              <a:rPr lang="en-US" kern="1200" dirty="0">
                <a:latin typeface="Times New Roman" pitchFamily="18" charset="0"/>
              </a:rPr>
              <a:t>.o</a:t>
            </a:r>
            <a:r>
              <a:rPr lang="zh-CN" altLang="en-US" kern="1200" dirty="0">
                <a:latin typeface="Times New Roman" pitchFamily="18" charset="0"/>
              </a:rPr>
              <a:t>文件链接到一起，形成最终的可执行文件</a:t>
            </a:r>
            <a:r>
              <a:rPr lang="zh-CN" altLang="en-US" kern="1200" dirty="0" smtClean="0">
                <a:latin typeface="Times New Roman" pitchFamily="18" charset="0"/>
              </a:rPr>
              <a:t>。</a:t>
            </a:r>
            <a:endParaRPr lang="en-US" altLang="zh-CN" kern="1200" dirty="0">
              <a:latin typeface="Times New Roman" pitchFamily="18" charset="0"/>
            </a:endParaRPr>
          </a:p>
          <a:p>
            <a:pPr lvl="1"/>
            <a:r>
              <a:rPr lang="zh-CN" altLang="en-US" kern="1200" dirty="0" smtClean="0">
                <a:latin typeface="Times New Roman" pitchFamily="18" charset="0"/>
              </a:rPr>
              <a:t>在链接时</a:t>
            </a:r>
            <a:r>
              <a:rPr lang="zh-CN" altLang="en-US" kern="1200" dirty="0">
                <a:latin typeface="Times New Roman" pitchFamily="18" charset="0"/>
              </a:rPr>
              <a:t>，链接器会扫描各个目标文件，将之前未填写的地址填写上，从而生成一个真正可执行的文件</a:t>
            </a:r>
            <a:r>
              <a:rPr lang="zh-CN" altLang="en-US" kern="1200" dirty="0" smtClean="0">
                <a:latin typeface="Times New Roman" pitchFamily="18" charset="0"/>
              </a:rPr>
              <a:t>。</a:t>
            </a:r>
            <a:endParaRPr lang="en-US" altLang="zh-CN" kern="1200" dirty="0" smtClean="0">
              <a:latin typeface="Times New Roman" pitchFamily="18" charset="0"/>
            </a:endParaRPr>
          </a:p>
          <a:p>
            <a:r>
              <a:rPr lang="zh-CN" altLang="en-US" kern="1200" dirty="0" smtClean="0">
                <a:latin typeface="Times New Roman" pitchFamily="18" charset="0"/>
              </a:rPr>
              <a:t>重定位</a:t>
            </a:r>
            <a:r>
              <a:rPr lang="en-US" kern="1200" dirty="0" smtClean="0">
                <a:latin typeface="Times New Roman" pitchFamily="18" charset="0"/>
              </a:rPr>
              <a:t>(Relocation)</a:t>
            </a:r>
            <a:endParaRPr lang="en-US" altLang="zh-CN" kern="1200" dirty="0" smtClean="0">
              <a:latin typeface="Times New Roman" pitchFamily="18" charset="0"/>
            </a:endParaRPr>
          </a:p>
          <a:p>
            <a:pPr lvl="1">
              <a:lnSpc>
                <a:spcPct val="100000"/>
              </a:lnSpc>
            </a:pPr>
            <a:r>
              <a:rPr lang="zh-CN" altLang="en-US" kern="1200" dirty="0" smtClean="0">
                <a:latin typeface="Times New Roman" pitchFamily="18" charset="0"/>
              </a:rPr>
              <a:t>将之前未填写的地址填写的过程。</a:t>
            </a:r>
            <a:r>
              <a:rPr lang="zh-CN" altLang="en-US" dirty="0" smtClean="0"/>
              <a:t>在符号解析的基础上将所有关联的目标模块合并，并确定运行时每个定义符号在虚拟地址空间中的地址，在定义符号的引用处重定位引用的地址。</a:t>
            </a:r>
          </a:p>
        </p:txBody>
      </p:sp>
    </p:spTree>
    <p:extLst>
      <p:ext uri="{BB962C8B-B14F-4D97-AF65-F5344CB8AC3E}">
        <p14:creationId xmlns:p14="http://schemas.microsoft.com/office/powerpoint/2010/main" val="3505237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链接过程的本质</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t="11448"/>
          <a:stretch/>
        </p:blipFill>
        <p:spPr>
          <a:xfrm>
            <a:off x="1284891" y="1844824"/>
            <a:ext cx="7374485" cy="4897677"/>
          </a:xfrm>
        </p:spPr>
      </p:pic>
    </p:spTree>
    <p:extLst>
      <p:ext uri="{BB962C8B-B14F-4D97-AF65-F5344CB8AC3E}">
        <p14:creationId xmlns:p14="http://schemas.microsoft.com/office/powerpoint/2010/main" val="58299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a:defRPr/>
            </a:pPr>
            <a:r>
              <a:rPr kumimoji="1" lang="en-US" altLang="zh-CN" smtClean="0"/>
              <a:t>Relocation entry</a:t>
            </a:r>
          </a:p>
        </p:txBody>
      </p:sp>
      <p:sp>
        <p:nvSpPr>
          <p:cNvPr id="234500" name="Text Box 4"/>
          <p:cNvSpPr txBox="1">
            <a:spLocks noChangeArrowheads="1"/>
          </p:cNvSpPr>
          <p:nvPr/>
        </p:nvSpPr>
        <p:spPr bwMode="auto">
          <a:xfrm>
            <a:off x="849312" y="1556792"/>
            <a:ext cx="7445375" cy="4555093"/>
          </a:xfrm>
          <a:prstGeom prst="rect">
            <a:avLst/>
          </a:prstGeom>
          <a:noFill/>
          <a:ln w="12700" cap="sq">
            <a:noFill/>
            <a:miter lim="800000"/>
          </a:ln>
          <a:effectLst/>
        </p:spPr>
        <p:txBody>
          <a:bodyPr>
            <a:spAutoFit/>
          </a:bodyPr>
          <a:lstStyle/>
          <a:p>
            <a:pPr eaLnBrk="0" hangingPunct="0">
              <a:spcBef>
                <a:spcPts val="1200"/>
              </a:spcBef>
              <a:buFontTx/>
              <a:buNone/>
              <a:defRPr/>
            </a:pPr>
            <a:r>
              <a:rPr kumimoji="1" lang="en-US" altLang="zh-CN" sz="2400" b="1" dirty="0">
                <a:latin typeface="Trebuchet MS" panose="020B0603020202020204" pitchFamily="34" charset="0"/>
                <a:ea typeface="宋体" pitchFamily="2" charset="-122"/>
              </a:rPr>
              <a:t>typedef </a:t>
            </a:r>
            <a:r>
              <a:rPr kumimoji="1" lang="en-US" altLang="zh-CN" sz="2400" b="1" dirty="0" err="1">
                <a:latin typeface="Trebuchet MS" panose="020B0603020202020204" pitchFamily="34" charset="0"/>
                <a:ea typeface="宋体" pitchFamily="2" charset="-122"/>
              </a:rPr>
              <a:t>struct</a:t>
            </a:r>
            <a:r>
              <a:rPr kumimoji="1" lang="en-US" altLang="zh-CN" sz="2400" b="1" dirty="0">
                <a:latin typeface="Trebuchet MS" panose="020B0603020202020204" pitchFamily="34" charset="0"/>
                <a:ea typeface="宋体" pitchFamily="2" charset="-122"/>
              </a:rPr>
              <a:t> {</a:t>
            </a:r>
          </a:p>
          <a:p>
            <a:pPr eaLnBrk="0" hangingPunct="0">
              <a:spcBef>
                <a:spcPts val="1200"/>
              </a:spcBef>
              <a:buFontTx/>
              <a:buNone/>
              <a:defRPr/>
            </a:pPr>
            <a:r>
              <a:rPr kumimoji="1" lang="en-US" altLang="zh-CN" sz="2400" dirty="0">
                <a:ea typeface="宋体" pitchFamily="2" charset="-122"/>
              </a:rPr>
              <a:t>/*</a:t>
            </a:r>
            <a:r>
              <a:rPr kumimoji="1" lang="zh-CN" altLang="en-US" sz="2400" dirty="0">
                <a:solidFill>
                  <a:srgbClr val="FF0000"/>
                </a:solidFill>
                <a:ea typeface="宋体" pitchFamily="2" charset="-122"/>
              </a:rPr>
              <a:t>给出了使用重定位动作的地点</a:t>
            </a:r>
            <a:r>
              <a:rPr kumimoji="1" lang="zh-CN" altLang="en-US" sz="2400" dirty="0">
                <a:ea typeface="宋体" pitchFamily="2" charset="-122"/>
              </a:rPr>
              <a:t>。对重定位文件来说，它的值是从节起始处到受重定位影响的存储单元的字节偏移量；对可执行文件或共享目标文件来说，它的值是受重定位影响的存储单元的虚拟地址*</a:t>
            </a:r>
            <a:r>
              <a:rPr kumimoji="1" lang="en-US" altLang="zh-CN" sz="2400" dirty="0">
                <a:ea typeface="宋体" pitchFamily="2" charset="-122"/>
              </a:rPr>
              <a:t>/</a:t>
            </a:r>
          </a:p>
          <a:p>
            <a:pPr eaLnBrk="0" hangingPunct="0">
              <a:spcBef>
                <a:spcPts val="1200"/>
              </a:spcBef>
              <a:buFontTx/>
              <a:buNone/>
              <a:defRPr/>
            </a:pPr>
            <a:r>
              <a:rPr kumimoji="1" lang="en-US" altLang="zh-CN" sz="2400" dirty="0">
                <a:ea typeface="宋体" pitchFamily="2" charset="-122"/>
              </a:rPr>
              <a:t>	</a:t>
            </a:r>
            <a:r>
              <a:rPr kumimoji="1" lang="en-US" altLang="zh-CN" sz="2400" b="1" dirty="0">
                <a:ea typeface="宋体" pitchFamily="2" charset="-122"/>
              </a:rPr>
              <a:t>Elf32_Addr	</a:t>
            </a:r>
            <a:r>
              <a:rPr kumimoji="1" lang="en-US" altLang="zh-CN" sz="2400" b="1" dirty="0" err="1">
                <a:ea typeface="宋体" pitchFamily="2" charset="-122"/>
              </a:rPr>
              <a:t>r_offset</a:t>
            </a:r>
            <a:r>
              <a:rPr kumimoji="1" lang="en-US" altLang="zh-CN" sz="2400" b="1" dirty="0">
                <a:ea typeface="宋体" pitchFamily="2" charset="-122"/>
              </a:rPr>
              <a:t>;</a:t>
            </a:r>
          </a:p>
          <a:p>
            <a:pPr eaLnBrk="0" hangingPunct="0">
              <a:spcBef>
                <a:spcPts val="1200"/>
              </a:spcBef>
              <a:buFontTx/>
              <a:buNone/>
              <a:defRPr/>
            </a:pPr>
            <a:r>
              <a:rPr kumimoji="1" lang="en-US" altLang="zh-CN" sz="2400" dirty="0">
                <a:ea typeface="宋体" pitchFamily="2" charset="-122"/>
              </a:rPr>
              <a:t>/*</a:t>
            </a:r>
            <a:r>
              <a:rPr kumimoji="1" lang="zh-CN" altLang="en-US" sz="2400" dirty="0">
                <a:ea typeface="宋体" pitchFamily="2" charset="-122"/>
              </a:rPr>
              <a:t>给出了与重定位修改地点有关的符号表索引和所使用的重定位的类型*</a:t>
            </a:r>
            <a:r>
              <a:rPr kumimoji="1" lang="en-US" altLang="zh-CN" sz="2400" dirty="0">
                <a:ea typeface="宋体" pitchFamily="2" charset="-122"/>
              </a:rPr>
              <a:t>/</a:t>
            </a:r>
          </a:p>
          <a:p>
            <a:pPr eaLnBrk="0" hangingPunct="0">
              <a:spcBef>
                <a:spcPts val="1200"/>
              </a:spcBef>
              <a:buFontTx/>
              <a:buNone/>
              <a:defRPr/>
            </a:pPr>
            <a:r>
              <a:rPr kumimoji="1" lang="en-US" altLang="zh-CN" sz="2400" dirty="0">
                <a:ea typeface="宋体" pitchFamily="2" charset="-122"/>
              </a:rPr>
              <a:t>	</a:t>
            </a:r>
            <a:r>
              <a:rPr kumimoji="1" lang="en-US" altLang="zh-CN" sz="2400" b="1" dirty="0">
                <a:ea typeface="宋体" pitchFamily="2" charset="-122"/>
              </a:rPr>
              <a:t>Elf32_Word	</a:t>
            </a:r>
            <a:r>
              <a:rPr kumimoji="1" lang="en-US" altLang="zh-CN" sz="2400" b="1" dirty="0" err="1">
                <a:ea typeface="宋体" pitchFamily="2" charset="-122"/>
              </a:rPr>
              <a:t>r_info</a:t>
            </a:r>
            <a:r>
              <a:rPr kumimoji="1" lang="en-US" altLang="zh-CN" sz="2400" b="1" dirty="0">
                <a:ea typeface="宋体" pitchFamily="2" charset="-122"/>
              </a:rPr>
              <a:t>;(symbol:24; type:8)	</a:t>
            </a:r>
          </a:p>
          <a:p>
            <a:pPr eaLnBrk="0" hangingPunct="0">
              <a:spcBef>
                <a:spcPts val="1200"/>
              </a:spcBef>
              <a:buFontTx/>
              <a:buNone/>
              <a:defRPr/>
            </a:pPr>
            <a:r>
              <a:rPr kumimoji="1" lang="en-US" altLang="zh-CN" sz="2400" b="1" dirty="0">
                <a:ea typeface="宋体" pitchFamily="2" charset="-122"/>
              </a:rPr>
              <a:t>} Elf32_Rel;</a:t>
            </a:r>
          </a:p>
        </p:txBody>
      </p:sp>
    </p:spTree>
    <p:extLst>
      <p:ext uri="{BB962C8B-B14F-4D97-AF65-F5344CB8AC3E}">
        <p14:creationId xmlns:p14="http://schemas.microsoft.com/office/powerpoint/2010/main" val="10275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kumimoji="1" lang="en-US" altLang="zh-CN" dirty="0" err="1" smtClean="0"/>
              <a:t>Readelf</a:t>
            </a:r>
            <a:r>
              <a:rPr kumimoji="1" lang="zh-CN" altLang="en-US" dirty="0" smtClean="0"/>
              <a:t>读取重定位节</a:t>
            </a:r>
            <a:endParaRPr kumimoji="1" lang="en-US" altLang="zh-CN" dirty="0" smtClean="0"/>
          </a:p>
        </p:txBody>
      </p:sp>
      <p:sp>
        <p:nvSpPr>
          <p:cNvPr id="2" name="Content Placeholder 1"/>
          <p:cNvSpPr>
            <a:spLocks noGrp="1"/>
          </p:cNvSpPr>
          <p:nvPr>
            <p:ph idx="1"/>
          </p:nvPr>
        </p:nvSpPr>
        <p:spPr>
          <a:xfrm>
            <a:off x="276225" y="946150"/>
            <a:ext cx="8750209" cy="4382865"/>
          </a:xfrm>
        </p:spPr>
        <p:txBody>
          <a:bodyPr/>
          <a:lstStyle/>
          <a:p>
            <a:r>
              <a:rPr lang="en-US" dirty="0"/>
              <a:t>Relocation section '.</a:t>
            </a:r>
            <a:r>
              <a:rPr lang="en-US" dirty="0" err="1"/>
              <a:t>rel.text</a:t>
            </a:r>
            <a:r>
              <a:rPr lang="en-US" dirty="0"/>
              <a:t>' at offset 0x348 contains 7 entries: </a:t>
            </a:r>
            <a:br>
              <a:rPr lang="en-US" dirty="0"/>
            </a:br>
            <a:endParaRPr lang="en-US" dirty="0" smtClean="0"/>
          </a:p>
          <a:p>
            <a:pPr marL="0" indent="0">
              <a:buNone/>
            </a:pPr>
            <a:r>
              <a:rPr lang="en-US" sz="2400" dirty="0" smtClean="0"/>
              <a:t>Offset </a:t>
            </a:r>
            <a:r>
              <a:rPr lang="en-US" sz="2400" dirty="0"/>
              <a:t>    </a:t>
            </a:r>
            <a:r>
              <a:rPr lang="en-US" sz="2400" dirty="0" smtClean="0"/>
              <a:t>  Info </a:t>
            </a:r>
            <a:r>
              <a:rPr lang="en-US" sz="2400" dirty="0"/>
              <a:t>   </a:t>
            </a:r>
            <a:r>
              <a:rPr lang="en-US" sz="2400" dirty="0" smtClean="0"/>
              <a:t>      Type </a:t>
            </a:r>
            <a:r>
              <a:rPr lang="en-US" sz="2400" dirty="0"/>
              <a:t>           </a:t>
            </a:r>
            <a:r>
              <a:rPr lang="en-US" sz="2400" dirty="0" smtClean="0"/>
              <a:t>        </a:t>
            </a:r>
            <a:r>
              <a:rPr lang="en-US" sz="2400" dirty="0" err="1" smtClean="0"/>
              <a:t>Sym.Value</a:t>
            </a:r>
            <a:r>
              <a:rPr lang="en-US" sz="2400" dirty="0" smtClean="0"/>
              <a:t> </a:t>
            </a:r>
            <a:r>
              <a:rPr lang="en-US" sz="2400" dirty="0"/>
              <a:t> Sym. Name </a:t>
            </a:r>
            <a:br>
              <a:rPr lang="en-US" sz="2400" dirty="0"/>
            </a:br>
            <a:r>
              <a:rPr lang="en-US" sz="2400" dirty="0">
                <a:solidFill>
                  <a:srgbClr val="FF0000"/>
                </a:solidFill>
              </a:rPr>
              <a:t>00000010</a:t>
            </a:r>
            <a:r>
              <a:rPr lang="en-US" sz="2400" dirty="0"/>
              <a:t>  00000f04 </a:t>
            </a:r>
            <a:r>
              <a:rPr lang="en-US" sz="2400" dirty="0" smtClean="0"/>
              <a:t> R_MIPS_26 </a:t>
            </a:r>
            <a:r>
              <a:rPr lang="en-US" sz="2400" dirty="0"/>
              <a:t>        00000000   </a:t>
            </a:r>
            <a:r>
              <a:rPr lang="en-US" sz="2400" dirty="0" err="1">
                <a:solidFill>
                  <a:srgbClr val="FF0000"/>
                </a:solidFill>
                <a:latin typeface="Tw Cen MT Condensed" panose="020B0606020104020203" pitchFamily="34" charset="0"/>
              </a:rPr>
              <a:t>read_something</a:t>
            </a:r>
            <a:r>
              <a:rPr lang="en-US" sz="2400" dirty="0">
                <a:solidFill>
                  <a:srgbClr val="FF0000"/>
                </a:solidFill>
                <a:latin typeface="Tw Cen MT Condensed" panose="020B0606020104020203" pitchFamily="34" charset="0"/>
              </a:rPr>
              <a:t> </a:t>
            </a:r>
            <a:r>
              <a:rPr lang="en-US" sz="2400" dirty="0"/>
              <a:t/>
            </a:r>
            <a:br>
              <a:rPr lang="en-US" sz="2400" dirty="0"/>
            </a:br>
            <a:r>
              <a:rPr lang="en-US" sz="2400" dirty="0"/>
              <a:t>00000020  00001004 R_MIPS_26         00000000   </a:t>
            </a:r>
            <a:r>
              <a:rPr lang="en-US" sz="2400" dirty="0" err="1">
                <a:latin typeface="Tw Cen MT Condensed" panose="020B0606020104020203" pitchFamily="34" charset="0"/>
              </a:rPr>
              <a:t>do_something</a:t>
            </a:r>
            <a:r>
              <a:rPr lang="en-US" sz="2400" dirty="0">
                <a:latin typeface="Tw Cen MT Condensed" panose="020B0606020104020203" pitchFamily="34" charset="0"/>
              </a:rPr>
              <a:t> </a:t>
            </a:r>
            <a:r>
              <a:rPr lang="en-US" sz="2400" dirty="0"/>
              <a:t/>
            </a:r>
            <a:br>
              <a:rPr lang="en-US" sz="2400" dirty="0"/>
            </a:br>
            <a:r>
              <a:rPr lang="en-US" sz="2400" dirty="0"/>
              <a:t>0000002c  </a:t>
            </a:r>
            <a:r>
              <a:rPr lang="en-US" sz="2400" dirty="0" smtClean="0"/>
              <a:t>00000d05 R_MIPS_HI16 </a:t>
            </a:r>
            <a:r>
              <a:rPr lang="en-US" sz="2400" dirty="0"/>
              <a:t>  </a:t>
            </a:r>
            <a:r>
              <a:rPr lang="en-US" sz="2400" dirty="0" smtClean="0"/>
              <a:t> </a:t>
            </a:r>
            <a:r>
              <a:rPr lang="en-US" sz="2400" dirty="0"/>
              <a:t> </a:t>
            </a:r>
            <a:r>
              <a:rPr lang="en-US" sz="2400" dirty="0" smtClean="0"/>
              <a:t>00000004 </a:t>
            </a:r>
            <a:r>
              <a:rPr lang="en-US" sz="2400" dirty="0"/>
              <a:t>  </a:t>
            </a:r>
            <a:r>
              <a:rPr lang="en-US" sz="2400" dirty="0">
                <a:latin typeface="Tw Cen MT Condensed" panose="020B0606020104020203" pitchFamily="34" charset="0"/>
              </a:rPr>
              <a:t>some_global_variable</a:t>
            </a:r>
            <a:r>
              <a:rPr lang="en-US" sz="2400" dirty="0"/>
              <a:t> </a:t>
            </a:r>
            <a:br>
              <a:rPr lang="en-US" sz="2400" dirty="0"/>
            </a:br>
            <a:r>
              <a:rPr lang="en-US" sz="2400" dirty="0"/>
              <a:t>00000030  00000d06 R_MIPS_LO16    </a:t>
            </a:r>
            <a:r>
              <a:rPr lang="en-US" sz="2400" dirty="0" smtClean="0"/>
              <a:t>00000004 </a:t>
            </a:r>
            <a:r>
              <a:rPr lang="en-US" sz="2400" dirty="0"/>
              <a:t>  </a:t>
            </a:r>
            <a:r>
              <a:rPr lang="en-US" sz="2400" dirty="0">
                <a:latin typeface="Tw Cen MT Condensed" panose="020B0606020104020203" pitchFamily="34" charset="0"/>
              </a:rPr>
              <a:t>some_global_variable</a:t>
            </a:r>
            <a:r>
              <a:rPr lang="en-US" sz="2400" dirty="0"/>
              <a:t> </a:t>
            </a:r>
            <a:br>
              <a:rPr lang="en-US" sz="2400" dirty="0"/>
            </a:br>
            <a:r>
              <a:rPr lang="en-US" sz="2400" dirty="0"/>
              <a:t>00000034  00000705 R_MIPS_HI16     </a:t>
            </a:r>
            <a:r>
              <a:rPr lang="en-US" sz="2400" dirty="0" smtClean="0"/>
              <a:t>00000000 </a:t>
            </a:r>
            <a:r>
              <a:rPr lang="en-US" sz="2400" dirty="0"/>
              <a:t>  .</a:t>
            </a:r>
            <a:r>
              <a:rPr lang="en-US" sz="2400" dirty="0" err="1"/>
              <a:t>rodata</a:t>
            </a:r>
            <a:r>
              <a:rPr lang="en-US" sz="2400" dirty="0"/>
              <a:t> </a:t>
            </a:r>
            <a:br>
              <a:rPr lang="en-US" sz="2400" dirty="0"/>
            </a:br>
            <a:r>
              <a:rPr lang="en-US" sz="2400" dirty="0"/>
              <a:t>00000038  00000706 R_MIPS_LO16    </a:t>
            </a:r>
            <a:r>
              <a:rPr lang="en-US" sz="2400" dirty="0" smtClean="0"/>
              <a:t>00000000 </a:t>
            </a:r>
            <a:r>
              <a:rPr lang="en-US" sz="2400" dirty="0"/>
              <a:t>  .</a:t>
            </a:r>
            <a:r>
              <a:rPr lang="en-US" sz="2400" dirty="0" err="1"/>
              <a:t>rodata</a:t>
            </a:r>
            <a:r>
              <a:rPr lang="en-US" sz="2400" dirty="0"/>
              <a:t> </a:t>
            </a:r>
            <a:br>
              <a:rPr lang="en-US" sz="2400" dirty="0"/>
            </a:br>
            <a:r>
              <a:rPr lang="en-US" sz="2400" dirty="0"/>
              <a:t>0000003c  00001104 R_MIPS_26         00000000   </a:t>
            </a:r>
            <a:r>
              <a:rPr lang="en-US" sz="2400" dirty="0" err="1">
                <a:latin typeface="Tw Cen MT Condensed" panose="020B0606020104020203" pitchFamily="34" charset="0"/>
              </a:rPr>
              <a:t>write_something</a:t>
            </a:r>
            <a:r>
              <a:rPr lang="zh-CN" altLang="en-US" sz="2400" dirty="0"/>
              <a:t> </a:t>
            </a:r>
            <a:endParaRPr lang="en-US" altLang="zh-CN" sz="2400" dirty="0" smtClean="0"/>
          </a:p>
        </p:txBody>
      </p:sp>
      <p:sp>
        <p:nvSpPr>
          <p:cNvPr id="4" name="Rectangle 3"/>
          <p:cNvSpPr/>
          <p:nvPr/>
        </p:nvSpPr>
        <p:spPr>
          <a:xfrm>
            <a:off x="380928" y="5631401"/>
            <a:ext cx="7308383" cy="461665"/>
          </a:xfrm>
          <a:prstGeom prst="rect">
            <a:avLst/>
          </a:prstGeom>
        </p:spPr>
        <p:txBody>
          <a:bodyPr wrap="square">
            <a:spAutoFit/>
          </a:bodyPr>
          <a:lstStyle/>
          <a:p>
            <a:pPr fontAlgn="base">
              <a:spcBef>
                <a:spcPct val="0"/>
              </a:spcBef>
              <a:spcAft>
                <a:spcPct val="0"/>
              </a:spcAft>
            </a:pPr>
            <a:r>
              <a:rPr lang="en-US" sz="2400" dirty="0">
                <a:solidFill>
                  <a:srgbClr val="FF0000"/>
                </a:solidFill>
                <a:latin typeface="Times New Roman" pitchFamily="18" charset="0"/>
              </a:rPr>
              <a:t>10: </a:t>
            </a:r>
            <a:r>
              <a:rPr lang="en-US" sz="2400" dirty="0">
                <a:solidFill>
                  <a:srgbClr val="000000"/>
                </a:solidFill>
                <a:latin typeface="Times New Roman" pitchFamily="18" charset="0"/>
              </a:rPr>
              <a:t>  0c000000       </a:t>
            </a:r>
            <a:r>
              <a:rPr lang="en-US" sz="2400" dirty="0">
                <a:solidFill>
                  <a:srgbClr val="FF6600"/>
                </a:solidFill>
                <a:latin typeface="Times New Roman" pitchFamily="18" charset="0"/>
              </a:rPr>
              <a:t> </a:t>
            </a:r>
            <a:r>
              <a:rPr lang="en-US" sz="2400" dirty="0" err="1">
                <a:solidFill>
                  <a:srgbClr val="FF6600"/>
                </a:solidFill>
                <a:latin typeface="Times New Roman" pitchFamily="18" charset="0"/>
              </a:rPr>
              <a:t>jal</a:t>
            </a:r>
            <a:r>
              <a:rPr lang="en-US" sz="2400" dirty="0">
                <a:solidFill>
                  <a:srgbClr val="FF6600"/>
                </a:solidFill>
                <a:latin typeface="Times New Roman" pitchFamily="18" charset="0"/>
              </a:rPr>
              <a:t>     0 &lt;main&gt; </a:t>
            </a:r>
          </a:p>
        </p:txBody>
      </p:sp>
      <p:sp>
        <p:nvSpPr>
          <p:cNvPr id="8" name="Oval 7"/>
          <p:cNvSpPr/>
          <p:nvPr/>
        </p:nvSpPr>
        <p:spPr bwMode="auto">
          <a:xfrm>
            <a:off x="331317" y="2160121"/>
            <a:ext cx="1282837" cy="393940"/>
          </a:xfrm>
          <a:prstGeom prst="ellipse">
            <a:avLst/>
          </a:prstGeom>
          <a:noFill/>
          <a:ln w="28575" cmpd="sng">
            <a:solidFill>
              <a:srgbClr val="FFEE19"/>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3600" b="1" dirty="0" smtClean="0">
              <a:solidFill>
                <a:srgbClr val="000000"/>
              </a:solidFill>
              <a:latin typeface="Times New Roman" pitchFamily="18" charset="0"/>
            </a:endParaRPr>
          </a:p>
        </p:txBody>
      </p:sp>
      <p:sp>
        <p:nvSpPr>
          <p:cNvPr id="9" name="Oval 8"/>
          <p:cNvSpPr/>
          <p:nvPr/>
        </p:nvSpPr>
        <p:spPr bwMode="auto">
          <a:xfrm>
            <a:off x="193268" y="5653509"/>
            <a:ext cx="800683" cy="393940"/>
          </a:xfrm>
          <a:prstGeom prst="ellipse">
            <a:avLst/>
          </a:prstGeom>
          <a:noFill/>
          <a:ln w="28575" cmpd="sng">
            <a:solidFill>
              <a:srgbClr val="FFEE19"/>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3600" b="1" dirty="0" smtClean="0">
              <a:solidFill>
                <a:srgbClr val="000000"/>
              </a:solidFill>
              <a:latin typeface="Times New Roman" pitchFamily="18" charset="0"/>
            </a:endParaRPr>
          </a:p>
        </p:txBody>
      </p:sp>
    </p:spTree>
    <p:extLst>
      <p:ext uri="{BB962C8B-B14F-4D97-AF65-F5344CB8AC3E}">
        <p14:creationId xmlns:p14="http://schemas.microsoft.com/office/powerpoint/2010/main" val="487238083"/>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kumimoji="1" lang="zh-CN" altLang="en-US" dirty="0" smtClean="0"/>
              <a:t>链接后</a:t>
            </a:r>
            <a:r>
              <a:rPr kumimoji="1" lang="en-US" altLang="zh-CN" dirty="0" smtClean="0"/>
              <a:t>…</a:t>
            </a:r>
          </a:p>
        </p:txBody>
      </p:sp>
      <p:sp>
        <p:nvSpPr>
          <p:cNvPr id="3" name="Content Placeholder 2"/>
          <p:cNvSpPr>
            <a:spLocks noGrp="1"/>
          </p:cNvSpPr>
          <p:nvPr>
            <p:ph idx="1"/>
          </p:nvPr>
        </p:nvSpPr>
        <p:spPr>
          <a:xfrm>
            <a:off x="319355" y="819150"/>
            <a:ext cx="4824145" cy="5718128"/>
          </a:xfrm>
        </p:spPr>
        <p:txBody>
          <a:bodyPr/>
          <a:lstStyle/>
          <a:p>
            <a:pPr marL="0" indent="0">
              <a:spcBef>
                <a:spcPts val="0"/>
              </a:spcBef>
              <a:spcAft>
                <a:spcPts val="0"/>
              </a:spcAft>
              <a:buNone/>
            </a:pPr>
            <a:r>
              <a:rPr lang="en-US" sz="1600" dirty="0">
                <a:solidFill>
                  <a:srgbClr val="FF0000"/>
                </a:solidFill>
                <a:latin typeface="Tw Cen MT Condensed" panose="020B0606020104020203" pitchFamily="34" charset="0"/>
              </a:rPr>
              <a:t>004006a0</a:t>
            </a:r>
            <a:r>
              <a:rPr lang="en-US" sz="1600" dirty="0">
                <a:latin typeface="Tw Cen MT Condensed" panose="020B0606020104020203" pitchFamily="34" charset="0"/>
              </a:rPr>
              <a:t> &lt;main&gt;: </a:t>
            </a:r>
            <a:br>
              <a:rPr lang="en-US" sz="1600" dirty="0">
                <a:latin typeface="Tw Cen MT Condensed" panose="020B0606020104020203" pitchFamily="34" charset="0"/>
              </a:rPr>
            </a:br>
            <a:r>
              <a:rPr lang="en-US" sz="1600" dirty="0">
                <a:latin typeface="Tw Cen MT Condensed" panose="020B0606020104020203" pitchFamily="34" charset="0"/>
              </a:rPr>
              <a:t> 4006a0:       27bdffd8        </a:t>
            </a:r>
            <a:r>
              <a:rPr lang="en-US" sz="1600" dirty="0" err="1">
                <a:latin typeface="Tw Cen MT Condensed" panose="020B0606020104020203" pitchFamily="34" charset="0"/>
              </a:rPr>
              <a:t>addiu</a:t>
            </a:r>
            <a:r>
              <a:rPr lang="en-US" sz="1600" dirty="0">
                <a:latin typeface="Tw Cen MT Condensed" panose="020B0606020104020203" pitchFamily="34" charset="0"/>
              </a:rPr>
              <a:t>   sp,sp,-40 </a:t>
            </a:r>
            <a:br>
              <a:rPr lang="en-US" sz="1600" dirty="0">
                <a:latin typeface="Tw Cen MT Condensed" panose="020B0606020104020203" pitchFamily="34" charset="0"/>
              </a:rPr>
            </a:br>
            <a:r>
              <a:rPr lang="en-US" sz="1600" dirty="0">
                <a:latin typeface="Tw Cen MT Condensed" panose="020B0606020104020203" pitchFamily="34" charset="0"/>
              </a:rPr>
              <a:t> 4006a4:       afbf0024        </a:t>
            </a:r>
            <a:r>
              <a:rPr lang="en-US" sz="1600" dirty="0" err="1">
                <a:latin typeface="Tw Cen MT Condensed" panose="020B0606020104020203" pitchFamily="34" charset="0"/>
              </a:rPr>
              <a:t>sw</a:t>
            </a:r>
            <a:r>
              <a:rPr lang="en-US" sz="1600" dirty="0">
                <a:latin typeface="Tw Cen MT Condensed" panose="020B0606020104020203" pitchFamily="34" charset="0"/>
              </a:rPr>
              <a:t>      ra,36(</a:t>
            </a:r>
            <a:r>
              <a:rPr lang="en-US" sz="1600" dirty="0" err="1">
                <a:latin typeface="Tw Cen MT Condensed" panose="020B0606020104020203" pitchFamily="34" charset="0"/>
              </a:rPr>
              <a:t>sp</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4006a8:       afbe0020        </a:t>
            </a:r>
            <a:r>
              <a:rPr lang="en-US" sz="1600" dirty="0" err="1">
                <a:latin typeface="Tw Cen MT Condensed" panose="020B0606020104020203" pitchFamily="34" charset="0"/>
              </a:rPr>
              <a:t>sw</a:t>
            </a:r>
            <a:r>
              <a:rPr lang="en-US" sz="1600" dirty="0">
                <a:latin typeface="Tw Cen MT Condensed" panose="020B0606020104020203" pitchFamily="34" charset="0"/>
              </a:rPr>
              <a:t>      s8,32(</a:t>
            </a:r>
            <a:r>
              <a:rPr lang="en-US" sz="1600" dirty="0" err="1">
                <a:latin typeface="Tw Cen MT Condensed" panose="020B0606020104020203" pitchFamily="34" charset="0"/>
              </a:rPr>
              <a:t>sp</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4006ac:       03a0f021        move    s8,sp </a:t>
            </a:r>
            <a:br>
              <a:rPr lang="en-US" sz="1600" dirty="0">
                <a:latin typeface="Tw Cen MT Condensed" panose="020B0606020104020203" pitchFamily="34" charset="0"/>
              </a:rPr>
            </a:b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4006b0</a:t>
            </a: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0c1001c0</a:t>
            </a:r>
            <a:r>
              <a:rPr lang="en-US" sz="1600" dirty="0">
                <a:latin typeface="Tw Cen MT Condensed" panose="020B0606020104020203" pitchFamily="34" charset="0"/>
              </a:rPr>
              <a:t>        </a:t>
            </a:r>
            <a:r>
              <a:rPr lang="en-US" sz="1600" dirty="0" err="1">
                <a:latin typeface="Tw Cen MT Condensed" panose="020B0606020104020203" pitchFamily="34" charset="0"/>
              </a:rPr>
              <a:t>jal</a:t>
            </a: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400700</a:t>
            </a:r>
            <a:r>
              <a:rPr lang="en-US" sz="1600" dirty="0">
                <a:latin typeface="Tw Cen MT Condensed" panose="020B0606020104020203" pitchFamily="34" charset="0"/>
              </a:rPr>
              <a:t> &lt;</a:t>
            </a:r>
            <a:r>
              <a:rPr lang="en-US" sz="1600" dirty="0" err="1">
                <a:solidFill>
                  <a:srgbClr val="FF0000"/>
                </a:solidFill>
                <a:latin typeface="Tw Cen MT Condensed" panose="020B0606020104020203" pitchFamily="34" charset="0"/>
              </a:rPr>
              <a:t>read_something</a:t>
            </a:r>
            <a:r>
              <a:rPr lang="en-US" sz="1600" dirty="0">
                <a:latin typeface="Tw Cen MT Condensed" panose="020B0606020104020203" pitchFamily="34" charset="0"/>
              </a:rPr>
              <a:t>&gt; </a:t>
            </a:r>
            <a:br>
              <a:rPr lang="en-US" sz="1600" dirty="0">
                <a:latin typeface="Tw Cen MT Condensed" panose="020B0606020104020203" pitchFamily="34" charset="0"/>
              </a:rPr>
            </a:br>
            <a:r>
              <a:rPr lang="en-US" sz="1600" dirty="0">
                <a:latin typeface="Tw Cen MT Condensed" panose="020B0606020104020203" pitchFamily="34" charset="0"/>
              </a:rPr>
              <a:t> 4006b4:       00000000        </a:t>
            </a:r>
            <a:r>
              <a:rPr lang="en-US" sz="1600" dirty="0" err="1">
                <a:latin typeface="Tw Cen MT Condensed" panose="020B0606020104020203" pitchFamily="34" charset="0"/>
              </a:rPr>
              <a:t>nop</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4006b8:       afc20018        </a:t>
            </a:r>
            <a:r>
              <a:rPr lang="en-US" sz="1600" dirty="0" err="1">
                <a:latin typeface="Tw Cen MT Condensed" panose="020B0606020104020203" pitchFamily="34" charset="0"/>
              </a:rPr>
              <a:t>sw</a:t>
            </a:r>
            <a:r>
              <a:rPr lang="en-US" sz="1600" dirty="0">
                <a:latin typeface="Tw Cen MT Condensed" panose="020B0606020104020203" pitchFamily="34" charset="0"/>
              </a:rPr>
              <a:t>      v0,24(s8) </a:t>
            </a:r>
            <a:br>
              <a:rPr lang="en-US" sz="1600" dirty="0">
                <a:latin typeface="Tw Cen MT Condensed" panose="020B0606020104020203" pitchFamily="34" charset="0"/>
              </a:rPr>
            </a:br>
            <a:r>
              <a:rPr lang="en-US" sz="1600" dirty="0">
                <a:latin typeface="Tw Cen MT Condensed" panose="020B0606020104020203" pitchFamily="34" charset="0"/>
              </a:rPr>
              <a:t> 4006bc:       8fc40018        </a:t>
            </a:r>
            <a:r>
              <a:rPr lang="en-US" sz="1600" dirty="0" err="1">
                <a:latin typeface="Tw Cen MT Condensed" panose="020B0606020104020203" pitchFamily="34" charset="0"/>
              </a:rPr>
              <a:t>lw</a:t>
            </a:r>
            <a:r>
              <a:rPr lang="en-US" sz="1600" dirty="0">
                <a:latin typeface="Tw Cen MT Condensed" panose="020B0606020104020203" pitchFamily="34" charset="0"/>
              </a:rPr>
              <a:t>      a0,24(s8) </a:t>
            </a:r>
            <a:br>
              <a:rPr lang="en-US" sz="1600" dirty="0">
                <a:latin typeface="Tw Cen MT Condensed" panose="020B0606020104020203" pitchFamily="34" charset="0"/>
              </a:rPr>
            </a:b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4006c0</a:t>
            </a: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0c1001d1</a:t>
            </a:r>
            <a:r>
              <a:rPr lang="en-US" sz="1600" dirty="0">
                <a:latin typeface="Tw Cen MT Condensed" panose="020B0606020104020203" pitchFamily="34" charset="0"/>
              </a:rPr>
              <a:t>        </a:t>
            </a:r>
            <a:r>
              <a:rPr lang="en-US" sz="1600" dirty="0" err="1">
                <a:latin typeface="Tw Cen MT Condensed" panose="020B0606020104020203" pitchFamily="34" charset="0"/>
              </a:rPr>
              <a:t>jal</a:t>
            </a: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400744</a:t>
            </a:r>
            <a:r>
              <a:rPr lang="en-US" sz="1600" dirty="0">
                <a:latin typeface="Tw Cen MT Condensed" panose="020B0606020104020203" pitchFamily="34" charset="0"/>
              </a:rPr>
              <a:t> &lt;</a:t>
            </a:r>
            <a:r>
              <a:rPr lang="en-US" sz="1600" dirty="0" err="1">
                <a:solidFill>
                  <a:srgbClr val="FF0000"/>
                </a:solidFill>
                <a:latin typeface="Tw Cen MT Condensed" panose="020B0606020104020203" pitchFamily="34" charset="0"/>
              </a:rPr>
              <a:t>do_something</a:t>
            </a:r>
            <a:r>
              <a:rPr lang="en-US" sz="1600" dirty="0">
                <a:latin typeface="Tw Cen MT Condensed" panose="020B0606020104020203" pitchFamily="34" charset="0"/>
              </a:rPr>
              <a:t>&gt; </a:t>
            </a:r>
            <a:br>
              <a:rPr lang="en-US" sz="1600" dirty="0">
                <a:latin typeface="Tw Cen MT Condensed" panose="020B0606020104020203" pitchFamily="34" charset="0"/>
              </a:rPr>
            </a:br>
            <a:r>
              <a:rPr lang="en-US" sz="1600" dirty="0">
                <a:latin typeface="Tw Cen MT Condensed" panose="020B0606020104020203" pitchFamily="34" charset="0"/>
              </a:rPr>
              <a:t> 4006c4:       00000000        </a:t>
            </a:r>
            <a:r>
              <a:rPr lang="en-US" sz="1600" dirty="0" err="1">
                <a:latin typeface="Tw Cen MT Condensed" panose="020B0606020104020203" pitchFamily="34" charset="0"/>
              </a:rPr>
              <a:t>nop</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4006c8:       00401821        move    v1,v0 </a:t>
            </a:r>
            <a:br>
              <a:rPr lang="en-US" sz="1600" dirty="0">
                <a:latin typeface="Tw Cen MT Condensed" panose="020B0606020104020203" pitchFamily="34" charset="0"/>
              </a:rPr>
            </a:br>
            <a:r>
              <a:rPr lang="en-US" sz="1600" dirty="0">
                <a:latin typeface="Tw Cen MT Condensed" panose="020B0606020104020203" pitchFamily="34" charset="0"/>
              </a:rPr>
              <a:t> 4006cc:       3c020041        </a:t>
            </a:r>
            <a:r>
              <a:rPr lang="en-US" sz="1600" dirty="0" err="1">
                <a:latin typeface="Tw Cen MT Condensed" panose="020B0606020104020203" pitchFamily="34" charset="0"/>
              </a:rPr>
              <a:t>lui</a:t>
            </a:r>
            <a:r>
              <a:rPr lang="en-US" sz="1600" dirty="0">
                <a:latin typeface="Tw Cen MT Condensed" panose="020B0606020104020203" pitchFamily="34" charset="0"/>
              </a:rPr>
              <a:t>     v0,</a:t>
            </a:r>
            <a:r>
              <a:rPr lang="en-US" sz="1600" dirty="0">
                <a:solidFill>
                  <a:schemeClr val="accent2">
                    <a:lumMod val="75000"/>
                  </a:schemeClr>
                </a:solidFill>
                <a:latin typeface="Tw Cen MT Condensed" panose="020B0606020104020203" pitchFamily="34" charset="0"/>
              </a:rPr>
              <a:t>0x41</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4006d0:       ac430</a:t>
            </a:r>
            <a:r>
              <a:rPr lang="en-US" sz="1600" dirty="0">
                <a:solidFill>
                  <a:schemeClr val="accent2">
                    <a:lumMod val="75000"/>
                  </a:schemeClr>
                </a:solidFill>
                <a:latin typeface="Tw Cen MT Condensed" panose="020B0606020104020203" pitchFamily="34" charset="0"/>
              </a:rPr>
              <a:t>a1c</a:t>
            </a:r>
            <a:r>
              <a:rPr lang="en-US" sz="1600" dirty="0">
                <a:latin typeface="Tw Cen MT Condensed" panose="020B0606020104020203" pitchFamily="34" charset="0"/>
              </a:rPr>
              <a:t>        </a:t>
            </a:r>
            <a:r>
              <a:rPr lang="en-US" sz="1600" dirty="0" err="1">
                <a:latin typeface="Tw Cen MT Condensed" panose="020B0606020104020203" pitchFamily="34" charset="0"/>
              </a:rPr>
              <a:t>sw</a:t>
            </a:r>
            <a:r>
              <a:rPr lang="en-US" sz="1600" dirty="0">
                <a:latin typeface="Tw Cen MT Condensed" panose="020B0606020104020203" pitchFamily="34" charset="0"/>
              </a:rPr>
              <a:t>      v1,</a:t>
            </a:r>
            <a:r>
              <a:rPr lang="en-US" sz="1600" dirty="0">
                <a:solidFill>
                  <a:schemeClr val="accent2">
                    <a:lumMod val="75000"/>
                  </a:schemeClr>
                </a:solidFill>
                <a:latin typeface="Tw Cen MT Condensed" panose="020B0606020104020203" pitchFamily="34" charset="0"/>
              </a:rPr>
              <a:t>2588</a:t>
            </a:r>
            <a:r>
              <a:rPr lang="en-US" sz="1600" dirty="0">
                <a:latin typeface="Tw Cen MT Condensed" panose="020B0606020104020203" pitchFamily="34" charset="0"/>
              </a:rPr>
              <a:t>(v0) </a:t>
            </a:r>
            <a:br>
              <a:rPr lang="en-US" sz="1600" dirty="0">
                <a:latin typeface="Tw Cen MT Condensed" panose="020B0606020104020203" pitchFamily="34" charset="0"/>
              </a:rPr>
            </a:br>
            <a:r>
              <a:rPr lang="en-US" sz="1600" dirty="0">
                <a:latin typeface="Tw Cen MT Condensed" panose="020B0606020104020203" pitchFamily="34" charset="0"/>
              </a:rPr>
              <a:t> 4006d4:       3c020040        </a:t>
            </a:r>
            <a:r>
              <a:rPr lang="en-US" sz="1600" dirty="0" err="1">
                <a:latin typeface="Tw Cen MT Condensed" panose="020B0606020104020203" pitchFamily="34" charset="0"/>
              </a:rPr>
              <a:t>lui</a:t>
            </a:r>
            <a:r>
              <a:rPr lang="en-US" sz="1600" dirty="0">
                <a:latin typeface="Tw Cen MT Condensed" panose="020B0606020104020203" pitchFamily="34" charset="0"/>
              </a:rPr>
              <a:t>     v0,0x40 </a:t>
            </a:r>
            <a:br>
              <a:rPr lang="en-US" sz="1600" dirty="0">
                <a:latin typeface="Tw Cen MT Condensed" panose="020B0606020104020203" pitchFamily="34" charset="0"/>
              </a:rPr>
            </a:br>
            <a:r>
              <a:rPr lang="en-US" sz="1600" dirty="0">
                <a:latin typeface="Tw Cen MT Condensed" panose="020B0606020104020203" pitchFamily="34" charset="0"/>
              </a:rPr>
              <a:t> 4006d8:       24440</a:t>
            </a:r>
            <a:r>
              <a:rPr lang="en-US" sz="1600" dirty="0">
                <a:solidFill>
                  <a:schemeClr val="accent2">
                    <a:lumMod val="75000"/>
                  </a:schemeClr>
                </a:solidFill>
                <a:latin typeface="Tw Cen MT Condensed" panose="020B0606020104020203" pitchFamily="34" charset="0"/>
              </a:rPr>
              <a:t>930</a:t>
            </a:r>
            <a:r>
              <a:rPr lang="en-US" sz="1600" dirty="0">
                <a:latin typeface="Tw Cen MT Condensed" panose="020B0606020104020203" pitchFamily="34" charset="0"/>
              </a:rPr>
              <a:t>        </a:t>
            </a:r>
            <a:r>
              <a:rPr lang="en-US" sz="1600" dirty="0" err="1">
                <a:latin typeface="Tw Cen MT Condensed" panose="020B0606020104020203" pitchFamily="34" charset="0"/>
              </a:rPr>
              <a:t>addiu</a:t>
            </a:r>
            <a:r>
              <a:rPr lang="en-US" sz="1600" dirty="0">
                <a:latin typeface="Tw Cen MT Condensed" panose="020B0606020104020203" pitchFamily="34" charset="0"/>
              </a:rPr>
              <a:t>   a0,v0,</a:t>
            </a:r>
            <a:r>
              <a:rPr lang="en-US" sz="1600" dirty="0">
                <a:solidFill>
                  <a:schemeClr val="accent2">
                    <a:lumMod val="75000"/>
                  </a:schemeClr>
                </a:solidFill>
                <a:latin typeface="Tw Cen MT Condensed" panose="020B0606020104020203" pitchFamily="34" charset="0"/>
              </a:rPr>
              <a:t>2352</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4006dc</a:t>
            </a: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0c1001de </a:t>
            </a:r>
            <a:r>
              <a:rPr lang="en-US" sz="1600" dirty="0">
                <a:latin typeface="Tw Cen MT Condensed" panose="020B0606020104020203" pitchFamily="34" charset="0"/>
              </a:rPr>
              <a:t>       </a:t>
            </a:r>
            <a:r>
              <a:rPr lang="en-US" sz="1600" dirty="0" err="1">
                <a:latin typeface="Tw Cen MT Condensed" panose="020B0606020104020203" pitchFamily="34" charset="0"/>
              </a:rPr>
              <a:t>jal</a:t>
            </a:r>
            <a:r>
              <a:rPr lang="en-US" sz="1600" dirty="0">
                <a:latin typeface="Tw Cen MT Condensed" panose="020B0606020104020203" pitchFamily="34" charset="0"/>
              </a:rPr>
              <a:t>     </a:t>
            </a:r>
            <a:r>
              <a:rPr lang="en-US" sz="1600" dirty="0">
                <a:solidFill>
                  <a:srgbClr val="FF0000"/>
                </a:solidFill>
                <a:latin typeface="Tw Cen MT Condensed" panose="020B0606020104020203" pitchFamily="34" charset="0"/>
              </a:rPr>
              <a:t>400778</a:t>
            </a:r>
            <a:r>
              <a:rPr lang="en-US" sz="1600" dirty="0">
                <a:latin typeface="Tw Cen MT Condensed" panose="020B0606020104020203" pitchFamily="34" charset="0"/>
              </a:rPr>
              <a:t> &lt;</a:t>
            </a:r>
            <a:r>
              <a:rPr lang="en-US" sz="1600" dirty="0" err="1">
                <a:solidFill>
                  <a:srgbClr val="FF0000"/>
                </a:solidFill>
                <a:latin typeface="Tw Cen MT Condensed" panose="020B0606020104020203" pitchFamily="34" charset="0"/>
              </a:rPr>
              <a:t>write_something</a:t>
            </a:r>
            <a:r>
              <a:rPr lang="en-US" sz="1600" dirty="0">
                <a:latin typeface="Tw Cen MT Condensed" panose="020B0606020104020203" pitchFamily="34" charset="0"/>
              </a:rPr>
              <a:t>&gt; </a:t>
            </a:r>
            <a:br>
              <a:rPr lang="en-US" sz="1600" dirty="0">
                <a:latin typeface="Tw Cen MT Condensed" panose="020B0606020104020203" pitchFamily="34" charset="0"/>
              </a:rPr>
            </a:br>
            <a:r>
              <a:rPr lang="en-US" sz="1600" dirty="0">
                <a:latin typeface="Tw Cen MT Condensed" panose="020B0606020104020203" pitchFamily="34" charset="0"/>
              </a:rPr>
              <a:t> 4006e0:       00000000        </a:t>
            </a:r>
            <a:r>
              <a:rPr lang="en-US" sz="1600" dirty="0" err="1">
                <a:latin typeface="Tw Cen MT Condensed" panose="020B0606020104020203" pitchFamily="34" charset="0"/>
              </a:rPr>
              <a:t>nop</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4006e4:       00001021        move    v0,zero </a:t>
            </a:r>
            <a:br>
              <a:rPr lang="en-US" sz="1600" dirty="0">
                <a:latin typeface="Tw Cen MT Condensed" panose="020B0606020104020203" pitchFamily="34" charset="0"/>
              </a:rPr>
            </a:br>
            <a:r>
              <a:rPr lang="en-US" sz="1600" dirty="0">
                <a:latin typeface="Tw Cen MT Condensed" panose="020B0606020104020203" pitchFamily="34" charset="0"/>
              </a:rPr>
              <a:t> 4006e8:       03c0e821        move    sp,s8 </a:t>
            </a:r>
            <a:br>
              <a:rPr lang="en-US" sz="1600" dirty="0">
                <a:latin typeface="Tw Cen MT Condensed" panose="020B0606020104020203" pitchFamily="34" charset="0"/>
              </a:rPr>
            </a:br>
            <a:r>
              <a:rPr lang="en-US" sz="1600" dirty="0">
                <a:latin typeface="Tw Cen MT Condensed" panose="020B0606020104020203" pitchFamily="34" charset="0"/>
              </a:rPr>
              <a:t> 4006ec:       8fbf0024        </a:t>
            </a:r>
            <a:r>
              <a:rPr lang="en-US" sz="1600" dirty="0" err="1">
                <a:latin typeface="Tw Cen MT Condensed" panose="020B0606020104020203" pitchFamily="34" charset="0"/>
              </a:rPr>
              <a:t>lw</a:t>
            </a:r>
            <a:r>
              <a:rPr lang="en-US" sz="1600" dirty="0">
                <a:latin typeface="Tw Cen MT Condensed" panose="020B0606020104020203" pitchFamily="34" charset="0"/>
              </a:rPr>
              <a:t>      ra,36(</a:t>
            </a:r>
            <a:r>
              <a:rPr lang="en-US" sz="1600" dirty="0" err="1">
                <a:latin typeface="Tw Cen MT Condensed" panose="020B0606020104020203" pitchFamily="34" charset="0"/>
              </a:rPr>
              <a:t>sp</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4006f0:       8fbe0020        </a:t>
            </a:r>
            <a:r>
              <a:rPr lang="en-US" sz="1600" dirty="0" err="1">
                <a:latin typeface="Tw Cen MT Condensed" panose="020B0606020104020203" pitchFamily="34" charset="0"/>
              </a:rPr>
              <a:t>lw</a:t>
            </a:r>
            <a:r>
              <a:rPr lang="en-US" sz="1600" dirty="0">
                <a:latin typeface="Tw Cen MT Condensed" panose="020B0606020104020203" pitchFamily="34" charset="0"/>
              </a:rPr>
              <a:t>      s8,32(</a:t>
            </a:r>
            <a:r>
              <a:rPr lang="en-US" sz="1600" dirty="0" err="1">
                <a:latin typeface="Tw Cen MT Condensed" panose="020B0606020104020203" pitchFamily="34" charset="0"/>
              </a:rPr>
              <a:t>sp</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4006f4:       27bd0028        </a:t>
            </a:r>
            <a:r>
              <a:rPr lang="en-US" sz="1600" dirty="0" err="1">
                <a:latin typeface="Tw Cen MT Condensed" panose="020B0606020104020203" pitchFamily="34" charset="0"/>
              </a:rPr>
              <a:t>addiu</a:t>
            </a:r>
            <a:r>
              <a:rPr lang="en-US" sz="1600" dirty="0">
                <a:latin typeface="Tw Cen MT Condensed" panose="020B0606020104020203" pitchFamily="34" charset="0"/>
              </a:rPr>
              <a:t>   sp,sp,40 </a:t>
            </a:r>
            <a:br>
              <a:rPr lang="en-US" sz="1600" dirty="0">
                <a:latin typeface="Tw Cen MT Condensed" panose="020B0606020104020203" pitchFamily="34" charset="0"/>
              </a:rPr>
            </a:br>
            <a:r>
              <a:rPr lang="en-US" sz="1600" dirty="0">
                <a:latin typeface="Tw Cen MT Condensed" panose="020B0606020104020203" pitchFamily="34" charset="0"/>
              </a:rPr>
              <a:t> 4006f8:       03e00008        </a:t>
            </a:r>
            <a:r>
              <a:rPr lang="en-US" sz="1600" dirty="0" err="1">
                <a:latin typeface="Tw Cen MT Condensed" panose="020B0606020104020203" pitchFamily="34" charset="0"/>
              </a:rPr>
              <a:t>jr</a:t>
            </a:r>
            <a:r>
              <a:rPr lang="en-US" sz="1600" dirty="0">
                <a:latin typeface="Tw Cen MT Condensed" panose="020B0606020104020203" pitchFamily="34" charset="0"/>
              </a:rPr>
              <a:t>      </a:t>
            </a:r>
            <a:r>
              <a:rPr lang="en-US" sz="1600" dirty="0" err="1">
                <a:latin typeface="Tw Cen MT Condensed" panose="020B0606020104020203" pitchFamily="34" charset="0"/>
              </a:rPr>
              <a:t>ra</a:t>
            </a:r>
            <a:r>
              <a:rPr lang="en-US" sz="1600" dirty="0">
                <a:latin typeface="Tw Cen MT Condensed" panose="020B0606020104020203" pitchFamily="34" charset="0"/>
              </a:rPr>
              <a:t> </a:t>
            </a:r>
            <a:br>
              <a:rPr lang="en-US" sz="1600" dirty="0">
                <a:latin typeface="Tw Cen MT Condensed" panose="020B0606020104020203" pitchFamily="34" charset="0"/>
              </a:rPr>
            </a:br>
            <a:r>
              <a:rPr lang="en-US" sz="1600" dirty="0">
                <a:latin typeface="Tw Cen MT Condensed" panose="020B0606020104020203" pitchFamily="34" charset="0"/>
              </a:rPr>
              <a:t> 4006fc:       00000000        </a:t>
            </a:r>
            <a:r>
              <a:rPr lang="en-US" sz="1600" dirty="0" err="1" smtClean="0">
                <a:latin typeface="Tw Cen MT Condensed" panose="020B0606020104020203" pitchFamily="34" charset="0"/>
              </a:rPr>
              <a:t>nop</a:t>
            </a:r>
            <a:r>
              <a:rPr lang="zh-CN" altLang="en-US" sz="1600" dirty="0" smtClean="0">
                <a:latin typeface="Tw Cen MT Condensed" panose="020B0606020104020203" pitchFamily="34" charset="0"/>
              </a:rPr>
              <a:t> </a:t>
            </a:r>
            <a:endParaRPr lang="en-US" altLang="zh-CN" sz="1600" dirty="0" smtClean="0">
              <a:latin typeface="Tw Cen MT Condensed" panose="020B0606020104020203" pitchFamily="34" charset="0"/>
            </a:endParaRPr>
          </a:p>
          <a:p>
            <a:pPr marL="0" indent="0">
              <a:spcBef>
                <a:spcPts val="0"/>
              </a:spcBef>
              <a:spcAft>
                <a:spcPts val="0"/>
              </a:spcAft>
              <a:buNone/>
            </a:pPr>
            <a:r>
              <a:rPr lang="en-US" sz="1600" dirty="0">
                <a:latin typeface="Tw Cen MT Condensed" panose="020B0606020104020203" pitchFamily="34" charset="0"/>
              </a:rPr>
              <a:t> </a:t>
            </a:r>
            <a:r>
              <a:rPr lang="en-US" sz="1600" dirty="0" smtClean="0">
                <a:solidFill>
                  <a:schemeClr val="accent2"/>
                </a:solidFill>
                <a:latin typeface="Tw Cen MT Condensed" panose="020B0606020104020203" pitchFamily="34" charset="0"/>
              </a:rPr>
              <a:t>400700</a:t>
            </a:r>
            <a:r>
              <a:rPr lang="zh-CN" altLang="en-US" sz="1600" dirty="0" smtClean="0">
                <a:solidFill>
                  <a:schemeClr val="accent2"/>
                </a:solidFill>
                <a:latin typeface="Tw Cen MT Condensed" panose="020B0606020104020203" pitchFamily="34" charset="0"/>
              </a:rPr>
              <a:t>：</a:t>
            </a:r>
            <a:r>
              <a:rPr lang="en-US" altLang="zh-CN" sz="1600" dirty="0" smtClean="0">
                <a:latin typeface="Tw Cen MT Condensed" panose="020B0606020104020203" pitchFamily="34" charset="0"/>
              </a:rPr>
              <a:t>……</a:t>
            </a:r>
            <a:endParaRPr lang="en-US" sz="1600" dirty="0">
              <a:latin typeface="Tw Cen MT Condensed" panose="020B0606020104020203" pitchFamily="34" charset="0"/>
            </a:endParaRPr>
          </a:p>
        </p:txBody>
      </p:sp>
      <p:sp>
        <p:nvSpPr>
          <p:cNvPr id="8" name="Oval 7"/>
          <p:cNvSpPr/>
          <p:nvPr/>
        </p:nvSpPr>
        <p:spPr bwMode="auto">
          <a:xfrm>
            <a:off x="228601" y="1895249"/>
            <a:ext cx="1003300" cy="301851"/>
          </a:xfrm>
          <a:prstGeom prst="ellipse">
            <a:avLst/>
          </a:prstGeom>
          <a:noFill/>
          <a:ln w="28575" cmpd="sng">
            <a:solidFill>
              <a:srgbClr val="FFEE19"/>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3600" b="1" dirty="0" smtClean="0">
              <a:solidFill>
                <a:srgbClr val="000000"/>
              </a:solidFill>
              <a:latin typeface="Times New Roman" pitchFamily="18" charset="0"/>
            </a:endParaRPr>
          </a:p>
        </p:txBody>
      </p:sp>
      <p:sp>
        <p:nvSpPr>
          <p:cNvPr id="9" name="Oval 8"/>
          <p:cNvSpPr/>
          <p:nvPr/>
        </p:nvSpPr>
        <p:spPr bwMode="auto">
          <a:xfrm>
            <a:off x="228600" y="2767781"/>
            <a:ext cx="1003301" cy="254820"/>
          </a:xfrm>
          <a:prstGeom prst="ellipse">
            <a:avLst/>
          </a:prstGeom>
          <a:noFill/>
          <a:ln w="28575" cmpd="sng">
            <a:solidFill>
              <a:srgbClr val="FFEE19"/>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3600" b="1" dirty="0" smtClean="0">
              <a:solidFill>
                <a:srgbClr val="000000"/>
              </a:solidFill>
              <a:latin typeface="Times New Roman" pitchFamily="18" charset="0"/>
            </a:endParaRPr>
          </a:p>
        </p:txBody>
      </p:sp>
      <p:sp>
        <p:nvSpPr>
          <p:cNvPr id="11" name="Oval 10"/>
          <p:cNvSpPr/>
          <p:nvPr/>
        </p:nvSpPr>
        <p:spPr bwMode="auto">
          <a:xfrm>
            <a:off x="228600" y="4302395"/>
            <a:ext cx="1003301" cy="282305"/>
          </a:xfrm>
          <a:prstGeom prst="ellipse">
            <a:avLst/>
          </a:prstGeom>
          <a:noFill/>
          <a:ln w="28575" cmpd="sng">
            <a:solidFill>
              <a:srgbClr val="FFEE19"/>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3600" b="1" dirty="0" smtClean="0">
              <a:solidFill>
                <a:srgbClr val="000000"/>
              </a:solidFill>
              <a:latin typeface="Times New Roman" pitchFamily="18" charset="0"/>
            </a:endParaRPr>
          </a:p>
        </p:txBody>
      </p:sp>
      <p:sp>
        <p:nvSpPr>
          <p:cNvPr id="2" name="矩形 1"/>
          <p:cNvSpPr/>
          <p:nvPr/>
        </p:nvSpPr>
        <p:spPr>
          <a:xfrm>
            <a:off x="5411916" y="1100770"/>
            <a:ext cx="2813050" cy="3859711"/>
          </a:xfrm>
          <a:prstGeom prst="rect">
            <a:avLst/>
          </a:prstGeom>
          <a:solidFill>
            <a:schemeClr val="accent1">
              <a:lumMod val="20000"/>
              <a:lumOff val="80000"/>
            </a:schemeClr>
          </a:solidFill>
        </p:spPr>
        <p:txBody>
          <a:bodyPr wrap="square">
            <a:spAutoFit/>
          </a:bodyPr>
          <a:lstStyle/>
          <a:p>
            <a:pPr fontAlgn="base">
              <a:lnSpc>
                <a:spcPct val="90000"/>
              </a:lnSpc>
              <a:spcBef>
                <a:spcPct val="0"/>
              </a:spcBef>
              <a:spcAft>
                <a:spcPct val="0"/>
              </a:spcAft>
            </a:pPr>
            <a:r>
              <a:rPr lang="en-US" altLang="zh-CN" sz="1600" b="1" dirty="0" smtClean="0">
                <a:solidFill>
                  <a:srgbClr val="000000"/>
                </a:solidFill>
                <a:latin typeface="Tw Cen MT Condensed" panose="020B0606020104020203" pitchFamily="34" charset="0"/>
              </a:rPr>
              <a:t>  0</a:t>
            </a:r>
            <a:r>
              <a:rPr lang="en-US" altLang="zh-CN" sz="1600" b="1" dirty="0">
                <a:solidFill>
                  <a:srgbClr val="000000"/>
                </a:solidFill>
                <a:latin typeface="Tw Cen MT Condensed" panose="020B0606020104020203" pitchFamily="34" charset="0"/>
              </a:rPr>
              <a:t>:   27bdffd8        </a:t>
            </a:r>
            <a:r>
              <a:rPr lang="en-US" altLang="zh-CN" sz="1600" b="1" dirty="0" err="1">
                <a:solidFill>
                  <a:srgbClr val="000000"/>
                </a:solidFill>
                <a:latin typeface="Tw Cen MT Condensed" panose="020B0606020104020203" pitchFamily="34" charset="0"/>
              </a:rPr>
              <a:t>addiu</a:t>
            </a:r>
            <a:r>
              <a:rPr lang="en-US" altLang="zh-CN" sz="1600" b="1" dirty="0">
                <a:solidFill>
                  <a:srgbClr val="000000"/>
                </a:solidFill>
                <a:latin typeface="Tw Cen MT Condensed" panose="020B0606020104020203" pitchFamily="34" charset="0"/>
              </a:rPr>
              <a:t>   sp,sp,-40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4:   afbf0024        </a:t>
            </a:r>
            <a:r>
              <a:rPr lang="en-US" altLang="zh-CN" sz="1600" b="1" dirty="0" err="1">
                <a:solidFill>
                  <a:srgbClr val="000000"/>
                </a:solidFill>
                <a:latin typeface="Tw Cen MT Condensed" panose="020B0606020104020203" pitchFamily="34" charset="0"/>
              </a:rPr>
              <a:t>sw</a:t>
            </a:r>
            <a:r>
              <a:rPr lang="en-US" altLang="zh-CN" sz="1600" b="1" dirty="0">
                <a:solidFill>
                  <a:srgbClr val="000000"/>
                </a:solidFill>
                <a:latin typeface="Tw Cen MT Condensed" panose="020B0606020104020203" pitchFamily="34" charset="0"/>
              </a:rPr>
              <a:t>      ra,36(</a:t>
            </a:r>
            <a:r>
              <a:rPr lang="en-US" altLang="zh-CN" sz="1600" b="1" dirty="0" err="1">
                <a:solidFill>
                  <a:srgbClr val="000000"/>
                </a:solidFill>
                <a:latin typeface="Tw Cen MT Condensed" panose="020B0606020104020203" pitchFamily="34" charset="0"/>
              </a:rPr>
              <a:t>sp</a:t>
            </a:r>
            <a:r>
              <a:rPr lang="en-US" altLang="zh-CN" sz="1600" b="1" dirty="0">
                <a:solidFill>
                  <a:srgbClr val="000000"/>
                </a:solidFill>
                <a:latin typeface="Tw Cen MT Condensed" panose="020B0606020104020203" pitchFamily="34" charset="0"/>
              </a:rPr>
              <a:t>)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8:   afbe0020        </a:t>
            </a:r>
            <a:r>
              <a:rPr lang="en-US" altLang="zh-CN" sz="1600" b="1" dirty="0" err="1">
                <a:solidFill>
                  <a:srgbClr val="000000"/>
                </a:solidFill>
                <a:latin typeface="Tw Cen MT Condensed" panose="020B0606020104020203" pitchFamily="34" charset="0"/>
              </a:rPr>
              <a:t>sw</a:t>
            </a:r>
            <a:r>
              <a:rPr lang="en-US" altLang="zh-CN" sz="1600" b="1" dirty="0">
                <a:solidFill>
                  <a:srgbClr val="000000"/>
                </a:solidFill>
                <a:latin typeface="Tw Cen MT Condensed" panose="020B0606020104020203" pitchFamily="34" charset="0"/>
              </a:rPr>
              <a:t>      s8,32(</a:t>
            </a:r>
            <a:r>
              <a:rPr lang="en-US" altLang="zh-CN" sz="1600" b="1" dirty="0" err="1">
                <a:solidFill>
                  <a:srgbClr val="000000"/>
                </a:solidFill>
                <a:latin typeface="Tw Cen MT Condensed" panose="020B0606020104020203" pitchFamily="34" charset="0"/>
              </a:rPr>
              <a:t>sp</a:t>
            </a:r>
            <a:r>
              <a:rPr lang="en-US" altLang="zh-CN" sz="1600" b="1" dirty="0">
                <a:solidFill>
                  <a:srgbClr val="000000"/>
                </a:solidFill>
                <a:latin typeface="Tw Cen MT Condensed" panose="020B0606020104020203" pitchFamily="34" charset="0"/>
              </a:rPr>
              <a:t>)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c:   03a0f021        move    s8,sp </a:t>
            </a:r>
            <a:br>
              <a:rPr lang="en-US" altLang="zh-CN" sz="1600" b="1" dirty="0">
                <a:solidFill>
                  <a:srgbClr val="000000"/>
                </a:solidFill>
                <a:latin typeface="Tw Cen MT Condensed" panose="020B0606020104020203" pitchFamily="34" charset="0"/>
              </a:rPr>
            </a:br>
            <a:r>
              <a:rPr lang="en-US" altLang="zh-CN" sz="1600" b="1" dirty="0">
                <a:solidFill>
                  <a:srgbClr val="FF0000"/>
                </a:solidFill>
                <a:latin typeface="Tw Cen MT Condensed" panose="020B0606020104020203" pitchFamily="34" charset="0"/>
              </a:rPr>
              <a:t> 10: </a:t>
            </a:r>
            <a:r>
              <a:rPr lang="en-US" altLang="zh-CN" sz="1600" b="1" dirty="0">
                <a:solidFill>
                  <a:srgbClr val="000000"/>
                </a:solidFill>
                <a:latin typeface="Tw Cen MT Condensed" panose="020B0606020104020203" pitchFamily="34" charset="0"/>
              </a:rPr>
              <a:t>  0c000000       </a:t>
            </a:r>
            <a:r>
              <a:rPr lang="en-US" altLang="zh-CN" sz="1600" b="1" dirty="0">
                <a:solidFill>
                  <a:srgbClr val="FF6600"/>
                </a:solidFill>
                <a:latin typeface="Tw Cen MT Condensed" panose="020B0606020104020203" pitchFamily="34" charset="0"/>
              </a:rPr>
              <a:t> </a:t>
            </a:r>
            <a:r>
              <a:rPr lang="en-US" altLang="zh-CN" sz="1600" b="1" dirty="0" err="1">
                <a:solidFill>
                  <a:srgbClr val="FF6600"/>
                </a:solidFill>
                <a:latin typeface="Tw Cen MT Condensed" panose="020B0606020104020203" pitchFamily="34" charset="0"/>
              </a:rPr>
              <a:t>jal</a:t>
            </a:r>
            <a:r>
              <a:rPr lang="en-US" altLang="zh-CN" sz="1600" b="1" dirty="0">
                <a:solidFill>
                  <a:srgbClr val="FF6600"/>
                </a:solidFill>
                <a:latin typeface="Tw Cen MT Condensed" panose="020B0606020104020203" pitchFamily="34" charset="0"/>
              </a:rPr>
              <a:t>     0 &lt;main&gt; </a:t>
            </a:r>
            <a:br>
              <a:rPr lang="en-US" altLang="zh-CN" sz="1600" b="1" dirty="0">
                <a:solidFill>
                  <a:srgbClr val="FF66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14:   00000000        </a:t>
            </a:r>
            <a:r>
              <a:rPr lang="en-US" altLang="zh-CN" sz="1600" b="1" dirty="0" err="1">
                <a:solidFill>
                  <a:srgbClr val="000000"/>
                </a:solidFill>
                <a:latin typeface="Tw Cen MT Condensed" panose="020B0606020104020203" pitchFamily="34" charset="0"/>
              </a:rPr>
              <a:t>nop</a:t>
            </a:r>
            <a:r>
              <a:rPr lang="en-US" altLang="zh-CN" sz="1600" b="1" dirty="0">
                <a:solidFill>
                  <a:srgbClr val="000000"/>
                </a:solidFill>
                <a:latin typeface="Tw Cen MT Condensed" panose="020B0606020104020203" pitchFamily="34" charset="0"/>
              </a:rPr>
              <a:t>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18:   afc20018        </a:t>
            </a:r>
            <a:r>
              <a:rPr lang="en-US" altLang="zh-CN" sz="1600" b="1" dirty="0" err="1">
                <a:solidFill>
                  <a:srgbClr val="000000"/>
                </a:solidFill>
                <a:latin typeface="Tw Cen MT Condensed" panose="020B0606020104020203" pitchFamily="34" charset="0"/>
              </a:rPr>
              <a:t>sw</a:t>
            </a:r>
            <a:r>
              <a:rPr lang="en-US" altLang="zh-CN" sz="1600" b="1" dirty="0">
                <a:solidFill>
                  <a:srgbClr val="000000"/>
                </a:solidFill>
                <a:latin typeface="Tw Cen MT Condensed" panose="020B0606020104020203" pitchFamily="34" charset="0"/>
              </a:rPr>
              <a:t>      v0,24(s8)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1c:   8fc40018        </a:t>
            </a:r>
            <a:r>
              <a:rPr lang="en-US" altLang="zh-CN" sz="1600" b="1" dirty="0" err="1">
                <a:solidFill>
                  <a:srgbClr val="000000"/>
                </a:solidFill>
                <a:latin typeface="Tw Cen MT Condensed" panose="020B0606020104020203" pitchFamily="34" charset="0"/>
              </a:rPr>
              <a:t>lw</a:t>
            </a:r>
            <a:r>
              <a:rPr lang="en-US" altLang="zh-CN" sz="1600" b="1" dirty="0">
                <a:solidFill>
                  <a:srgbClr val="000000"/>
                </a:solidFill>
                <a:latin typeface="Tw Cen MT Condensed" panose="020B0606020104020203" pitchFamily="34" charset="0"/>
              </a:rPr>
              <a:t>      a0,24(s8) </a:t>
            </a:r>
            <a:br>
              <a:rPr lang="en-US" altLang="zh-CN" sz="1600" b="1" dirty="0">
                <a:solidFill>
                  <a:srgbClr val="000000"/>
                </a:solidFill>
                <a:latin typeface="Tw Cen MT Condensed" panose="020B0606020104020203" pitchFamily="34" charset="0"/>
              </a:rPr>
            </a:br>
            <a:r>
              <a:rPr lang="en-US" altLang="zh-CN" sz="1600" b="1" dirty="0">
                <a:solidFill>
                  <a:srgbClr val="FF0000"/>
                </a:solidFill>
                <a:latin typeface="Tw Cen MT Condensed" panose="020B0606020104020203" pitchFamily="34" charset="0"/>
              </a:rPr>
              <a:t> 20: </a:t>
            </a:r>
            <a:r>
              <a:rPr lang="en-US" altLang="zh-CN" sz="1600" b="1" dirty="0">
                <a:solidFill>
                  <a:srgbClr val="000000"/>
                </a:solidFill>
                <a:latin typeface="Tw Cen MT Condensed" panose="020B0606020104020203" pitchFamily="34" charset="0"/>
              </a:rPr>
              <a:t>  0c000000       </a:t>
            </a:r>
            <a:r>
              <a:rPr lang="en-US" altLang="zh-CN" sz="1600" b="1" dirty="0">
                <a:solidFill>
                  <a:srgbClr val="FF6600"/>
                </a:solidFill>
                <a:latin typeface="Tw Cen MT Condensed" panose="020B0606020104020203" pitchFamily="34" charset="0"/>
              </a:rPr>
              <a:t> </a:t>
            </a:r>
            <a:r>
              <a:rPr lang="en-US" altLang="zh-CN" sz="1600" b="1" dirty="0" err="1">
                <a:solidFill>
                  <a:srgbClr val="FF6600"/>
                </a:solidFill>
                <a:latin typeface="Tw Cen MT Condensed" panose="020B0606020104020203" pitchFamily="34" charset="0"/>
              </a:rPr>
              <a:t>jal</a:t>
            </a:r>
            <a:r>
              <a:rPr lang="en-US" altLang="zh-CN" sz="1600" b="1" dirty="0">
                <a:solidFill>
                  <a:srgbClr val="FF6600"/>
                </a:solidFill>
                <a:latin typeface="Tw Cen MT Condensed" panose="020B0606020104020203" pitchFamily="34" charset="0"/>
              </a:rPr>
              <a:t>     0 &lt;main&gt; </a:t>
            </a:r>
            <a:r>
              <a:rPr lang="en-US" altLang="zh-CN" sz="1600" b="1" dirty="0">
                <a:solidFill>
                  <a:srgbClr val="000000"/>
                </a:solidFill>
                <a:latin typeface="Tw Cen MT Condensed" panose="020B0606020104020203" pitchFamily="34" charset="0"/>
              </a:rPr>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24:   00000000        </a:t>
            </a:r>
            <a:r>
              <a:rPr lang="en-US" altLang="zh-CN" sz="1600" b="1" dirty="0" err="1">
                <a:solidFill>
                  <a:srgbClr val="000000"/>
                </a:solidFill>
                <a:latin typeface="Tw Cen MT Condensed" panose="020B0606020104020203" pitchFamily="34" charset="0"/>
              </a:rPr>
              <a:t>nop</a:t>
            </a:r>
            <a:r>
              <a:rPr lang="en-US" altLang="zh-CN" sz="1600" b="1" dirty="0">
                <a:solidFill>
                  <a:srgbClr val="000000"/>
                </a:solidFill>
                <a:latin typeface="Tw Cen MT Condensed" panose="020B0606020104020203" pitchFamily="34" charset="0"/>
              </a:rPr>
              <a:t>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28:   00401821        move    v1,v0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2c:   3c020000        </a:t>
            </a:r>
            <a:r>
              <a:rPr lang="en-US" altLang="zh-CN" sz="1600" b="1" dirty="0" err="1">
                <a:solidFill>
                  <a:srgbClr val="000000"/>
                </a:solidFill>
                <a:latin typeface="Tw Cen MT Condensed" panose="020B0606020104020203" pitchFamily="34" charset="0"/>
              </a:rPr>
              <a:t>lui</a:t>
            </a:r>
            <a:r>
              <a:rPr lang="en-US" altLang="zh-CN" sz="1600" b="1" dirty="0">
                <a:solidFill>
                  <a:srgbClr val="000000"/>
                </a:solidFill>
                <a:latin typeface="Tw Cen MT Condensed" panose="020B0606020104020203" pitchFamily="34" charset="0"/>
              </a:rPr>
              <a:t>     v0,</a:t>
            </a:r>
            <a:r>
              <a:rPr lang="en-US" altLang="zh-CN" sz="1600" b="1" dirty="0">
                <a:solidFill>
                  <a:srgbClr val="3333CC">
                    <a:lumMod val="75000"/>
                  </a:srgbClr>
                </a:solidFill>
                <a:latin typeface="Tw Cen MT Condensed" panose="020B0606020104020203" pitchFamily="34" charset="0"/>
              </a:rPr>
              <a:t>0x0</a:t>
            </a:r>
            <a:r>
              <a:rPr lang="en-US" altLang="zh-CN" sz="1600" b="1" dirty="0">
                <a:solidFill>
                  <a:srgbClr val="000000"/>
                </a:solidFill>
                <a:latin typeface="Tw Cen MT Condensed" panose="020B0606020104020203" pitchFamily="34" charset="0"/>
              </a:rPr>
              <a:t>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30:   ac430000        </a:t>
            </a:r>
            <a:r>
              <a:rPr lang="en-US" altLang="zh-CN" sz="1600" b="1" dirty="0" err="1">
                <a:solidFill>
                  <a:srgbClr val="000000"/>
                </a:solidFill>
                <a:latin typeface="Tw Cen MT Condensed" panose="020B0606020104020203" pitchFamily="34" charset="0"/>
              </a:rPr>
              <a:t>sw</a:t>
            </a:r>
            <a:r>
              <a:rPr lang="en-US" altLang="zh-CN" sz="1600" b="1" dirty="0">
                <a:solidFill>
                  <a:srgbClr val="000000"/>
                </a:solidFill>
                <a:latin typeface="Tw Cen MT Condensed" panose="020B0606020104020203" pitchFamily="34" charset="0"/>
              </a:rPr>
              <a:t>      v1,</a:t>
            </a:r>
            <a:r>
              <a:rPr lang="en-US" altLang="zh-CN" sz="1600" b="1" dirty="0">
                <a:solidFill>
                  <a:srgbClr val="3333CC">
                    <a:lumMod val="75000"/>
                  </a:srgbClr>
                </a:solidFill>
                <a:latin typeface="Tw Cen MT Condensed" panose="020B0606020104020203" pitchFamily="34" charset="0"/>
              </a:rPr>
              <a:t>0</a:t>
            </a:r>
            <a:r>
              <a:rPr lang="en-US" altLang="zh-CN" sz="1600" b="1" dirty="0">
                <a:solidFill>
                  <a:srgbClr val="000000"/>
                </a:solidFill>
                <a:latin typeface="Tw Cen MT Condensed" panose="020B0606020104020203" pitchFamily="34" charset="0"/>
              </a:rPr>
              <a:t>(v0)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34:   3c020000        </a:t>
            </a:r>
            <a:r>
              <a:rPr lang="en-US" altLang="zh-CN" sz="1600" b="1" dirty="0" err="1">
                <a:solidFill>
                  <a:srgbClr val="000000"/>
                </a:solidFill>
                <a:latin typeface="Tw Cen MT Condensed" panose="020B0606020104020203" pitchFamily="34" charset="0"/>
              </a:rPr>
              <a:t>lui</a:t>
            </a:r>
            <a:r>
              <a:rPr lang="en-US" altLang="zh-CN" sz="1600" b="1" dirty="0">
                <a:solidFill>
                  <a:srgbClr val="000000"/>
                </a:solidFill>
                <a:latin typeface="Tw Cen MT Condensed" panose="020B0606020104020203" pitchFamily="34" charset="0"/>
              </a:rPr>
              <a:t>     v0,</a:t>
            </a:r>
            <a:r>
              <a:rPr lang="en-US" altLang="zh-CN" sz="1600" b="1" dirty="0">
                <a:solidFill>
                  <a:srgbClr val="3333CC">
                    <a:lumMod val="75000"/>
                  </a:srgbClr>
                </a:solidFill>
                <a:latin typeface="Tw Cen MT Condensed" panose="020B0606020104020203" pitchFamily="34" charset="0"/>
              </a:rPr>
              <a:t>0x0</a:t>
            </a:r>
            <a:r>
              <a:rPr lang="en-US" altLang="zh-CN" sz="1600" b="1" dirty="0">
                <a:solidFill>
                  <a:srgbClr val="000000"/>
                </a:solidFill>
                <a:latin typeface="Tw Cen MT Condensed" panose="020B0606020104020203" pitchFamily="34" charset="0"/>
              </a:rPr>
              <a:t> </a:t>
            </a:r>
            <a:br>
              <a:rPr lang="en-US" altLang="zh-CN" sz="1600" b="1" dirty="0">
                <a:solidFill>
                  <a:srgbClr val="000000"/>
                </a:solidFill>
                <a:latin typeface="Tw Cen MT Condensed" panose="020B0606020104020203" pitchFamily="34" charset="0"/>
              </a:rPr>
            </a:br>
            <a:r>
              <a:rPr lang="en-US" altLang="zh-CN" sz="1600" b="1" dirty="0">
                <a:solidFill>
                  <a:srgbClr val="000000"/>
                </a:solidFill>
                <a:latin typeface="Tw Cen MT Condensed" panose="020B0606020104020203" pitchFamily="34" charset="0"/>
              </a:rPr>
              <a:t> 38:   24440000        </a:t>
            </a:r>
            <a:r>
              <a:rPr lang="en-US" altLang="zh-CN" sz="1600" b="1" dirty="0" err="1">
                <a:solidFill>
                  <a:srgbClr val="000000"/>
                </a:solidFill>
                <a:latin typeface="Tw Cen MT Condensed" panose="020B0606020104020203" pitchFamily="34" charset="0"/>
              </a:rPr>
              <a:t>addiu</a:t>
            </a:r>
            <a:r>
              <a:rPr lang="en-US" altLang="zh-CN" sz="1600" b="1" dirty="0">
                <a:solidFill>
                  <a:srgbClr val="000000"/>
                </a:solidFill>
                <a:latin typeface="Tw Cen MT Condensed" panose="020B0606020104020203" pitchFamily="34" charset="0"/>
              </a:rPr>
              <a:t>   a0,v0,</a:t>
            </a:r>
            <a:r>
              <a:rPr lang="en-US" altLang="zh-CN" sz="1600" b="1" dirty="0">
                <a:solidFill>
                  <a:srgbClr val="3333CC">
                    <a:lumMod val="75000"/>
                  </a:srgbClr>
                </a:solidFill>
                <a:latin typeface="Tw Cen MT Condensed" panose="020B0606020104020203" pitchFamily="34" charset="0"/>
              </a:rPr>
              <a:t>0</a:t>
            </a:r>
            <a:r>
              <a:rPr lang="en-US" altLang="zh-CN" sz="1600" b="1" dirty="0">
                <a:solidFill>
                  <a:srgbClr val="000000"/>
                </a:solidFill>
                <a:latin typeface="Tw Cen MT Condensed" panose="020B0606020104020203" pitchFamily="34" charset="0"/>
              </a:rPr>
              <a:t> </a:t>
            </a:r>
            <a:br>
              <a:rPr lang="en-US" altLang="zh-CN" sz="1600" b="1" dirty="0">
                <a:solidFill>
                  <a:srgbClr val="000000"/>
                </a:solidFill>
                <a:latin typeface="Tw Cen MT Condensed" panose="020B0606020104020203" pitchFamily="34" charset="0"/>
              </a:rPr>
            </a:br>
            <a:r>
              <a:rPr lang="en-US" altLang="zh-CN" sz="1600" b="1" dirty="0">
                <a:solidFill>
                  <a:srgbClr val="FF0000"/>
                </a:solidFill>
                <a:latin typeface="Tw Cen MT Condensed" panose="020B0606020104020203" pitchFamily="34" charset="0"/>
              </a:rPr>
              <a:t> 3c: </a:t>
            </a:r>
            <a:r>
              <a:rPr lang="en-US" altLang="zh-CN" sz="1600" b="1" dirty="0">
                <a:solidFill>
                  <a:srgbClr val="000000"/>
                </a:solidFill>
                <a:latin typeface="Tw Cen MT Condensed" panose="020B0606020104020203" pitchFamily="34" charset="0"/>
              </a:rPr>
              <a:t>  0c000000        </a:t>
            </a:r>
            <a:r>
              <a:rPr lang="en-US" altLang="zh-CN" sz="1600" b="1" dirty="0" err="1">
                <a:solidFill>
                  <a:srgbClr val="FF6600"/>
                </a:solidFill>
                <a:latin typeface="Tw Cen MT Condensed" panose="020B0606020104020203" pitchFamily="34" charset="0"/>
              </a:rPr>
              <a:t>jal</a:t>
            </a:r>
            <a:r>
              <a:rPr lang="en-US" altLang="zh-CN" sz="1600" b="1" dirty="0">
                <a:solidFill>
                  <a:srgbClr val="FF6600"/>
                </a:solidFill>
                <a:latin typeface="Tw Cen MT Condensed" panose="020B0606020104020203" pitchFamily="34" charset="0"/>
              </a:rPr>
              <a:t>     0 &lt;main&gt; </a:t>
            </a:r>
            <a:r>
              <a:rPr lang="en-US" altLang="zh-CN" sz="1600" b="1" dirty="0">
                <a:solidFill>
                  <a:srgbClr val="000000"/>
                </a:solidFill>
                <a:latin typeface="Tw Cen MT Condensed" panose="020B0606020104020203" pitchFamily="34" charset="0"/>
              </a:rPr>
              <a:t/>
            </a:r>
            <a:br>
              <a:rPr lang="en-US" altLang="zh-CN" sz="1600" b="1" dirty="0">
                <a:solidFill>
                  <a:srgbClr val="000000"/>
                </a:solidFill>
                <a:latin typeface="Tw Cen MT Condensed" panose="020B0606020104020203" pitchFamily="34" charset="0"/>
              </a:rPr>
            </a:br>
            <a:r>
              <a:rPr lang="en-US" altLang="zh-CN" sz="1600" b="1" dirty="0" smtClean="0">
                <a:solidFill>
                  <a:srgbClr val="000000"/>
                </a:solidFill>
                <a:latin typeface="Tw Cen MT Condensed" panose="020B0606020104020203" pitchFamily="34" charset="0"/>
              </a:rPr>
              <a:t>……</a:t>
            </a:r>
            <a:endParaRPr lang="zh-CN" altLang="en-US" sz="1600" b="1" dirty="0">
              <a:solidFill>
                <a:srgbClr val="000000"/>
              </a:solidFill>
              <a:latin typeface="Tw Cen MT Condensed" panose="020B0606020104020203" pitchFamily="34" charset="0"/>
            </a:endParaRPr>
          </a:p>
        </p:txBody>
      </p:sp>
    </p:spTree>
    <p:extLst>
      <p:ext uri="{BB962C8B-B14F-4D97-AF65-F5344CB8AC3E}">
        <p14:creationId xmlns:p14="http://schemas.microsoft.com/office/powerpoint/2010/main" val="3543918428"/>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重定位时链接地址的计算</a:t>
            </a:r>
            <a:endParaRPr lang="zh-CN" altLang="en-US" dirty="0"/>
          </a:p>
        </p:txBody>
      </p:sp>
      <p:graphicFrame>
        <p:nvGraphicFramePr>
          <p:cNvPr id="5" name="内容占位符 4"/>
          <p:cNvGraphicFramePr>
            <a:graphicFrameLocks noGrp="1"/>
          </p:cNvGraphicFramePr>
          <p:nvPr>
            <p:ph idx="1"/>
            <p:extLst/>
          </p:nvPr>
        </p:nvGraphicFramePr>
        <p:xfrm>
          <a:off x="231775" y="895351"/>
          <a:ext cx="8391525" cy="5458104"/>
        </p:xfrm>
        <a:graphic>
          <a:graphicData uri="http://schemas.openxmlformats.org/drawingml/2006/table">
            <a:tbl>
              <a:tblPr firstRow="1" firstCol="1" bandRow="1">
                <a:tableStyleId>{7DF18680-E054-41AD-8BC1-D1AEF772440D}</a:tableStyleId>
              </a:tblPr>
              <a:tblGrid>
                <a:gridCol w="2429515"/>
                <a:gridCol w="1107638"/>
                <a:gridCol w="4854372"/>
              </a:tblGrid>
              <a:tr h="553518">
                <a:tc>
                  <a:txBody>
                    <a:bodyPr/>
                    <a:lstStyle/>
                    <a:p>
                      <a:pPr algn="just">
                        <a:lnSpc>
                          <a:spcPct val="150000"/>
                        </a:lnSpc>
                        <a:spcAft>
                          <a:spcPts val="600"/>
                        </a:spcAft>
                      </a:pPr>
                      <a:r>
                        <a:rPr lang="en-US" sz="2400" dirty="0">
                          <a:solidFill>
                            <a:schemeClr val="tx1"/>
                          </a:solidFill>
                          <a:effectLst/>
                        </a:rPr>
                        <a:t>Name</a:t>
                      </a:r>
                      <a:endParaRPr lang="zh-CN" sz="24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400" dirty="0">
                          <a:solidFill>
                            <a:schemeClr val="tx1"/>
                          </a:solidFill>
                          <a:effectLst/>
                        </a:rPr>
                        <a:t>Symbol</a:t>
                      </a:r>
                      <a:endParaRPr lang="zh-CN" sz="24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400" dirty="0">
                          <a:solidFill>
                            <a:schemeClr val="tx1"/>
                          </a:solidFill>
                          <a:effectLst/>
                        </a:rPr>
                        <a:t>Calculation</a:t>
                      </a:r>
                      <a:endParaRPr lang="zh-CN" sz="24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r>
              <a:tr h="553518">
                <a:tc rowSpan="2">
                  <a:txBody>
                    <a:bodyPr/>
                    <a:lstStyle/>
                    <a:p>
                      <a:pPr algn="just">
                        <a:lnSpc>
                          <a:spcPct val="150000"/>
                        </a:lnSpc>
                        <a:spcAft>
                          <a:spcPts val="600"/>
                        </a:spcAft>
                      </a:pPr>
                      <a:r>
                        <a:rPr lang="en-US" sz="2400" dirty="0">
                          <a:solidFill>
                            <a:schemeClr val="tx1"/>
                          </a:solidFill>
                          <a:effectLst/>
                        </a:rPr>
                        <a:t>R_MIPS_32</a:t>
                      </a:r>
                      <a:endParaRPr lang="zh-CN" sz="24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000" b="1" dirty="0">
                          <a:effectLst/>
                        </a:rPr>
                        <a:t>Local</a:t>
                      </a:r>
                      <a:endParaRPr lang="zh-CN" sz="2000" b="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000" b="1" dirty="0">
                          <a:effectLst/>
                        </a:rPr>
                        <a:t>((A | ((P + 4) &amp; 0xf0000000)) + S) &gt;&gt; 2</a:t>
                      </a:r>
                      <a:endParaRPr lang="zh-CN" sz="2000" b="1" dirty="0">
                        <a:effectLst/>
                        <a:latin typeface="Times New Roman" panose="02020603050405020304" pitchFamily="18" charset="0"/>
                        <a:ea typeface="宋体" panose="02010600030101010101" pitchFamily="2" charset="-122"/>
                      </a:endParaRPr>
                    </a:p>
                  </a:txBody>
                  <a:tcPr marL="68580" marR="68580" marT="0" marB="0" anchor="ctr"/>
                </a:tc>
              </a:tr>
              <a:tr h="683663">
                <a:tc vMerge="1">
                  <a:txBody>
                    <a:bodyPr/>
                    <a:lstStyle/>
                    <a:p>
                      <a:endParaRPr lang="zh-CN" altLang="en-US"/>
                    </a:p>
                  </a:txBody>
                  <a:tcPr/>
                </a:tc>
                <a:tc>
                  <a:txBody>
                    <a:bodyPr/>
                    <a:lstStyle/>
                    <a:p>
                      <a:pPr algn="just">
                        <a:lnSpc>
                          <a:spcPct val="150000"/>
                        </a:lnSpc>
                        <a:spcAft>
                          <a:spcPts val="600"/>
                        </a:spcAft>
                      </a:pPr>
                      <a:r>
                        <a:rPr lang="en-US" sz="2000" b="1" dirty="0">
                          <a:effectLst/>
                        </a:rPr>
                        <a:t>External</a:t>
                      </a:r>
                      <a:endParaRPr lang="zh-CN" sz="2000" b="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000" b="1" dirty="0">
                          <a:solidFill>
                            <a:srgbClr val="FF0000"/>
                          </a:solidFill>
                          <a:effectLst/>
                        </a:rPr>
                        <a:t>(</a:t>
                      </a:r>
                      <a:r>
                        <a:rPr lang="en-US" sz="2000" b="1" dirty="0" err="1">
                          <a:solidFill>
                            <a:srgbClr val="FF0000"/>
                          </a:solidFill>
                          <a:effectLst/>
                        </a:rPr>
                        <a:t>sign_extend</a:t>
                      </a:r>
                      <a:r>
                        <a:rPr lang="en-US" sz="2000" b="1" dirty="0">
                          <a:solidFill>
                            <a:srgbClr val="FF0000"/>
                          </a:solidFill>
                          <a:effectLst/>
                        </a:rPr>
                        <a:t>(A) + S) &gt;&gt; 2</a:t>
                      </a:r>
                      <a:endParaRPr lang="zh-CN" sz="2000" b="1"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r>
              <a:tr h="1177895">
                <a:tc>
                  <a:txBody>
                    <a:bodyPr/>
                    <a:lstStyle/>
                    <a:p>
                      <a:pPr algn="just">
                        <a:lnSpc>
                          <a:spcPct val="150000"/>
                        </a:lnSpc>
                        <a:spcAft>
                          <a:spcPts val="600"/>
                        </a:spcAft>
                      </a:pPr>
                      <a:r>
                        <a:rPr lang="en-US" sz="2400" dirty="0">
                          <a:solidFill>
                            <a:schemeClr val="tx1"/>
                          </a:solidFill>
                          <a:effectLst/>
                        </a:rPr>
                        <a:t>R_MIPS_HI16</a:t>
                      </a:r>
                      <a:endParaRPr lang="zh-CN" sz="24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000" b="1" dirty="0">
                          <a:effectLst/>
                        </a:rPr>
                        <a:t>Any</a:t>
                      </a:r>
                      <a:endParaRPr lang="zh-CN" sz="2000" b="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000" b="1" dirty="0">
                          <a:solidFill>
                            <a:srgbClr val="FF0000"/>
                          </a:solidFill>
                          <a:effectLst/>
                        </a:rPr>
                        <a:t>%high(AHL + S)</a:t>
                      </a:r>
                      <a:endParaRPr lang="zh-CN" sz="2000" b="1" dirty="0">
                        <a:solidFill>
                          <a:srgbClr val="FF0000"/>
                        </a:solidFill>
                        <a:effectLst/>
                      </a:endParaRPr>
                    </a:p>
                    <a:p>
                      <a:pPr algn="just">
                        <a:lnSpc>
                          <a:spcPct val="150000"/>
                        </a:lnSpc>
                        <a:spcAft>
                          <a:spcPts val="600"/>
                        </a:spcAft>
                      </a:pPr>
                      <a:r>
                        <a:rPr lang="en-US" sz="2000" b="1" dirty="0">
                          <a:effectLst/>
                        </a:rPr>
                        <a:t>The %high(x) function is ( x - (short)x ) &gt;&gt; 16</a:t>
                      </a:r>
                      <a:endParaRPr lang="zh-CN" sz="2000" b="1" dirty="0">
                        <a:effectLst/>
                        <a:latin typeface="Times New Roman" panose="02020603050405020304" pitchFamily="18" charset="0"/>
                        <a:ea typeface="宋体" panose="02010600030101010101" pitchFamily="2" charset="-122"/>
                      </a:endParaRPr>
                    </a:p>
                  </a:txBody>
                  <a:tcPr marL="68580" marR="68580" marT="0" marB="0" anchor="ctr"/>
                </a:tc>
              </a:tr>
              <a:tr h="730938">
                <a:tc>
                  <a:txBody>
                    <a:bodyPr/>
                    <a:lstStyle/>
                    <a:p>
                      <a:pPr algn="just">
                        <a:lnSpc>
                          <a:spcPct val="150000"/>
                        </a:lnSpc>
                        <a:spcAft>
                          <a:spcPts val="600"/>
                        </a:spcAft>
                      </a:pPr>
                      <a:r>
                        <a:rPr lang="en-US" sz="2400" dirty="0">
                          <a:solidFill>
                            <a:schemeClr val="tx1"/>
                          </a:solidFill>
                          <a:effectLst/>
                        </a:rPr>
                        <a:t>R_MIPS_LO16</a:t>
                      </a:r>
                      <a:endParaRPr lang="zh-CN" sz="24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000" b="1" dirty="0">
                          <a:effectLst/>
                        </a:rPr>
                        <a:t>Any</a:t>
                      </a:r>
                      <a:endParaRPr lang="zh-CN" sz="2000" b="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ct val="150000"/>
                        </a:lnSpc>
                        <a:spcAft>
                          <a:spcPts val="600"/>
                        </a:spcAft>
                      </a:pPr>
                      <a:r>
                        <a:rPr lang="en-US" sz="2000" b="1" dirty="0">
                          <a:solidFill>
                            <a:srgbClr val="FF0000"/>
                          </a:solidFill>
                          <a:effectLst/>
                        </a:rPr>
                        <a:t>AHL+S</a:t>
                      </a:r>
                      <a:endParaRPr lang="zh-CN" sz="2000" b="1"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r>
              <a:tr h="1758572">
                <a:tc gridSpan="3">
                  <a:txBody>
                    <a:bodyPr/>
                    <a:lstStyle/>
                    <a:p>
                      <a:pPr algn="just">
                        <a:lnSpc>
                          <a:spcPct val="100000"/>
                        </a:lnSpc>
                        <a:spcAft>
                          <a:spcPts val="600"/>
                        </a:spcAft>
                      </a:pPr>
                      <a:r>
                        <a:rPr lang="en-US" sz="2400" dirty="0">
                          <a:solidFill>
                            <a:schemeClr val="tx1"/>
                          </a:solidFill>
                          <a:effectLst/>
                        </a:rPr>
                        <a:t>A 	</a:t>
                      </a:r>
                      <a:r>
                        <a:rPr lang="zh-CN" sz="2400" dirty="0">
                          <a:solidFill>
                            <a:schemeClr val="tx1"/>
                          </a:solidFill>
                          <a:effectLst/>
                        </a:rPr>
                        <a:t>附加值</a:t>
                      </a:r>
                      <a:r>
                        <a:rPr lang="en-US" sz="2400" dirty="0">
                          <a:solidFill>
                            <a:schemeClr val="tx1"/>
                          </a:solidFill>
                          <a:effectLst/>
                        </a:rPr>
                        <a:t>(addend)</a:t>
                      </a:r>
                      <a:r>
                        <a:rPr lang="zh-CN" sz="2400" dirty="0">
                          <a:solidFill>
                            <a:schemeClr val="tx1"/>
                          </a:solidFill>
                          <a:effectLst/>
                        </a:rPr>
                        <a:t>。</a:t>
                      </a:r>
                    </a:p>
                    <a:p>
                      <a:pPr algn="just">
                        <a:lnSpc>
                          <a:spcPct val="100000"/>
                        </a:lnSpc>
                        <a:spcAft>
                          <a:spcPts val="600"/>
                        </a:spcAft>
                      </a:pPr>
                      <a:r>
                        <a:rPr lang="en-US" sz="2400" dirty="0">
                          <a:solidFill>
                            <a:schemeClr val="tx1"/>
                          </a:solidFill>
                          <a:effectLst/>
                        </a:rPr>
                        <a:t>S </a:t>
                      </a:r>
                      <a:r>
                        <a:rPr lang="zh-CN" sz="2400" dirty="0">
                          <a:solidFill>
                            <a:schemeClr val="tx1"/>
                          </a:solidFill>
                          <a:effectLst/>
                        </a:rPr>
                        <a:t>　　符号的地址。</a:t>
                      </a:r>
                    </a:p>
                    <a:p>
                      <a:pPr algn="just">
                        <a:lnSpc>
                          <a:spcPct val="100000"/>
                        </a:lnSpc>
                        <a:spcAft>
                          <a:spcPts val="600"/>
                        </a:spcAft>
                      </a:pPr>
                      <a:r>
                        <a:rPr lang="en-US" sz="2400" dirty="0">
                          <a:solidFill>
                            <a:schemeClr val="tx1"/>
                          </a:solidFill>
                          <a:effectLst/>
                        </a:rPr>
                        <a:t>AHL 	</a:t>
                      </a:r>
                      <a:r>
                        <a:rPr lang="zh-CN" sz="2400" dirty="0">
                          <a:solidFill>
                            <a:schemeClr val="tx1"/>
                          </a:solidFill>
                          <a:effectLst/>
                        </a:rPr>
                        <a:t>地址的附加量</a:t>
                      </a:r>
                      <a:r>
                        <a:rPr lang="en-US" sz="2400" dirty="0">
                          <a:solidFill>
                            <a:schemeClr val="tx1"/>
                          </a:solidFill>
                          <a:effectLst/>
                        </a:rPr>
                        <a:t>(addend)</a:t>
                      </a:r>
                      <a:r>
                        <a:rPr lang="zh-CN" sz="2400" dirty="0">
                          <a:solidFill>
                            <a:schemeClr val="tx1"/>
                          </a:solidFill>
                          <a:effectLst/>
                        </a:rPr>
                        <a:t>。</a:t>
                      </a:r>
                      <a:endParaRPr lang="zh-CN" sz="24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97375270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a:defRPr/>
            </a:pPr>
            <a:r>
              <a:rPr lang="zh-CN" altLang="en-US" dirty="0" smtClean="0"/>
              <a:t>可变式分区的分配策略</a:t>
            </a:r>
          </a:p>
        </p:txBody>
      </p:sp>
      <p:sp>
        <p:nvSpPr>
          <p:cNvPr id="7" name="Rectangle 3"/>
          <p:cNvSpPr>
            <a:spLocks noGrp="1" noChangeArrowheads="1"/>
          </p:cNvSpPr>
          <p:nvPr>
            <p:ph idx="1"/>
          </p:nvPr>
        </p:nvSpPr>
        <p:spPr/>
        <p:txBody>
          <a:bodyPr/>
          <a:lstStyle/>
          <a:p>
            <a:r>
              <a:rPr lang="en-US" altLang="zh-CN" sz="2400" dirty="0" smtClean="0"/>
              <a:t>(1)</a:t>
            </a:r>
            <a:r>
              <a:rPr lang="zh-CN" altLang="en-US" sz="2400" dirty="0" smtClean="0"/>
              <a:t>首次适应算法（</a:t>
            </a:r>
            <a:r>
              <a:rPr lang="en-US" altLang="zh-CN" sz="2400" dirty="0" smtClean="0"/>
              <a:t>First Fit</a:t>
            </a:r>
            <a:r>
              <a:rPr lang="zh-CN" altLang="en-US" sz="2400" dirty="0" smtClean="0"/>
              <a:t>）：每个空白区按其在存储空间中地址递增的顺序连在一起，在为作业分配存储区域时，从这个空白区域链的始端开始查找，选择第一个足以满足请求的空白块。</a:t>
            </a:r>
          </a:p>
          <a:p>
            <a:r>
              <a:rPr lang="en-US" altLang="zh-CN" sz="2400" dirty="0" smtClean="0"/>
              <a:t>(2)</a:t>
            </a:r>
            <a:r>
              <a:rPr lang="zh-CN" altLang="en-US" sz="2400" dirty="0" smtClean="0"/>
              <a:t>下次适应算法（</a:t>
            </a:r>
            <a:r>
              <a:rPr lang="en-US" altLang="zh-CN" sz="2400" dirty="0" smtClean="0"/>
              <a:t>Next Fit</a:t>
            </a:r>
            <a:r>
              <a:rPr lang="zh-CN" altLang="en-US" sz="2400" dirty="0" smtClean="0"/>
              <a:t>）：把存储空间中空白区构成一个循环链，每次为存储请求查找合适的分区时，总是从上次查找结束的地方开始，只要找到一个足够大的空白区，就将它划分后分配出去。 </a:t>
            </a:r>
            <a:endParaRPr lang="en-US" altLang="zh-CN" sz="2400" dirty="0" smtClean="0"/>
          </a:p>
          <a:p>
            <a:r>
              <a:rPr lang="en-US" altLang="zh-CN" sz="2400" dirty="0" smtClean="0"/>
              <a:t>(3)</a:t>
            </a:r>
            <a:r>
              <a:rPr lang="zh-CN" altLang="en-US" sz="2400" dirty="0"/>
              <a:t>最佳适应算法（</a:t>
            </a:r>
            <a:r>
              <a:rPr lang="en-US" altLang="zh-CN" sz="2400" dirty="0"/>
              <a:t>Best Fit</a:t>
            </a:r>
            <a:r>
              <a:rPr lang="zh-CN" altLang="en-US" sz="2400" dirty="0"/>
              <a:t>）：总是寻找能够容纳作业的</a:t>
            </a:r>
            <a:r>
              <a:rPr lang="zh-CN" altLang="en-US" sz="2400" dirty="0">
                <a:solidFill>
                  <a:srgbClr val="FF0000"/>
                </a:solidFill>
              </a:rPr>
              <a:t>最小</a:t>
            </a:r>
            <a:r>
              <a:rPr lang="zh-CN" altLang="en-US" sz="2400" dirty="0"/>
              <a:t>存储区域。</a:t>
            </a:r>
          </a:p>
          <a:p>
            <a:r>
              <a:rPr lang="en-US" altLang="zh-CN" sz="2400" dirty="0" smtClean="0"/>
              <a:t>(4)</a:t>
            </a:r>
            <a:r>
              <a:rPr lang="zh-CN" altLang="en-US" sz="2400" dirty="0"/>
              <a:t>最坏适应算法（</a:t>
            </a:r>
            <a:r>
              <a:rPr lang="en-US" altLang="zh-CN" sz="2400" dirty="0"/>
              <a:t>Worst Fit</a:t>
            </a:r>
            <a:r>
              <a:rPr lang="zh-CN" altLang="en-US" sz="2400" dirty="0"/>
              <a:t>）：总是寻找能够容纳作业的</a:t>
            </a:r>
            <a:r>
              <a:rPr lang="zh-CN" altLang="en-US" sz="2400" dirty="0">
                <a:solidFill>
                  <a:srgbClr val="FF0000"/>
                </a:solidFill>
              </a:rPr>
              <a:t>最大</a:t>
            </a:r>
            <a:r>
              <a:rPr lang="zh-CN" altLang="en-US" sz="2400" dirty="0"/>
              <a:t>的空白区</a:t>
            </a:r>
            <a:r>
              <a:rPr lang="zh-CN" altLang="en-US" sz="2400" dirty="0" smtClean="0"/>
              <a:t>。</a:t>
            </a:r>
            <a:endParaRPr lang="en-US" altLang="zh-CN" sz="2400" dirty="0" smtClean="0"/>
          </a:p>
          <a:p>
            <a:r>
              <a:rPr lang="zh-CN" altLang="en-US" sz="2400" dirty="0"/>
              <a:t>伙伴系统</a:t>
            </a:r>
          </a:p>
          <a:p>
            <a:endParaRPr lang="zh-CN" altLang="en-US" sz="2400" dirty="0" smtClean="0"/>
          </a:p>
        </p:txBody>
      </p:sp>
    </p:spTree>
    <p:extLst>
      <p:ext uri="{BB962C8B-B14F-4D97-AF65-F5344CB8AC3E}">
        <p14:creationId xmlns:p14="http://schemas.microsoft.com/office/powerpoint/2010/main" val="140703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链接地址的计算</a:t>
            </a:r>
            <a:r>
              <a:rPr kumimoji="1" lang="en-US" altLang="zh-CN" dirty="0" err="1"/>
              <a:t>read_something</a:t>
            </a:r>
            <a:endParaRPr lang="zh-CN" altLang="en-US" dirty="0"/>
          </a:p>
        </p:txBody>
      </p:sp>
      <p:sp>
        <p:nvSpPr>
          <p:cNvPr id="3" name="内容占位符 2"/>
          <p:cNvSpPr>
            <a:spLocks noGrp="1"/>
          </p:cNvSpPr>
          <p:nvPr>
            <p:ph idx="1"/>
          </p:nvPr>
        </p:nvSpPr>
        <p:spPr>
          <a:xfrm>
            <a:off x="254793" y="1561575"/>
            <a:ext cx="8589963" cy="2387600"/>
          </a:xfrm>
          <a:solidFill>
            <a:schemeClr val="accent1">
              <a:lumMod val="20000"/>
              <a:lumOff val="80000"/>
            </a:schemeClr>
          </a:solidFill>
        </p:spPr>
        <p:txBody>
          <a:bodyPr/>
          <a:lstStyle/>
          <a:p>
            <a:pPr marL="0" indent="0">
              <a:buNone/>
            </a:pPr>
            <a:r>
              <a:rPr lang="en-US" altLang="zh-CN" dirty="0" smtClean="0">
                <a:latin typeface="Tw Cen MT Condensed" panose="020B0606020104020203" pitchFamily="34" charset="0"/>
              </a:rPr>
              <a:t>Offset        Info            Type                </a:t>
            </a:r>
            <a:r>
              <a:rPr lang="en-US" altLang="zh-CN" dirty="0" err="1" smtClean="0">
                <a:latin typeface="Tw Cen MT Condensed" panose="020B0606020104020203" pitchFamily="34" charset="0"/>
              </a:rPr>
              <a:t>Sym.Value</a:t>
            </a:r>
            <a:r>
              <a:rPr lang="en-US" altLang="zh-CN" dirty="0" smtClean="0">
                <a:latin typeface="Tw Cen MT Condensed" panose="020B0606020104020203" pitchFamily="34" charset="0"/>
              </a:rPr>
              <a:t>     Sym. Name </a:t>
            </a:r>
            <a:br>
              <a:rPr lang="en-US" altLang="zh-CN" dirty="0" smtClean="0">
                <a:latin typeface="Tw Cen MT Condensed" panose="020B0606020104020203" pitchFamily="34" charset="0"/>
              </a:rPr>
            </a:br>
            <a:r>
              <a:rPr lang="en-US" altLang="zh-CN" dirty="0" smtClean="0">
                <a:latin typeface="Tw Cen MT Condensed" panose="020B0606020104020203" pitchFamily="34" charset="0"/>
              </a:rPr>
              <a:t>00000010  00000f04   R_MIPS_26      00000000     </a:t>
            </a:r>
            <a:r>
              <a:rPr lang="en-US" altLang="zh-CN" dirty="0" err="1" smtClean="0">
                <a:latin typeface="Tw Cen MT Condensed" panose="020B0606020104020203" pitchFamily="34" charset="0"/>
              </a:rPr>
              <a:t>read_something</a:t>
            </a:r>
            <a:endParaRPr lang="en-US" altLang="zh-CN" dirty="0" smtClean="0">
              <a:latin typeface="Tw Cen MT Condensed" panose="020B0606020104020203" pitchFamily="34" charset="0"/>
            </a:endParaRPr>
          </a:p>
          <a:p>
            <a:pPr marL="0" indent="0">
              <a:buNone/>
            </a:pPr>
            <a:r>
              <a:rPr lang="en-US" altLang="zh-CN" dirty="0" smtClean="0"/>
              <a:t>Symbol </a:t>
            </a:r>
            <a:r>
              <a:rPr lang="en-US" altLang="zh-CN" dirty="0"/>
              <a:t>table '.</a:t>
            </a:r>
            <a:r>
              <a:rPr lang="en-US" altLang="zh-CN" dirty="0" err="1"/>
              <a:t>symtab</a:t>
            </a:r>
            <a:r>
              <a:rPr lang="en-US" altLang="zh-CN" dirty="0"/>
              <a:t>' contains 93 entries: </a:t>
            </a:r>
            <a:endParaRPr lang="zh-CN" altLang="zh-CN" dirty="0"/>
          </a:p>
          <a:p>
            <a:pPr marL="0" indent="0">
              <a:buNone/>
            </a:pPr>
            <a:r>
              <a:rPr lang="en-US" altLang="zh-CN" dirty="0" err="1">
                <a:latin typeface="Tw Cen MT Condensed" panose="020B0606020104020203" pitchFamily="34" charset="0"/>
              </a:rPr>
              <a:t>Num</a:t>
            </a:r>
            <a:r>
              <a:rPr lang="en-US" altLang="zh-CN" dirty="0">
                <a:latin typeface="Tw Cen MT Condensed" panose="020B0606020104020203" pitchFamily="34" charset="0"/>
              </a:rPr>
              <a:t>:   </a:t>
            </a:r>
            <a:r>
              <a:rPr lang="en-US" altLang="zh-CN" dirty="0" smtClean="0">
                <a:latin typeface="Tw Cen MT Condensed" panose="020B0606020104020203" pitchFamily="34" charset="0"/>
              </a:rPr>
              <a:t> Value </a:t>
            </a:r>
            <a:r>
              <a:rPr lang="en-US" altLang="zh-CN" dirty="0">
                <a:latin typeface="Tw Cen MT Condensed" panose="020B0606020104020203" pitchFamily="34" charset="0"/>
              </a:rPr>
              <a:t>     </a:t>
            </a:r>
            <a:r>
              <a:rPr lang="en-US" altLang="zh-CN" dirty="0" smtClean="0">
                <a:latin typeface="Tw Cen MT Condensed" panose="020B0606020104020203" pitchFamily="34" charset="0"/>
              </a:rPr>
              <a:t>  Size  Type </a:t>
            </a:r>
            <a:r>
              <a:rPr lang="en-US" altLang="zh-CN" dirty="0">
                <a:latin typeface="Tw Cen MT Condensed" panose="020B0606020104020203" pitchFamily="34" charset="0"/>
              </a:rPr>
              <a:t>   </a:t>
            </a:r>
            <a:r>
              <a:rPr lang="en-US" altLang="zh-CN" dirty="0" smtClean="0">
                <a:latin typeface="Tw Cen MT Condensed" panose="020B0606020104020203" pitchFamily="34" charset="0"/>
              </a:rPr>
              <a:t> Bind </a:t>
            </a:r>
            <a:r>
              <a:rPr lang="en-US" altLang="zh-CN" dirty="0">
                <a:latin typeface="Tw Cen MT Condensed" panose="020B0606020104020203" pitchFamily="34" charset="0"/>
              </a:rPr>
              <a:t>   </a:t>
            </a:r>
            <a:r>
              <a:rPr lang="en-US" altLang="zh-CN" dirty="0" smtClean="0">
                <a:latin typeface="Tw Cen MT Condensed" panose="020B0606020104020203" pitchFamily="34" charset="0"/>
              </a:rPr>
              <a:t>    Vis </a:t>
            </a:r>
            <a:r>
              <a:rPr lang="en-US" altLang="zh-CN" dirty="0">
                <a:latin typeface="Tw Cen MT Condensed" panose="020B0606020104020203" pitchFamily="34" charset="0"/>
              </a:rPr>
              <a:t>      </a:t>
            </a:r>
            <a:r>
              <a:rPr lang="en-US" altLang="zh-CN" dirty="0" smtClean="0">
                <a:latin typeface="Tw Cen MT Condensed" panose="020B0606020104020203" pitchFamily="34" charset="0"/>
              </a:rPr>
              <a:t>  </a:t>
            </a:r>
            <a:r>
              <a:rPr lang="en-US" altLang="zh-CN" dirty="0" err="1" smtClean="0">
                <a:latin typeface="Tw Cen MT Condensed" panose="020B0606020104020203" pitchFamily="34" charset="0"/>
              </a:rPr>
              <a:t>Ndx</a:t>
            </a:r>
            <a:r>
              <a:rPr lang="en-US" altLang="zh-CN" dirty="0" smtClean="0">
                <a:latin typeface="Tw Cen MT Condensed" panose="020B0606020104020203" pitchFamily="34" charset="0"/>
              </a:rPr>
              <a:t>   </a:t>
            </a:r>
            <a:r>
              <a:rPr lang="en-US" altLang="zh-CN" dirty="0">
                <a:latin typeface="Tw Cen MT Condensed" panose="020B0606020104020203" pitchFamily="34" charset="0"/>
              </a:rPr>
              <a:t>Name</a:t>
            </a:r>
            <a:endParaRPr lang="zh-CN" altLang="zh-CN" dirty="0">
              <a:latin typeface="Tw Cen MT Condensed" panose="020B0606020104020203" pitchFamily="34" charset="0"/>
            </a:endParaRPr>
          </a:p>
          <a:p>
            <a:pPr marL="0" indent="0">
              <a:buNone/>
            </a:pPr>
            <a:r>
              <a:rPr lang="en-US" altLang="zh-CN" dirty="0"/>
              <a:t> </a:t>
            </a:r>
            <a:r>
              <a:rPr lang="en-US" altLang="zh-CN" dirty="0" smtClean="0">
                <a:latin typeface="Tw Cen MT Condensed" panose="020B0606020104020203" pitchFamily="34" charset="0"/>
              </a:rPr>
              <a:t>67</a:t>
            </a:r>
            <a:r>
              <a:rPr lang="en-US" altLang="zh-CN" dirty="0">
                <a:latin typeface="Tw Cen MT Condensed" panose="020B0606020104020203" pitchFamily="34" charset="0"/>
              </a:rPr>
              <a:t>: </a:t>
            </a:r>
            <a:r>
              <a:rPr lang="en-US" altLang="zh-CN" dirty="0" smtClean="0">
                <a:latin typeface="Tw Cen MT Condensed" panose="020B0606020104020203" pitchFamily="34" charset="0"/>
              </a:rPr>
              <a:t>   00400700 </a:t>
            </a:r>
            <a:r>
              <a:rPr lang="en-US" altLang="zh-CN" dirty="0">
                <a:latin typeface="Tw Cen MT Condensed" panose="020B0606020104020203" pitchFamily="34" charset="0"/>
              </a:rPr>
              <a:t>  </a:t>
            </a:r>
            <a:r>
              <a:rPr lang="en-US" altLang="zh-CN" dirty="0" smtClean="0">
                <a:latin typeface="Tw Cen MT Condensed" panose="020B0606020104020203" pitchFamily="34" charset="0"/>
              </a:rPr>
              <a:t> 68   FUNC </a:t>
            </a:r>
            <a:r>
              <a:rPr lang="en-US" altLang="zh-CN" dirty="0">
                <a:latin typeface="Tw Cen MT Condensed" panose="020B0606020104020203" pitchFamily="34" charset="0"/>
              </a:rPr>
              <a:t>   GLOBAL DEFAULT   13 </a:t>
            </a:r>
            <a:r>
              <a:rPr lang="en-US" altLang="zh-CN" dirty="0" smtClean="0">
                <a:latin typeface="Tw Cen MT Condensed" panose="020B0606020104020203" pitchFamily="34" charset="0"/>
              </a:rPr>
              <a:t>   </a:t>
            </a:r>
            <a:r>
              <a:rPr lang="en-US" altLang="zh-CN" dirty="0" err="1" smtClean="0">
                <a:latin typeface="Tw Cen MT Condensed" panose="020B0606020104020203" pitchFamily="34" charset="0"/>
              </a:rPr>
              <a:t>read_something</a:t>
            </a:r>
            <a:endParaRPr lang="zh-CN" altLang="en-US" dirty="0">
              <a:latin typeface="Tw Cen MT Condensed" panose="020B0606020104020203" pitchFamily="34" charset="0"/>
            </a:endParaRPr>
          </a:p>
        </p:txBody>
      </p:sp>
      <p:sp>
        <p:nvSpPr>
          <p:cNvPr id="4" name="Rectangle 4"/>
          <p:cNvSpPr/>
          <p:nvPr/>
        </p:nvSpPr>
        <p:spPr>
          <a:xfrm>
            <a:off x="220878" y="4037551"/>
            <a:ext cx="8402422" cy="1938992"/>
          </a:xfrm>
          <a:prstGeom prst="rect">
            <a:avLst/>
          </a:prstGeom>
        </p:spPr>
        <p:txBody>
          <a:bodyPr wrap="square">
            <a:spAutoFit/>
          </a:bodyPr>
          <a:lstStyle/>
          <a:p>
            <a:pPr fontAlgn="base">
              <a:spcBef>
                <a:spcPct val="0"/>
              </a:spcBef>
              <a:spcAft>
                <a:spcPct val="0"/>
              </a:spcAft>
            </a:pPr>
            <a:r>
              <a:rPr lang="zh-CN" altLang="en-US" sz="2400" b="1" dirty="0">
                <a:solidFill>
                  <a:srgbClr val="000000"/>
                </a:solidFill>
                <a:latin typeface="Times New Roman" pitchFamily="18" charset="0"/>
              </a:rPr>
              <a:t>计算的公式为</a:t>
            </a:r>
            <a:r>
              <a:rPr lang="en-US" sz="2400" b="1" dirty="0">
                <a:solidFill>
                  <a:srgbClr val="000000"/>
                </a:solidFill>
                <a:latin typeface="Times New Roman" pitchFamily="18" charset="0"/>
              </a:rPr>
              <a:t>(</a:t>
            </a:r>
            <a:r>
              <a:rPr lang="en-US" sz="2400" b="1" dirty="0" err="1">
                <a:solidFill>
                  <a:srgbClr val="000000"/>
                </a:solidFill>
                <a:latin typeface="Times New Roman" pitchFamily="18" charset="0"/>
              </a:rPr>
              <a:t>sign_extend</a:t>
            </a:r>
            <a:r>
              <a:rPr lang="en-US" sz="2400" b="1" dirty="0">
                <a:solidFill>
                  <a:srgbClr val="000000"/>
                </a:solidFill>
                <a:latin typeface="Times New Roman" pitchFamily="18" charset="0"/>
              </a:rPr>
              <a:t>(A) + S) &gt;&gt; 2</a:t>
            </a:r>
            <a:r>
              <a:rPr lang="zh-CN" altLang="en-US" sz="2400" b="1" dirty="0">
                <a:solidFill>
                  <a:srgbClr val="000000"/>
                </a:solidFill>
                <a:latin typeface="Times New Roman" pitchFamily="18" charset="0"/>
              </a:rPr>
              <a:t>，其中，</a:t>
            </a:r>
            <a:r>
              <a:rPr lang="en-US" sz="2400" b="1" dirty="0">
                <a:solidFill>
                  <a:srgbClr val="000000"/>
                </a:solidFill>
                <a:latin typeface="Times New Roman" pitchFamily="18" charset="0"/>
              </a:rPr>
              <a:t>A=0</a:t>
            </a:r>
            <a:r>
              <a:rPr lang="zh-CN" altLang="en-US" sz="2400" b="1" dirty="0">
                <a:solidFill>
                  <a:srgbClr val="000000"/>
                </a:solidFill>
                <a:latin typeface="Times New Roman" pitchFamily="18" charset="0"/>
              </a:rPr>
              <a:t>，</a:t>
            </a:r>
            <a:r>
              <a:rPr lang="en-US" sz="2400" b="1" dirty="0">
                <a:solidFill>
                  <a:srgbClr val="000000"/>
                </a:solidFill>
                <a:latin typeface="Times New Roman" pitchFamily="18" charset="0"/>
              </a:rPr>
              <a:t>S=00400700</a:t>
            </a:r>
            <a:r>
              <a:rPr lang="zh-CN" altLang="en-US" sz="2400" b="1" dirty="0">
                <a:solidFill>
                  <a:srgbClr val="000000"/>
                </a:solidFill>
                <a:latin typeface="Times New Roman" pitchFamily="18" charset="0"/>
              </a:rPr>
              <a:t>，所以结果为</a:t>
            </a:r>
            <a:r>
              <a:rPr lang="en-US" sz="2400" b="1" dirty="0">
                <a:solidFill>
                  <a:srgbClr val="000000"/>
                </a:solidFill>
                <a:latin typeface="Times New Roman" pitchFamily="18" charset="0"/>
              </a:rPr>
              <a:t>1001c0</a:t>
            </a:r>
            <a:r>
              <a:rPr lang="zh-CN" altLang="en-US" sz="2400" b="1" dirty="0">
                <a:solidFill>
                  <a:srgbClr val="000000"/>
                </a:solidFill>
                <a:latin typeface="Times New Roman" pitchFamily="18" charset="0"/>
              </a:rPr>
              <a:t>，填写到</a:t>
            </a:r>
            <a:r>
              <a:rPr lang="en-US" sz="2400" b="1" dirty="0" err="1">
                <a:solidFill>
                  <a:srgbClr val="000000"/>
                </a:solidFill>
                <a:latin typeface="Times New Roman" pitchFamily="18" charset="0"/>
              </a:rPr>
              <a:t>jal</a:t>
            </a:r>
            <a:r>
              <a:rPr lang="zh-CN" altLang="en-US" sz="2400" b="1" dirty="0">
                <a:solidFill>
                  <a:srgbClr val="000000"/>
                </a:solidFill>
                <a:latin typeface="Times New Roman" pitchFamily="18" charset="0"/>
              </a:rPr>
              <a:t>指令的操作数的位置，得到的结果正是</a:t>
            </a:r>
            <a:r>
              <a:rPr lang="en-US" sz="2400" b="1" dirty="0">
                <a:solidFill>
                  <a:srgbClr val="000000"/>
                </a:solidFill>
                <a:latin typeface="Times New Roman" pitchFamily="18" charset="0"/>
              </a:rPr>
              <a:t>0c1001c0</a:t>
            </a:r>
            <a:r>
              <a:rPr lang="zh-CN" altLang="en-US" sz="2400" b="1" dirty="0">
                <a:solidFill>
                  <a:srgbClr val="000000"/>
                </a:solidFill>
                <a:latin typeface="Times New Roman" pitchFamily="18" charset="0"/>
              </a:rPr>
              <a:t>，与汇编器给出的一致</a:t>
            </a:r>
            <a:r>
              <a:rPr lang="zh-CN" altLang="en-US" sz="2400" b="1" dirty="0" smtClean="0">
                <a:solidFill>
                  <a:srgbClr val="000000"/>
                </a:solidFill>
                <a:latin typeface="Times New Roman" pitchFamily="18" charset="0"/>
              </a:rPr>
              <a:t>。</a:t>
            </a:r>
            <a:endParaRPr lang="en-US" altLang="zh-CN" sz="2400" b="1" dirty="0" smtClean="0">
              <a:solidFill>
                <a:srgbClr val="000000"/>
              </a:solidFill>
              <a:latin typeface="Times New Roman" pitchFamily="18" charset="0"/>
            </a:endParaRPr>
          </a:p>
          <a:p>
            <a:pPr fontAlgn="base">
              <a:spcBef>
                <a:spcPct val="0"/>
              </a:spcBef>
              <a:spcAft>
                <a:spcPct val="0"/>
              </a:spcAft>
            </a:pPr>
            <a:r>
              <a:rPr lang="en-US" altLang="zh-CN" sz="2400" b="1" dirty="0" smtClean="0">
                <a:solidFill>
                  <a:srgbClr val="3333CC">
                    <a:lumMod val="75000"/>
                  </a:srgbClr>
                </a:solidFill>
                <a:latin typeface="Times New Roman" pitchFamily="18" charset="0"/>
              </a:rPr>
              <a:t>0000 0000 0100 0000 0000 0111 0000 00</a:t>
            </a:r>
            <a:r>
              <a:rPr lang="en-US" altLang="zh-CN" sz="2400" b="1" strike="sngStrike" dirty="0" smtClean="0">
                <a:solidFill>
                  <a:srgbClr val="FF0000"/>
                </a:solidFill>
                <a:latin typeface="Times New Roman" pitchFamily="18" charset="0"/>
              </a:rPr>
              <a:t>00</a:t>
            </a:r>
            <a:r>
              <a:rPr lang="en-US" altLang="zh-CN" sz="2400" b="1" dirty="0" smtClean="0">
                <a:solidFill>
                  <a:srgbClr val="3333CC">
                    <a:lumMod val="75000"/>
                  </a:srgbClr>
                </a:solidFill>
                <a:latin typeface="Times New Roman" pitchFamily="18" charset="0"/>
              </a:rPr>
              <a:t> </a:t>
            </a:r>
            <a:r>
              <a:rPr lang="zh-CN" altLang="en-US" sz="2400" b="1" dirty="0" smtClean="0">
                <a:solidFill>
                  <a:srgbClr val="3333CC">
                    <a:lumMod val="75000"/>
                  </a:srgbClr>
                </a:solidFill>
                <a:latin typeface="Times New Roman" pitchFamily="18" charset="0"/>
              </a:rPr>
              <a:t>右移</a:t>
            </a:r>
            <a:r>
              <a:rPr lang="en-US" altLang="zh-CN" sz="2400" b="1" dirty="0" smtClean="0">
                <a:solidFill>
                  <a:srgbClr val="3333CC">
                    <a:lumMod val="75000"/>
                  </a:srgbClr>
                </a:solidFill>
                <a:latin typeface="Times New Roman" pitchFamily="18" charset="0"/>
              </a:rPr>
              <a:t>2</a:t>
            </a:r>
            <a:r>
              <a:rPr lang="zh-CN" altLang="en-US" sz="2400" b="1" dirty="0" smtClean="0">
                <a:solidFill>
                  <a:srgbClr val="3333CC">
                    <a:lumMod val="75000"/>
                  </a:srgbClr>
                </a:solidFill>
                <a:latin typeface="Times New Roman" pitchFamily="18" charset="0"/>
              </a:rPr>
              <a:t>位</a:t>
            </a:r>
            <a:r>
              <a:rPr lang="en-US" altLang="zh-CN" sz="2400" b="1" dirty="0" smtClean="0">
                <a:solidFill>
                  <a:srgbClr val="3333CC">
                    <a:lumMod val="75000"/>
                  </a:srgbClr>
                </a:solidFill>
                <a:latin typeface="Times New Roman" pitchFamily="18" charset="0"/>
                <a:sym typeface="Wingdings" panose="05000000000000000000" pitchFamily="2" charset="2"/>
              </a:rPr>
              <a:t></a:t>
            </a:r>
            <a:endParaRPr lang="en-US" altLang="zh-CN" sz="2400" b="1" dirty="0" smtClean="0">
              <a:solidFill>
                <a:srgbClr val="3333CC">
                  <a:lumMod val="75000"/>
                </a:srgbClr>
              </a:solidFill>
              <a:latin typeface="Times New Roman" pitchFamily="18" charset="0"/>
            </a:endParaRPr>
          </a:p>
          <a:p>
            <a:pPr fontAlgn="base">
              <a:spcBef>
                <a:spcPct val="0"/>
              </a:spcBef>
              <a:spcAft>
                <a:spcPct val="0"/>
              </a:spcAft>
            </a:pPr>
            <a:r>
              <a:rPr lang="en-US" altLang="zh-CN" sz="2400" b="1" dirty="0" smtClean="0">
                <a:solidFill>
                  <a:srgbClr val="3333CC">
                    <a:lumMod val="75000"/>
                  </a:srgbClr>
                </a:solidFill>
                <a:latin typeface="Times New Roman" pitchFamily="18" charset="0"/>
              </a:rPr>
              <a:t>0000 0000 0001 0000 0000 0001 1100 0000</a:t>
            </a:r>
            <a:endParaRPr lang="zh-CN" altLang="en-US" sz="2400" b="1" dirty="0">
              <a:solidFill>
                <a:srgbClr val="3333CC">
                  <a:lumMod val="75000"/>
                </a:srgbClr>
              </a:solidFill>
              <a:latin typeface="Times New Roman" pitchFamily="18" charset="0"/>
            </a:endParaRPr>
          </a:p>
        </p:txBody>
      </p:sp>
      <p:sp>
        <p:nvSpPr>
          <p:cNvPr id="5" name="Rectangle 5"/>
          <p:cNvSpPr/>
          <p:nvPr/>
        </p:nvSpPr>
        <p:spPr>
          <a:xfrm>
            <a:off x="198436" y="5935853"/>
            <a:ext cx="8702675" cy="461665"/>
          </a:xfrm>
          <a:prstGeom prst="rect">
            <a:avLst/>
          </a:prstGeom>
        </p:spPr>
        <p:txBody>
          <a:bodyPr wrap="square">
            <a:spAutoFit/>
          </a:bodyPr>
          <a:lstStyle/>
          <a:p>
            <a:pPr fontAlgn="base">
              <a:spcBef>
                <a:spcPct val="0"/>
              </a:spcBef>
              <a:spcAft>
                <a:spcPct val="0"/>
              </a:spcAft>
            </a:pPr>
            <a:r>
              <a:rPr lang="en-US" sz="2400" b="1" dirty="0">
                <a:solidFill>
                  <a:srgbClr val="000000"/>
                </a:solidFill>
                <a:latin typeface="Times New Roman" pitchFamily="18" charset="0"/>
              </a:rPr>
              <a:t>4006b0:   </a:t>
            </a:r>
            <a:r>
              <a:rPr lang="en-US" sz="2400" b="1" dirty="0" smtClean="0">
                <a:solidFill>
                  <a:srgbClr val="FF0000"/>
                </a:solidFill>
                <a:latin typeface="Times New Roman" pitchFamily="18" charset="0"/>
              </a:rPr>
              <a:t>0c1001c0</a:t>
            </a:r>
            <a:r>
              <a:rPr lang="en-US" sz="2400" b="1" dirty="0" smtClean="0">
                <a:solidFill>
                  <a:srgbClr val="000000"/>
                </a:solidFill>
                <a:latin typeface="Times New Roman" pitchFamily="18" charset="0"/>
              </a:rPr>
              <a:t> </a:t>
            </a:r>
            <a:r>
              <a:rPr lang="en-US" sz="2400" b="1" dirty="0">
                <a:solidFill>
                  <a:srgbClr val="000000"/>
                </a:solidFill>
                <a:latin typeface="Times New Roman" pitchFamily="18" charset="0"/>
              </a:rPr>
              <a:t>    </a:t>
            </a:r>
            <a:r>
              <a:rPr lang="en-US" sz="2400" b="1" dirty="0" err="1" smtClean="0">
                <a:solidFill>
                  <a:srgbClr val="000000"/>
                </a:solidFill>
                <a:latin typeface="Times New Roman" pitchFamily="18" charset="0"/>
              </a:rPr>
              <a:t>jal</a:t>
            </a:r>
            <a:r>
              <a:rPr lang="en-US" sz="2400" b="1" dirty="0" smtClean="0">
                <a:solidFill>
                  <a:srgbClr val="000000"/>
                </a:solidFill>
                <a:latin typeface="Times New Roman" pitchFamily="18" charset="0"/>
              </a:rPr>
              <a:t> </a:t>
            </a:r>
            <a:r>
              <a:rPr lang="en-US" sz="2400" b="1" dirty="0">
                <a:solidFill>
                  <a:srgbClr val="000000"/>
                </a:solidFill>
                <a:latin typeface="Times New Roman" pitchFamily="18" charset="0"/>
              </a:rPr>
              <a:t>    400700 &lt;</a:t>
            </a:r>
            <a:r>
              <a:rPr lang="en-US" sz="2400" b="1" dirty="0" err="1">
                <a:solidFill>
                  <a:srgbClr val="000000"/>
                </a:solidFill>
                <a:latin typeface="Times New Roman" pitchFamily="18" charset="0"/>
              </a:rPr>
              <a:t>read_something</a:t>
            </a:r>
            <a:r>
              <a:rPr lang="en-US" sz="2400" b="1" dirty="0" smtClean="0">
                <a:solidFill>
                  <a:srgbClr val="000000"/>
                </a:solidFill>
                <a:latin typeface="Times New Roman" pitchFamily="18" charset="0"/>
              </a:rPr>
              <a:t>&gt;</a:t>
            </a:r>
            <a:r>
              <a:rPr lang="zh-CN" altLang="en-US" sz="2400" b="1" dirty="0" smtClean="0">
                <a:solidFill>
                  <a:srgbClr val="000000"/>
                </a:solidFill>
                <a:latin typeface="Times New Roman" pitchFamily="18" charset="0"/>
              </a:rPr>
              <a:t> </a:t>
            </a:r>
            <a:r>
              <a:rPr lang="zh-CN" altLang="en-US" sz="2400" b="1" dirty="0" smtClean="0">
                <a:solidFill>
                  <a:srgbClr val="FF0000"/>
                </a:solidFill>
                <a:latin typeface="Times New Roman" pitchFamily="18" charset="0"/>
              </a:rPr>
              <a:t>链接后</a:t>
            </a:r>
            <a:r>
              <a:rPr lang="en-US" sz="2400" b="1" dirty="0" smtClean="0">
                <a:solidFill>
                  <a:srgbClr val="000000"/>
                </a:solidFill>
                <a:latin typeface="Times New Roman" pitchFamily="18" charset="0"/>
              </a:rPr>
              <a:t> </a:t>
            </a:r>
            <a:endParaRPr lang="en-US" sz="2400" b="1" dirty="0">
              <a:solidFill>
                <a:srgbClr val="000000"/>
              </a:solidFill>
              <a:latin typeface="Times New Roman" pitchFamily="18" charset="0"/>
            </a:endParaRPr>
          </a:p>
        </p:txBody>
      </p:sp>
      <p:sp>
        <p:nvSpPr>
          <p:cNvPr id="6" name="矩形 5"/>
          <p:cNvSpPr/>
          <p:nvPr/>
        </p:nvSpPr>
        <p:spPr>
          <a:xfrm>
            <a:off x="297656" y="1011535"/>
            <a:ext cx="8547100" cy="461665"/>
          </a:xfrm>
          <a:prstGeom prst="rect">
            <a:avLst/>
          </a:prstGeom>
        </p:spPr>
        <p:txBody>
          <a:bodyPr wrap="square">
            <a:spAutoFit/>
          </a:bodyPr>
          <a:lstStyle/>
          <a:p>
            <a:pPr fontAlgn="base">
              <a:spcBef>
                <a:spcPct val="0"/>
              </a:spcBef>
              <a:spcAft>
                <a:spcPct val="0"/>
              </a:spcAft>
            </a:pPr>
            <a:r>
              <a:rPr lang="en-US" altLang="zh-CN" sz="2400" b="1" dirty="0">
                <a:solidFill>
                  <a:srgbClr val="FF0000"/>
                </a:solidFill>
                <a:latin typeface="Times New Roman" pitchFamily="18" charset="0"/>
                <a:cs typeface="Times New Roman" panose="02020603050405020304" pitchFamily="18" charset="0"/>
              </a:rPr>
              <a:t>10:   0c000000        </a:t>
            </a:r>
            <a:r>
              <a:rPr lang="en-US" altLang="zh-CN" sz="2400" b="1" dirty="0" err="1">
                <a:solidFill>
                  <a:srgbClr val="FF0000"/>
                </a:solidFill>
                <a:latin typeface="Times New Roman" pitchFamily="18" charset="0"/>
                <a:cs typeface="Times New Roman" panose="02020603050405020304" pitchFamily="18" charset="0"/>
              </a:rPr>
              <a:t>jal</a:t>
            </a:r>
            <a:r>
              <a:rPr lang="en-US" altLang="zh-CN" sz="2400" b="1" dirty="0">
                <a:solidFill>
                  <a:srgbClr val="FF0000"/>
                </a:solidFill>
                <a:latin typeface="Times New Roman" pitchFamily="18" charset="0"/>
                <a:cs typeface="Times New Roman" panose="02020603050405020304" pitchFamily="18" charset="0"/>
              </a:rPr>
              <a:t>     0 &lt;main&gt;</a:t>
            </a:r>
            <a:r>
              <a:rPr lang="zh-CN" altLang="en-US" sz="2400" b="1" dirty="0">
                <a:solidFill>
                  <a:srgbClr val="FF0000"/>
                </a:solidFill>
                <a:latin typeface="Times New Roman" pitchFamily="18" charset="0"/>
                <a:cs typeface="Times New Roman" panose="02020603050405020304" pitchFamily="18" charset="0"/>
              </a:rPr>
              <a:t>        编译后</a:t>
            </a:r>
            <a:r>
              <a:rPr lang="en-US" altLang="zh-CN" sz="2400" b="1" dirty="0" err="1">
                <a:solidFill>
                  <a:srgbClr val="FF0000"/>
                </a:solidFill>
                <a:latin typeface="Times New Roman" pitchFamily="18" charset="0"/>
                <a:cs typeface="Times New Roman" panose="02020603050405020304" pitchFamily="18" charset="0"/>
              </a:rPr>
              <a:t>main.o</a:t>
            </a:r>
            <a:endParaRPr lang="en-US" altLang="zh-CN" sz="2400" b="1" dirty="0">
              <a:solidFill>
                <a:srgbClr val="FF0000"/>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4026499846"/>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326874" y="0"/>
            <a:ext cx="7772400" cy="1143000"/>
          </a:xfrm>
        </p:spPr>
        <p:txBody>
          <a:bodyPr/>
          <a:lstStyle/>
          <a:p>
            <a:pPr>
              <a:defRPr/>
            </a:pPr>
            <a:r>
              <a:rPr kumimoji="1" lang="zh-CN" altLang="en-US" dirty="0" smtClean="0"/>
              <a:t>链接地址的计算</a:t>
            </a:r>
            <a:r>
              <a:rPr kumimoji="1" lang="en-US" altLang="zh-CN" dirty="0" err="1" smtClean="0">
                <a:latin typeface="Tw Cen MT Condensed" panose="020B0606020104020203" pitchFamily="34" charset="0"/>
              </a:rPr>
              <a:t>some_global_variable</a:t>
            </a:r>
            <a:endParaRPr kumimoji="1" lang="en-US" altLang="zh-CN" dirty="0" smtClean="0">
              <a:latin typeface="Tw Cen MT Condensed" panose="020B0606020104020203" pitchFamily="34" charset="0"/>
            </a:endParaRPr>
          </a:p>
        </p:txBody>
      </p:sp>
      <p:sp>
        <p:nvSpPr>
          <p:cNvPr id="3" name="Rectangle 2"/>
          <p:cNvSpPr/>
          <p:nvPr/>
        </p:nvSpPr>
        <p:spPr>
          <a:xfrm>
            <a:off x="425145" y="771222"/>
            <a:ext cx="7744531" cy="1015663"/>
          </a:xfrm>
          <a:prstGeom prst="rect">
            <a:avLst/>
          </a:prstGeom>
        </p:spPr>
        <p:txBody>
          <a:bodyPr wrap="square">
            <a:spAutoFit/>
          </a:bodyPr>
          <a:lstStyle/>
          <a:p>
            <a:pPr fontAlgn="base">
              <a:spcBef>
                <a:spcPct val="0"/>
              </a:spcBef>
              <a:spcAft>
                <a:spcPct val="0"/>
              </a:spcAft>
            </a:pPr>
            <a:r>
              <a:rPr lang="en-US" sz="3600" dirty="0">
                <a:solidFill>
                  <a:srgbClr val="000000"/>
                </a:solidFill>
                <a:latin typeface="Times New Roman" pitchFamily="18" charset="0"/>
              </a:rPr>
              <a:t> </a:t>
            </a:r>
            <a:r>
              <a:rPr lang="en-US" sz="2400" dirty="0">
                <a:solidFill>
                  <a:srgbClr val="FF0000"/>
                </a:solidFill>
                <a:latin typeface="Times New Roman" pitchFamily="18" charset="0"/>
              </a:rPr>
              <a:t>2c</a:t>
            </a:r>
            <a:r>
              <a:rPr lang="en-US" sz="2400" dirty="0">
                <a:solidFill>
                  <a:srgbClr val="000000"/>
                </a:solidFill>
                <a:latin typeface="Times New Roman" pitchFamily="18" charset="0"/>
              </a:rPr>
              <a:t>:   3c020000        </a:t>
            </a:r>
            <a:r>
              <a:rPr lang="en-US" sz="2400" dirty="0" err="1">
                <a:solidFill>
                  <a:srgbClr val="000000"/>
                </a:solidFill>
                <a:latin typeface="Times New Roman" pitchFamily="18" charset="0"/>
              </a:rPr>
              <a:t>lui</a:t>
            </a:r>
            <a:r>
              <a:rPr lang="en-US" sz="2400" dirty="0">
                <a:solidFill>
                  <a:srgbClr val="000000"/>
                </a:solidFill>
                <a:latin typeface="Times New Roman" pitchFamily="18" charset="0"/>
              </a:rPr>
              <a:t>     v0</a:t>
            </a:r>
            <a:r>
              <a:rPr lang="en-US" sz="2400" dirty="0" smtClean="0">
                <a:solidFill>
                  <a:srgbClr val="000000"/>
                </a:solidFill>
                <a:latin typeface="Times New Roman" pitchFamily="18" charset="0"/>
              </a:rPr>
              <a:t>, </a:t>
            </a:r>
            <a:r>
              <a:rPr lang="en-US" sz="2400" b="1" dirty="0" smtClean="0">
                <a:solidFill>
                  <a:srgbClr val="3333CC">
                    <a:lumMod val="75000"/>
                  </a:srgbClr>
                </a:solidFill>
                <a:latin typeface="Times New Roman" pitchFamily="18" charset="0"/>
              </a:rPr>
              <a:t>0x0</a:t>
            </a:r>
            <a:r>
              <a:rPr lang="en-US" sz="2400" dirty="0" smtClean="0">
                <a:solidFill>
                  <a:srgbClr val="000000"/>
                </a:solidFill>
                <a:latin typeface="Times New Roman" pitchFamily="18" charset="0"/>
              </a:rPr>
              <a:t> </a:t>
            </a:r>
            <a:r>
              <a:rPr lang="en-US" sz="2400" dirty="0">
                <a:solidFill>
                  <a:srgbClr val="000000"/>
                </a:solidFill>
                <a:latin typeface="Times New Roman" pitchFamily="18" charset="0"/>
              </a:rPr>
              <a:t/>
            </a:r>
            <a:br>
              <a:rPr lang="en-US" sz="2400" dirty="0">
                <a:solidFill>
                  <a:srgbClr val="000000"/>
                </a:solidFill>
                <a:latin typeface="Times New Roman" pitchFamily="18" charset="0"/>
              </a:rPr>
            </a:br>
            <a:r>
              <a:rPr lang="en-US" sz="2400" dirty="0">
                <a:solidFill>
                  <a:srgbClr val="000000"/>
                </a:solidFill>
                <a:latin typeface="Times New Roman" pitchFamily="18" charset="0"/>
              </a:rPr>
              <a:t> </a:t>
            </a:r>
            <a:r>
              <a:rPr lang="en-US" sz="2400" dirty="0">
                <a:solidFill>
                  <a:srgbClr val="FF0000"/>
                </a:solidFill>
                <a:latin typeface="Times New Roman" pitchFamily="18" charset="0"/>
              </a:rPr>
              <a:t>30</a:t>
            </a:r>
            <a:r>
              <a:rPr lang="en-US" sz="2400" dirty="0">
                <a:solidFill>
                  <a:srgbClr val="000000"/>
                </a:solidFill>
                <a:latin typeface="Times New Roman" pitchFamily="18" charset="0"/>
              </a:rPr>
              <a:t>:   ac430000        </a:t>
            </a:r>
            <a:r>
              <a:rPr lang="en-US" sz="2400" dirty="0" err="1">
                <a:solidFill>
                  <a:srgbClr val="000000"/>
                </a:solidFill>
                <a:latin typeface="Times New Roman" pitchFamily="18" charset="0"/>
              </a:rPr>
              <a:t>sw</a:t>
            </a:r>
            <a:r>
              <a:rPr lang="en-US" sz="2400" dirty="0">
                <a:solidFill>
                  <a:srgbClr val="000000"/>
                </a:solidFill>
                <a:latin typeface="Times New Roman" pitchFamily="18" charset="0"/>
              </a:rPr>
              <a:t>      v1,</a:t>
            </a:r>
            <a:r>
              <a:rPr lang="en-US" sz="2400" dirty="0">
                <a:solidFill>
                  <a:srgbClr val="3333CC">
                    <a:lumMod val="75000"/>
                  </a:srgbClr>
                </a:solidFill>
                <a:latin typeface="Times New Roman" pitchFamily="18" charset="0"/>
              </a:rPr>
              <a:t>0</a:t>
            </a:r>
            <a:r>
              <a:rPr lang="en-US" sz="2400" dirty="0">
                <a:solidFill>
                  <a:srgbClr val="000000"/>
                </a:solidFill>
                <a:latin typeface="Times New Roman" pitchFamily="18" charset="0"/>
              </a:rPr>
              <a:t>(v0</a:t>
            </a:r>
            <a:r>
              <a:rPr lang="en-US" sz="2400" dirty="0" smtClean="0">
                <a:solidFill>
                  <a:srgbClr val="000000"/>
                </a:solidFill>
                <a:latin typeface="Times New Roman" pitchFamily="18" charset="0"/>
              </a:rPr>
              <a:t>)</a:t>
            </a:r>
            <a:r>
              <a:rPr lang="zh-CN" altLang="en-US" sz="2400" dirty="0" smtClean="0">
                <a:solidFill>
                  <a:srgbClr val="000000"/>
                </a:solidFill>
                <a:latin typeface="Times New Roman" pitchFamily="18" charset="0"/>
              </a:rPr>
              <a:t>      编译后</a:t>
            </a:r>
            <a:r>
              <a:rPr lang="en-US" altLang="zh-CN" sz="2400" dirty="0" err="1" smtClean="0">
                <a:solidFill>
                  <a:srgbClr val="000000"/>
                </a:solidFill>
                <a:latin typeface="Times New Roman" pitchFamily="18" charset="0"/>
              </a:rPr>
              <a:t>main.o</a:t>
            </a:r>
            <a:r>
              <a:rPr lang="en-US" sz="2400" dirty="0" smtClean="0">
                <a:solidFill>
                  <a:srgbClr val="000000"/>
                </a:solidFill>
                <a:latin typeface="Times New Roman" pitchFamily="18" charset="0"/>
              </a:rPr>
              <a:t> </a:t>
            </a:r>
            <a:endParaRPr lang="en-US" sz="2800" dirty="0">
              <a:solidFill>
                <a:srgbClr val="000000"/>
              </a:solidFill>
              <a:latin typeface="Times New Roman" pitchFamily="18" charset="0"/>
            </a:endParaRPr>
          </a:p>
        </p:txBody>
      </p:sp>
      <p:sp>
        <p:nvSpPr>
          <p:cNvPr id="5" name="Rectangle 4"/>
          <p:cNvSpPr/>
          <p:nvPr/>
        </p:nvSpPr>
        <p:spPr>
          <a:xfrm>
            <a:off x="425145" y="4131623"/>
            <a:ext cx="8407165" cy="1323439"/>
          </a:xfrm>
          <a:prstGeom prst="rect">
            <a:avLst/>
          </a:prstGeom>
          <a:solidFill>
            <a:srgbClr val="FFFFCC"/>
          </a:solidFill>
        </p:spPr>
        <p:txBody>
          <a:bodyPr wrap="square">
            <a:spAutoFit/>
          </a:bodyPr>
          <a:lstStyle/>
          <a:p>
            <a:pPr fontAlgn="base">
              <a:spcBef>
                <a:spcPct val="0"/>
              </a:spcBef>
              <a:spcAft>
                <a:spcPct val="0"/>
              </a:spcAft>
            </a:pPr>
            <a:r>
              <a:rPr lang="zh-CN" altLang="en-US" sz="2000" b="1" dirty="0">
                <a:solidFill>
                  <a:srgbClr val="000000"/>
                </a:solidFill>
                <a:latin typeface="Times New Roman" pitchFamily="18" charset="0"/>
              </a:rPr>
              <a:t>高</a:t>
            </a:r>
            <a:r>
              <a:rPr lang="en-US" sz="2000" b="1" dirty="0">
                <a:solidFill>
                  <a:srgbClr val="000000"/>
                </a:solidFill>
                <a:latin typeface="Times New Roman" pitchFamily="18" charset="0"/>
              </a:rPr>
              <a:t>16</a:t>
            </a:r>
            <a:r>
              <a:rPr lang="zh-CN" altLang="en-US" sz="2000" b="1" dirty="0">
                <a:solidFill>
                  <a:srgbClr val="000000"/>
                </a:solidFill>
                <a:latin typeface="Times New Roman" pitchFamily="18" charset="0"/>
              </a:rPr>
              <a:t>位的类型为</a:t>
            </a:r>
            <a:r>
              <a:rPr lang="en-US" sz="2000" b="1" dirty="0">
                <a:solidFill>
                  <a:srgbClr val="000000"/>
                </a:solidFill>
                <a:latin typeface="Times New Roman" pitchFamily="18" charset="0"/>
              </a:rPr>
              <a:t>R_MIPS_HI16</a:t>
            </a:r>
            <a:r>
              <a:rPr lang="zh-CN" altLang="en-US" sz="2000" b="1" dirty="0">
                <a:solidFill>
                  <a:srgbClr val="000000"/>
                </a:solidFill>
                <a:latin typeface="Times New Roman" pitchFamily="18" charset="0"/>
              </a:rPr>
              <a:t>，计算公式为</a:t>
            </a:r>
            <a:r>
              <a:rPr lang="en-US" sz="2000" b="1" dirty="0">
                <a:solidFill>
                  <a:srgbClr val="000000"/>
                </a:solidFill>
                <a:latin typeface="Times New Roman" pitchFamily="18" charset="0"/>
              </a:rPr>
              <a:t>((AHL + S)-(short)(AHL + S))&gt;&gt;16</a:t>
            </a:r>
            <a:r>
              <a:rPr lang="zh-CN" altLang="en-US" sz="2000" b="1" dirty="0">
                <a:solidFill>
                  <a:srgbClr val="000000"/>
                </a:solidFill>
                <a:latin typeface="Times New Roman" pitchFamily="18" charset="0"/>
              </a:rPr>
              <a:t>，此处</a:t>
            </a:r>
            <a:r>
              <a:rPr lang="en-US" sz="2000" b="1" dirty="0">
                <a:solidFill>
                  <a:srgbClr val="000000"/>
                </a:solidFill>
                <a:latin typeface="Times New Roman" pitchFamily="18" charset="0"/>
              </a:rPr>
              <a:t>AHL</a:t>
            </a:r>
            <a:r>
              <a:rPr lang="zh-CN" altLang="en-US" sz="2000" b="1" dirty="0">
                <a:solidFill>
                  <a:srgbClr val="000000"/>
                </a:solidFill>
                <a:latin typeface="Times New Roman" pitchFamily="18" charset="0"/>
              </a:rPr>
              <a:t>为</a:t>
            </a:r>
            <a:r>
              <a:rPr lang="en-US" sz="2000" b="1" dirty="0">
                <a:solidFill>
                  <a:srgbClr val="000000"/>
                </a:solidFill>
                <a:latin typeface="Times New Roman" pitchFamily="18" charset="0"/>
              </a:rPr>
              <a:t>0</a:t>
            </a:r>
            <a:r>
              <a:rPr lang="zh-CN" altLang="en-US" sz="2000" b="1" dirty="0">
                <a:solidFill>
                  <a:srgbClr val="000000"/>
                </a:solidFill>
                <a:latin typeface="Times New Roman" pitchFamily="18" charset="0"/>
              </a:rPr>
              <a:t>，</a:t>
            </a:r>
            <a:r>
              <a:rPr lang="en-US" sz="2000" b="1" dirty="0">
                <a:solidFill>
                  <a:srgbClr val="000000"/>
                </a:solidFill>
                <a:latin typeface="Times New Roman" pitchFamily="18" charset="0"/>
              </a:rPr>
              <a:t>S</a:t>
            </a:r>
            <a:r>
              <a:rPr lang="zh-CN" altLang="en-US" sz="2000" b="1" dirty="0">
                <a:solidFill>
                  <a:srgbClr val="000000"/>
                </a:solidFill>
                <a:latin typeface="Times New Roman" pitchFamily="18" charset="0"/>
              </a:rPr>
              <a:t>为</a:t>
            </a:r>
            <a:r>
              <a:rPr lang="en-US" sz="2000" b="1" dirty="0">
                <a:solidFill>
                  <a:srgbClr val="000000"/>
                </a:solidFill>
                <a:latin typeface="Times New Roman" pitchFamily="18" charset="0"/>
              </a:rPr>
              <a:t>00410a1c</a:t>
            </a:r>
            <a:r>
              <a:rPr lang="zh-CN" altLang="en-US" sz="2000" b="1" dirty="0">
                <a:solidFill>
                  <a:srgbClr val="000000"/>
                </a:solidFill>
                <a:latin typeface="Times New Roman" pitchFamily="18" charset="0"/>
              </a:rPr>
              <a:t>，结果为</a:t>
            </a:r>
            <a:r>
              <a:rPr lang="en-US" sz="2000" b="1" dirty="0">
                <a:solidFill>
                  <a:srgbClr val="FF0000"/>
                </a:solidFill>
                <a:latin typeface="Times New Roman" pitchFamily="18" charset="0"/>
              </a:rPr>
              <a:t>41</a:t>
            </a:r>
            <a:r>
              <a:rPr lang="zh-CN" altLang="en-US" sz="2000" b="1" dirty="0">
                <a:solidFill>
                  <a:srgbClr val="000000"/>
                </a:solidFill>
                <a:latin typeface="Times New Roman" pitchFamily="18" charset="0"/>
              </a:rPr>
              <a:t> </a:t>
            </a:r>
            <a:endParaRPr lang="en-US" altLang="zh-CN" sz="2000" b="1" dirty="0" smtClean="0">
              <a:solidFill>
                <a:srgbClr val="000000"/>
              </a:solidFill>
              <a:latin typeface="Times New Roman" pitchFamily="18" charset="0"/>
            </a:endParaRPr>
          </a:p>
          <a:p>
            <a:pPr fontAlgn="base">
              <a:spcBef>
                <a:spcPct val="0"/>
              </a:spcBef>
              <a:spcAft>
                <a:spcPct val="0"/>
              </a:spcAft>
            </a:pPr>
            <a:r>
              <a:rPr lang="zh-CN" altLang="en-US" sz="2000" b="1" dirty="0">
                <a:solidFill>
                  <a:srgbClr val="000000"/>
                </a:solidFill>
                <a:latin typeface="Times New Roman" pitchFamily="18" charset="0"/>
              </a:rPr>
              <a:t>低</a:t>
            </a:r>
            <a:r>
              <a:rPr lang="en-US" sz="2000" b="1" dirty="0">
                <a:solidFill>
                  <a:srgbClr val="000000"/>
                </a:solidFill>
                <a:latin typeface="Times New Roman" pitchFamily="18" charset="0"/>
              </a:rPr>
              <a:t>16</a:t>
            </a:r>
            <a:r>
              <a:rPr lang="zh-CN" altLang="en-US" sz="2000" b="1" dirty="0">
                <a:solidFill>
                  <a:srgbClr val="000000"/>
                </a:solidFill>
                <a:latin typeface="Times New Roman" pitchFamily="18" charset="0"/>
              </a:rPr>
              <a:t>位地址的类型为</a:t>
            </a:r>
            <a:r>
              <a:rPr lang="en-US" sz="2000" b="1" dirty="0">
                <a:solidFill>
                  <a:srgbClr val="000000"/>
                </a:solidFill>
                <a:latin typeface="Times New Roman" pitchFamily="18" charset="0"/>
              </a:rPr>
              <a:t>R_MIPS_LO16</a:t>
            </a:r>
            <a:r>
              <a:rPr lang="zh-CN" altLang="en-US" sz="2000" b="1" dirty="0">
                <a:solidFill>
                  <a:srgbClr val="000000"/>
                </a:solidFill>
                <a:latin typeface="Times New Roman" pitchFamily="18" charset="0"/>
              </a:rPr>
              <a:t>，计算公式为</a:t>
            </a:r>
            <a:r>
              <a:rPr lang="en-US" sz="2000" b="1" dirty="0">
                <a:solidFill>
                  <a:srgbClr val="000000"/>
                </a:solidFill>
                <a:latin typeface="Times New Roman" pitchFamily="18" charset="0"/>
              </a:rPr>
              <a:t>AHL+S</a:t>
            </a:r>
            <a:r>
              <a:rPr lang="zh-CN" altLang="en-US" sz="2000" b="1" dirty="0">
                <a:solidFill>
                  <a:srgbClr val="000000"/>
                </a:solidFill>
                <a:latin typeface="Times New Roman" pitchFamily="18" charset="0"/>
              </a:rPr>
              <a:t>，此处</a:t>
            </a:r>
            <a:r>
              <a:rPr lang="en-US" sz="2000" b="1" dirty="0">
                <a:solidFill>
                  <a:srgbClr val="000000"/>
                </a:solidFill>
                <a:latin typeface="Times New Roman" pitchFamily="18" charset="0"/>
              </a:rPr>
              <a:t>AHL</a:t>
            </a:r>
            <a:r>
              <a:rPr lang="zh-CN" altLang="en-US" sz="2000" b="1" dirty="0">
                <a:solidFill>
                  <a:srgbClr val="000000"/>
                </a:solidFill>
                <a:latin typeface="Times New Roman" pitchFamily="18" charset="0"/>
              </a:rPr>
              <a:t>为</a:t>
            </a:r>
            <a:r>
              <a:rPr lang="en-US" sz="2000" b="1" dirty="0">
                <a:solidFill>
                  <a:srgbClr val="000000"/>
                </a:solidFill>
                <a:latin typeface="Times New Roman" pitchFamily="18" charset="0"/>
              </a:rPr>
              <a:t>0</a:t>
            </a:r>
            <a:r>
              <a:rPr lang="zh-CN" altLang="en-US" sz="2000" b="1" dirty="0">
                <a:solidFill>
                  <a:srgbClr val="000000"/>
                </a:solidFill>
                <a:latin typeface="Times New Roman" pitchFamily="18" charset="0"/>
              </a:rPr>
              <a:t>，</a:t>
            </a:r>
            <a:r>
              <a:rPr lang="en-US" sz="2000" b="1" dirty="0">
                <a:solidFill>
                  <a:srgbClr val="000000"/>
                </a:solidFill>
                <a:latin typeface="Times New Roman" pitchFamily="18" charset="0"/>
              </a:rPr>
              <a:t>S</a:t>
            </a:r>
            <a:r>
              <a:rPr lang="zh-CN" altLang="en-US" sz="2000" b="1" dirty="0">
                <a:solidFill>
                  <a:srgbClr val="000000"/>
                </a:solidFill>
                <a:latin typeface="Times New Roman" pitchFamily="18" charset="0"/>
              </a:rPr>
              <a:t>为</a:t>
            </a:r>
            <a:r>
              <a:rPr lang="en-US" sz="2000" b="1" dirty="0">
                <a:solidFill>
                  <a:srgbClr val="000000"/>
                </a:solidFill>
                <a:latin typeface="Times New Roman" pitchFamily="18" charset="0"/>
              </a:rPr>
              <a:t>00410a1c</a:t>
            </a:r>
            <a:r>
              <a:rPr lang="zh-CN" altLang="en-US" sz="2000" b="1" dirty="0">
                <a:solidFill>
                  <a:srgbClr val="000000"/>
                </a:solidFill>
                <a:latin typeface="Times New Roman" pitchFamily="18" charset="0"/>
              </a:rPr>
              <a:t>。这里只保留</a:t>
            </a:r>
            <a:r>
              <a:rPr lang="en-US" sz="2000" b="1" dirty="0">
                <a:solidFill>
                  <a:srgbClr val="000000"/>
                </a:solidFill>
                <a:latin typeface="Times New Roman" pitchFamily="18" charset="0"/>
              </a:rPr>
              <a:t>16</a:t>
            </a:r>
            <a:r>
              <a:rPr lang="zh-CN" altLang="en-US" sz="2000" b="1" dirty="0">
                <a:solidFill>
                  <a:srgbClr val="000000"/>
                </a:solidFill>
                <a:latin typeface="Times New Roman" pitchFamily="18" charset="0"/>
              </a:rPr>
              <a:t>位，因此，结果为</a:t>
            </a:r>
            <a:r>
              <a:rPr lang="en-US" sz="2000" b="1" dirty="0">
                <a:solidFill>
                  <a:srgbClr val="FF0000"/>
                </a:solidFill>
                <a:latin typeface="Times New Roman" pitchFamily="18" charset="0"/>
              </a:rPr>
              <a:t>0a1c</a:t>
            </a:r>
            <a:r>
              <a:rPr lang="zh-CN" altLang="en-US" sz="2000" b="1" dirty="0">
                <a:solidFill>
                  <a:srgbClr val="FF0000"/>
                </a:solidFill>
                <a:latin typeface="Times New Roman" pitchFamily="18" charset="0"/>
              </a:rPr>
              <a:t> </a:t>
            </a:r>
            <a:endParaRPr lang="en-US" sz="2000" b="1" dirty="0">
              <a:solidFill>
                <a:srgbClr val="FF0000"/>
              </a:solidFill>
              <a:latin typeface="Times New Roman" pitchFamily="18" charset="0"/>
            </a:endParaRPr>
          </a:p>
        </p:txBody>
      </p:sp>
      <p:sp>
        <p:nvSpPr>
          <p:cNvPr id="6" name="Rectangle 5"/>
          <p:cNvSpPr/>
          <p:nvPr/>
        </p:nvSpPr>
        <p:spPr>
          <a:xfrm>
            <a:off x="505171" y="5519182"/>
            <a:ext cx="7664505" cy="830997"/>
          </a:xfrm>
          <a:prstGeom prst="rect">
            <a:avLst/>
          </a:prstGeom>
        </p:spPr>
        <p:txBody>
          <a:bodyPr wrap="square">
            <a:spAutoFit/>
          </a:bodyPr>
          <a:lstStyle/>
          <a:p>
            <a:pPr fontAlgn="base">
              <a:spcBef>
                <a:spcPct val="0"/>
              </a:spcBef>
              <a:spcAft>
                <a:spcPct val="0"/>
              </a:spcAft>
            </a:pPr>
            <a:r>
              <a:rPr lang="en-US" sz="2000" dirty="0">
                <a:solidFill>
                  <a:srgbClr val="000000"/>
                </a:solidFill>
                <a:latin typeface="Times New Roman" pitchFamily="18" charset="0"/>
              </a:rPr>
              <a:t> </a:t>
            </a:r>
            <a:r>
              <a:rPr lang="en-US" sz="2400" dirty="0">
                <a:solidFill>
                  <a:srgbClr val="000000"/>
                </a:solidFill>
                <a:latin typeface="Times New Roman" pitchFamily="18" charset="0"/>
              </a:rPr>
              <a:t>4006cc:       </a:t>
            </a:r>
            <a:r>
              <a:rPr lang="en-US" sz="2400" b="1" dirty="0">
                <a:solidFill>
                  <a:srgbClr val="FF0000"/>
                </a:solidFill>
                <a:latin typeface="Times New Roman" pitchFamily="18" charset="0"/>
              </a:rPr>
              <a:t>3c020041</a:t>
            </a:r>
            <a:r>
              <a:rPr lang="en-US" sz="2400" dirty="0">
                <a:solidFill>
                  <a:srgbClr val="FF0000"/>
                </a:solidFill>
                <a:latin typeface="Times New Roman" pitchFamily="18" charset="0"/>
              </a:rPr>
              <a:t> </a:t>
            </a:r>
            <a:r>
              <a:rPr lang="en-US" sz="2400" dirty="0">
                <a:solidFill>
                  <a:srgbClr val="000000"/>
                </a:solidFill>
                <a:latin typeface="Times New Roman" pitchFamily="18" charset="0"/>
              </a:rPr>
              <a:t>       </a:t>
            </a:r>
            <a:r>
              <a:rPr lang="en-US" sz="2400" dirty="0" err="1">
                <a:solidFill>
                  <a:srgbClr val="000000"/>
                </a:solidFill>
                <a:latin typeface="Times New Roman" pitchFamily="18" charset="0"/>
              </a:rPr>
              <a:t>lui</a:t>
            </a:r>
            <a:r>
              <a:rPr lang="en-US" sz="2400" dirty="0">
                <a:solidFill>
                  <a:srgbClr val="000000"/>
                </a:solidFill>
                <a:latin typeface="Times New Roman" pitchFamily="18" charset="0"/>
              </a:rPr>
              <a:t>     v0</a:t>
            </a:r>
            <a:r>
              <a:rPr lang="en-US" sz="2400" dirty="0" smtClean="0">
                <a:solidFill>
                  <a:srgbClr val="000000"/>
                </a:solidFill>
                <a:latin typeface="Times New Roman" pitchFamily="18" charset="0"/>
              </a:rPr>
              <a:t>,  </a:t>
            </a:r>
            <a:r>
              <a:rPr lang="en-US" sz="2400" b="1" dirty="0" smtClean="0">
                <a:solidFill>
                  <a:srgbClr val="3333CC">
                    <a:lumMod val="75000"/>
                  </a:srgbClr>
                </a:solidFill>
                <a:latin typeface="Times New Roman" pitchFamily="18" charset="0"/>
              </a:rPr>
              <a:t>0x41</a:t>
            </a:r>
            <a:r>
              <a:rPr lang="en-US" sz="2400" dirty="0" smtClean="0">
                <a:solidFill>
                  <a:srgbClr val="000000"/>
                </a:solidFill>
                <a:latin typeface="Times New Roman" pitchFamily="18" charset="0"/>
              </a:rPr>
              <a:t> </a:t>
            </a:r>
            <a:r>
              <a:rPr lang="en-US" sz="2400" dirty="0">
                <a:solidFill>
                  <a:srgbClr val="000000"/>
                </a:solidFill>
                <a:latin typeface="Times New Roman" pitchFamily="18" charset="0"/>
              </a:rPr>
              <a:t/>
            </a:r>
            <a:br>
              <a:rPr lang="en-US" sz="2400" dirty="0">
                <a:solidFill>
                  <a:srgbClr val="000000"/>
                </a:solidFill>
                <a:latin typeface="Times New Roman" pitchFamily="18" charset="0"/>
              </a:rPr>
            </a:br>
            <a:r>
              <a:rPr lang="en-US" sz="2400" dirty="0">
                <a:solidFill>
                  <a:srgbClr val="000000"/>
                </a:solidFill>
                <a:latin typeface="Times New Roman" pitchFamily="18" charset="0"/>
              </a:rPr>
              <a:t> 4006d0:       </a:t>
            </a:r>
            <a:r>
              <a:rPr lang="en-US" sz="2400" b="1" dirty="0">
                <a:solidFill>
                  <a:srgbClr val="FF0000"/>
                </a:solidFill>
                <a:latin typeface="Times New Roman" pitchFamily="18" charset="0"/>
              </a:rPr>
              <a:t>ac430a1c</a:t>
            </a:r>
            <a:r>
              <a:rPr lang="en-US" sz="2400" dirty="0">
                <a:solidFill>
                  <a:srgbClr val="000000"/>
                </a:solidFill>
                <a:latin typeface="Times New Roman" pitchFamily="18" charset="0"/>
              </a:rPr>
              <a:t>        </a:t>
            </a:r>
            <a:r>
              <a:rPr lang="en-US" sz="2400" dirty="0" err="1">
                <a:solidFill>
                  <a:srgbClr val="000000"/>
                </a:solidFill>
                <a:latin typeface="Times New Roman" pitchFamily="18" charset="0"/>
              </a:rPr>
              <a:t>sw</a:t>
            </a:r>
            <a:r>
              <a:rPr lang="en-US" sz="2400" dirty="0">
                <a:solidFill>
                  <a:srgbClr val="000000"/>
                </a:solidFill>
                <a:latin typeface="Times New Roman" pitchFamily="18" charset="0"/>
              </a:rPr>
              <a:t>    </a:t>
            </a:r>
            <a:r>
              <a:rPr lang="en-US" sz="2400" dirty="0" smtClean="0">
                <a:solidFill>
                  <a:srgbClr val="000000"/>
                </a:solidFill>
                <a:latin typeface="Times New Roman" pitchFamily="18" charset="0"/>
              </a:rPr>
              <a:t> v1,  </a:t>
            </a:r>
            <a:r>
              <a:rPr lang="en-US" sz="2400" b="1" dirty="0" smtClean="0">
                <a:solidFill>
                  <a:srgbClr val="3333CC">
                    <a:lumMod val="75000"/>
                  </a:srgbClr>
                </a:solidFill>
                <a:latin typeface="Times New Roman" pitchFamily="18" charset="0"/>
              </a:rPr>
              <a:t>2588</a:t>
            </a:r>
            <a:r>
              <a:rPr lang="en-US" sz="2400" dirty="0" smtClean="0">
                <a:solidFill>
                  <a:srgbClr val="000000"/>
                </a:solidFill>
                <a:latin typeface="Times New Roman" pitchFamily="18" charset="0"/>
              </a:rPr>
              <a:t>(v0)       </a:t>
            </a:r>
            <a:r>
              <a:rPr lang="en-US" sz="2400" b="1" dirty="0" err="1" smtClean="0">
                <a:solidFill>
                  <a:srgbClr val="FF0000"/>
                </a:solidFill>
                <a:latin typeface="Times New Roman" pitchFamily="18" charset="0"/>
              </a:rPr>
              <a:t>链接后</a:t>
            </a:r>
            <a:r>
              <a:rPr lang="en-US" sz="2400" dirty="0" smtClean="0">
                <a:solidFill>
                  <a:srgbClr val="000000"/>
                </a:solidFill>
                <a:latin typeface="Times New Roman" pitchFamily="18" charset="0"/>
              </a:rPr>
              <a:t> </a:t>
            </a:r>
            <a:endParaRPr lang="en-US" sz="2400" dirty="0">
              <a:solidFill>
                <a:srgbClr val="000000"/>
              </a:solidFill>
              <a:latin typeface="Times New Roman" pitchFamily="18" charset="0"/>
            </a:endParaRPr>
          </a:p>
        </p:txBody>
      </p:sp>
      <p:sp>
        <p:nvSpPr>
          <p:cNvPr id="2" name="矩形 1"/>
          <p:cNvSpPr/>
          <p:nvPr/>
        </p:nvSpPr>
        <p:spPr>
          <a:xfrm>
            <a:off x="463010" y="1698906"/>
            <a:ext cx="8369300" cy="2400657"/>
          </a:xfrm>
          <a:prstGeom prst="rect">
            <a:avLst/>
          </a:prstGeom>
          <a:solidFill>
            <a:schemeClr val="accent1">
              <a:lumMod val="20000"/>
              <a:lumOff val="80000"/>
            </a:schemeClr>
          </a:solidFill>
        </p:spPr>
        <p:txBody>
          <a:bodyPr wrap="square">
            <a:spAutoFit/>
          </a:bodyPr>
          <a:lstStyle/>
          <a:p>
            <a:pPr fontAlgn="base">
              <a:lnSpc>
                <a:spcPct val="150000"/>
              </a:lnSpc>
              <a:spcBef>
                <a:spcPct val="0"/>
              </a:spcBef>
            </a:pPr>
            <a:r>
              <a:rPr lang="en-US" altLang="zh-CN" sz="2000" b="1" dirty="0" smtClean="0">
                <a:solidFill>
                  <a:srgbClr val="000000"/>
                </a:solidFill>
                <a:latin typeface="Times New Roman" pitchFamily="18" charset="0"/>
                <a:ea typeface="宋体" panose="02010600030101010101" pitchFamily="2" charset="-122"/>
              </a:rPr>
              <a:t>  Offset </a:t>
            </a:r>
            <a:r>
              <a:rPr lang="en-US" altLang="zh-CN" sz="2000" b="1" dirty="0">
                <a:solidFill>
                  <a:srgbClr val="000000"/>
                </a:solidFill>
                <a:latin typeface="Times New Roman" pitchFamily="18" charset="0"/>
                <a:ea typeface="宋体" panose="02010600030101010101" pitchFamily="2" charset="-122"/>
              </a:rPr>
              <a:t>      Info       </a:t>
            </a:r>
            <a:r>
              <a:rPr lang="en-US" altLang="zh-CN" sz="2000" b="1" dirty="0" smtClean="0">
                <a:solidFill>
                  <a:srgbClr val="000000"/>
                </a:solidFill>
                <a:latin typeface="Times New Roman" pitchFamily="18" charset="0"/>
                <a:ea typeface="宋体" panose="02010600030101010101" pitchFamily="2" charset="-122"/>
              </a:rPr>
              <a:t>    Type </a:t>
            </a:r>
            <a:r>
              <a:rPr lang="en-US" altLang="zh-CN" sz="2000" b="1" dirty="0">
                <a:solidFill>
                  <a:srgbClr val="000000"/>
                </a:solidFill>
                <a:latin typeface="Times New Roman" pitchFamily="18" charset="0"/>
                <a:ea typeface="宋体" panose="02010600030101010101" pitchFamily="2" charset="-122"/>
              </a:rPr>
              <a:t>          </a:t>
            </a:r>
            <a:r>
              <a:rPr lang="en-US" altLang="zh-CN" sz="2000" b="1" dirty="0" err="1" smtClean="0">
                <a:solidFill>
                  <a:srgbClr val="000000"/>
                </a:solidFill>
                <a:latin typeface="Times New Roman" pitchFamily="18" charset="0"/>
                <a:ea typeface="宋体" panose="02010600030101010101" pitchFamily="2" charset="-122"/>
              </a:rPr>
              <a:t>Sym.Value</a:t>
            </a:r>
            <a:r>
              <a:rPr lang="en-US" altLang="zh-CN" sz="2000" b="1" dirty="0" smtClean="0">
                <a:solidFill>
                  <a:srgbClr val="000000"/>
                </a:solidFill>
                <a:latin typeface="Times New Roman" pitchFamily="18" charset="0"/>
                <a:ea typeface="宋体" panose="02010600030101010101" pitchFamily="2" charset="-122"/>
              </a:rPr>
              <a:t> </a:t>
            </a:r>
            <a:r>
              <a:rPr lang="en-US" altLang="zh-CN" sz="2000" b="1" dirty="0">
                <a:solidFill>
                  <a:srgbClr val="000000"/>
                </a:solidFill>
                <a:latin typeface="Times New Roman" pitchFamily="18" charset="0"/>
                <a:ea typeface="宋体" panose="02010600030101010101" pitchFamily="2" charset="-122"/>
              </a:rPr>
              <a:t>  </a:t>
            </a:r>
            <a:r>
              <a:rPr lang="en-US" altLang="zh-CN" sz="2000" b="1" dirty="0" smtClean="0">
                <a:solidFill>
                  <a:srgbClr val="000000"/>
                </a:solidFill>
                <a:latin typeface="Times New Roman" pitchFamily="18" charset="0"/>
                <a:ea typeface="宋体" panose="02010600030101010101" pitchFamily="2" charset="-122"/>
              </a:rPr>
              <a:t>    Sym</a:t>
            </a:r>
            <a:r>
              <a:rPr lang="en-US" altLang="zh-CN" sz="2000" b="1" dirty="0">
                <a:solidFill>
                  <a:srgbClr val="000000"/>
                </a:solidFill>
                <a:latin typeface="Times New Roman" pitchFamily="18" charset="0"/>
                <a:ea typeface="宋体" panose="02010600030101010101" pitchFamily="2" charset="-122"/>
              </a:rPr>
              <a:t>. Name </a:t>
            </a:r>
            <a:endParaRPr lang="zh-CN" altLang="zh-CN" sz="2000" dirty="0">
              <a:solidFill>
                <a:srgbClr val="000000"/>
              </a:solidFill>
              <a:latin typeface="Times New Roman" pitchFamily="18" charset="0"/>
              <a:ea typeface="宋体" panose="02010600030101010101" pitchFamily="2" charset="-122"/>
            </a:endParaRPr>
          </a:p>
          <a:p>
            <a:pPr fontAlgn="base">
              <a:lnSpc>
                <a:spcPct val="150000"/>
              </a:lnSpc>
              <a:spcBef>
                <a:spcPct val="0"/>
              </a:spcBef>
            </a:pPr>
            <a:r>
              <a:rPr lang="en-US" altLang="zh-CN" sz="2000" b="1" dirty="0">
                <a:solidFill>
                  <a:srgbClr val="000000"/>
                </a:solidFill>
                <a:latin typeface="Tw Cen MT Condensed" panose="020B0606020104020203" pitchFamily="34" charset="0"/>
                <a:ea typeface="宋体" panose="02010600030101010101" pitchFamily="2" charset="-122"/>
              </a:rPr>
              <a:t>0000002c  </a:t>
            </a:r>
            <a:r>
              <a:rPr lang="en-US" altLang="zh-CN" sz="2000" b="1" dirty="0" smtClean="0">
                <a:solidFill>
                  <a:srgbClr val="000000"/>
                </a:solidFill>
                <a:latin typeface="Tw Cen MT Condensed" panose="020B0606020104020203" pitchFamily="34" charset="0"/>
                <a:ea typeface="宋体" panose="02010600030101010101" pitchFamily="2" charset="-122"/>
              </a:rPr>
              <a:t>  00000d05   R_MIPS_HI16      00000004           some_global_variable</a:t>
            </a:r>
            <a:endParaRPr lang="zh-CN" altLang="zh-CN" sz="2000" dirty="0">
              <a:solidFill>
                <a:srgbClr val="000000"/>
              </a:solidFill>
              <a:latin typeface="Tw Cen MT Condensed" panose="020B0606020104020203" pitchFamily="34" charset="0"/>
              <a:ea typeface="宋体" panose="02010600030101010101" pitchFamily="2" charset="-122"/>
            </a:endParaRPr>
          </a:p>
          <a:p>
            <a:pPr fontAlgn="base">
              <a:spcBef>
                <a:spcPct val="0"/>
              </a:spcBef>
              <a:spcAft>
                <a:spcPct val="0"/>
              </a:spcAft>
            </a:pPr>
            <a:r>
              <a:rPr lang="en-US" altLang="zh-CN" sz="2000" b="1" kern="0" dirty="0" smtClean="0">
                <a:solidFill>
                  <a:srgbClr val="000000"/>
                </a:solidFill>
                <a:latin typeface="Tw Cen MT Condensed" panose="020B0606020104020203" pitchFamily="34" charset="0"/>
                <a:ea typeface="宋体" panose="02010600030101010101" pitchFamily="2" charset="-122"/>
              </a:rPr>
              <a:t>00000030   00000d06   R_MIPS_LO16      00000004           some_global_variable</a:t>
            </a:r>
          </a:p>
          <a:p>
            <a:pPr fontAlgn="base">
              <a:spcBef>
                <a:spcPts val="1200"/>
              </a:spcBef>
              <a:spcAft>
                <a:spcPct val="0"/>
              </a:spcAft>
            </a:pPr>
            <a:r>
              <a:rPr lang="en-US" altLang="zh-CN" sz="2000" b="1" dirty="0">
                <a:solidFill>
                  <a:srgbClr val="000000"/>
                </a:solidFill>
                <a:latin typeface="Times New Roman" pitchFamily="18" charset="0"/>
              </a:rPr>
              <a:t>Symbol table '.</a:t>
            </a:r>
            <a:r>
              <a:rPr lang="en-US" altLang="zh-CN" sz="2000" b="1" dirty="0" err="1">
                <a:solidFill>
                  <a:srgbClr val="000000"/>
                </a:solidFill>
                <a:latin typeface="Times New Roman" pitchFamily="18" charset="0"/>
              </a:rPr>
              <a:t>symtab</a:t>
            </a:r>
            <a:r>
              <a:rPr lang="en-US" altLang="zh-CN" sz="2000" b="1" dirty="0">
                <a:solidFill>
                  <a:srgbClr val="000000"/>
                </a:solidFill>
                <a:latin typeface="Times New Roman" pitchFamily="18" charset="0"/>
              </a:rPr>
              <a:t>' contains 93 entries: </a:t>
            </a:r>
            <a:endParaRPr lang="zh-CN" altLang="zh-CN" sz="2000" dirty="0">
              <a:solidFill>
                <a:srgbClr val="000000"/>
              </a:solidFill>
              <a:latin typeface="Times New Roman" pitchFamily="18" charset="0"/>
            </a:endParaRPr>
          </a:p>
          <a:p>
            <a:pPr fontAlgn="base">
              <a:spcBef>
                <a:spcPct val="0"/>
              </a:spcBef>
              <a:spcAft>
                <a:spcPct val="0"/>
              </a:spcAft>
            </a:pPr>
            <a:r>
              <a:rPr lang="en-US" altLang="zh-CN" sz="2000" b="1" dirty="0">
                <a:solidFill>
                  <a:srgbClr val="000000"/>
                </a:solidFill>
                <a:latin typeface="Times New Roman" pitchFamily="18" charset="0"/>
              </a:rPr>
              <a:t> </a:t>
            </a:r>
            <a:r>
              <a:rPr lang="en-US" altLang="zh-CN" sz="2000" b="1" dirty="0" err="1">
                <a:solidFill>
                  <a:srgbClr val="000000"/>
                </a:solidFill>
                <a:latin typeface="Times New Roman" pitchFamily="18" charset="0"/>
              </a:rPr>
              <a:t>Num</a:t>
            </a:r>
            <a:r>
              <a:rPr lang="en-US" altLang="zh-CN" sz="2000" b="1" dirty="0">
                <a:solidFill>
                  <a:srgbClr val="000000"/>
                </a:solidFill>
                <a:latin typeface="Times New Roman" pitchFamily="18" charset="0"/>
              </a:rPr>
              <a:t>: </a:t>
            </a:r>
            <a:r>
              <a:rPr lang="en-US" altLang="zh-CN" sz="2000" b="1" dirty="0" smtClean="0">
                <a:solidFill>
                  <a:srgbClr val="000000"/>
                </a:solidFill>
                <a:latin typeface="Times New Roman" pitchFamily="18" charset="0"/>
              </a:rPr>
              <a:t>  Value </a:t>
            </a:r>
            <a:r>
              <a:rPr lang="en-US" altLang="zh-CN" sz="2000" b="1" dirty="0">
                <a:solidFill>
                  <a:srgbClr val="000000"/>
                </a:solidFill>
                <a:latin typeface="Times New Roman" pitchFamily="18" charset="0"/>
              </a:rPr>
              <a:t>   Size   </a:t>
            </a:r>
            <a:r>
              <a:rPr lang="en-US" altLang="zh-CN" sz="2000" b="1" dirty="0" smtClean="0">
                <a:solidFill>
                  <a:srgbClr val="000000"/>
                </a:solidFill>
                <a:latin typeface="Times New Roman" pitchFamily="18" charset="0"/>
              </a:rPr>
              <a:t> Type </a:t>
            </a:r>
            <a:r>
              <a:rPr lang="en-US" altLang="zh-CN" sz="2000" b="1" dirty="0">
                <a:solidFill>
                  <a:srgbClr val="000000"/>
                </a:solidFill>
                <a:latin typeface="Times New Roman" pitchFamily="18" charset="0"/>
              </a:rPr>
              <a:t>      Bind         Vis        </a:t>
            </a:r>
            <a:r>
              <a:rPr lang="en-US" altLang="zh-CN" sz="2000" b="1" dirty="0" err="1" smtClean="0">
                <a:solidFill>
                  <a:srgbClr val="000000"/>
                </a:solidFill>
                <a:latin typeface="Times New Roman" pitchFamily="18" charset="0"/>
              </a:rPr>
              <a:t>Ndx</a:t>
            </a:r>
            <a:r>
              <a:rPr lang="en-US" altLang="zh-CN" sz="2000" b="1" dirty="0" smtClean="0">
                <a:solidFill>
                  <a:srgbClr val="000000"/>
                </a:solidFill>
                <a:latin typeface="Times New Roman" pitchFamily="18" charset="0"/>
              </a:rPr>
              <a:t>    </a:t>
            </a:r>
            <a:r>
              <a:rPr lang="en-US" altLang="zh-CN" sz="2000" b="1" dirty="0">
                <a:solidFill>
                  <a:srgbClr val="000000"/>
                </a:solidFill>
                <a:latin typeface="Times New Roman" pitchFamily="18" charset="0"/>
              </a:rPr>
              <a:t>Name</a:t>
            </a:r>
            <a:endParaRPr lang="zh-CN" altLang="zh-CN" sz="2000" dirty="0">
              <a:solidFill>
                <a:srgbClr val="000000"/>
              </a:solidFill>
              <a:latin typeface="Times New Roman" pitchFamily="18" charset="0"/>
            </a:endParaRPr>
          </a:p>
          <a:p>
            <a:pPr fontAlgn="base">
              <a:spcBef>
                <a:spcPct val="0"/>
              </a:spcBef>
              <a:spcAft>
                <a:spcPct val="0"/>
              </a:spcAft>
            </a:pPr>
            <a:r>
              <a:rPr lang="en-US" altLang="zh-CN" sz="2000" b="1" dirty="0" smtClean="0">
                <a:solidFill>
                  <a:srgbClr val="000000"/>
                </a:solidFill>
                <a:latin typeface="Times New Roman" pitchFamily="18" charset="0"/>
              </a:rPr>
              <a:t> </a:t>
            </a:r>
            <a:r>
              <a:rPr lang="en-US" altLang="zh-CN" sz="2000" b="1" dirty="0" smtClean="0">
                <a:solidFill>
                  <a:srgbClr val="000000"/>
                </a:solidFill>
                <a:latin typeface="Tw Cen MT Condensed" panose="020B0606020104020203" pitchFamily="34" charset="0"/>
              </a:rPr>
              <a:t>62</a:t>
            </a:r>
            <a:r>
              <a:rPr lang="en-US" altLang="zh-CN" sz="2000" b="1" dirty="0">
                <a:solidFill>
                  <a:srgbClr val="000000"/>
                </a:solidFill>
                <a:latin typeface="Tw Cen MT Condensed" panose="020B0606020104020203" pitchFamily="34" charset="0"/>
              </a:rPr>
              <a:t>: </a:t>
            </a:r>
            <a:r>
              <a:rPr lang="en-US" altLang="zh-CN" sz="2000" b="1" dirty="0" smtClean="0">
                <a:solidFill>
                  <a:srgbClr val="000000"/>
                </a:solidFill>
                <a:latin typeface="Tw Cen MT Condensed" panose="020B0606020104020203" pitchFamily="34" charset="0"/>
              </a:rPr>
              <a:t>      00410a1c    4        OBJECT      GLOBAL     DEFAULT      26      some_global_variable</a:t>
            </a:r>
            <a:endParaRPr lang="zh-CN" altLang="en-US" sz="2000" dirty="0">
              <a:solidFill>
                <a:srgbClr val="000000"/>
              </a:solidFill>
              <a:latin typeface="Tw Cen MT Condensed" panose="020B0606020104020203" pitchFamily="34" charset="0"/>
            </a:endParaRPr>
          </a:p>
        </p:txBody>
      </p:sp>
    </p:spTree>
    <p:extLst>
      <p:ext uri="{BB962C8B-B14F-4D97-AF65-F5344CB8AC3E}">
        <p14:creationId xmlns:p14="http://schemas.microsoft.com/office/powerpoint/2010/main" val="3243012151"/>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程序入口点</a:t>
            </a:r>
            <a:endParaRPr lang="en-US" dirty="0"/>
          </a:p>
        </p:txBody>
      </p:sp>
      <p:sp>
        <p:nvSpPr>
          <p:cNvPr id="7" name="TextBox 6"/>
          <p:cNvSpPr txBox="1"/>
          <p:nvPr/>
        </p:nvSpPr>
        <p:spPr>
          <a:xfrm>
            <a:off x="314805" y="918978"/>
            <a:ext cx="8675783" cy="5632312"/>
          </a:xfrm>
          <a:prstGeom prst="rect">
            <a:avLst/>
          </a:prstGeom>
          <a:noFill/>
        </p:spPr>
        <p:txBody>
          <a:bodyPr wrap="square" rtlCol="0">
            <a:spAutoFit/>
          </a:bodyPr>
          <a:lstStyle/>
          <a:p>
            <a:pPr fontAlgn="base">
              <a:spcBef>
                <a:spcPct val="0"/>
              </a:spcBef>
              <a:spcAft>
                <a:spcPct val="0"/>
              </a:spcAft>
            </a:pPr>
            <a:r>
              <a:rPr lang="en-US" dirty="0">
                <a:solidFill>
                  <a:srgbClr val="000000"/>
                </a:solidFill>
                <a:latin typeface="Times New Roman" pitchFamily="18" charset="0"/>
              </a:rPr>
              <a:t>ELF Header: </a:t>
            </a:r>
            <a:br>
              <a:rPr lang="en-US" dirty="0">
                <a:solidFill>
                  <a:srgbClr val="000000"/>
                </a:solidFill>
                <a:latin typeface="Times New Roman" pitchFamily="18" charset="0"/>
              </a:rPr>
            </a:br>
            <a:r>
              <a:rPr lang="en-US" dirty="0">
                <a:solidFill>
                  <a:srgbClr val="000000"/>
                </a:solidFill>
                <a:latin typeface="Times New Roman" pitchFamily="18" charset="0"/>
              </a:rPr>
              <a:t> Magic:   7f 45 4c 46 01 02 01 00 01 00 00 00 00 00 00 00  </a:t>
            </a:r>
            <a:br>
              <a:rPr lang="en-US" dirty="0">
                <a:solidFill>
                  <a:srgbClr val="000000"/>
                </a:solidFill>
                <a:latin typeface="Times New Roman" pitchFamily="18" charset="0"/>
              </a:rPr>
            </a:br>
            <a:r>
              <a:rPr lang="en-US" dirty="0">
                <a:solidFill>
                  <a:srgbClr val="000000"/>
                </a:solidFill>
                <a:latin typeface="Times New Roman" pitchFamily="18" charset="0"/>
              </a:rPr>
              <a:t> Class:                             ELF32 </a:t>
            </a:r>
            <a:br>
              <a:rPr lang="en-US" dirty="0">
                <a:solidFill>
                  <a:srgbClr val="000000"/>
                </a:solidFill>
                <a:latin typeface="Times New Roman" pitchFamily="18" charset="0"/>
              </a:rPr>
            </a:br>
            <a:r>
              <a:rPr lang="en-US" dirty="0">
                <a:solidFill>
                  <a:srgbClr val="000000"/>
                </a:solidFill>
                <a:latin typeface="Times New Roman" pitchFamily="18" charset="0"/>
              </a:rPr>
              <a:t> Data:                              2's complement, big endian </a:t>
            </a:r>
            <a:br>
              <a:rPr lang="en-US" dirty="0">
                <a:solidFill>
                  <a:srgbClr val="000000"/>
                </a:solidFill>
                <a:latin typeface="Times New Roman" pitchFamily="18" charset="0"/>
              </a:rPr>
            </a:br>
            <a:r>
              <a:rPr lang="en-US" dirty="0">
                <a:solidFill>
                  <a:srgbClr val="000000"/>
                </a:solidFill>
                <a:latin typeface="Times New Roman" pitchFamily="18" charset="0"/>
              </a:rPr>
              <a:t> Version:                           1 (current) </a:t>
            </a:r>
            <a:br>
              <a:rPr lang="en-US" dirty="0">
                <a:solidFill>
                  <a:srgbClr val="000000"/>
                </a:solidFill>
                <a:latin typeface="Times New Roman" pitchFamily="18" charset="0"/>
              </a:rPr>
            </a:br>
            <a:r>
              <a:rPr lang="en-US" dirty="0">
                <a:solidFill>
                  <a:srgbClr val="000000"/>
                </a:solidFill>
                <a:latin typeface="Times New Roman" pitchFamily="18" charset="0"/>
              </a:rPr>
              <a:t> OS/ABI:                            UNIX - System V </a:t>
            </a:r>
            <a:br>
              <a:rPr lang="en-US" dirty="0">
                <a:solidFill>
                  <a:srgbClr val="000000"/>
                </a:solidFill>
                <a:latin typeface="Times New Roman" pitchFamily="18" charset="0"/>
              </a:rPr>
            </a:br>
            <a:r>
              <a:rPr lang="en-US" dirty="0">
                <a:solidFill>
                  <a:srgbClr val="000000"/>
                </a:solidFill>
                <a:latin typeface="Times New Roman" pitchFamily="18" charset="0"/>
              </a:rPr>
              <a:t> ABI Version:                       1 </a:t>
            </a:r>
            <a:br>
              <a:rPr lang="en-US" dirty="0">
                <a:solidFill>
                  <a:srgbClr val="000000"/>
                </a:solidFill>
                <a:latin typeface="Times New Roman" pitchFamily="18" charset="0"/>
              </a:rPr>
            </a:br>
            <a:r>
              <a:rPr lang="en-US" dirty="0">
                <a:solidFill>
                  <a:srgbClr val="000000"/>
                </a:solidFill>
                <a:latin typeface="Times New Roman" pitchFamily="18" charset="0"/>
              </a:rPr>
              <a:t> Type:                              EXEC (Executable file) </a:t>
            </a:r>
            <a:br>
              <a:rPr lang="en-US" dirty="0">
                <a:solidFill>
                  <a:srgbClr val="000000"/>
                </a:solidFill>
                <a:latin typeface="Times New Roman" pitchFamily="18" charset="0"/>
              </a:rPr>
            </a:br>
            <a:r>
              <a:rPr lang="en-US" dirty="0">
                <a:solidFill>
                  <a:srgbClr val="000000"/>
                </a:solidFill>
                <a:latin typeface="Times New Roman" pitchFamily="18" charset="0"/>
              </a:rPr>
              <a:t> Machine:                           MIPS R3000 </a:t>
            </a:r>
            <a:br>
              <a:rPr lang="en-US" dirty="0">
                <a:solidFill>
                  <a:srgbClr val="000000"/>
                </a:solidFill>
                <a:latin typeface="Times New Roman" pitchFamily="18" charset="0"/>
              </a:rPr>
            </a:br>
            <a:r>
              <a:rPr lang="en-US" dirty="0">
                <a:solidFill>
                  <a:srgbClr val="000000"/>
                </a:solidFill>
                <a:latin typeface="Times New Roman" pitchFamily="18" charset="0"/>
              </a:rPr>
              <a:t> Version:                           0x1 </a:t>
            </a:r>
            <a:br>
              <a:rPr lang="en-US" dirty="0">
                <a:solidFill>
                  <a:srgbClr val="000000"/>
                </a:solidFill>
                <a:latin typeface="Times New Roman" pitchFamily="18" charset="0"/>
              </a:rPr>
            </a:br>
            <a:r>
              <a:rPr lang="en-US" dirty="0">
                <a:solidFill>
                  <a:srgbClr val="000000"/>
                </a:solidFill>
                <a:latin typeface="Times New Roman" pitchFamily="18" charset="0"/>
              </a:rPr>
              <a:t> </a:t>
            </a:r>
            <a:r>
              <a:rPr lang="en-US" b="1" dirty="0">
                <a:solidFill>
                  <a:srgbClr val="FF0000"/>
                </a:solidFill>
                <a:latin typeface="Times New Roman" pitchFamily="18" charset="0"/>
              </a:rPr>
              <a:t>Entry point address:               0x4004c0 </a:t>
            </a:r>
            <a:r>
              <a:rPr lang="en-US" dirty="0">
                <a:solidFill>
                  <a:srgbClr val="000000"/>
                </a:solidFill>
                <a:latin typeface="Times New Roman" pitchFamily="18" charset="0"/>
              </a:rPr>
              <a:t/>
            </a:r>
            <a:br>
              <a:rPr lang="en-US" dirty="0">
                <a:solidFill>
                  <a:srgbClr val="000000"/>
                </a:solidFill>
                <a:latin typeface="Times New Roman" pitchFamily="18" charset="0"/>
              </a:rPr>
            </a:br>
            <a:r>
              <a:rPr lang="en-US" dirty="0">
                <a:solidFill>
                  <a:srgbClr val="000000"/>
                </a:solidFill>
                <a:latin typeface="Times New Roman" pitchFamily="18" charset="0"/>
              </a:rPr>
              <a:t> Start of program headers:          52 (bytes into file) </a:t>
            </a:r>
            <a:br>
              <a:rPr lang="en-US" dirty="0">
                <a:solidFill>
                  <a:srgbClr val="000000"/>
                </a:solidFill>
                <a:latin typeface="Times New Roman" pitchFamily="18" charset="0"/>
              </a:rPr>
            </a:br>
            <a:r>
              <a:rPr lang="en-US" dirty="0">
                <a:solidFill>
                  <a:srgbClr val="000000"/>
                </a:solidFill>
                <a:latin typeface="Times New Roman" pitchFamily="18" charset="0"/>
              </a:rPr>
              <a:t> Start of section headers:          5520 (bytes into file) </a:t>
            </a:r>
            <a:br>
              <a:rPr lang="en-US" dirty="0">
                <a:solidFill>
                  <a:srgbClr val="000000"/>
                </a:solidFill>
                <a:latin typeface="Times New Roman" pitchFamily="18" charset="0"/>
              </a:rPr>
            </a:br>
            <a:r>
              <a:rPr lang="en-US" dirty="0">
                <a:solidFill>
                  <a:srgbClr val="000000"/>
                </a:solidFill>
                <a:latin typeface="Times New Roman" pitchFamily="18" charset="0"/>
              </a:rPr>
              <a:t> Flags:                             0x1005, </a:t>
            </a:r>
            <a:r>
              <a:rPr lang="en-US" dirty="0" err="1">
                <a:solidFill>
                  <a:srgbClr val="000000"/>
                </a:solidFill>
                <a:latin typeface="Times New Roman" pitchFamily="18" charset="0"/>
              </a:rPr>
              <a:t>noreorder</a:t>
            </a:r>
            <a:r>
              <a:rPr lang="en-US" dirty="0">
                <a:solidFill>
                  <a:srgbClr val="000000"/>
                </a:solidFill>
                <a:latin typeface="Times New Roman" pitchFamily="18" charset="0"/>
              </a:rPr>
              <a:t>, </a:t>
            </a:r>
            <a:r>
              <a:rPr lang="en-US" dirty="0" err="1">
                <a:solidFill>
                  <a:srgbClr val="000000"/>
                </a:solidFill>
                <a:latin typeface="Times New Roman" pitchFamily="18" charset="0"/>
              </a:rPr>
              <a:t>cpic</a:t>
            </a:r>
            <a:r>
              <a:rPr lang="en-US" dirty="0">
                <a:solidFill>
                  <a:srgbClr val="000000"/>
                </a:solidFill>
                <a:latin typeface="Times New Roman" pitchFamily="18" charset="0"/>
              </a:rPr>
              <a:t>, o32, mips1 </a:t>
            </a:r>
            <a:br>
              <a:rPr lang="en-US" dirty="0">
                <a:solidFill>
                  <a:srgbClr val="000000"/>
                </a:solidFill>
                <a:latin typeface="Times New Roman" pitchFamily="18" charset="0"/>
              </a:rPr>
            </a:br>
            <a:r>
              <a:rPr lang="en-US" dirty="0">
                <a:solidFill>
                  <a:srgbClr val="000000"/>
                </a:solidFill>
                <a:latin typeface="Times New Roman" pitchFamily="18" charset="0"/>
              </a:rPr>
              <a:t> Size of this header:               52 (bytes) </a:t>
            </a:r>
            <a:br>
              <a:rPr lang="en-US" dirty="0">
                <a:solidFill>
                  <a:srgbClr val="000000"/>
                </a:solidFill>
                <a:latin typeface="Times New Roman" pitchFamily="18" charset="0"/>
              </a:rPr>
            </a:br>
            <a:r>
              <a:rPr lang="en-US" dirty="0">
                <a:solidFill>
                  <a:srgbClr val="000000"/>
                </a:solidFill>
                <a:latin typeface="Times New Roman" pitchFamily="18" charset="0"/>
              </a:rPr>
              <a:t> Size of program headers:           32 (bytes) </a:t>
            </a:r>
            <a:br>
              <a:rPr lang="en-US" dirty="0">
                <a:solidFill>
                  <a:srgbClr val="000000"/>
                </a:solidFill>
                <a:latin typeface="Times New Roman" pitchFamily="18" charset="0"/>
              </a:rPr>
            </a:br>
            <a:r>
              <a:rPr lang="en-US" dirty="0">
                <a:solidFill>
                  <a:srgbClr val="000000"/>
                </a:solidFill>
                <a:latin typeface="Times New Roman" pitchFamily="18" charset="0"/>
              </a:rPr>
              <a:t> Number of program headers:         9 </a:t>
            </a:r>
            <a:br>
              <a:rPr lang="en-US" dirty="0">
                <a:solidFill>
                  <a:srgbClr val="000000"/>
                </a:solidFill>
                <a:latin typeface="Times New Roman" pitchFamily="18" charset="0"/>
              </a:rPr>
            </a:br>
            <a:r>
              <a:rPr lang="en-US" dirty="0">
                <a:solidFill>
                  <a:srgbClr val="000000"/>
                </a:solidFill>
                <a:latin typeface="Times New Roman" pitchFamily="18" charset="0"/>
              </a:rPr>
              <a:t> Size of section headers:           40 (bytes) </a:t>
            </a:r>
            <a:br>
              <a:rPr lang="en-US" dirty="0">
                <a:solidFill>
                  <a:srgbClr val="000000"/>
                </a:solidFill>
                <a:latin typeface="Times New Roman" pitchFamily="18" charset="0"/>
              </a:rPr>
            </a:br>
            <a:r>
              <a:rPr lang="en-US" dirty="0">
                <a:solidFill>
                  <a:srgbClr val="000000"/>
                </a:solidFill>
                <a:latin typeface="Times New Roman" pitchFamily="18" charset="0"/>
              </a:rPr>
              <a:t> Number of section headers:         35 </a:t>
            </a:r>
            <a:br>
              <a:rPr lang="en-US" dirty="0">
                <a:solidFill>
                  <a:srgbClr val="000000"/>
                </a:solidFill>
                <a:latin typeface="Times New Roman" pitchFamily="18" charset="0"/>
              </a:rPr>
            </a:br>
            <a:r>
              <a:rPr lang="en-US" dirty="0">
                <a:solidFill>
                  <a:srgbClr val="000000"/>
                </a:solidFill>
                <a:latin typeface="Times New Roman" pitchFamily="18" charset="0"/>
              </a:rPr>
              <a:t> Section header string table index: 32</a:t>
            </a:r>
            <a:r>
              <a:rPr lang="zh-CN" altLang="en-US" dirty="0">
                <a:solidFill>
                  <a:srgbClr val="000000"/>
                </a:solidFill>
                <a:latin typeface="Times New Roman" pitchFamily="18" charset="0"/>
              </a:rPr>
              <a:t> </a:t>
            </a:r>
            <a:endParaRPr lang="en-US" dirty="0">
              <a:solidFill>
                <a:srgbClr val="000000"/>
              </a:solidFill>
              <a:latin typeface="Times New Roman" pitchFamily="18" charset="0"/>
            </a:endParaRPr>
          </a:p>
        </p:txBody>
      </p:sp>
      <p:sp>
        <p:nvSpPr>
          <p:cNvPr id="9" name="Rounded Rectangular Callout 8"/>
          <p:cNvSpPr/>
          <p:nvPr/>
        </p:nvSpPr>
        <p:spPr bwMode="auto">
          <a:xfrm>
            <a:off x="5051855" y="2996473"/>
            <a:ext cx="3396445" cy="784790"/>
          </a:xfrm>
          <a:prstGeom prst="wedgeRoundRectCallout">
            <a:avLst>
              <a:gd name="adj1" fmla="val -70070"/>
              <a:gd name="adj2" fmla="val 58864"/>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400" dirty="0" smtClean="0">
                <a:solidFill>
                  <a:srgbClr val="000000"/>
                </a:solidFill>
              </a:rPr>
              <a:t>但是</a:t>
            </a:r>
            <a:r>
              <a:rPr lang="zh-CN" altLang="en-US" sz="2400" dirty="0" smtClean="0">
                <a:solidFill>
                  <a:srgbClr val="000000"/>
                </a:solidFill>
              </a:rPr>
              <a:t>不等于</a:t>
            </a:r>
            <a:r>
              <a:rPr lang="en-US" sz="2400" dirty="0" smtClean="0">
                <a:solidFill>
                  <a:srgbClr val="000000"/>
                </a:solidFill>
              </a:rPr>
              <a:t>Main</a:t>
            </a:r>
            <a:r>
              <a:rPr lang="zh-CN" altLang="en-US" sz="2400" dirty="0" smtClean="0">
                <a:solidFill>
                  <a:srgbClr val="000000"/>
                </a:solidFill>
              </a:rPr>
              <a:t>的地址</a:t>
            </a:r>
            <a:r>
              <a:rPr lang="zh-CN" altLang="zh-CN" sz="2400" dirty="0" smtClean="0">
                <a:solidFill>
                  <a:srgbClr val="000000"/>
                </a:solidFill>
              </a:rPr>
              <a:t>：</a:t>
            </a:r>
            <a:endParaRPr lang="en-US" altLang="zh-CN" sz="2400" dirty="0" smtClean="0">
              <a:solidFill>
                <a:srgbClr val="000000"/>
              </a:solidFill>
            </a:endParaRPr>
          </a:p>
          <a:p>
            <a:pPr algn="ctr" fontAlgn="base">
              <a:spcBef>
                <a:spcPct val="0"/>
              </a:spcBef>
              <a:spcAft>
                <a:spcPct val="0"/>
              </a:spcAft>
            </a:pPr>
            <a:r>
              <a:rPr lang="en-US" sz="2400" dirty="0" smtClean="0">
                <a:solidFill>
                  <a:srgbClr val="000000"/>
                </a:solidFill>
              </a:rPr>
              <a:t>004006a0</a:t>
            </a:r>
            <a:r>
              <a:rPr lang="zh-CN" altLang="en-US" sz="2400" dirty="0" smtClean="0">
                <a:solidFill>
                  <a:srgbClr val="000000"/>
                </a:solidFill>
              </a:rPr>
              <a:t> ？？？</a:t>
            </a:r>
            <a:endParaRPr lang="en-US" sz="2400" dirty="0">
              <a:solidFill>
                <a:srgbClr val="000000"/>
              </a:solidFill>
            </a:endParaRPr>
          </a:p>
        </p:txBody>
      </p:sp>
    </p:spTree>
    <p:extLst>
      <p:ext uri="{BB962C8B-B14F-4D97-AF65-F5344CB8AC3E}">
        <p14:creationId xmlns:p14="http://schemas.microsoft.com/office/powerpoint/2010/main" val="70631996"/>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8300" y="195262"/>
            <a:ext cx="3175000" cy="1608138"/>
          </a:xfrm>
        </p:spPr>
        <p:txBody>
          <a:bodyPr/>
          <a:lstStyle/>
          <a:p>
            <a:r>
              <a:rPr lang="zh-CN" altLang="en-US" dirty="0" smtClean="0"/>
              <a:t>程序入口点</a:t>
            </a:r>
            <a:r>
              <a:rPr lang="en-US" altLang="zh-CN" dirty="0" smtClean="0"/>
              <a:t>-</a:t>
            </a:r>
            <a:r>
              <a:rPr lang="zh-CN" altLang="en-US" dirty="0" smtClean="0"/>
              <a:t> </a:t>
            </a:r>
            <a:r>
              <a:rPr lang="en-US" altLang="zh-CN" dirty="0" smtClean="0"/>
              <a:t>_start</a:t>
            </a:r>
            <a:r>
              <a:rPr lang="zh-CN" altLang="en-US" dirty="0" smtClean="0"/>
              <a:t> 函数</a:t>
            </a:r>
            <a:r>
              <a:rPr lang="en-US" altLang="zh-CN" dirty="0" smtClean="0"/>
              <a:t> </a:t>
            </a:r>
            <a:endParaRPr lang="en-US" dirty="0"/>
          </a:p>
        </p:txBody>
      </p:sp>
      <p:sp>
        <p:nvSpPr>
          <p:cNvPr id="7" name="TextBox 6"/>
          <p:cNvSpPr txBox="1"/>
          <p:nvPr/>
        </p:nvSpPr>
        <p:spPr>
          <a:xfrm>
            <a:off x="568805" y="436378"/>
            <a:ext cx="4544509" cy="6001644"/>
          </a:xfrm>
          <a:prstGeom prst="rect">
            <a:avLst/>
          </a:prstGeom>
          <a:noFill/>
        </p:spPr>
        <p:txBody>
          <a:bodyPr wrap="square" rtlCol="0">
            <a:spAutoFit/>
          </a:bodyPr>
          <a:lstStyle/>
          <a:p>
            <a:pPr fontAlgn="base">
              <a:spcBef>
                <a:spcPct val="0"/>
              </a:spcBef>
              <a:spcAft>
                <a:spcPct val="0"/>
              </a:spcAft>
            </a:pPr>
            <a:r>
              <a:rPr lang="en-US" sz="1600" b="1" dirty="0">
                <a:solidFill>
                  <a:srgbClr val="000000"/>
                </a:solidFill>
                <a:latin typeface="Heiti SC Light"/>
                <a:ea typeface="Heiti SC Light"/>
                <a:cs typeface="Heiti SC Light"/>
              </a:rPr>
              <a:t>/</a:t>
            </a:r>
            <a:r>
              <a:rPr lang="en-US" sz="1600" b="1" dirty="0" err="1">
                <a:solidFill>
                  <a:srgbClr val="000000"/>
                </a:solidFill>
                <a:latin typeface="Heiti SC Light"/>
                <a:ea typeface="Heiti SC Light"/>
                <a:cs typeface="Heiti SC Light"/>
              </a:rPr>
              <a:t>usr</a:t>
            </a:r>
            <a:r>
              <a:rPr lang="en-US" sz="1600" b="1" dirty="0">
                <a:solidFill>
                  <a:srgbClr val="000000"/>
                </a:solidFill>
                <a:latin typeface="Heiti SC Light"/>
                <a:ea typeface="Heiti SC Light"/>
                <a:cs typeface="Heiti SC Light"/>
              </a:rPr>
              <a:t>/lib/crt1.o:    file format elf32-tradbigmips </a:t>
            </a:r>
            <a:br>
              <a:rPr lang="en-US" sz="1600" b="1" dirty="0">
                <a:solidFill>
                  <a:srgbClr val="000000"/>
                </a:solidFill>
                <a:latin typeface="Heiti SC Light"/>
                <a:ea typeface="Heiti SC Light"/>
                <a:cs typeface="Heiti SC Light"/>
              </a:rPr>
            </a:br>
            <a:r>
              <a:rPr lang="en-US" sz="1600" b="1" dirty="0" smtClean="0">
                <a:solidFill>
                  <a:srgbClr val="000000"/>
                </a:solidFill>
                <a:latin typeface="Heiti SC Light"/>
                <a:ea typeface="Heiti SC Light"/>
                <a:cs typeface="Heiti SC Light"/>
              </a:rPr>
              <a:t>Disassembly </a:t>
            </a:r>
            <a:r>
              <a:rPr lang="en-US" sz="1600" b="1" dirty="0">
                <a:solidFill>
                  <a:srgbClr val="000000"/>
                </a:solidFill>
                <a:latin typeface="Heiti SC Light"/>
                <a:ea typeface="Heiti SC Light"/>
                <a:cs typeface="Heiti SC Light"/>
              </a:rPr>
              <a:t>of section .text: </a:t>
            </a:r>
            <a:br>
              <a:rPr lang="en-US" sz="1600" b="1" dirty="0">
                <a:solidFill>
                  <a:srgbClr val="000000"/>
                </a:solidFill>
                <a:latin typeface="Heiti SC Light"/>
                <a:ea typeface="Heiti SC Light"/>
                <a:cs typeface="Heiti SC Light"/>
              </a:rPr>
            </a:br>
            <a:r>
              <a:rPr lang="en-US" sz="1600" b="1" dirty="0" smtClean="0">
                <a:solidFill>
                  <a:srgbClr val="000000"/>
                </a:solidFill>
                <a:latin typeface="Heiti SC Light"/>
                <a:ea typeface="Heiti SC Light"/>
                <a:cs typeface="Heiti SC Light"/>
              </a:rPr>
              <a:t>00000000 </a:t>
            </a:r>
            <a:r>
              <a:rPr lang="en-US" sz="1600" b="1" dirty="0">
                <a:solidFill>
                  <a:srgbClr val="000000"/>
                </a:solidFill>
                <a:latin typeface="Heiti SC Light"/>
                <a:ea typeface="Heiti SC Light"/>
                <a:cs typeface="Heiti SC Light"/>
              </a:rPr>
              <a:t>&lt;__start&gt;: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0:   3c1c0000        </a:t>
            </a:r>
            <a:r>
              <a:rPr lang="en-US" sz="1600" b="1" dirty="0" err="1">
                <a:solidFill>
                  <a:srgbClr val="000000"/>
                </a:solidFill>
                <a:latin typeface="Heiti SC Light"/>
                <a:ea typeface="Heiti SC Light"/>
                <a:cs typeface="Heiti SC Light"/>
              </a:rPr>
              <a:t>lui</a:t>
            </a:r>
            <a:r>
              <a:rPr lang="en-US" sz="1600" b="1" dirty="0">
                <a:solidFill>
                  <a:srgbClr val="000000"/>
                </a:solidFill>
                <a:latin typeface="Heiti SC Light"/>
                <a:ea typeface="Heiti SC Light"/>
                <a:cs typeface="Heiti SC Light"/>
              </a:rPr>
              <a:t>     gp,0x0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4:   279c0000        </a:t>
            </a:r>
            <a:r>
              <a:rPr lang="en-US" sz="1600" b="1" dirty="0" err="1">
                <a:solidFill>
                  <a:srgbClr val="000000"/>
                </a:solidFill>
                <a:latin typeface="Heiti SC Light"/>
                <a:ea typeface="Heiti SC Light"/>
                <a:cs typeface="Heiti SC Light"/>
              </a:rPr>
              <a:t>addiu</a:t>
            </a:r>
            <a:r>
              <a:rPr lang="en-US" sz="1600" b="1" dirty="0">
                <a:solidFill>
                  <a:srgbClr val="000000"/>
                </a:solidFill>
                <a:latin typeface="Heiti SC Light"/>
                <a:ea typeface="Heiti SC Light"/>
                <a:cs typeface="Heiti SC Light"/>
              </a:rPr>
              <a:t>   gp,gp,0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8:   0000f821        move    </a:t>
            </a:r>
            <a:r>
              <a:rPr lang="en-US" sz="1600" b="1" dirty="0" err="1">
                <a:solidFill>
                  <a:srgbClr val="000000"/>
                </a:solidFill>
                <a:latin typeface="Heiti SC Light"/>
                <a:ea typeface="Heiti SC Light"/>
                <a:cs typeface="Heiti SC Light"/>
              </a:rPr>
              <a:t>ra,zero</a:t>
            </a:r>
            <a:r>
              <a:rPr lang="en-US" sz="1600" b="1" dirty="0">
                <a:solidFill>
                  <a:srgbClr val="000000"/>
                </a:solidFill>
                <a:latin typeface="Heiti SC Light"/>
                <a:ea typeface="Heiti SC Light"/>
                <a:cs typeface="Heiti SC Light"/>
              </a:rPr>
              <a:t> </a:t>
            </a:r>
            <a:br>
              <a:rPr lang="en-US" sz="1600" b="1" dirty="0">
                <a:solidFill>
                  <a:srgbClr val="000000"/>
                </a:solidFill>
                <a:latin typeface="Heiti SC Light"/>
                <a:ea typeface="Heiti SC Light"/>
                <a:cs typeface="Heiti SC Light"/>
              </a:rPr>
            </a:br>
            <a:r>
              <a:rPr lang="en-US" sz="1600" b="1" dirty="0">
                <a:solidFill>
                  <a:srgbClr val="FF0000"/>
                </a:solidFill>
                <a:latin typeface="Heiti SC Light"/>
                <a:ea typeface="Heiti SC Light"/>
                <a:cs typeface="Heiti SC Light"/>
              </a:rPr>
              <a:t>  c:   3c040000        </a:t>
            </a:r>
            <a:r>
              <a:rPr lang="en-US" sz="1600" b="1" dirty="0" err="1">
                <a:solidFill>
                  <a:srgbClr val="FF0000"/>
                </a:solidFill>
                <a:latin typeface="Heiti SC Light"/>
                <a:ea typeface="Heiti SC Light"/>
                <a:cs typeface="Heiti SC Light"/>
              </a:rPr>
              <a:t>lui</a:t>
            </a:r>
            <a:r>
              <a:rPr lang="en-US" sz="1600" b="1" dirty="0">
                <a:solidFill>
                  <a:srgbClr val="FF0000"/>
                </a:solidFill>
                <a:latin typeface="Heiti SC Light"/>
                <a:ea typeface="Heiti SC Light"/>
                <a:cs typeface="Heiti SC Light"/>
              </a:rPr>
              <a:t>     a0,0x0 </a:t>
            </a:r>
            <a:br>
              <a:rPr lang="en-US" sz="1600" b="1" dirty="0">
                <a:solidFill>
                  <a:srgbClr val="FF0000"/>
                </a:solidFill>
                <a:latin typeface="Heiti SC Light"/>
                <a:ea typeface="Heiti SC Light"/>
                <a:cs typeface="Heiti SC Light"/>
              </a:rPr>
            </a:br>
            <a:r>
              <a:rPr lang="en-US" sz="1600" b="1" dirty="0">
                <a:solidFill>
                  <a:srgbClr val="FF0000"/>
                </a:solidFill>
                <a:latin typeface="Heiti SC Light"/>
                <a:ea typeface="Heiti SC Light"/>
                <a:cs typeface="Heiti SC Light"/>
              </a:rPr>
              <a:t> 10:   24840000        </a:t>
            </a:r>
            <a:r>
              <a:rPr lang="en-US" sz="1600" b="1" dirty="0" err="1">
                <a:solidFill>
                  <a:srgbClr val="FF0000"/>
                </a:solidFill>
                <a:latin typeface="Heiti SC Light"/>
                <a:ea typeface="Heiti SC Light"/>
                <a:cs typeface="Heiti SC Light"/>
              </a:rPr>
              <a:t>addiu</a:t>
            </a:r>
            <a:r>
              <a:rPr lang="en-US" sz="1600" b="1" dirty="0">
                <a:solidFill>
                  <a:srgbClr val="FF0000"/>
                </a:solidFill>
                <a:latin typeface="Heiti SC Light"/>
                <a:ea typeface="Heiti SC Light"/>
                <a:cs typeface="Heiti SC Light"/>
              </a:rPr>
              <a:t>   a0,a0,0 </a:t>
            </a:r>
            <a:br>
              <a:rPr lang="en-US" sz="1600" b="1" dirty="0">
                <a:solidFill>
                  <a:srgbClr val="FF0000"/>
                </a:solidFill>
                <a:latin typeface="Heiti SC Light"/>
                <a:ea typeface="Heiti SC Light"/>
                <a:cs typeface="Heiti SC Light"/>
              </a:rPr>
            </a:br>
            <a:r>
              <a:rPr lang="en-US" sz="1600" b="1" dirty="0">
                <a:solidFill>
                  <a:srgbClr val="000000"/>
                </a:solidFill>
                <a:latin typeface="Heiti SC Light"/>
                <a:ea typeface="Heiti SC Light"/>
                <a:cs typeface="Heiti SC Light"/>
              </a:rPr>
              <a:t> 14:   8fa50000        </a:t>
            </a:r>
            <a:r>
              <a:rPr lang="en-US" sz="1600" b="1" dirty="0" err="1">
                <a:solidFill>
                  <a:srgbClr val="000000"/>
                </a:solidFill>
                <a:latin typeface="Heiti SC Light"/>
                <a:ea typeface="Heiti SC Light"/>
                <a:cs typeface="Heiti SC Light"/>
              </a:rPr>
              <a:t>lw</a:t>
            </a:r>
            <a:r>
              <a:rPr lang="en-US" sz="1600" b="1" dirty="0">
                <a:solidFill>
                  <a:srgbClr val="000000"/>
                </a:solidFill>
                <a:latin typeface="Heiti SC Light"/>
                <a:ea typeface="Heiti SC Light"/>
                <a:cs typeface="Heiti SC Light"/>
              </a:rPr>
              <a:t>      a1,0(</a:t>
            </a:r>
            <a:r>
              <a:rPr lang="en-US" sz="1600" b="1" dirty="0" err="1">
                <a:solidFill>
                  <a:srgbClr val="000000"/>
                </a:solidFill>
                <a:latin typeface="Heiti SC Light"/>
                <a:ea typeface="Heiti SC Light"/>
                <a:cs typeface="Heiti SC Light"/>
              </a:rPr>
              <a:t>sp</a:t>
            </a:r>
            <a:r>
              <a:rPr lang="en-US" sz="1600" b="1" dirty="0">
                <a:solidFill>
                  <a:srgbClr val="000000"/>
                </a:solidFill>
                <a:latin typeface="Heiti SC Light"/>
                <a:ea typeface="Heiti SC Light"/>
                <a:cs typeface="Heiti SC Light"/>
              </a:rPr>
              <a:t>)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18:   27a60004        </a:t>
            </a:r>
            <a:r>
              <a:rPr lang="en-US" sz="1600" b="1" dirty="0" err="1">
                <a:solidFill>
                  <a:srgbClr val="000000"/>
                </a:solidFill>
                <a:latin typeface="Heiti SC Light"/>
                <a:ea typeface="Heiti SC Light"/>
                <a:cs typeface="Heiti SC Light"/>
              </a:rPr>
              <a:t>addiu</a:t>
            </a:r>
            <a:r>
              <a:rPr lang="en-US" sz="1600" b="1" dirty="0">
                <a:solidFill>
                  <a:srgbClr val="000000"/>
                </a:solidFill>
                <a:latin typeface="Heiti SC Light"/>
                <a:ea typeface="Heiti SC Light"/>
                <a:cs typeface="Heiti SC Light"/>
              </a:rPr>
              <a:t>   a2,sp,4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1c:   2401fff8        li      at,-8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20:   03a1e824        and     </a:t>
            </a:r>
            <a:r>
              <a:rPr lang="en-US" sz="1600" b="1" dirty="0" err="1">
                <a:solidFill>
                  <a:srgbClr val="000000"/>
                </a:solidFill>
                <a:latin typeface="Heiti SC Light"/>
                <a:ea typeface="Heiti SC Light"/>
                <a:cs typeface="Heiti SC Light"/>
              </a:rPr>
              <a:t>sp,sp,at</a:t>
            </a:r>
            <a:r>
              <a:rPr lang="en-US" sz="1600" b="1" dirty="0">
                <a:solidFill>
                  <a:srgbClr val="000000"/>
                </a:solidFill>
                <a:latin typeface="Heiti SC Light"/>
                <a:ea typeface="Heiti SC Light"/>
                <a:cs typeface="Heiti SC Light"/>
              </a:rPr>
              <a:t>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24:   27bdffe0        </a:t>
            </a:r>
            <a:r>
              <a:rPr lang="en-US" sz="1600" b="1" dirty="0" err="1">
                <a:solidFill>
                  <a:srgbClr val="000000"/>
                </a:solidFill>
                <a:latin typeface="Heiti SC Light"/>
                <a:ea typeface="Heiti SC Light"/>
                <a:cs typeface="Heiti SC Light"/>
              </a:rPr>
              <a:t>addiu</a:t>
            </a:r>
            <a:r>
              <a:rPr lang="en-US" sz="1600" b="1" dirty="0">
                <a:solidFill>
                  <a:srgbClr val="000000"/>
                </a:solidFill>
                <a:latin typeface="Heiti SC Light"/>
                <a:ea typeface="Heiti SC Light"/>
                <a:cs typeface="Heiti SC Light"/>
              </a:rPr>
              <a:t>   sp,sp,-32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28:   3c070000        </a:t>
            </a:r>
            <a:r>
              <a:rPr lang="en-US" sz="1600" b="1" dirty="0" err="1">
                <a:solidFill>
                  <a:srgbClr val="000000"/>
                </a:solidFill>
                <a:latin typeface="Heiti SC Light"/>
                <a:ea typeface="Heiti SC Light"/>
                <a:cs typeface="Heiti SC Light"/>
              </a:rPr>
              <a:t>lui</a:t>
            </a:r>
            <a:r>
              <a:rPr lang="en-US" sz="1600" b="1" dirty="0">
                <a:solidFill>
                  <a:srgbClr val="000000"/>
                </a:solidFill>
                <a:latin typeface="Heiti SC Light"/>
                <a:ea typeface="Heiti SC Light"/>
                <a:cs typeface="Heiti SC Light"/>
              </a:rPr>
              <a:t>     a3,0x0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2c:   24e70000        </a:t>
            </a:r>
            <a:r>
              <a:rPr lang="en-US" sz="1600" b="1" dirty="0" err="1">
                <a:solidFill>
                  <a:srgbClr val="000000"/>
                </a:solidFill>
                <a:latin typeface="Heiti SC Light"/>
                <a:ea typeface="Heiti SC Light"/>
                <a:cs typeface="Heiti SC Light"/>
              </a:rPr>
              <a:t>addiu</a:t>
            </a:r>
            <a:r>
              <a:rPr lang="en-US" sz="1600" b="1" dirty="0">
                <a:solidFill>
                  <a:srgbClr val="000000"/>
                </a:solidFill>
                <a:latin typeface="Heiti SC Light"/>
                <a:ea typeface="Heiti SC Light"/>
                <a:cs typeface="Heiti SC Light"/>
              </a:rPr>
              <a:t>   a3,a3,0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30:   3c080000        </a:t>
            </a:r>
            <a:r>
              <a:rPr lang="en-US" sz="1600" b="1" dirty="0" err="1">
                <a:solidFill>
                  <a:srgbClr val="000000"/>
                </a:solidFill>
                <a:latin typeface="Heiti SC Light"/>
                <a:ea typeface="Heiti SC Light"/>
                <a:cs typeface="Heiti SC Light"/>
              </a:rPr>
              <a:t>lui</a:t>
            </a:r>
            <a:r>
              <a:rPr lang="en-US" sz="1600" b="1" dirty="0">
                <a:solidFill>
                  <a:srgbClr val="000000"/>
                </a:solidFill>
                <a:latin typeface="Heiti SC Light"/>
                <a:ea typeface="Heiti SC Light"/>
                <a:cs typeface="Heiti SC Light"/>
              </a:rPr>
              <a:t>     t0,0x0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34:   25080000        </a:t>
            </a:r>
            <a:r>
              <a:rPr lang="en-US" sz="1600" b="1" dirty="0" err="1">
                <a:solidFill>
                  <a:srgbClr val="000000"/>
                </a:solidFill>
                <a:latin typeface="Heiti SC Light"/>
                <a:ea typeface="Heiti SC Light"/>
                <a:cs typeface="Heiti SC Light"/>
              </a:rPr>
              <a:t>addiu</a:t>
            </a:r>
            <a:r>
              <a:rPr lang="en-US" sz="1600" b="1" dirty="0">
                <a:solidFill>
                  <a:srgbClr val="000000"/>
                </a:solidFill>
                <a:latin typeface="Heiti SC Light"/>
                <a:ea typeface="Heiti SC Light"/>
                <a:cs typeface="Heiti SC Light"/>
              </a:rPr>
              <a:t>   t0,t0,0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38:   afa80010        </a:t>
            </a:r>
            <a:r>
              <a:rPr lang="en-US" sz="1600" b="1" dirty="0" err="1">
                <a:solidFill>
                  <a:srgbClr val="000000"/>
                </a:solidFill>
                <a:latin typeface="Heiti SC Light"/>
                <a:ea typeface="Heiti SC Light"/>
                <a:cs typeface="Heiti SC Light"/>
              </a:rPr>
              <a:t>sw</a:t>
            </a:r>
            <a:r>
              <a:rPr lang="en-US" sz="1600" b="1" dirty="0">
                <a:solidFill>
                  <a:srgbClr val="000000"/>
                </a:solidFill>
                <a:latin typeface="Heiti SC Light"/>
                <a:ea typeface="Heiti SC Light"/>
                <a:cs typeface="Heiti SC Light"/>
              </a:rPr>
              <a:t>      t0,16(</a:t>
            </a:r>
            <a:r>
              <a:rPr lang="en-US" sz="1600" b="1" dirty="0" err="1">
                <a:solidFill>
                  <a:srgbClr val="000000"/>
                </a:solidFill>
                <a:latin typeface="Heiti SC Light"/>
                <a:ea typeface="Heiti SC Light"/>
                <a:cs typeface="Heiti SC Light"/>
              </a:rPr>
              <a:t>sp</a:t>
            </a:r>
            <a:r>
              <a:rPr lang="en-US" sz="1600" b="1" dirty="0">
                <a:solidFill>
                  <a:srgbClr val="000000"/>
                </a:solidFill>
                <a:latin typeface="Heiti SC Light"/>
                <a:ea typeface="Heiti SC Light"/>
                <a:cs typeface="Heiti SC Light"/>
              </a:rPr>
              <a:t>)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3c:   afa20014        </a:t>
            </a:r>
            <a:r>
              <a:rPr lang="en-US" sz="1600" b="1" dirty="0" err="1">
                <a:solidFill>
                  <a:srgbClr val="000000"/>
                </a:solidFill>
                <a:latin typeface="Heiti SC Light"/>
                <a:ea typeface="Heiti SC Light"/>
                <a:cs typeface="Heiti SC Light"/>
              </a:rPr>
              <a:t>sw</a:t>
            </a:r>
            <a:r>
              <a:rPr lang="en-US" sz="1600" b="1" dirty="0">
                <a:solidFill>
                  <a:srgbClr val="000000"/>
                </a:solidFill>
                <a:latin typeface="Heiti SC Light"/>
                <a:ea typeface="Heiti SC Light"/>
                <a:cs typeface="Heiti SC Light"/>
              </a:rPr>
              <a:t>      v0,20(</a:t>
            </a:r>
            <a:r>
              <a:rPr lang="en-US" sz="1600" b="1" dirty="0" err="1">
                <a:solidFill>
                  <a:srgbClr val="000000"/>
                </a:solidFill>
                <a:latin typeface="Heiti SC Light"/>
                <a:ea typeface="Heiti SC Light"/>
                <a:cs typeface="Heiti SC Light"/>
              </a:rPr>
              <a:t>sp</a:t>
            </a:r>
            <a:r>
              <a:rPr lang="en-US" sz="1600" b="1" dirty="0">
                <a:solidFill>
                  <a:srgbClr val="000000"/>
                </a:solidFill>
                <a:latin typeface="Heiti SC Light"/>
                <a:ea typeface="Heiti SC Light"/>
                <a:cs typeface="Heiti SC Light"/>
              </a:rPr>
              <a:t>)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40:   afbd0018        </a:t>
            </a:r>
            <a:r>
              <a:rPr lang="en-US" sz="1600" b="1" dirty="0" err="1">
                <a:solidFill>
                  <a:srgbClr val="000000"/>
                </a:solidFill>
                <a:latin typeface="Heiti SC Light"/>
                <a:ea typeface="Heiti SC Light"/>
                <a:cs typeface="Heiti SC Light"/>
              </a:rPr>
              <a:t>sw</a:t>
            </a:r>
            <a:r>
              <a:rPr lang="en-US" sz="1600" b="1" dirty="0">
                <a:solidFill>
                  <a:srgbClr val="000000"/>
                </a:solidFill>
                <a:latin typeface="Heiti SC Light"/>
                <a:ea typeface="Heiti SC Light"/>
                <a:cs typeface="Heiti SC Light"/>
              </a:rPr>
              <a:t>      sp,24(</a:t>
            </a:r>
            <a:r>
              <a:rPr lang="en-US" sz="1600" b="1" dirty="0" err="1">
                <a:solidFill>
                  <a:srgbClr val="000000"/>
                </a:solidFill>
                <a:latin typeface="Heiti SC Light"/>
                <a:ea typeface="Heiti SC Light"/>
                <a:cs typeface="Heiti SC Light"/>
              </a:rPr>
              <a:t>sp</a:t>
            </a:r>
            <a:r>
              <a:rPr lang="en-US" sz="1600" b="1" dirty="0">
                <a:solidFill>
                  <a:srgbClr val="000000"/>
                </a:solidFill>
                <a:latin typeface="Heiti SC Light"/>
                <a:ea typeface="Heiti SC Light"/>
                <a:cs typeface="Heiti SC Light"/>
              </a:rPr>
              <a:t>)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44:   3c190000        </a:t>
            </a:r>
            <a:r>
              <a:rPr lang="en-US" sz="1600" b="1" dirty="0" err="1">
                <a:solidFill>
                  <a:srgbClr val="000000"/>
                </a:solidFill>
                <a:latin typeface="Heiti SC Light"/>
                <a:ea typeface="Heiti SC Light"/>
                <a:cs typeface="Heiti SC Light"/>
              </a:rPr>
              <a:t>lui</a:t>
            </a:r>
            <a:r>
              <a:rPr lang="en-US" sz="1600" b="1" dirty="0">
                <a:solidFill>
                  <a:srgbClr val="000000"/>
                </a:solidFill>
                <a:latin typeface="Heiti SC Light"/>
                <a:ea typeface="Heiti SC Light"/>
                <a:cs typeface="Heiti SC Light"/>
              </a:rPr>
              <a:t>     t9,0x0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48:   27390000        </a:t>
            </a:r>
            <a:r>
              <a:rPr lang="en-US" sz="1600" b="1" dirty="0" err="1">
                <a:solidFill>
                  <a:srgbClr val="000000"/>
                </a:solidFill>
                <a:latin typeface="Heiti SC Light"/>
                <a:ea typeface="Heiti SC Light"/>
                <a:cs typeface="Heiti SC Light"/>
              </a:rPr>
              <a:t>addiu</a:t>
            </a:r>
            <a:r>
              <a:rPr lang="en-US" sz="1600" b="1" dirty="0">
                <a:solidFill>
                  <a:srgbClr val="000000"/>
                </a:solidFill>
                <a:latin typeface="Heiti SC Light"/>
                <a:ea typeface="Heiti SC Light"/>
                <a:cs typeface="Heiti SC Light"/>
              </a:rPr>
              <a:t>   t9,t9,0 </a:t>
            </a:r>
            <a:br>
              <a:rPr lang="en-US" sz="1600" b="1" dirty="0">
                <a:solidFill>
                  <a:srgbClr val="000000"/>
                </a:solidFill>
                <a:latin typeface="Heiti SC Light"/>
                <a:ea typeface="Heiti SC Light"/>
                <a:cs typeface="Heiti SC Light"/>
              </a:rPr>
            </a:br>
            <a:r>
              <a:rPr lang="en-US" sz="1600" b="1" dirty="0">
                <a:solidFill>
                  <a:srgbClr val="000000"/>
                </a:solidFill>
                <a:latin typeface="Heiti SC Light"/>
                <a:ea typeface="Heiti SC Light"/>
                <a:cs typeface="Heiti SC Light"/>
              </a:rPr>
              <a:t> 4c:   0320f809        </a:t>
            </a:r>
            <a:r>
              <a:rPr lang="en-US" sz="1600" b="1" dirty="0" err="1">
                <a:solidFill>
                  <a:srgbClr val="000000"/>
                </a:solidFill>
                <a:latin typeface="Heiti SC Light"/>
                <a:ea typeface="Heiti SC Light"/>
                <a:cs typeface="Heiti SC Light"/>
              </a:rPr>
              <a:t>jalr</a:t>
            </a:r>
            <a:r>
              <a:rPr lang="en-US" sz="1600" b="1" dirty="0">
                <a:solidFill>
                  <a:srgbClr val="000000"/>
                </a:solidFill>
                <a:latin typeface="Heiti SC Light"/>
                <a:ea typeface="Heiti SC Light"/>
                <a:cs typeface="Heiti SC Light"/>
              </a:rPr>
              <a:t>    t9 </a:t>
            </a:r>
            <a:r>
              <a:rPr lang="en-US" sz="1600" dirty="0">
                <a:solidFill>
                  <a:srgbClr val="000000"/>
                </a:solidFill>
                <a:latin typeface="Times New Roman" pitchFamily="18" charset="0"/>
              </a:rPr>
              <a:t/>
            </a:r>
            <a:br>
              <a:rPr lang="en-US" sz="1600" dirty="0">
                <a:solidFill>
                  <a:srgbClr val="000000"/>
                </a:solidFill>
                <a:latin typeface="Times New Roman" pitchFamily="18" charset="0"/>
              </a:rPr>
            </a:br>
            <a:r>
              <a:rPr lang="en-US" sz="1600" dirty="0" smtClean="0">
                <a:solidFill>
                  <a:srgbClr val="000000"/>
                </a:solidFill>
                <a:latin typeface="Times New Roman" pitchFamily="18" charset="0"/>
              </a:rPr>
              <a:t>…</a:t>
            </a:r>
            <a:endParaRPr lang="en-US" sz="1600" dirty="0">
              <a:solidFill>
                <a:srgbClr val="000000"/>
              </a:solidFill>
              <a:latin typeface="Times New Roman" pitchFamily="18" charset="0"/>
            </a:endParaRPr>
          </a:p>
        </p:txBody>
      </p:sp>
    </p:spTree>
    <p:extLst>
      <p:ext uri="{BB962C8B-B14F-4D97-AF65-F5344CB8AC3E}">
        <p14:creationId xmlns:p14="http://schemas.microsoft.com/office/powerpoint/2010/main" val="2474479013"/>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程序入口点</a:t>
            </a:r>
            <a:endParaRPr lang="en-US" dirty="0"/>
          </a:p>
        </p:txBody>
      </p:sp>
      <p:sp>
        <p:nvSpPr>
          <p:cNvPr id="3" name="Rectangle 2"/>
          <p:cNvSpPr/>
          <p:nvPr/>
        </p:nvSpPr>
        <p:spPr>
          <a:xfrm>
            <a:off x="427951" y="1427589"/>
            <a:ext cx="8362731" cy="4336059"/>
          </a:xfrm>
          <a:prstGeom prst="rect">
            <a:avLst/>
          </a:prstGeom>
        </p:spPr>
        <p:txBody>
          <a:bodyPr wrap="square">
            <a:spAutoFit/>
          </a:bodyPr>
          <a:lstStyle/>
          <a:p>
            <a:pPr fontAlgn="base">
              <a:lnSpc>
                <a:spcPct val="110000"/>
              </a:lnSpc>
              <a:spcBef>
                <a:spcPct val="0"/>
              </a:spcBef>
              <a:spcAft>
                <a:spcPct val="0"/>
              </a:spcAft>
            </a:pPr>
            <a:r>
              <a:rPr lang="en-US" b="1" dirty="0" smtClean="0">
                <a:solidFill>
                  <a:srgbClr val="000000"/>
                </a:solidFill>
                <a:latin typeface="Times New Roman" pitchFamily="18" charset="0"/>
              </a:rPr>
              <a:t>Crt1.o 的定位表：</a:t>
            </a:r>
          </a:p>
          <a:p>
            <a:pPr fontAlgn="base">
              <a:lnSpc>
                <a:spcPct val="110000"/>
              </a:lnSpc>
              <a:spcBef>
                <a:spcPct val="0"/>
              </a:spcBef>
              <a:spcAft>
                <a:spcPct val="0"/>
              </a:spcAft>
            </a:pPr>
            <a:endParaRPr lang="en-US" b="1" dirty="0">
              <a:solidFill>
                <a:srgbClr val="000000"/>
              </a:solidFill>
              <a:latin typeface="Times New Roman" pitchFamily="18" charset="0"/>
            </a:endParaRPr>
          </a:p>
          <a:p>
            <a:pPr fontAlgn="base">
              <a:lnSpc>
                <a:spcPct val="110000"/>
              </a:lnSpc>
              <a:spcBef>
                <a:spcPct val="0"/>
              </a:spcBef>
              <a:spcAft>
                <a:spcPct val="0"/>
              </a:spcAft>
            </a:pPr>
            <a:r>
              <a:rPr lang="en-US" b="1" dirty="0" smtClean="0">
                <a:solidFill>
                  <a:srgbClr val="000000"/>
                </a:solidFill>
                <a:latin typeface="Times New Roman" pitchFamily="18" charset="0"/>
              </a:rPr>
              <a:t>Relocation </a:t>
            </a:r>
            <a:r>
              <a:rPr lang="en-US" b="1" dirty="0">
                <a:solidFill>
                  <a:srgbClr val="000000"/>
                </a:solidFill>
                <a:latin typeface="Times New Roman" pitchFamily="18" charset="0"/>
              </a:rPr>
              <a:t>section '.</a:t>
            </a:r>
            <a:r>
              <a:rPr lang="en-US" b="1" dirty="0" err="1">
                <a:solidFill>
                  <a:srgbClr val="000000"/>
                </a:solidFill>
                <a:latin typeface="Times New Roman" pitchFamily="18" charset="0"/>
              </a:rPr>
              <a:t>rel.text</a:t>
            </a:r>
            <a:r>
              <a:rPr lang="en-US" b="1" dirty="0">
                <a:solidFill>
                  <a:srgbClr val="000000"/>
                </a:solidFill>
                <a:latin typeface="Times New Roman" pitchFamily="18" charset="0"/>
              </a:rPr>
              <a:t>' at offset 0x42c contains 10 entries: </a:t>
            </a:r>
            <a:br>
              <a:rPr lang="en-US" b="1" dirty="0">
                <a:solidFill>
                  <a:srgbClr val="000000"/>
                </a:solidFill>
                <a:latin typeface="Times New Roman" pitchFamily="18" charset="0"/>
              </a:rPr>
            </a:br>
            <a:r>
              <a:rPr lang="en-US" b="1" dirty="0">
                <a:solidFill>
                  <a:srgbClr val="000000"/>
                </a:solidFill>
                <a:latin typeface="Times New Roman" pitchFamily="18" charset="0"/>
              </a:rPr>
              <a:t>Offset     </a:t>
            </a:r>
            <a:r>
              <a:rPr lang="en-US" b="1" dirty="0" smtClean="0">
                <a:solidFill>
                  <a:srgbClr val="000000"/>
                </a:solidFill>
                <a:latin typeface="Times New Roman" pitchFamily="18" charset="0"/>
              </a:rPr>
              <a:t>   Info </a:t>
            </a:r>
            <a:r>
              <a:rPr lang="en-US" b="1" dirty="0">
                <a:solidFill>
                  <a:srgbClr val="000000"/>
                </a:solidFill>
                <a:latin typeface="Times New Roman" pitchFamily="18" charset="0"/>
              </a:rPr>
              <a:t>   </a:t>
            </a:r>
            <a:r>
              <a:rPr lang="en-US" b="1" dirty="0" smtClean="0">
                <a:solidFill>
                  <a:srgbClr val="000000"/>
                </a:solidFill>
                <a:latin typeface="Times New Roman" pitchFamily="18" charset="0"/>
              </a:rPr>
              <a:t>     Type </a:t>
            </a:r>
            <a:r>
              <a:rPr lang="en-US" b="1" dirty="0">
                <a:solidFill>
                  <a:srgbClr val="000000"/>
                </a:solidFill>
                <a:latin typeface="Times New Roman" pitchFamily="18" charset="0"/>
              </a:rPr>
              <a:t>          </a:t>
            </a:r>
            <a:r>
              <a:rPr lang="en-US" b="1" dirty="0" smtClean="0">
                <a:solidFill>
                  <a:srgbClr val="000000"/>
                </a:solidFill>
                <a:latin typeface="Times New Roman" pitchFamily="18" charset="0"/>
              </a:rPr>
              <a:t>           </a:t>
            </a:r>
            <a:r>
              <a:rPr lang="en-US" b="1" dirty="0">
                <a:solidFill>
                  <a:srgbClr val="000000"/>
                </a:solidFill>
                <a:latin typeface="Times New Roman" pitchFamily="18" charset="0"/>
              </a:rPr>
              <a:t> </a:t>
            </a:r>
            <a:r>
              <a:rPr lang="en-US" b="1" dirty="0" err="1">
                <a:solidFill>
                  <a:srgbClr val="000000"/>
                </a:solidFill>
                <a:latin typeface="Times New Roman" pitchFamily="18" charset="0"/>
              </a:rPr>
              <a:t>Sym.Value</a:t>
            </a:r>
            <a:r>
              <a:rPr lang="en-US" b="1" dirty="0">
                <a:solidFill>
                  <a:srgbClr val="000000"/>
                </a:solidFill>
                <a:latin typeface="Times New Roman" pitchFamily="18" charset="0"/>
              </a:rPr>
              <a:t>  Sym. Name </a:t>
            </a:r>
            <a:br>
              <a:rPr lang="en-US" b="1" dirty="0">
                <a:solidFill>
                  <a:srgbClr val="000000"/>
                </a:solidFill>
                <a:latin typeface="Times New Roman" pitchFamily="18" charset="0"/>
              </a:rPr>
            </a:br>
            <a:r>
              <a:rPr lang="en-US" b="1" dirty="0">
                <a:solidFill>
                  <a:srgbClr val="000000"/>
                </a:solidFill>
                <a:latin typeface="Times New Roman" pitchFamily="18" charset="0"/>
              </a:rPr>
              <a:t>00000000  00000f05 </a:t>
            </a:r>
            <a:r>
              <a:rPr lang="en-US" b="1" dirty="0" smtClean="0">
                <a:solidFill>
                  <a:srgbClr val="000000"/>
                </a:solidFill>
                <a:latin typeface="Times New Roman" pitchFamily="18" charset="0"/>
              </a:rPr>
              <a:t> R_MIPS_HI16 </a:t>
            </a:r>
            <a:r>
              <a:rPr lang="en-US" b="1" dirty="0">
                <a:solidFill>
                  <a:srgbClr val="000000"/>
                </a:solidFill>
                <a:latin typeface="Times New Roman" pitchFamily="18" charset="0"/>
              </a:rPr>
              <a:t>      00000000   _</a:t>
            </a:r>
            <a:r>
              <a:rPr lang="en-US" b="1" dirty="0" err="1">
                <a:solidFill>
                  <a:srgbClr val="000000"/>
                </a:solidFill>
                <a:latin typeface="Times New Roman" pitchFamily="18" charset="0"/>
              </a:rPr>
              <a:t>gp</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000000"/>
                </a:solidFill>
                <a:latin typeface="Times New Roman" pitchFamily="18" charset="0"/>
              </a:rPr>
              <a:t>00000004  00000f06 </a:t>
            </a:r>
            <a:r>
              <a:rPr lang="en-US" b="1" dirty="0" smtClean="0">
                <a:solidFill>
                  <a:srgbClr val="000000"/>
                </a:solidFill>
                <a:latin typeface="Times New Roman" pitchFamily="18" charset="0"/>
              </a:rPr>
              <a:t> R_MIPS_LO16 </a:t>
            </a:r>
            <a:r>
              <a:rPr lang="en-US" b="1" dirty="0">
                <a:solidFill>
                  <a:srgbClr val="000000"/>
                </a:solidFill>
                <a:latin typeface="Times New Roman" pitchFamily="18" charset="0"/>
              </a:rPr>
              <a:t>      00000000   _</a:t>
            </a:r>
            <a:r>
              <a:rPr lang="en-US" b="1" dirty="0" err="1">
                <a:solidFill>
                  <a:srgbClr val="000000"/>
                </a:solidFill>
                <a:latin typeface="Times New Roman" pitchFamily="18" charset="0"/>
              </a:rPr>
              <a:t>gp</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FF0000"/>
                </a:solidFill>
                <a:latin typeface="Times New Roman" pitchFamily="18" charset="0"/>
              </a:rPr>
              <a:t>0000000c</a:t>
            </a:r>
            <a:r>
              <a:rPr lang="en-US" b="1" dirty="0">
                <a:solidFill>
                  <a:srgbClr val="000000"/>
                </a:solidFill>
                <a:latin typeface="Times New Roman" pitchFamily="18" charset="0"/>
              </a:rPr>
              <a:t>  00001305 </a:t>
            </a:r>
            <a:r>
              <a:rPr lang="en-US" b="1" dirty="0" smtClean="0">
                <a:solidFill>
                  <a:srgbClr val="000000"/>
                </a:solidFill>
                <a:latin typeface="Times New Roman" pitchFamily="18" charset="0"/>
              </a:rPr>
              <a:t> R_MIPS_HI16 </a:t>
            </a:r>
            <a:r>
              <a:rPr lang="en-US" b="1" dirty="0">
                <a:solidFill>
                  <a:srgbClr val="000000"/>
                </a:solidFill>
                <a:latin typeface="Times New Roman" pitchFamily="18" charset="0"/>
              </a:rPr>
              <a:t>      00000000   </a:t>
            </a:r>
            <a:r>
              <a:rPr lang="en-US" b="1" dirty="0">
                <a:solidFill>
                  <a:srgbClr val="FF0000"/>
                </a:solidFill>
                <a:latin typeface="Times New Roman" pitchFamily="18" charset="0"/>
              </a:rPr>
              <a:t>main</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FF0000"/>
                </a:solidFill>
                <a:latin typeface="Times New Roman" pitchFamily="18" charset="0"/>
              </a:rPr>
              <a:t>00000010</a:t>
            </a:r>
            <a:r>
              <a:rPr lang="en-US" b="1" dirty="0">
                <a:solidFill>
                  <a:srgbClr val="000000"/>
                </a:solidFill>
                <a:latin typeface="Times New Roman" pitchFamily="18" charset="0"/>
              </a:rPr>
              <a:t>  00001306 </a:t>
            </a:r>
            <a:r>
              <a:rPr lang="en-US" b="1" dirty="0" smtClean="0">
                <a:solidFill>
                  <a:srgbClr val="000000"/>
                </a:solidFill>
                <a:latin typeface="Times New Roman" pitchFamily="18" charset="0"/>
              </a:rPr>
              <a:t> R_MIPS_LO16 </a:t>
            </a:r>
            <a:r>
              <a:rPr lang="en-US" b="1" dirty="0">
                <a:solidFill>
                  <a:srgbClr val="000000"/>
                </a:solidFill>
                <a:latin typeface="Times New Roman" pitchFamily="18" charset="0"/>
              </a:rPr>
              <a:t>      00000000   </a:t>
            </a:r>
            <a:r>
              <a:rPr lang="en-US" b="1" dirty="0">
                <a:solidFill>
                  <a:srgbClr val="FF0000"/>
                </a:solidFill>
                <a:latin typeface="Times New Roman" pitchFamily="18" charset="0"/>
              </a:rPr>
              <a:t>main</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000000"/>
                </a:solidFill>
                <a:latin typeface="Times New Roman" pitchFamily="18" charset="0"/>
              </a:rPr>
              <a:t>00000028  00001205 </a:t>
            </a:r>
            <a:r>
              <a:rPr lang="en-US" b="1" dirty="0" smtClean="0">
                <a:solidFill>
                  <a:srgbClr val="000000"/>
                </a:solidFill>
                <a:latin typeface="Times New Roman" pitchFamily="18" charset="0"/>
              </a:rPr>
              <a:t> R_MIPS_HI16 </a:t>
            </a:r>
            <a:r>
              <a:rPr lang="en-US" b="1" dirty="0">
                <a:solidFill>
                  <a:srgbClr val="000000"/>
                </a:solidFill>
                <a:latin typeface="Times New Roman" pitchFamily="18" charset="0"/>
              </a:rPr>
              <a:t>      00000000   __</a:t>
            </a:r>
            <a:r>
              <a:rPr lang="en-US" b="1" dirty="0" err="1">
                <a:solidFill>
                  <a:srgbClr val="000000"/>
                </a:solidFill>
                <a:latin typeface="Times New Roman" pitchFamily="18" charset="0"/>
              </a:rPr>
              <a:t>libc_csu_init</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000000"/>
                </a:solidFill>
                <a:latin typeface="Times New Roman" pitchFamily="18" charset="0"/>
              </a:rPr>
              <a:t>0000002c  00001206 </a:t>
            </a:r>
            <a:r>
              <a:rPr lang="en-US" b="1" dirty="0" smtClean="0">
                <a:solidFill>
                  <a:srgbClr val="000000"/>
                </a:solidFill>
                <a:latin typeface="Times New Roman" pitchFamily="18" charset="0"/>
              </a:rPr>
              <a:t> R_MIPS_LO16 </a:t>
            </a:r>
            <a:r>
              <a:rPr lang="en-US" b="1" dirty="0">
                <a:solidFill>
                  <a:srgbClr val="000000"/>
                </a:solidFill>
                <a:latin typeface="Times New Roman" pitchFamily="18" charset="0"/>
              </a:rPr>
              <a:t>      00000000   __</a:t>
            </a:r>
            <a:r>
              <a:rPr lang="en-US" b="1" dirty="0" err="1">
                <a:solidFill>
                  <a:srgbClr val="000000"/>
                </a:solidFill>
                <a:latin typeface="Times New Roman" pitchFamily="18" charset="0"/>
              </a:rPr>
              <a:t>libc_csu_init</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000000"/>
                </a:solidFill>
                <a:latin typeface="Times New Roman" pitchFamily="18" charset="0"/>
              </a:rPr>
              <a:t>00000030  00001005 </a:t>
            </a:r>
            <a:r>
              <a:rPr lang="en-US" b="1" dirty="0" smtClean="0">
                <a:solidFill>
                  <a:srgbClr val="000000"/>
                </a:solidFill>
                <a:latin typeface="Times New Roman" pitchFamily="18" charset="0"/>
              </a:rPr>
              <a:t> R_MIPS_HI16 </a:t>
            </a:r>
            <a:r>
              <a:rPr lang="en-US" b="1" dirty="0">
                <a:solidFill>
                  <a:srgbClr val="000000"/>
                </a:solidFill>
                <a:latin typeface="Times New Roman" pitchFamily="18" charset="0"/>
              </a:rPr>
              <a:t>      00000000   __</a:t>
            </a:r>
            <a:r>
              <a:rPr lang="en-US" b="1" dirty="0" err="1">
                <a:solidFill>
                  <a:srgbClr val="000000"/>
                </a:solidFill>
                <a:latin typeface="Times New Roman" pitchFamily="18" charset="0"/>
              </a:rPr>
              <a:t>libc_csu_fini</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000000"/>
                </a:solidFill>
                <a:latin typeface="Times New Roman" pitchFamily="18" charset="0"/>
              </a:rPr>
              <a:t>00000034  00001006 </a:t>
            </a:r>
            <a:r>
              <a:rPr lang="en-US" b="1" dirty="0" smtClean="0">
                <a:solidFill>
                  <a:srgbClr val="000000"/>
                </a:solidFill>
                <a:latin typeface="Times New Roman" pitchFamily="18" charset="0"/>
              </a:rPr>
              <a:t> R_MIPS_LO16 </a:t>
            </a:r>
            <a:r>
              <a:rPr lang="en-US" b="1" dirty="0">
                <a:solidFill>
                  <a:srgbClr val="000000"/>
                </a:solidFill>
                <a:latin typeface="Times New Roman" pitchFamily="18" charset="0"/>
              </a:rPr>
              <a:t>      00000000   __</a:t>
            </a:r>
            <a:r>
              <a:rPr lang="en-US" b="1" dirty="0" err="1">
                <a:solidFill>
                  <a:srgbClr val="000000"/>
                </a:solidFill>
                <a:latin typeface="Times New Roman" pitchFamily="18" charset="0"/>
              </a:rPr>
              <a:t>libc_csu_fini</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000000"/>
                </a:solidFill>
                <a:latin typeface="Times New Roman" pitchFamily="18" charset="0"/>
              </a:rPr>
              <a:t>00000044  00001605 </a:t>
            </a:r>
            <a:r>
              <a:rPr lang="en-US" b="1" dirty="0" smtClean="0">
                <a:solidFill>
                  <a:srgbClr val="000000"/>
                </a:solidFill>
                <a:latin typeface="Times New Roman" pitchFamily="18" charset="0"/>
              </a:rPr>
              <a:t> R_MIPS_HI16 </a:t>
            </a:r>
            <a:r>
              <a:rPr lang="en-US" b="1" dirty="0">
                <a:solidFill>
                  <a:srgbClr val="000000"/>
                </a:solidFill>
                <a:latin typeface="Times New Roman" pitchFamily="18" charset="0"/>
              </a:rPr>
              <a:t>      00000000   __</a:t>
            </a:r>
            <a:r>
              <a:rPr lang="en-US" b="1" dirty="0" err="1">
                <a:solidFill>
                  <a:srgbClr val="000000"/>
                </a:solidFill>
                <a:latin typeface="Times New Roman" pitchFamily="18" charset="0"/>
              </a:rPr>
              <a:t>libc_start_main</a:t>
            </a:r>
            <a:r>
              <a:rPr lang="en-US" b="1" dirty="0">
                <a:solidFill>
                  <a:srgbClr val="000000"/>
                </a:solidFill>
                <a:latin typeface="Times New Roman" pitchFamily="18" charset="0"/>
              </a:rPr>
              <a:t> </a:t>
            </a:r>
            <a:br>
              <a:rPr lang="en-US" b="1" dirty="0">
                <a:solidFill>
                  <a:srgbClr val="000000"/>
                </a:solidFill>
                <a:latin typeface="Times New Roman" pitchFamily="18" charset="0"/>
              </a:rPr>
            </a:br>
            <a:r>
              <a:rPr lang="en-US" b="1" dirty="0">
                <a:solidFill>
                  <a:srgbClr val="000000"/>
                </a:solidFill>
                <a:latin typeface="Times New Roman" pitchFamily="18" charset="0"/>
              </a:rPr>
              <a:t>00000048  00001606 </a:t>
            </a:r>
            <a:r>
              <a:rPr lang="en-US" b="1" dirty="0" smtClean="0">
                <a:solidFill>
                  <a:srgbClr val="000000"/>
                </a:solidFill>
                <a:latin typeface="Times New Roman" pitchFamily="18" charset="0"/>
              </a:rPr>
              <a:t> R_MIPS_LO16 </a:t>
            </a:r>
            <a:r>
              <a:rPr lang="en-US" b="1" dirty="0">
                <a:solidFill>
                  <a:srgbClr val="000000"/>
                </a:solidFill>
                <a:latin typeface="Times New Roman" pitchFamily="18" charset="0"/>
              </a:rPr>
              <a:t>      00000000   __</a:t>
            </a:r>
            <a:r>
              <a:rPr lang="en-US" b="1" dirty="0" err="1">
                <a:solidFill>
                  <a:srgbClr val="000000"/>
                </a:solidFill>
                <a:latin typeface="Times New Roman" pitchFamily="18" charset="0"/>
              </a:rPr>
              <a:t>libc_start_main</a:t>
            </a:r>
            <a:r>
              <a:rPr lang="zh-CN" altLang="en-US" b="1" dirty="0">
                <a:solidFill>
                  <a:srgbClr val="000000"/>
                </a:solidFill>
                <a:latin typeface="Times New Roman" pitchFamily="18" charset="0"/>
              </a:rPr>
              <a:t> </a:t>
            </a:r>
            <a:endParaRPr lang="en-US" b="1" dirty="0">
              <a:solidFill>
                <a:srgbClr val="000000"/>
              </a:solidFill>
              <a:latin typeface="Times New Roman" pitchFamily="18" charset="0"/>
            </a:endParaRPr>
          </a:p>
        </p:txBody>
      </p:sp>
      <p:sp>
        <p:nvSpPr>
          <p:cNvPr id="5" name="Rounded Rectangular Callout 4"/>
          <p:cNvSpPr/>
          <p:nvPr/>
        </p:nvSpPr>
        <p:spPr bwMode="auto">
          <a:xfrm>
            <a:off x="4624631" y="1118893"/>
            <a:ext cx="4237815" cy="784790"/>
          </a:xfrm>
          <a:prstGeom prst="wedgeRoundRectCallout">
            <a:avLst>
              <a:gd name="adj1" fmla="val -107570"/>
              <a:gd name="adj2" fmla="val 7708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400" dirty="0" smtClean="0">
                <a:solidFill>
                  <a:srgbClr val="000000"/>
                </a:solidFill>
              </a:rPr>
              <a:t>start_</a:t>
            </a:r>
            <a:r>
              <a:rPr lang="zh-CN" altLang="en-US" sz="2400" dirty="0" smtClean="0">
                <a:solidFill>
                  <a:srgbClr val="000000"/>
                </a:solidFill>
              </a:rPr>
              <a:t>入口函数调用了</a:t>
            </a:r>
            <a:r>
              <a:rPr lang="en-US" altLang="zh-CN" sz="2400" dirty="0" smtClean="0">
                <a:solidFill>
                  <a:srgbClr val="000000"/>
                </a:solidFill>
              </a:rPr>
              <a:t>main</a:t>
            </a:r>
            <a:endParaRPr lang="en-US" sz="2400" dirty="0">
              <a:solidFill>
                <a:srgbClr val="000000"/>
              </a:solidFill>
            </a:endParaRPr>
          </a:p>
        </p:txBody>
      </p:sp>
    </p:spTree>
    <p:extLst>
      <p:ext uri="{BB962C8B-B14F-4D97-AF65-F5344CB8AC3E}">
        <p14:creationId xmlns:p14="http://schemas.microsoft.com/office/powerpoint/2010/main" val="698347350"/>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程序的装载和运行</a:t>
            </a:r>
            <a:r>
              <a:rPr lang="en-US" altLang="zh-CN" dirty="0" smtClean="0"/>
              <a:t>	</a:t>
            </a:r>
            <a:endParaRPr lang="en-US" dirty="0"/>
          </a:p>
        </p:txBody>
      </p:sp>
      <p:sp>
        <p:nvSpPr>
          <p:cNvPr id="3" name="Content Placeholder 2"/>
          <p:cNvSpPr>
            <a:spLocks noGrp="1"/>
          </p:cNvSpPr>
          <p:nvPr>
            <p:ph idx="1"/>
          </p:nvPr>
        </p:nvSpPr>
        <p:spPr>
          <a:xfrm>
            <a:off x="276226" y="946150"/>
            <a:ext cx="5176698" cy="5245100"/>
          </a:xfrm>
        </p:spPr>
        <p:txBody>
          <a:bodyPr/>
          <a:lstStyle/>
          <a:p>
            <a:r>
              <a:rPr lang="zh-CN" altLang="en-US" dirty="0" smtClean="0"/>
              <a:t>执行程序的过程</a:t>
            </a:r>
            <a:endParaRPr lang="en-US" altLang="zh-CN" dirty="0" smtClean="0"/>
          </a:p>
          <a:p>
            <a:pPr lvl="1"/>
            <a:r>
              <a:rPr lang="en-US" dirty="0"/>
              <a:t>shell</a:t>
            </a:r>
            <a:r>
              <a:rPr lang="zh-CN" altLang="en-US" dirty="0"/>
              <a:t>调用</a:t>
            </a:r>
            <a:r>
              <a:rPr lang="en-US" dirty="0"/>
              <a:t>fork()</a:t>
            </a:r>
            <a:r>
              <a:rPr lang="zh-CN" altLang="en-US" dirty="0"/>
              <a:t>系统调用</a:t>
            </a:r>
            <a:r>
              <a:rPr lang="zh-CN" altLang="en-US" dirty="0" smtClean="0"/>
              <a:t>，</a:t>
            </a:r>
            <a:endParaRPr lang="en-US" altLang="zh-CN" dirty="0" smtClean="0"/>
          </a:p>
          <a:p>
            <a:pPr lvl="1"/>
            <a:r>
              <a:rPr lang="zh-CN" altLang="en-US" dirty="0" smtClean="0"/>
              <a:t>创建出一个子进程</a:t>
            </a:r>
            <a:endParaRPr lang="en-US" altLang="zh-CN" dirty="0" smtClean="0"/>
          </a:p>
          <a:p>
            <a:pPr lvl="1"/>
            <a:r>
              <a:rPr lang="zh-CN" altLang="en-US" dirty="0" smtClean="0"/>
              <a:t>子进程调</a:t>
            </a:r>
            <a:r>
              <a:rPr lang="zh-CN" altLang="en-US" dirty="0"/>
              <a:t>用</a:t>
            </a:r>
            <a:r>
              <a:rPr lang="en-US" dirty="0" err="1"/>
              <a:t>execve</a:t>
            </a:r>
            <a:r>
              <a:rPr lang="en-US" dirty="0"/>
              <a:t>()</a:t>
            </a:r>
            <a:r>
              <a:rPr lang="zh-CN" altLang="en-US" dirty="0"/>
              <a:t>加载</a:t>
            </a:r>
            <a:r>
              <a:rPr lang="en-US" dirty="0" smtClean="0"/>
              <a:t>program</a:t>
            </a:r>
          </a:p>
          <a:p>
            <a:r>
              <a:rPr lang="en-US" altLang="zh-CN" dirty="0"/>
              <a:t>Fork()</a:t>
            </a:r>
          </a:p>
          <a:p>
            <a:r>
              <a:rPr lang="en-US" altLang="zh-CN" dirty="0" err="1"/>
              <a:t>Execve</a:t>
            </a:r>
            <a:r>
              <a:rPr lang="en-US" altLang="zh-CN" dirty="0"/>
              <a:t>(char *filename, char *</a:t>
            </a:r>
            <a:r>
              <a:rPr lang="en-US" altLang="zh-CN" dirty="0" err="1"/>
              <a:t>argv</a:t>
            </a:r>
            <a:r>
              <a:rPr lang="en-US" altLang="zh-CN" dirty="0"/>
              <a:t>[], char *</a:t>
            </a:r>
            <a:r>
              <a:rPr lang="en-US" altLang="zh-CN" dirty="0" err="1"/>
              <a:t>envp</a:t>
            </a:r>
            <a:r>
              <a:rPr lang="en-US" altLang="zh-CN" dirty="0"/>
              <a:t>)</a:t>
            </a:r>
          </a:p>
          <a:p>
            <a:pPr marL="0" indent="0">
              <a:buNone/>
            </a:pPr>
            <a:endParaRPr lang="en-US" altLang="zh-CN" dirty="0" smtClean="0"/>
          </a:p>
        </p:txBody>
      </p:sp>
      <p:cxnSp>
        <p:nvCxnSpPr>
          <p:cNvPr id="8" name="Straight Arrow Connector 7"/>
          <p:cNvCxnSpPr/>
          <p:nvPr/>
        </p:nvCxnSpPr>
        <p:spPr bwMode="auto">
          <a:xfrm flipH="1">
            <a:off x="1711158" y="4191001"/>
            <a:ext cx="2125580" cy="434473"/>
          </a:xfrm>
          <a:prstGeom prst="straightConnector1">
            <a:avLst/>
          </a:pr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arrow"/>
          </a:ln>
          <a:effectLst>
            <a:outerShdw dist="74053" dir="7257825" algn="ctr" rotWithShape="0">
              <a:schemeClr val="bg2">
                <a:alpha val="50000"/>
              </a:schemeClr>
            </a:outerShdw>
          </a:effectLst>
        </p:spPr>
      </p:cxnSp>
      <p:pic>
        <p:nvPicPr>
          <p:cNvPr id="7" name="Picture 6"/>
          <p:cNvPicPr>
            <a:picLocks noChangeAspect="1"/>
          </p:cNvPicPr>
          <p:nvPr/>
        </p:nvPicPr>
        <p:blipFill>
          <a:blip r:embed="rId3"/>
          <a:stretch>
            <a:fillRect/>
          </a:stretch>
        </p:blipFill>
        <p:spPr>
          <a:xfrm>
            <a:off x="5710472" y="461963"/>
            <a:ext cx="2912828" cy="6044539"/>
          </a:xfrm>
          <a:prstGeom prst="rect">
            <a:avLst/>
          </a:prstGeom>
          <a:effectLst>
            <a:outerShdw dir="5400000" algn="ctr" rotWithShape="0">
              <a:srgbClr val="000000">
                <a:alpha val="7000"/>
              </a:srgbClr>
            </a:outerShdw>
          </a:effectLst>
        </p:spPr>
      </p:pic>
    </p:spTree>
    <p:extLst>
      <p:ext uri="{BB962C8B-B14F-4D97-AF65-F5344CB8AC3E}">
        <p14:creationId xmlns:p14="http://schemas.microsoft.com/office/powerpoint/2010/main" val="3140723152"/>
      </p:ext>
    </p:extLst>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a:t>
            </a:r>
            <a:r>
              <a:rPr lang="zh-CN" altLang="en-US" dirty="0" smtClean="0"/>
              <a:t>装载</a:t>
            </a:r>
            <a:endParaRPr lang="zh-CN" altLang="en-US" dirty="0"/>
          </a:p>
        </p:txBody>
      </p:sp>
      <p:sp>
        <p:nvSpPr>
          <p:cNvPr id="5" name="内容占位符 2"/>
          <p:cNvSpPr>
            <a:spLocks noGrp="1"/>
          </p:cNvSpPr>
          <p:nvPr>
            <p:ph idx="1"/>
          </p:nvPr>
        </p:nvSpPr>
        <p:spPr>
          <a:xfrm>
            <a:off x="102332" y="1628800"/>
            <a:ext cx="8939336" cy="4525963"/>
          </a:xfrm>
        </p:spPr>
        <p:txBody>
          <a:bodyPr/>
          <a:lstStyle/>
          <a:p>
            <a:pPr marL="0" indent="0">
              <a:buNone/>
            </a:pPr>
            <a:r>
              <a:rPr lang="zh-CN" altLang="en-US" sz="2800" dirty="0" smtClean="0"/>
              <a:t>装载前的工作：</a:t>
            </a:r>
            <a:endParaRPr lang="en-US" altLang="zh-CN" sz="2800" dirty="0" smtClean="0"/>
          </a:p>
          <a:p>
            <a:pPr lvl="1"/>
            <a:r>
              <a:rPr lang="en-US" altLang="zh-CN" dirty="0" smtClean="0"/>
              <a:t>shell</a:t>
            </a:r>
            <a:r>
              <a:rPr lang="zh-CN" altLang="zh-CN" dirty="0" smtClean="0"/>
              <a:t>调用</a:t>
            </a:r>
            <a:r>
              <a:rPr lang="en-US" altLang="zh-CN" dirty="0" smtClean="0"/>
              <a:t>fork()</a:t>
            </a:r>
            <a:r>
              <a:rPr lang="zh-CN" altLang="zh-CN" dirty="0" smtClean="0"/>
              <a:t>系统调用，创建出一个子进程。</a:t>
            </a:r>
            <a:endParaRPr lang="en-US" altLang="zh-CN" dirty="0" smtClean="0"/>
          </a:p>
          <a:p>
            <a:pPr marL="0" indent="0">
              <a:buNone/>
            </a:pPr>
            <a:r>
              <a:rPr lang="zh-CN" altLang="en-US" sz="2800" dirty="0" smtClean="0"/>
              <a:t>装载工作：</a:t>
            </a:r>
            <a:endParaRPr lang="en-US" altLang="zh-CN" sz="2800" dirty="0"/>
          </a:p>
          <a:p>
            <a:pPr lvl="1"/>
            <a:r>
              <a:rPr lang="zh-CN" altLang="zh-CN" dirty="0" smtClean="0"/>
              <a:t>子</a:t>
            </a:r>
            <a:r>
              <a:rPr lang="zh-CN" altLang="zh-CN" dirty="0"/>
              <a:t>进程调用</a:t>
            </a:r>
            <a:r>
              <a:rPr lang="en-US" altLang="zh-CN" dirty="0" err="1"/>
              <a:t>execve</a:t>
            </a:r>
            <a:r>
              <a:rPr lang="en-US" altLang="zh-CN" dirty="0"/>
              <a:t>()</a:t>
            </a:r>
            <a:r>
              <a:rPr lang="zh-CN" altLang="zh-CN" dirty="0"/>
              <a:t>加载</a:t>
            </a:r>
            <a:r>
              <a:rPr lang="en-US" altLang="zh-CN" dirty="0"/>
              <a:t>program(</a:t>
            </a:r>
            <a:r>
              <a:rPr lang="zh-CN" altLang="zh-CN" dirty="0" smtClean="0"/>
              <a:t>即要执行的</a:t>
            </a:r>
            <a:r>
              <a:rPr lang="zh-CN" altLang="zh-CN" dirty="0"/>
              <a:t>程序</a:t>
            </a:r>
            <a:r>
              <a:rPr lang="en-US" altLang="zh-CN" dirty="0"/>
              <a:t>)</a:t>
            </a:r>
            <a:r>
              <a:rPr lang="zh-CN" altLang="zh-CN" dirty="0" smtClean="0"/>
              <a:t>。</a:t>
            </a:r>
            <a:endParaRPr lang="en-US" altLang="zh-CN" dirty="0" smtClean="0"/>
          </a:p>
          <a:p>
            <a:pPr marL="0" indent="0">
              <a:spcBef>
                <a:spcPts val="1200"/>
              </a:spcBef>
              <a:buNone/>
            </a:pPr>
            <a:r>
              <a:rPr lang="zh-CN" altLang="zh-CN" sz="2800" dirty="0" smtClean="0"/>
              <a:t>程序</a:t>
            </a:r>
            <a:r>
              <a:rPr lang="zh-CN" altLang="en-US" sz="2800" dirty="0" smtClean="0"/>
              <a:t>如何</a:t>
            </a:r>
            <a:r>
              <a:rPr lang="zh-CN" altLang="zh-CN" sz="2800" dirty="0" smtClean="0"/>
              <a:t>被加载</a:t>
            </a:r>
            <a:r>
              <a:rPr lang="zh-CN" altLang="en-US" sz="2800" dirty="0" smtClean="0"/>
              <a:t>：</a:t>
            </a:r>
            <a:endParaRPr lang="en-US" altLang="zh-CN" sz="2800" dirty="0" smtClean="0"/>
          </a:p>
          <a:p>
            <a:pPr lvl="1">
              <a:lnSpc>
                <a:spcPct val="100000"/>
              </a:lnSpc>
            </a:pPr>
            <a:r>
              <a:rPr lang="zh-CN" altLang="zh-CN" dirty="0" smtClean="0"/>
              <a:t>加载</a:t>
            </a:r>
            <a:r>
              <a:rPr lang="zh-CN" altLang="zh-CN" dirty="0"/>
              <a:t>器在加载程序的时候只需要</a:t>
            </a:r>
            <a:r>
              <a:rPr lang="zh-CN" altLang="zh-CN" dirty="0" smtClean="0"/>
              <a:t>看</a:t>
            </a:r>
            <a:r>
              <a:rPr lang="en-US" altLang="zh-CN" dirty="0"/>
              <a:t>ELF</a:t>
            </a:r>
            <a:r>
              <a:rPr lang="zh-CN" altLang="zh-CN" dirty="0" smtClean="0"/>
              <a:t>文件</a:t>
            </a:r>
            <a:r>
              <a:rPr lang="zh-CN" altLang="en-US" dirty="0" smtClean="0"/>
              <a:t>中</a:t>
            </a:r>
            <a:r>
              <a:rPr lang="zh-CN" altLang="zh-CN" dirty="0" smtClean="0"/>
              <a:t>和</a:t>
            </a:r>
            <a:r>
              <a:rPr lang="en-US" altLang="zh-CN" dirty="0"/>
              <a:t>segment</a:t>
            </a:r>
            <a:r>
              <a:rPr lang="zh-CN" altLang="zh-CN" dirty="0"/>
              <a:t>相关的信息即可。我们用</a:t>
            </a:r>
            <a:r>
              <a:rPr lang="en-US" altLang="zh-CN" dirty="0" err="1"/>
              <a:t>readelf</a:t>
            </a:r>
            <a:r>
              <a:rPr lang="zh-CN" altLang="zh-CN" dirty="0"/>
              <a:t>工具将</a:t>
            </a:r>
            <a:r>
              <a:rPr lang="en-US" altLang="zh-CN" dirty="0"/>
              <a:t>segment</a:t>
            </a:r>
            <a:r>
              <a:rPr lang="zh-CN" altLang="zh-CN" dirty="0"/>
              <a:t>读取</a:t>
            </a:r>
            <a:r>
              <a:rPr lang="zh-CN" altLang="zh-CN" dirty="0" smtClean="0"/>
              <a:t>出来。</a:t>
            </a:r>
            <a:endParaRPr lang="en-US" altLang="zh-CN" dirty="0" smtClean="0"/>
          </a:p>
          <a:p>
            <a:pPr lvl="1">
              <a:lnSpc>
                <a:spcPct val="100000"/>
              </a:lnSpc>
            </a:pPr>
            <a:r>
              <a:rPr lang="zh-CN" altLang="zh-CN" dirty="0" smtClean="0">
                <a:solidFill>
                  <a:srgbClr val="FF0000"/>
                </a:solidFill>
              </a:rPr>
              <a:t>其中</a:t>
            </a:r>
            <a:r>
              <a:rPr lang="en-US" altLang="zh-CN" dirty="0">
                <a:solidFill>
                  <a:srgbClr val="FF0000"/>
                </a:solidFill>
              </a:rPr>
              <a:t>Type</a:t>
            </a:r>
            <a:r>
              <a:rPr lang="zh-CN" altLang="zh-CN" dirty="0">
                <a:solidFill>
                  <a:srgbClr val="FF0000"/>
                </a:solidFill>
              </a:rPr>
              <a:t>为</a:t>
            </a:r>
            <a:r>
              <a:rPr lang="en-US" altLang="zh-CN" dirty="0">
                <a:solidFill>
                  <a:srgbClr val="FF0000"/>
                </a:solidFill>
              </a:rPr>
              <a:t>Load</a:t>
            </a:r>
            <a:r>
              <a:rPr lang="zh-CN" altLang="zh-CN" dirty="0">
                <a:solidFill>
                  <a:srgbClr val="FF0000"/>
                </a:solidFill>
              </a:rPr>
              <a:t>的</a:t>
            </a:r>
            <a:r>
              <a:rPr lang="en-US" altLang="zh-CN" dirty="0">
                <a:solidFill>
                  <a:srgbClr val="FF0000"/>
                </a:solidFill>
              </a:rPr>
              <a:t>segment</a:t>
            </a:r>
            <a:r>
              <a:rPr lang="zh-CN" altLang="zh-CN" dirty="0">
                <a:solidFill>
                  <a:srgbClr val="FF0000"/>
                </a:solidFill>
              </a:rPr>
              <a:t>是需要被加载到内存中的部分。</a:t>
            </a:r>
          </a:p>
          <a:p>
            <a:endParaRPr lang="zh-CN" altLang="en-US" dirty="0"/>
          </a:p>
        </p:txBody>
      </p:sp>
    </p:spTree>
    <p:extLst>
      <p:ext uri="{BB962C8B-B14F-4D97-AF65-F5344CB8AC3E}">
        <p14:creationId xmlns:p14="http://schemas.microsoft.com/office/powerpoint/2010/main" val="256506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bwMode="auto">
          <a:xfrm>
            <a:off x="2581510" y="5422880"/>
            <a:ext cx="5024972" cy="551601"/>
          </a:xfrm>
          <a:prstGeom prst="wedgeRoundRectCallout">
            <a:avLst>
              <a:gd name="adj1" fmla="val -80953"/>
              <a:gd name="adj2" fmla="val -311482"/>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altLang="zh-CN" sz="2400" dirty="0" smtClean="0">
                <a:solidFill>
                  <a:srgbClr val="000000"/>
                </a:solidFill>
              </a:rPr>
              <a:t>LOAD</a:t>
            </a:r>
            <a:r>
              <a:rPr lang="zh-CN" altLang="en-US" sz="2400" dirty="0" smtClean="0">
                <a:solidFill>
                  <a:srgbClr val="000000"/>
                </a:solidFill>
              </a:rPr>
              <a:t>表示要加载到内存的的部分</a:t>
            </a:r>
            <a:endParaRPr lang="en-US" sz="2400" dirty="0">
              <a:solidFill>
                <a:srgbClr val="000000"/>
              </a:solidFill>
            </a:endParaRPr>
          </a:p>
        </p:txBody>
      </p:sp>
      <p:sp>
        <p:nvSpPr>
          <p:cNvPr id="2" name="Title 1"/>
          <p:cNvSpPr>
            <a:spLocks noGrp="1"/>
          </p:cNvSpPr>
          <p:nvPr>
            <p:ph type="title"/>
          </p:nvPr>
        </p:nvSpPr>
        <p:spPr/>
        <p:txBody>
          <a:bodyPr/>
          <a:lstStyle/>
          <a:p>
            <a:r>
              <a:rPr lang="zh-CN" altLang="en-US" dirty="0" smtClean="0"/>
              <a:t>程序的装载</a:t>
            </a:r>
            <a:r>
              <a:rPr lang="en-US" altLang="zh-CN" dirty="0" smtClean="0"/>
              <a:t>	</a:t>
            </a:r>
            <a:endParaRPr lang="en-US" dirty="0"/>
          </a:p>
        </p:txBody>
      </p:sp>
      <p:sp>
        <p:nvSpPr>
          <p:cNvPr id="3" name="Content Placeholder 2"/>
          <p:cNvSpPr>
            <a:spLocks noGrp="1"/>
          </p:cNvSpPr>
          <p:nvPr>
            <p:ph idx="1"/>
          </p:nvPr>
        </p:nvSpPr>
        <p:spPr>
          <a:xfrm>
            <a:off x="179591" y="1774495"/>
            <a:ext cx="8589963" cy="3154154"/>
          </a:xfrm>
        </p:spPr>
        <p:txBody>
          <a:bodyPr/>
          <a:lstStyle/>
          <a:p>
            <a:pPr marL="0" indent="0">
              <a:buNone/>
            </a:pPr>
            <a:r>
              <a:rPr lang="en-US" sz="1800" dirty="0"/>
              <a:t>Program Headers: </a:t>
            </a:r>
            <a:br>
              <a:rPr lang="en-US" sz="1800" dirty="0"/>
            </a:br>
            <a:r>
              <a:rPr lang="en-US" sz="1800" dirty="0"/>
              <a:t> Type           </a:t>
            </a:r>
            <a:r>
              <a:rPr lang="en-US" sz="1800" dirty="0" smtClean="0"/>
              <a:t>        Offset </a:t>
            </a:r>
            <a:r>
              <a:rPr lang="en-US" sz="1800" dirty="0"/>
              <a:t>  </a:t>
            </a:r>
            <a:r>
              <a:rPr lang="en-US" sz="1800" dirty="0" smtClean="0"/>
              <a:t>     </a:t>
            </a:r>
            <a:r>
              <a:rPr lang="en-US" sz="1800" dirty="0" err="1" smtClean="0"/>
              <a:t>VirtAddr</a:t>
            </a:r>
            <a:r>
              <a:rPr lang="en-US" sz="1800" dirty="0" smtClean="0"/>
              <a:t> </a:t>
            </a:r>
            <a:r>
              <a:rPr lang="en-US" sz="1800" dirty="0"/>
              <a:t>  </a:t>
            </a:r>
            <a:r>
              <a:rPr lang="en-US" sz="1800" dirty="0" smtClean="0"/>
              <a:t>  </a:t>
            </a:r>
            <a:r>
              <a:rPr lang="en-US" sz="1800" dirty="0" err="1" smtClean="0"/>
              <a:t>PhysAddr</a:t>
            </a:r>
            <a:r>
              <a:rPr lang="en-US" sz="1800" dirty="0" smtClean="0"/>
              <a:t> </a:t>
            </a:r>
            <a:r>
              <a:rPr lang="en-US" sz="1800" dirty="0"/>
              <a:t>  </a:t>
            </a:r>
            <a:r>
              <a:rPr lang="en-US" sz="1800" dirty="0" smtClean="0"/>
              <a:t>  </a:t>
            </a:r>
            <a:r>
              <a:rPr lang="en-US" sz="1800" dirty="0" err="1" smtClean="0"/>
              <a:t>FileSiz</a:t>
            </a:r>
            <a:r>
              <a:rPr lang="en-US" sz="1800" dirty="0" smtClean="0"/>
              <a:t>      </a:t>
            </a:r>
            <a:r>
              <a:rPr lang="en-US" sz="1800" dirty="0" err="1" smtClean="0"/>
              <a:t>MemSiz</a:t>
            </a:r>
            <a:r>
              <a:rPr lang="en-US" sz="1800" dirty="0" smtClean="0"/>
              <a:t> </a:t>
            </a:r>
            <a:r>
              <a:rPr lang="en-US" sz="1800" dirty="0"/>
              <a:t> </a:t>
            </a:r>
            <a:r>
              <a:rPr lang="en-US" sz="1800" dirty="0" smtClean="0"/>
              <a:t> </a:t>
            </a:r>
            <a:r>
              <a:rPr lang="en-US" sz="1800" dirty="0" err="1" smtClean="0"/>
              <a:t>Flg</a:t>
            </a:r>
            <a:r>
              <a:rPr lang="en-US" sz="1800" dirty="0" smtClean="0"/>
              <a:t>      Align </a:t>
            </a:r>
            <a:r>
              <a:rPr lang="en-US" sz="1800" dirty="0"/>
              <a:t/>
            </a:r>
            <a:br>
              <a:rPr lang="en-US" sz="1800" dirty="0"/>
            </a:br>
            <a:r>
              <a:rPr lang="en-US" sz="1800" dirty="0"/>
              <a:t> PHDR        </a:t>
            </a:r>
            <a:r>
              <a:rPr lang="en-US" sz="1800" dirty="0" smtClean="0"/>
              <a:t>      0x000034  0x00400034  </a:t>
            </a:r>
            <a:r>
              <a:rPr lang="en-US" sz="1800" dirty="0" err="1" smtClean="0"/>
              <a:t>0x00400034</a:t>
            </a:r>
            <a:r>
              <a:rPr lang="en-US" sz="1800" dirty="0" smtClean="0"/>
              <a:t>  0x00120   </a:t>
            </a:r>
            <a:r>
              <a:rPr lang="en-US" sz="1800" dirty="0" err="1" smtClean="0"/>
              <a:t>0x00120</a:t>
            </a:r>
            <a:r>
              <a:rPr lang="en-US" sz="1800" dirty="0" smtClean="0"/>
              <a:t>    R </a:t>
            </a:r>
            <a:r>
              <a:rPr lang="en-US" sz="1800" dirty="0"/>
              <a:t>E </a:t>
            </a:r>
            <a:r>
              <a:rPr lang="en-US" sz="1800" dirty="0" smtClean="0"/>
              <a:t>     0x4 </a:t>
            </a:r>
            <a:r>
              <a:rPr lang="en-US" sz="1800" dirty="0"/>
              <a:t/>
            </a:r>
            <a:br>
              <a:rPr lang="en-US" sz="1800" dirty="0"/>
            </a:br>
            <a:r>
              <a:rPr lang="en-US" sz="1800" dirty="0"/>
              <a:t> INTERP     </a:t>
            </a:r>
            <a:r>
              <a:rPr lang="en-US" sz="1800" dirty="0" smtClean="0"/>
              <a:t>      0x000154  0x00400154  </a:t>
            </a:r>
            <a:r>
              <a:rPr lang="en-US" sz="1800" dirty="0" err="1" smtClean="0"/>
              <a:t>0x00400154</a:t>
            </a:r>
            <a:r>
              <a:rPr lang="en-US" sz="1800" dirty="0" smtClean="0"/>
              <a:t>  0x0000d   </a:t>
            </a:r>
            <a:r>
              <a:rPr lang="en-US" sz="1800" dirty="0" err="1" smtClean="0"/>
              <a:t>0x0000d</a:t>
            </a:r>
            <a:r>
              <a:rPr lang="en-US" sz="1800" dirty="0" smtClean="0"/>
              <a:t>    R </a:t>
            </a:r>
            <a:r>
              <a:rPr lang="en-US" sz="1800" dirty="0"/>
              <a:t>  </a:t>
            </a:r>
            <a:r>
              <a:rPr lang="en-US" sz="1800" dirty="0" smtClean="0"/>
              <a:t>      0x1 </a:t>
            </a:r>
            <a:r>
              <a:rPr lang="en-US" sz="1800" dirty="0"/>
              <a:t/>
            </a:r>
            <a:br>
              <a:rPr lang="en-US" sz="1800" dirty="0"/>
            </a:br>
            <a:r>
              <a:rPr lang="en-US" sz="1800" dirty="0"/>
              <a:t>     [Requesting program interpreter: /lib/ld.so.1] </a:t>
            </a:r>
            <a:br>
              <a:rPr lang="en-US" sz="1800" dirty="0"/>
            </a:br>
            <a:r>
              <a:rPr lang="en-US" sz="1800" dirty="0"/>
              <a:t> ABIFLAGS      </a:t>
            </a:r>
            <a:r>
              <a:rPr lang="en-US" sz="1800" dirty="0" smtClean="0"/>
              <a:t>0x000188   0x00400188  </a:t>
            </a:r>
            <a:r>
              <a:rPr lang="en-US" sz="1800" dirty="0" err="1" smtClean="0"/>
              <a:t>0x00400188</a:t>
            </a:r>
            <a:r>
              <a:rPr lang="en-US" sz="1800" dirty="0" smtClean="0"/>
              <a:t>  0x00018   </a:t>
            </a:r>
            <a:r>
              <a:rPr lang="en-US" sz="1800" dirty="0" err="1" smtClean="0"/>
              <a:t>0x00018</a:t>
            </a:r>
            <a:r>
              <a:rPr lang="en-US" sz="1800" dirty="0" smtClean="0"/>
              <a:t>    R </a:t>
            </a:r>
            <a:r>
              <a:rPr lang="en-US" sz="1800" dirty="0"/>
              <a:t>  </a:t>
            </a:r>
            <a:r>
              <a:rPr lang="en-US" sz="1800" dirty="0" smtClean="0"/>
              <a:t>      0x8 </a:t>
            </a:r>
            <a:r>
              <a:rPr lang="en-US" sz="1800" dirty="0"/>
              <a:t/>
            </a:r>
            <a:br>
              <a:rPr lang="en-US" sz="1800" dirty="0"/>
            </a:br>
            <a:r>
              <a:rPr lang="en-US" sz="1800" dirty="0"/>
              <a:t> REGINFO       </a:t>
            </a:r>
            <a:r>
              <a:rPr lang="en-US" sz="1800" dirty="0" smtClean="0"/>
              <a:t>0x0001a0   0x004001a0  </a:t>
            </a:r>
            <a:r>
              <a:rPr lang="en-US" sz="1800" dirty="0" err="1" smtClean="0"/>
              <a:t>0x004001a0</a:t>
            </a:r>
            <a:r>
              <a:rPr lang="en-US" sz="1800" dirty="0" smtClean="0"/>
              <a:t>  0x00018   </a:t>
            </a:r>
            <a:r>
              <a:rPr lang="en-US" sz="1800" dirty="0" err="1" smtClean="0"/>
              <a:t>0x00018</a:t>
            </a:r>
            <a:r>
              <a:rPr lang="en-US" sz="1800" dirty="0" smtClean="0"/>
              <a:t>     R </a:t>
            </a:r>
            <a:r>
              <a:rPr lang="en-US" sz="1800" dirty="0"/>
              <a:t> </a:t>
            </a:r>
            <a:r>
              <a:rPr lang="en-US" sz="1800" dirty="0" smtClean="0"/>
              <a:t>       0x4 </a:t>
            </a:r>
            <a:r>
              <a:rPr lang="en-US" sz="1800" dirty="0"/>
              <a:t/>
            </a:r>
            <a:br>
              <a:rPr lang="en-US" sz="1800" dirty="0"/>
            </a:br>
            <a:r>
              <a:rPr lang="en-US" sz="1800" dirty="0"/>
              <a:t> </a:t>
            </a:r>
            <a:r>
              <a:rPr lang="en-US" sz="1800" dirty="0">
                <a:solidFill>
                  <a:srgbClr val="FF0000"/>
                </a:solidFill>
              </a:rPr>
              <a:t>LOAD           </a:t>
            </a:r>
            <a:r>
              <a:rPr lang="en-US" sz="1800" dirty="0" smtClean="0">
                <a:solidFill>
                  <a:srgbClr val="FF0000"/>
                </a:solidFill>
              </a:rPr>
              <a:t>   0x000000  0x00400000  </a:t>
            </a:r>
            <a:r>
              <a:rPr lang="en-US" sz="1800" dirty="0" err="1" smtClean="0">
                <a:solidFill>
                  <a:srgbClr val="FF0000"/>
                </a:solidFill>
              </a:rPr>
              <a:t>0x00400000</a:t>
            </a:r>
            <a:r>
              <a:rPr lang="en-US" sz="1800" dirty="0" smtClean="0">
                <a:solidFill>
                  <a:srgbClr val="FF0000"/>
                </a:solidFill>
              </a:rPr>
              <a:t>  0x009b4   </a:t>
            </a:r>
            <a:r>
              <a:rPr lang="en-US" sz="1800" dirty="0" err="1" smtClean="0">
                <a:solidFill>
                  <a:srgbClr val="FF0000"/>
                </a:solidFill>
              </a:rPr>
              <a:t>0x009b4</a:t>
            </a:r>
            <a:r>
              <a:rPr lang="en-US" sz="1800" dirty="0" smtClean="0">
                <a:solidFill>
                  <a:srgbClr val="FF0000"/>
                </a:solidFill>
              </a:rPr>
              <a:t>     R </a:t>
            </a:r>
            <a:r>
              <a:rPr lang="en-US" sz="1800" dirty="0">
                <a:solidFill>
                  <a:srgbClr val="FF0000"/>
                </a:solidFill>
              </a:rPr>
              <a:t>E </a:t>
            </a:r>
            <a:r>
              <a:rPr lang="en-US" sz="1800" dirty="0" smtClean="0">
                <a:solidFill>
                  <a:srgbClr val="FF0000"/>
                </a:solidFill>
              </a:rPr>
              <a:t>    0x1000 </a:t>
            </a:r>
            <a:r>
              <a:rPr lang="en-US" sz="1800" dirty="0">
                <a:solidFill>
                  <a:srgbClr val="FF0000"/>
                </a:solidFill>
              </a:rPr>
              <a:t/>
            </a:r>
            <a:br>
              <a:rPr lang="en-US" sz="1800" dirty="0">
                <a:solidFill>
                  <a:srgbClr val="FF0000"/>
                </a:solidFill>
              </a:rPr>
            </a:br>
            <a:r>
              <a:rPr lang="en-US" sz="1800" dirty="0">
                <a:solidFill>
                  <a:srgbClr val="FF0000"/>
                </a:solidFill>
              </a:rPr>
              <a:t> LOAD           </a:t>
            </a:r>
            <a:r>
              <a:rPr lang="en-US" sz="1800" dirty="0" smtClean="0">
                <a:solidFill>
                  <a:srgbClr val="FF0000"/>
                </a:solidFill>
              </a:rPr>
              <a:t>   0x0009b4  0x004109b4  </a:t>
            </a:r>
            <a:r>
              <a:rPr lang="en-US" sz="1800" dirty="0" err="1" smtClean="0">
                <a:solidFill>
                  <a:srgbClr val="FF0000"/>
                </a:solidFill>
              </a:rPr>
              <a:t>0x004109b4</a:t>
            </a:r>
            <a:r>
              <a:rPr lang="en-US" sz="1800" dirty="0" smtClean="0">
                <a:solidFill>
                  <a:srgbClr val="FF0000"/>
                </a:solidFill>
              </a:rPr>
              <a:t> </a:t>
            </a:r>
            <a:r>
              <a:rPr lang="en-US" sz="1800" dirty="0">
                <a:solidFill>
                  <a:srgbClr val="FF0000"/>
                </a:solidFill>
              </a:rPr>
              <a:t>0x00068 </a:t>
            </a:r>
            <a:r>
              <a:rPr lang="en-US" sz="1800" dirty="0" smtClean="0">
                <a:solidFill>
                  <a:srgbClr val="FF0000"/>
                </a:solidFill>
              </a:rPr>
              <a:t>   0x0008c     RW </a:t>
            </a:r>
            <a:r>
              <a:rPr lang="en-US" sz="1800" dirty="0">
                <a:solidFill>
                  <a:srgbClr val="FF0000"/>
                </a:solidFill>
              </a:rPr>
              <a:t> </a:t>
            </a:r>
            <a:r>
              <a:rPr lang="en-US" sz="1800" dirty="0" smtClean="0">
                <a:solidFill>
                  <a:srgbClr val="FF0000"/>
                </a:solidFill>
              </a:rPr>
              <a:t>   0x1000 </a:t>
            </a:r>
            <a:r>
              <a:rPr lang="en-US" sz="1800" dirty="0">
                <a:solidFill>
                  <a:srgbClr val="FF0000"/>
                </a:solidFill>
              </a:rPr>
              <a:t/>
            </a:r>
            <a:br>
              <a:rPr lang="en-US" sz="1800" dirty="0">
                <a:solidFill>
                  <a:srgbClr val="FF0000"/>
                </a:solidFill>
              </a:rPr>
            </a:br>
            <a:r>
              <a:rPr lang="en-US" sz="1800" dirty="0"/>
              <a:t> DYNAMIC    </a:t>
            </a:r>
            <a:r>
              <a:rPr lang="en-US" sz="1800" dirty="0" smtClean="0"/>
              <a:t>  0x0001b8   0x004001b8 </a:t>
            </a:r>
            <a:r>
              <a:rPr lang="en-US" sz="1800" dirty="0" err="1"/>
              <a:t>0x004001b8</a:t>
            </a:r>
            <a:r>
              <a:rPr lang="en-US" sz="1800" dirty="0"/>
              <a:t> </a:t>
            </a:r>
            <a:r>
              <a:rPr lang="en-US" sz="1800" dirty="0" smtClean="0"/>
              <a:t> 0x000f8    </a:t>
            </a:r>
            <a:r>
              <a:rPr lang="en-US" sz="1800" dirty="0" err="1" smtClean="0"/>
              <a:t>0x000f8</a:t>
            </a:r>
            <a:r>
              <a:rPr lang="en-US" sz="1800" dirty="0" smtClean="0"/>
              <a:t>      R </a:t>
            </a:r>
            <a:r>
              <a:rPr lang="en-US" sz="1800" dirty="0"/>
              <a:t>  </a:t>
            </a:r>
            <a:r>
              <a:rPr lang="en-US" sz="1800" dirty="0" smtClean="0"/>
              <a:t>     0x4 </a:t>
            </a:r>
            <a:r>
              <a:rPr lang="en-US" sz="1800" dirty="0"/>
              <a:t/>
            </a:r>
            <a:br>
              <a:rPr lang="en-US" sz="1800" dirty="0"/>
            </a:br>
            <a:r>
              <a:rPr lang="en-US" sz="1800" dirty="0"/>
              <a:t> NOTE           </a:t>
            </a:r>
            <a:r>
              <a:rPr lang="en-US" sz="1800" dirty="0" smtClean="0"/>
              <a:t>  0x000164   0x00400164  </a:t>
            </a:r>
            <a:r>
              <a:rPr lang="en-US" sz="1800" dirty="0" err="1" smtClean="0"/>
              <a:t>0x00400164</a:t>
            </a:r>
            <a:r>
              <a:rPr lang="en-US" sz="1800" dirty="0" smtClean="0"/>
              <a:t>  0x00020    </a:t>
            </a:r>
            <a:r>
              <a:rPr lang="en-US" sz="1800" dirty="0" err="1" smtClean="0"/>
              <a:t>0x00020</a:t>
            </a:r>
            <a:r>
              <a:rPr lang="en-US" sz="1800" dirty="0" smtClean="0"/>
              <a:t>     R </a:t>
            </a:r>
            <a:r>
              <a:rPr lang="en-US" sz="1800" dirty="0"/>
              <a:t>  </a:t>
            </a:r>
            <a:r>
              <a:rPr lang="en-US" sz="1800" dirty="0" smtClean="0"/>
              <a:t>     0x4 </a:t>
            </a:r>
            <a:r>
              <a:rPr lang="en-US" sz="1800" dirty="0"/>
              <a:t/>
            </a:r>
            <a:br>
              <a:rPr lang="en-US" sz="1800" dirty="0"/>
            </a:br>
            <a:r>
              <a:rPr lang="en-US" sz="1800" dirty="0"/>
              <a:t> NULL           </a:t>
            </a:r>
            <a:r>
              <a:rPr lang="en-US" sz="1800" dirty="0" smtClean="0"/>
              <a:t>   0x000000   0x00000000  </a:t>
            </a:r>
            <a:r>
              <a:rPr lang="en-US" sz="1800" dirty="0" err="1" smtClean="0"/>
              <a:t>0x00000000</a:t>
            </a:r>
            <a:r>
              <a:rPr lang="en-US" sz="1800" dirty="0" smtClean="0"/>
              <a:t>  0x00000   </a:t>
            </a:r>
            <a:r>
              <a:rPr lang="en-US" sz="1800" dirty="0" err="1" smtClean="0"/>
              <a:t>0x00000</a:t>
            </a:r>
            <a:r>
              <a:rPr lang="en-US" sz="1800" dirty="0" smtClean="0"/>
              <a:t> </a:t>
            </a:r>
            <a:r>
              <a:rPr lang="en-US" sz="1800" dirty="0"/>
              <a:t>    </a:t>
            </a:r>
            <a:r>
              <a:rPr lang="en-US" sz="1800" dirty="0" smtClean="0"/>
              <a:t>           0x4 </a:t>
            </a:r>
            <a:r>
              <a:rPr lang="en-US" sz="1800" dirty="0"/>
              <a:t/>
            </a:r>
            <a:br>
              <a:rPr lang="en-US" sz="1800" dirty="0"/>
            </a:br>
            <a:endParaRPr lang="en-US" altLang="zh-CN" sz="1800" dirty="0" smtClean="0"/>
          </a:p>
        </p:txBody>
      </p:sp>
      <p:sp>
        <p:nvSpPr>
          <p:cNvPr id="9" name="Rounded Rectangular Callout 8"/>
          <p:cNvSpPr/>
          <p:nvPr/>
        </p:nvSpPr>
        <p:spPr bwMode="auto">
          <a:xfrm>
            <a:off x="773619" y="981372"/>
            <a:ext cx="1807891" cy="551601"/>
          </a:xfrm>
          <a:prstGeom prst="wedgeRoundRectCallout">
            <a:avLst>
              <a:gd name="adj1" fmla="val 18515"/>
              <a:gd name="adj2" fmla="val 138224"/>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dirty="0" smtClean="0">
                <a:solidFill>
                  <a:srgbClr val="000000"/>
                </a:solidFill>
              </a:rPr>
              <a:t>文件中的偏移</a:t>
            </a:r>
            <a:endParaRPr lang="en-US" sz="2400" dirty="0">
              <a:solidFill>
                <a:srgbClr val="000000"/>
              </a:solidFill>
            </a:endParaRPr>
          </a:p>
        </p:txBody>
      </p:sp>
      <p:sp>
        <p:nvSpPr>
          <p:cNvPr id="10" name="Rounded Rectangular Callout 9"/>
          <p:cNvSpPr/>
          <p:nvPr/>
        </p:nvSpPr>
        <p:spPr bwMode="auto">
          <a:xfrm>
            <a:off x="2789676" y="981909"/>
            <a:ext cx="1807891" cy="551601"/>
          </a:xfrm>
          <a:prstGeom prst="wedgeRoundRectCallout">
            <a:avLst>
              <a:gd name="adj1" fmla="val -34173"/>
              <a:gd name="adj2" fmla="val 138224"/>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dirty="0" smtClean="0">
                <a:solidFill>
                  <a:srgbClr val="000000"/>
                </a:solidFill>
              </a:rPr>
              <a:t>起始虚地址</a:t>
            </a:r>
            <a:endParaRPr lang="en-US" sz="2400" dirty="0">
              <a:solidFill>
                <a:srgbClr val="000000"/>
              </a:solidFill>
            </a:endParaRPr>
          </a:p>
        </p:txBody>
      </p:sp>
      <p:sp>
        <p:nvSpPr>
          <p:cNvPr id="11" name="Rounded Rectangular Callout 10"/>
          <p:cNvSpPr/>
          <p:nvPr/>
        </p:nvSpPr>
        <p:spPr bwMode="auto">
          <a:xfrm>
            <a:off x="4819538" y="1010058"/>
            <a:ext cx="1807891" cy="551601"/>
          </a:xfrm>
          <a:prstGeom prst="wedgeRoundRectCallout">
            <a:avLst>
              <a:gd name="adj1" fmla="val -34173"/>
              <a:gd name="adj2" fmla="val 138224"/>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dirty="0" smtClean="0">
                <a:solidFill>
                  <a:srgbClr val="000000"/>
                </a:solidFill>
              </a:rPr>
              <a:t>文件中的大小</a:t>
            </a:r>
            <a:endParaRPr lang="en-US" sz="2400" dirty="0">
              <a:solidFill>
                <a:srgbClr val="000000"/>
              </a:solidFill>
            </a:endParaRPr>
          </a:p>
        </p:txBody>
      </p:sp>
      <p:sp>
        <p:nvSpPr>
          <p:cNvPr id="12" name="Rounded Rectangular Callout 11"/>
          <p:cNvSpPr/>
          <p:nvPr/>
        </p:nvSpPr>
        <p:spPr bwMode="auto">
          <a:xfrm>
            <a:off x="6863205" y="1024401"/>
            <a:ext cx="1807891" cy="551601"/>
          </a:xfrm>
          <a:prstGeom prst="wedgeRoundRectCallout">
            <a:avLst>
              <a:gd name="adj1" fmla="val -102132"/>
              <a:gd name="adj2" fmla="val 14823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dirty="0" smtClean="0">
                <a:solidFill>
                  <a:srgbClr val="000000"/>
                </a:solidFill>
              </a:rPr>
              <a:t>内存中的大小</a:t>
            </a:r>
            <a:endParaRPr lang="en-US" sz="2400" dirty="0">
              <a:solidFill>
                <a:srgbClr val="000000"/>
              </a:solidFill>
            </a:endParaRPr>
          </a:p>
        </p:txBody>
      </p:sp>
    </p:spTree>
    <p:extLst>
      <p:ext uri="{BB962C8B-B14F-4D97-AF65-F5344CB8AC3E}">
        <p14:creationId xmlns:p14="http://schemas.microsoft.com/office/powerpoint/2010/main" val="908091176"/>
      </p:ext>
    </p:extLst>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程序的装载</a:t>
            </a:r>
          </a:p>
        </p:txBody>
      </p:sp>
      <p:sp>
        <p:nvSpPr>
          <p:cNvPr id="3" name="内容占位符 2"/>
          <p:cNvSpPr>
            <a:spLocks noGrp="1"/>
          </p:cNvSpPr>
          <p:nvPr>
            <p:ph idx="1"/>
          </p:nvPr>
        </p:nvSpPr>
        <p:spPr>
          <a:xfrm>
            <a:off x="825500" y="1556792"/>
            <a:ext cx="7493000" cy="3069409"/>
          </a:xfrm>
        </p:spPr>
        <p:txBody>
          <a:bodyPr/>
          <a:lstStyle/>
          <a:p>
            <a:pPr marL="0" indent="0">
              <a:buNone/>
            </a:pPr>
            <a:r>
              <a:rPr lang="zh-CN" altLang="zh-CN" sz="3200" dirty="0"/>
              <a:t>细节：</a:t>
            </a:r>
            <a:endParaRPr lang="en-US" altLang="zh-CN" sz="3200" dirty="0"/>
          </a:p>
          <a:p>
            <a:pPr>
              <a:lnSpc>
                <a:spcPct val="100000"/>
              </a:lnSpc>
            </a:pPr>
            <a:r>
              <a:rPr lang="zh-CN" altLang="zh-CN" sz="2800" dirty="0" smtClean="0"/>
              <a:t>一</a:t>
            </a:r>
            <a:r>
              <a:rPr lang="zh-CN" altLang="zh-CN" sz="2800" dirty="0"/>
              <a:t>个</a:t>
            </a:r>
            <a:r>
              <a:rPr lang="en-US" altLang="zh-CN" sz="2800" dirty="0"/>
              <a:t>segment</a:t>
            </a:r>
            <a:r>
              <a:rPr lang="zh-CN" altLang="zh-CN" sz="2800" dirty="0"/>
              <a:t>在文件中的大小是小于等于其在内存中的大小</a:t>
            </a:r>
            <a:r>
              <a:rPr lang="zh-CN" altLang="zh-CN" sz="2800" dirty="0" smtClean="0"/>
              <a:t>。</a:t>
            </a:r>
            <a:endParaRPr lang="en-US" altLang="zh-CN" sz="2800" dirty="0" smtClean="0"/>
          </a:p>
          <a:p>
            <a:pPr>
              <a:lnSpc>
                <a:spcPct val="100000"/>
              </a:lnSpc>
            </a:pPr>
            <a:r>
              <a:rPr lang="zh-CN" altLang="zh-CN" sz="2800" dirty="0" smtClean="0"/>
              <a:t>如果</a:t>
            </a:r>
            <a:r>
              <a:rPr lang="zh-CN" altLang="zh-CN" sz="2800" dirty="0"/>
              <a:t>在文件中的大小小于在内存中的大小，那么在载入内存时通过</a:t>
            </a:r>
            <a:r>
              <a:rPr lang="zh-CN" altLang="zh-CN" sz="2800" dirty="0">
                <a:solidFill>
                  <a:srgbClr val="FF0000"/>
                </a:solidFill>
              </a:rPr>
              <a:t>补零</a:t>
            </a:r>
            <a:r>
              <a:rPr lang="zh-CN" altLang="zh-CN" sz="2800" dirty="0"/>
              <a:t>使其达到其在内存中应有的大小</a:t>
            </a:r>
            <a:r>
              <a:rPr lang="zh-CN" altLang="zh-CN" sz="2800" dirty="0" smtClean="0"/>
              <a:t>。</a:t>
            </a:r>
            <a:endParaRPr lang="en-US" altLang="zh-CN" sz="28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4437112"/>
            <a:ext cx="4439270" cy="2248214"/>
          </a:xfrm>
          <a:prstGeom prst="rect">
            <a:avLst/>
          </a:prstGeom>
        </p:spPr>
      </p:pic>
    </p:spTree>
    <p:extLst>
      <p:ext uri="{BB962C8B-B14F-4D97-AF65-F5344CB8AC3E}">
        <p14:creationId xmlns:p14="http://schemas.microsoft.com/office/powerpoint/2010/main" val="4051627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程序的装载和运行</a:t>
            </a:r>
            <a:r>
              <a:rPr lang="en-US" altLang="zh-CN" dirty="0" smtClean="0"/>
              <a:t>	</a:t>
            </a:r>
            <a:endParaRPr lang="en-US" dirty="0"/>
          </a:p>
        </p:txBody>
      </p:sp>
      <p:pic>
        <p:nvPicPr>
          <p:cNvPr id="13" name="图片 35" descr="loadelf"/>
          <p:cNvPicPr/>
          <p:nvPr/>
        </p:nvPicPr>
        <p:blipFill>
          <a:blip r:embed="rId3"/>
          <a:stretch>
            <a:fillRect/>
          </a:stretch>
        </p:blipFill>
        <p:spPr>
          <a:xfrm>
            <a:off x="1187624" y="2276872"/>
            <a:ext cx="7385604" cy="3202931"/>
          </a:xfrm>
          <a:prstGeom prst="rect">
            <a:avLst/>
          </a:prstGeom>
        </p:spPr>
      </p:pic>
      <p:sp>
        <p:nvSpPr>
          <p:cNvPr id="14" name="Rounded Rectangular Callout 13"/>
          <p:cNvSpPr/>
          <p:nvPr/>
        </p:nvSpPr>
        <p:spPr bwMode="auto">
          <a:xfrm>
            <a:off x="773477" y="5991779"/>
            <a:ext cx="3989607" cy="551601"/>
          </a:xfrm>
          <a:prstGeom prst="wedgeRoundRectCallout">
            <a:avLst>
              <a:gd name="adj1" fmla="val 39084"/>
              <a:gd name="adj2" fmla="val -18964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zh-CN" altLang="en-US" sz="2400" dirty="0" smtClean="0"/>
              <a:t>文件大小小于内存大小，补</a:t>
            </a:r>
            <a:r>
              <a:rPr lang="en-US" altLang="zh-CN" sz="2400" dirty="0" smtClean="0"/>
              <a:t>0</a:t>
            </a:r>
            <a:endParaRPr lang="en-US" sz="2400" dirty="0"/>
          </a:p>
        </p:txBody>
      </p:sp>
      <p:sp>
        <p:nvSpPr>
          <p:cNvPr id="15" name="Rounded Rectangular Callout 14"/>
          <p:cNvSpPr/>
          <p:nvPr/>
        </p:nvSpPr>
        <p:spPr bwMode="auto">
          <a:xfrm>
            <a:off x="4499992" y="1187910"/>
            <a:ext cx="4405099" cy="551601"/>
          </a:xfrm>
          <a:prstGeom prst="wedgeRoundRectCallout">
            <a:avLst>
              <a:gd name="adj1" fmla="val -21470"/>
              <a:gd name="adj2" fmla="val 130716"/>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zh-CN" altLang="en-US" sz="2400" dirty="0" smtClean="0"/>
              <a:t>代码段和数据段都在</a:t>
            </a:r>
            <a:r>
              <a:rPr lang="en-US" altLang="zh-CN" sz="2400" dirty="0" smtClean="0"/>
              <a:t>segment</a:t>
            </a:r>
            <a:r>
              <a:rPr lang="zh-CN" altLang="en-US" sz="2400" dirty="0" smtClean="0"/>
              <a:t>中</a:t>
            </a:r>
            <a:endParaRPr lang="en-US" sz="2400" dirty="0"/>
          </a:p>
        </p:txBody>
      </p:sp>
    </p:spTree>
    <p:extLst>
      <p:ext uri="{BB962C8B-B14F-4D97-AF65-F5344CB8AC3E}">
        <p14:creationId xmlns:p14="http://schemas.microsoft.com/office/powerpoint/2010/main" val="885111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伙伴系统</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41" y="1772816"/>
            <a:ext cx="8239626" cy="4686300"/>
          </a:xfrm>
        </p:spPr>
      </p:pic>
      <p:cxnSp>
        <p:nvCxnSpPr>
          <p:cNvPr id="6" name="直接连接符 5"/>
          <p:cNvCxnSpPr/>
          <p:nvPr/>
        </p:nvCxnSpPr>
        <p:spPr bwMode="auto">
          <a:xfrm>
            <a:off x="437541" y="2460286"/>
            <a:ext cx="0" cy="3998830"/>
          </a:xfrm>
          <a:prstGeom prst="line">
            <a:avLst/>
          </a:prstGeom>
          <a:gradFill rotWithShape="1">
            <a:gsLst>
              <a:gs pos="0">
                <a:srgbClr val="FFCC00">
                  <a:gamma/>
                  <a:shade val="46275"/>
                  <a:invGamma/>
                </a:srgbClr>
              </a:gs>
              <a:gs pos="50000">
                <a:srgbClr val="FFCC00"/>
              </a:gs>
              <a:gs pos="100000">
                <a:srgbClr val="FFCC00">
                  <a:gamma/>
                  <a:shade val="46275"/>
                  <a:invGamma/>
                </a:srgbClr>
              </a:gs>
            </a:gsLst>
            <a:lin ang="0" scaled="1"/>
          </a:gradFill>
          <a:ln w="28575" cap="flat" cmpd="sng" algn="ctr">
            <a:solidFill>
              <a:schemeClr val="tx1"/>
            </a:solidFill>
            <a:prstDash val="solid"/>
            <a:round/>
            <a:headEnd type="none" w="med" len="med"/>
            <a:tailEnd type="none" w="med" len="med"/>
          </a:ln>
          <a:effectLst>
            <a:outerShdw dir="7257825" algn="ctr" rotWithShape="0">
              <a:schemeClr val="bg2">
                <a:alpha val="50000"/>
              </a:schemeClr>
            </a:outerShdw>
          </a:effectLst>
        </p:spPr>
      </p:cxnSp>
    </p:spTree>
    <p:extLst>
      <p:ext uri="{BB962C8B-B14F-4D97-AF65-F5344CB8AC3E}">
        <p14:creationId xmlns:p14="http://schemas.microsoft.com/office/powerpoint/2010/main" val="231709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程序的装载流程</a:t>
            </a:r>
            <a:r>
              <a:rPr lang="en-US" altLang="zh-CN" dirty="0" smtClean="0"/>
              <a:t>	</a:t>
            </a:r>
            <a:endParaRPr lang="en-US" dirty="0"/>
          </a:p>
        </p:txBody>
      </p:sp>
      <p:sp>
        <p:nvSpPr>
          <p:cNvPr id="4" name="Content Placeholder 3"/>
          <p:cNvSpPr>
            <a:spLocks noGrp="1"/>
          </p:cNvSpPr>
          <p:nvPr>
            <p:ph idx="1"/>
          </p:nvPr>
        </p:nvSpPr>
        <p:spPr>
          <a:xfrm>
            <a:off x="457200" y="1600200"/>
            <a:ext cx="8229600" cy="5141168"/>
          </a:xfrm>
        </p:spPr>
        <p:txBody>
          <a:bodyPr>
            <a:normAutofit fontScale="92500" lnSpcReduction="20000"/>
          </a:bodyPr>
          <a:lstStyle/>
          <a:p>
            <a:pPr lvl="0"/>
            <a:r>
              <a:rPr lang="zh-CN" altLang="en-US" dirty="0"/>
              <a:t>读取</a:t>
            </a:r>
            <a:r>
              <a:rPr lang="en-US" dirty="0"/>
              <a:t>ELF</a:t>
            </a:r>
            <a:r>
              <a:rPr lang="zh-CN" altLang="en-US" dirty="0"/>
              <a:t>头部的魔数</a:t>
            </a:r>
            <a:r>
              <a:rPr lang="en-US" dirty="0"/>
              <a:t>(Magic Number)</a:t>
            </a:r>
            <a:r>
              <a:rPr lang="zh-CN" altLang="en-US" dirty="0"/>
              <a:t>，以确认该文件确实是</a:t>
            </a:r>
            <a:r>
              <a:rPr lang="en-US" dirty="0"/>
              <a:t>ELF</a:t>
            </a:r>
            <a:r>
              <a:rPr lang="zh-CN" altLang="en-US" dirty="0"/>
              <a:t>文件</a:t>
            </a:r>
            <a:r>
              <a:rPr lang="zh-CN" altLang="en-US" dirty="0" smtClean="0"/>
              <a:t>。</a:t>
            </a:r>
            <a:endParaRPr lang="en-US" altLang="zh-CN" dirty="0" smtClean="0"/>
          </a:p>
          <a:p>
            <a:pPr lvl="1"/>
            <a:r>
              <a:rPr lang="en-US" dirty="0" smtClean="0"/>
              <a:t>ELF</a:t>
            </a:r>
            <a:r>
              <a:rPr lang="zh-CN" altLang="en-US" dirty="0"/>
              <a:t>文件的头四个字节依次为</a:t>
            </a:r>
            <a:r>
              <a:rPr lang="en-US" dirty="0"/>
              <a:t>’0x7f’</a:t>
            </a:r>
            <a:r>
              <a:rPr lang="zh-CN" altLang="en-US" dirty="0"/>
              <a:t>、</a:t>
            </a:r>
            <a:r>
              <a:rPr lang="en-US" dirty="0"/>
              <a:t>’E’</a:t>
            </a:r>
            <a:r>
              <a:rPr lang="zh-CN" altLang="en-US" dirty="0"/>
              <a:t>、</a:t>
            </a:r>
            <a:r>
              <a:rPr lang="en-US" dirty="0"/>
              <a:t>‘L’</a:t>
            </a:r>
            <a:r>
              <a:rPr lang="zh-CN" altLang="en-US" dirty="0"/>
              <a:t>、</a:t>
            </a:r>
            <a:r>
              <a:rPr lang="en-US" dirty="0"/>
              <a:t>‘F’</a:t>
            </a:r>
            <a:r>
              <a:rPr lang="zh-CN" altLang="en-US" dirty="0" smtClean="0"/>
              <a:t>。</a:t>
            </a:r>
            <a:endParaRPr lang="en-US" altLang="zh-CN" dirty="0" smtClean="0"/>
          </a:p>
          <a:p>
            <a:pPr lvl="1"/>
            <a:r>
              <a:rPr lang="zh-CN" altLang="en-US" dirty="0" smtClean="0"/>
              <a:t>加载器会</a:t>
            </a:r>
            <a:r>
              <a:rPr lang="zh-CN" altLang="en-US" dirty="0"/>
              <a:t>首先对比这四个字节，若不一致，则报错。</a:t>
            </a:r>
          </a:p>
          <a:p>
            <a:pPr lvl="0"/>
            <a:r>
              <a:rPr lang="zh-CN" altLang="en-US" dirty="0" smtClean="0"/>
              <a:t>找到段表项。</a:t>
            </a:r>
            <a:endParaRPr lang="en-US" altLang="zh-CN" dirty="0" smtClean="0"/>
          </a:p>
          <a:p>
            <a:pPr lvl="1"/>
            <a:r>
              <a:rPr lang="en-US" dirty="0" smtClean="0"/>
              <a:t>ELF</a:t>
            </a:r>
            <a:r>
              <a:rPr lang="zh-CN" altLang="en-US" dirty="0"/>
              <a:t>头部会给出的段表起始位置在文件中的偏移，段表项的大小，以及段表包含了多少项。</a:t>
            </a:r>
            <a:r>
              <a:rPr lang="zh-CN" altLang="en-US" dirty="0" smtClean="0"/>
              <a:t>根据这些信息可以找到每一个段表项</a:t>
            </a:r>
            <a:r>
              <a:rPr lang="zh-CN" altLang="en-US" dirty="0"/>
              <a:t>。</a:t>
            </a:r>
          </a:p>
          <a:p>
            <a:pPr lvl="0"/>
            <a:r>
              <a:rPr lang="zh-CN" altLang="en-US" dirty="0"/>
              <a:t>对于每个段表项解析出各个段应当被加载的虚地址，在文件中的偏移。以及在内存中的大小和在文件中的大小。（段在文件中的大小小于等于内存中的大小）</a:t>
            </a:r>
            <a:r>
              <a:rPr lang="zh-CN" altLang="en-US" dirty="0" smtClean="0"/>
              <a:t>。</a:t>
            </a:r>
            <a:endParaRPr lang="zh-CN" altLang="en-US" dirty="0"/>
          </a:p>
        </p:txBody>
      </p:sp>
    </p:spTree>
    <p:extLst>
      <p:ext uri="{BB962C8B-B14F-4D97-AF65-F5344CB8AC3E}">
        <p14:creationId xmlns:p14="http://schemas.microsoft.com/office/powerpoint/2010/main" val="179064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程序的装载流程</a:t>
            </a:r>
            <a:r>
              <a:rPr lang="en-US" altLang="zh-CN" dirty="0" smtClean="0"/>
              <a:t>	</a:t>
            </a:r>
            <a:endParaRPr lang="en-US" dirty="0"/>
          </a:p>
        </p:txBody>
      </p:sp>
      <p:sp>
        <p:nvSpPr>
          <p:cNvPr id="4" name="Content Placeholder 3"/>
          <p:cNvSpPr>
            <a:spLocks noGrp="1"/>
          </p:cNvSpPr>
          <p:nvPr>
            <p:ph idx="1"/>
          </p:nvPr>
        </p:nvSpPr>
        <p:spPr/>
        <p:txBody>
          <a:bodyPr/>
          <a:lstStyle/>
          <a:p>
            <a:pPr lvl="0"/>
            <a:r>
              <a:rPr lang="zh-CN" altLang="en-US" dirty="0" smtClean="0"/>
              <a:t>对于每一个段</a:t>
            </a:r>
            <a:r>
              <a:rPr lang="zh-CN" altLang="en-US" dirty="0"/>
              <a:t>，根据其在内存中的大小，为其分配足够的物理页，并映射到指定的虚地址上。再将文件中的内容拷贝到内存中。</a:t>
            </a:r>
          </a:p>
          <a:p>
            <a:pPr lvl="0"/>
            <a:r>
              <a:rPr lang="zh-CN" altLang="en-US" dirty="0"/>
              <a:t>若</a:t>
            </a:r>
            <a:r>
              <a:rPr lang="en-US" dirty="0"/>
              <a:t>ELF</a:t>
            </a:r>
            <a:r>
              <a:rPr lang="zh-CN" altLang="en-US" dirty="0"/>
              <a:t>中记录的段在内存中的大小大于在文件中的大小，则多出来的部分用</a:t>
            </a:r>
            <a:r>
              <a:rPr lang="en-US" dirty="0"/>
              <a:t>0</a:t>
            </a:r>
            <a:r>
              <a:rPr lang="zh-CN" altLang="en-US" dirty="0"/>
              <a:t>进行填充</a:t>
            </a:r>
            <a:r>
              <a:rPr lang="zh-CN" altLang="en-US" dirty="0" smtClean="0"/>
              <a:t>。</a:t>
            </a:r>
            <a:endParaRPr lang="zh-CN" altLang="en-US" dirty="0"/>
          </a:p>
          <a:p>
            <a:pPr lvl="0"/>
            <a:r>
              <a:rPr lang="zh-CN" altLang="en-US" dirty="0"/>
              <a:t>设置进程控制块中的</a:t>
            </a:r>
            <a:r>
              <a:rPr lang="en-US" dirty="0"/>
              <a:t>PC</a:t>
            </a:r>
            <a:r>
              <a:rPr lang="zh-CN" altLang="en-US" dirty="0"/>
              <a:t>为</a:t>
            </a:r>
            <a:r>
              <a:rPr lang="en-US" dirty="0"/>
              <a:t>ELF</a:t>
            </a:r>
            <a:r>
              <a:rPr lang="zh-CN" altLang="en-US" dirty="0"/>
              <a:t>文件中记载的入口地址</a:t>
            </a:r>
            <a:r>
              <a:rPr lang="zh-CN" altLang="en-US" dirty="0" smtClean="0"/>
              <a:t>。</a:t>
            </a:r>
            <a:endParaRPr lang="en-US" altLang="zh-CN" dirty="0" smtClean="0"/>
          </a:p>
          <a:p>
            <a:pPr lvl="0"/>
            <a:r>
              <a:rPr lang="zh-CN" altLang="en-US" dirty="0" smtClean="0"/>
              <a:t>控制权交给进程开始执行！</a:t>
            </a:r>
            <a:endParaRPr lang="zh-CN" altLang="en-US" dirty="0"/>
          </a:p>
        </p:txBody>
      </p:sp>
    </p:spTree>
    <p:extLst>
      <p:ext uri="{BB962C8B-B14F-4D97-AF65-F5344CB8AC3E}">
        <p14:creationId xmlns:p14="http://schemas.microsoft.com/office/powerpoint/2010/main" val="129505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bwMode="auto">
          <a:xfrm>
            <a:off x="8625385" y="3575713"/>
            <a:ext cx="914400" cy="914400"/>
          </a:xfrm>
          <a:prstGeom prst="straightConnector1">
            <a:avLst/>
          </a:pr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triangle"/>
          </a:ln>
          <a:effectLst>
            <a:outerShdw dist="74053" dir="7257825" algn="ctr" rotWithShape="0">
              <a:schemeClr val="bg2">
                <a:alpha val="50000"/>
              </a:schemeClr>
            </a:outerShdw>
          </a:effectLst>
        </p:spPr>
      </p:cxn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10853"/>
          <a:stretch/>
        </p:blipFill>
        <p:spPr>
          <a:xfrm>
            <a:off x="1403648" y="1916832"/>
            <a:ext cx="7042245" cy="4708478"/>
          </a:xfrm>
          <a:prstGeom prst="rect">
            <a:avLst/>
          </a:prstGeom>
        </p:spPr>
      </p:pic>
      <p:sp>
        <p:nvSpPr>
          <p:cNvPr id="6" name="标题 1"/>
          <p:cNvSpPr>
            <a:spLocks noGrp="1"/>
          </p:cNvSpPr>
          <p:nvPr>
            <p:ph type="title"/>
          </p:nvPr>
        </p:nvSpPr>
        <p:spPr/>
        <p:txBody>
          <a:bodyPr/>
          <a:lstStyle/>
          <a:p>
            <a:r>
              <a:rPr lang="zh-CN" altLang="en-US" dirty="0" smtClean="0"/>
              <a:t>可执行文件的内存映像</a:t>
            </a:r>
            <a:r>
              <a:rPr lang="en-US" altLang="zh-CN" dirty="0" smtClean="0"/>
              <a:t>(x86)</a:t>
            </a:r>
            <a:endParaRPr lang="zh-CN" altLang="en-US" dirty="0"/>
          </a:p>
        </p:txBody>
      </p:sp>
    </p:spTree>
    <p:extLst>
      <p:ext uri="{BB962C8B-B14F-4D97-AF65-F5344CB8AC3E}">
        <p14:creationId xmlns:p14="http://schemas.microsoft.com/office/powerpoint/2010/main" val="4102052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伙伴系统特点</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700808"/>
            <a:ext cx="7146758" cy="4876784"/>
          </a:xfrm>
        </p:spPr>
      </p:pic>
    </p:spTree>
    <p:extLst>
      <p:ext uri="{BB962C8B-B14F-4D97-AF65-F5344CB8AC3E}">
        <p14:creationId xmlns:p14="http://schemas.microsoft.com/office/powerpoint/2010/main" val="325515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32" name="Object 20"/>
          <p:cNvGraphicFramePr>
            <a:graphicFrameLocks noChangeAspect="1"/>
          </p:cNvGraphicFramePr>
          <p:nvPr>
            <p:extLst/>
          </p:nvPr>
        </p:nvGraphicFramePr>
        <p:xfrm>
          <a:off x="2195736" y="2895600"/>
          <a:ext cx="4953000" cy="3962400"/>
        </p:xfrm>
        <a:graphic>
          <a:graphicData uri="http://schemas.openxmlformats.org/presentationml/2006/ole">
            <mc:AlternateContent xmlns:mc="http://schemas.openxmlformats.org/markup-compatibility/2006">
              <mc:Choice xmlns:v="urn:schemas-microsoft-com:vml" Requires="v">
                <p:oleObj spid="_x0000_s36881" name="BMP 图象" r:id="rId4" imgW="3866667" imgH="3761905" progId="PBrush">
                  <p:embed/>
                </p:oleObj>
              </mc:Choice>
              <mc:Fallback>
                <p:oleObj name="BMP 图象" r:id="rId4" imgW="3866667" imgH="376190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2895600"/>
                        <a:ext cx="4953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9"/>
          <p:cNvSpPr>
            <a:spLocks noGrp="1" noChangeArrowheads="1"/>
          </p:cNvSpPr>
          <p:nvPr>
            <p:ph idx="1"/>
          </p:nvPr>
        </p:nvSpPr>
        <p:spPr/>
        <p:txBody>
          <a:bodyPr/>
          <a:lstStyle/>
          <a:p>
            <a:r>
              <a:rPr lang="zh-CN" altLang="en-US" sz="2800" dirty="0" smtClean="0"/>
              <a:t>可重定位分区分</a:t>
            </a:r>
            <a:r>
              <a:rPr lang="zh-CN" altLang="en-US" sz="2800" dirty="0"/>
              <a:t>配（紧凑）：</a:t>
            </a:r>
            <a:r>
              <a:rPr lang="zh-CN" altLang="en-US" sz="2800" dirty="0" smtClean="0"/>
              <a:t>定时的或在内存紧张时，移动某些已分配区中的信息，把存储空间中所有的空白区合并为一个大的连续区。</a:t>
            </a:r>
          </a:p>
        </p:txBody>
      </p:sp>
      <p:sp>
        <p:nvSpPr>
          <p:cNvPr id="8" name="Rectangle 18"/>
          <p:cNvSpPr>
            <a:spLocks noGrp="1" noChangeArrowheads="1"/>
          </p:cNvSpPr>
          <p:nvPr>
            <p:ph type="title"/>
          </p:nvPr>
        </p:nvSpPr>
        <p:spPr/>
        <p:txBody>
          <a:bodyPr/>
          <a:lstStyle/>
          <a:p>
            <a:pPr>
              <a:defRPr/>
            </a:pPr>
            <a:r>
              <a:rPr lang="zh-CN" altLang="en-US" dirty="0" smtClean="0"/>
              <a:t>可重定位分区分配 </a:t>
            </a:r>
            <a:endParaRPr lang="zh-CN" altLang="en-US" dirty="0" smtClean="0">
              <a:effectLst>
                <a:outerShdw blurRad="38100" dist="38100" dir="2700000" algn="tl">
                  <a:srgbClr val="000000"/>
                </a:outerShdw>
              </a:effectLst>
            </a:endParaRPr>
          </a:p>
        </p:txBody>
      </p:sp>
    </p:spTree>
    <p:extLst>
      <p:ext uri="{BB962C8B-B14F-4D97-AF65-F5344CB8AC3E}">
        <p14:creationId xmlns:p14="http://schemas.microsoft.com/office/powerpoint/2010/main" val="779071100"/>
      </p:ext>
    </p:extLst>
  </p:cSld>
  <p:clrMapOvr>
    <a:masterClrMapping/>
  </p:clrMapOvr>
  <mc:AlternateContent xmlns:mc="http://schemas.openxmlformats.org/markup-compatibility/2006" xmlns:p14="http://schemas.microsoft.com/office/powerpoint/2010/main">
    <mc:Choice Requires="p14">
      <p:transition spd="slow" p14:dur="2000" advTm="81232"/>
    </mc:Choice>
    <mc:Fallback xmlns="">
      <p:transition spd="slow" advTm="812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932"/>
                                        </p:tgtEl>
                                        <p:attrNameLst>
                                          <p:attrName>style.visibility</p:attrName>
                                        </p:attrNameLst>
                                      </p:cBhvr>
                                      <p:to>
                                        <p:strVal val="visible"/>
                                      </p:to>
                                    </p:set>
                                    <p:animEffect transition="in" filter="box(in)">
                                      <p:cBhvr>
                                        <p:cTn id="7" dur="500"/>
                                        <p:tgtEl>
                                          <p:spTgt spid="3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32" name="Object 20"/>
          <p:cNvGraphicFramePr>
            <a:graphicFrameLocks noChangeAspect="1"/>
          </p:cNvGraphicFramePr>
          <p:nvPr>
            <p:extLst/>
          </p:nvPr>
        </p:nvGraphicFramePr>
        <p:xfrm>
          <a:off x="4191000" y="2895600"/>
          <a:ext cx="4953000" cy="3962400"/>
        </p:xfrm>
        <a:graphic>
          <a:graphicData uri="http://schemas.openxmlformats.org/presentationml/2006/ole">
            <mc:AlternateContent xmlns:mc="http://schemas.openxmlformats.org/markup-compatibility/2006">
              <mc:Choice xmlns:v="urn:schemas-microsoft-com:vml" Requires="v">
                <p:oleObj spid="_x0000_s37905" name="BMP 图象" r:id="rId4" imgW="3866667" imgH="3761905" progId="PBrush">
                  <p:embed/>
                </p:oleObj>
              </mc:Choice>
              <mc:Fallback>
                <p:oleObj name="BMP 图象" r:id="rId4" imgW="3866667" imgH="376190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895600"/>
                        <a:ext cx="4953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9"/>
          <p:cNvSpPr>
            <a:spLocks noGrp="1" noChangeArrowheads="1"/>
          </p:cNvSpPr>
          <p:nvPr>
            <p:ph idx="1"/>
          </p:nvPr>
        </p:nvSpPr>
        <p:spPr/>
        <p:txBody>
          <a:bodyPr/>
          <a:lstStyle/>
          <a:p>
            <a:r>
              <a:rPr lang="zh-CN" altLang="en-US" sz="2800" dirty="0" smtClean="0"/>
              <a:t>可重定位分区分配：定时的或在内存紧张时，移动某些已分配区中的信息，把存储空间中所有的空白区合并为一个大的连续区。</a:t>
            </a:r>
            <a:endParaRPr lang="en-US" altLang="zh-CN" sz="2800" dirty="0" smtClean="0"/>
          </a:p>
          <a:p>
            <a:pPr lvl="1"/>
            <a:endParaRPr lang="en-US" altLang="zh-CN" sz="2400" dirty="0" smtClean="0"/>
          </a:p>
          <a:p>
            <a:r>
              <a:rPr lang="zh-CN" altLang="en-US" dirty="0" smtClean="0"/>
              <a:t>缺点、限制</a:t>
            </a:r>
            <a:endParaRPr lang="en-US" altLang="zh-CN" dirty="0" smtClean="0"/>
          </a:p>
          <a:p>
            <a:pPr lvl="1"/>
            <a:r>
              <a:rPr lang="zh-CN" altLang="en-US" dirty="0" smtClean="0"/>
              <a:t>性能开销</a:t>
            </a:r>
            <a:endParaRPr lang="en-US" altLang="zh-CN" dirty="0" smtClean="0"/>
          </a:p>
          <a:p>
            <a:pPr lvl="1"/>
            <a:r>
              <a:rPr lang="zh-CN" altLang="en-US" dirty="0"/>
              <a:t>设</a:t>
            </a:r>
            <a:r>
              <a:rPr lang="zh-CN" altLang="en-US" dirty="0" smtClean="0"/>
              <a:t>备依赖（</a:t>
            </a:r>
            <a:r>
              <a:rPr lang="en-US" altLang="zh-CN" dirty="0" smtClean="0"/>
              <a:t>DMA</a:t>
            </a:r>
            <a:r>
              <a:rPr lang="zh-CN" altLang="en-US" dirty="0" smtClean="0"/>
              <a:t>）</a:t>
            </a:r>
            <a:endParaRPr lang="en-US" altLang="zh-CN" dirty="0" smtClean="0"/>
          </a:p>
          <a:p>
            <a:pPr lvl="1"/>
            <a:r>
              <a:rPr lang="zh-CN" altLang="en-US" dirty="0"/>
              <a:t>间接</a:t>
            </a:r>
            <a:r>
              <a:rPr lang="zh-CN" altLang="en-US" dirty="0" smtClean="0"/>
              <a:t>寻址</a:t>
            </a:r>
            <a:endParaRPr lang="en-US" altLang="zh-CN" dirty="0" smtClean="0"/>
          </a:p>
          <a:p>
            <a:pPr marL="457200" lvl="1" indent="0">
              <a:buNone/>
            </a:pPr>
            <a:endParaRPr lang="zh-CN" altLang="en-US" sz="2400" dirty="0" smtClean="0"/>
          </a:p>
        </p:txBody>
      </p:sp>
      <p:sp>
        <p:nvSpPr>
          <p:cNvPr id="8" name="Rectangle 18"/>
          <p:cNvSpPr>
            <a:spLocks noGrp="1" noChangeArrowheads="1"/>
          </p:cNvSpPr>
          <p:nvPr>
            <p:ph type="title"/>
          </p:nvPr>
        </p:nvSpPr>
        <p:spPr/>
        <p:txBody>
          <a:bodyPr/>
          <a:lstStyle/>
          <a:p>
            <a:pPr>
              <a:defRPr/>
            </a:pPr>
            <a:r>
              <a:rPr lang="zh-CN" altLang="en-US" dirty="0" smtClean="0"/>
              <a:t>可重定位分区分配 </a:t>
            </a:r>
            <a:endParaRPr lang="zh-CN" altLang="en-US" dirty="0" smtClean="0">
              <a:effectLst>
                <a:outerShdw blurRad="38100" dist="38100" dir="2700000" algn="tl">
                  <a:srgbClr val="000000"/>
                </a:outerShdw>
              </a:effectLst>
            </a:endParaRPr>
          </a:p>
        </p:txBody>
      </p:sp>
    </p:spTree>
    <p:extLst>
      <p:ext uri="{BB962C8B-B14F-4D97-AF65-F5344CB8AC3E}">
        <p14:creationId xmlns:p14="http://schemas.microsoft.com/office/powerpoint/2010/main" val="510620896"/>
      </p:ext>
    </p:extLst>
  </p:cSld>
  <p:clrMapOvr>
    <a:masterClrMapping/>
  </p:clrMapOvr>
  <mc:AlternateContent xmlns:mc="http://schemas.openxmlformats.org/markup-compatibility/2006" xmlns:p14="http://schemas.microsoft.com/office/powerpoint/2010/main">
    <mc:Choice Requires="p14">
      <p:transition spd="slow" p14:dur="2000" advTm="81232"/>
    </mc:Choice>
    <mc:Fallback xmlns="">
      <p:transition spd="slow" advTm="812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932"/>
                                        </p:tgtEl>
                                        <p:attrNameLst>
                                          <p:attrName>style.visibility</p:attrName>
                                        </p:attrNameLst>
                                      </p:cBhvr>
                                      <p:to>
                                        <p:strVal val="visible"/>
                                      </p:to>
                                    </p:set>
                                    <p:animEffect transition="in" filter="box(in)">
                                      <p:cBhvr>
                                        <p:cTn id="7" dur="500"/>
                                        <p:tgtEl>
                                          <p:spTgt spid="3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t-v1">
  <a:themeElements>
    <a:clrScheme name="act-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t-v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t-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t-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t-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t-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t-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t-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t-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t-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t-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t-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t-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t-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3456</TotalTime>
  <Words>6783</Words>
  <Application>Microsoft Office PowerPoint</Application>
  <PresentationFormat>全屏显示(4:3)</PresentationFormat>
  <Paragraphs>601</Paragraphs>
  <Slides>62</Slides>
  <Notes>33</Notes>
  <HiddenSlides>4</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2</vt:i4>
      </vt:variant>
      <vt:variant>
        <vt:lpstr>幻灯片标题</vt:lpstr>
      </vt:variant>
      <vt:variant>
        <vt:i4>62</vt:i4>
      </vt:variant>
    </vt:vector>
  </HeadingPairs>
  <TitlesOfParts>
    <vt:vector size="84" baseType="lpstr">
      <vt:lpstr>Heiti SC Light</vt:lpstr>
      <vt:lpstr>MS PGothic</vt:lpstr>
      <vt:lpstr>黑体</vt:lpstr>
      <vt:lpstr>华文仿宋</vt:lpstr>
      <vt:lpstr>华文行楷</vt:lpstr>
      <vt:lpstr>华文中宋</vt:lpstr>
      <vt:lpstr>楷体_GB2312</vt:lpstr>
      <vt:lpstr>宋体</vt:lpstr>
      <vt:lpstr>Arial</vt:lpstr>
      <vt:lpstr>Calibri</vt:lpstr>
      <vt:lpstr>Times New Roman</vt:lpstr>
      <vt:lpstr>Trebuchet MS</vt:lpstr>
      <vt:lpstr>Tw Cen MT Condensed</vt:lpstr>
      <vt:lpstr>Tw Cen MT Condensed Extra Bold</vt:lpstr>
      <vt:lpstr>Wingdings</vt:lpstr>
      <vt:lpstr>act-v1</vt:lpstr>
      <vt:lpstr>Grid</vt:lpstr>
      <vt:lpstr>1_Grid</vt:lpstr>
      <vt:lpstr>2_Grid</vt:lpstr>
      <vt:lpstr>3_Grid</vt:lpstr>
      <vt:lpstr>BMP 图像</vt:lpstr>
      <vt:lpstr>BMP 图象</vt:lpstr>
      <vt:lpstr>操作系统 Operating System  第三章 内存管理(2)</vt:lpstr>
      <vt:lpstr>存储分配的三种方式 </vt:lpstr>
      <vt:lpstr>REVIEW: 分区管理方案</vt:lpstr>
      <vt:lpstr>动态分区的操作和数据结构 </vt:lpstr>
      <vt:lpstr>可变式分区的分配策略</vt:lpstr>
      <vt:lpstr>伙伴系统</vt:lpstr>
      <vt:lpstr>伙伴系统特点</vt:lpstr>
      <vt:lpstr>可重定位分区分配 </vt:lpstr>
      <vt:lpstr>可重定位分区分配 </vt:lpstr>
      <vt:lpstr>程序的链接和装入</vt:lpstr>
      <vt:lpstr>程序的链接</vt:lpstr>
      <vt:lpstr>重定位</vt:lpstr>
      <vt:lpstr>程序的装入</vt:lpstr>
      <vt:lpstr>作业J存在于不同的空间中</vt:lpstr>
      <vt:lpstr>作业由地址空间装入存储空间</vt:lpstr>
      <vt:lpstr>多重分区分配 </vt:lpstr>
      <vt:lpstr>基础知识：程序段</vt:lpstr>
      <vt:lpstr>基础知识：程序段</vt:lpstr>
      <vt:lpstr>基础知识：程序段</vt:lpstr>
      <vt:lpstr>基础知识</vt:lpstr>
      <vt:lpstr>基础知识</vt:lpstr>
      <vt:lpstr>具体实例：program.c</vt:lpstr>
      <vt:lpstr>program.c</vt:lpstr>
      <vt:lpstr>extras.c</vt:lpstr>
      <vt:lpstr>PowerPoint 演示文稿</vt:lpstr>
      <vt:lpstr>Gcc的编译和链接</vt:lpstr>
      <vt:lpstr>gcc调用包含的几个工具</vt:lpstr>
      <vt:lpstr>PowerPoint 演示文稿</vt:lpstr>
      <vt:lpstr>PowerPoint 演示文稿</vt:lpstr>
      <vt:lpstr>PowerPoint 演示文稿</vt:lpstr>
      <vt:lpstr>PowerPoint 演示文稿</vt:lpstr>
      <vt:lpstr>生成的汇编文件</vt:lpstr>
      <vt:lpstr>生成的汇编文件</vt:lpstr>
      <vt:lpstr>Linux下可执行文件的格式</vt:lpstr>
      <vt:lpstr>Linux下可执行文件的格式</vt:lpstr>
      <vt:lpstr>ELF文件格式</vt:lpstr>
      <vt:lpstr>PowerPoint 演示文稿</vt:lpstr>
      <vt:lpstr>ELF文件头的定义（52个字节）</vt:lpstr>
      <vt:lpstr>ELF文件头的定义</vt:lpstr>
      <vt:lpstr>ELF文件头的定义</vt:lpstr>
      <vt:lpstr>一个具体的ELF文件头</vt:lpstr>
      <vt:lpstr>使用objdump反汇编ELF文件</vt:lpstr>
      <vt:lpstr>使用objdump反汇编ELF文件</vt:lpstr>
      <vt:lpstr>链接的过程</vt:lpstr>
      <vt:lpstr>链接过程的本质</vt:lpstr>
      <vt:lpstr>Relocation entry</vt:lpstr>
      <vt:lpstr>Readelf读取重定位节</vt:lpstr>
      <vt:lpstr>链接后…</vt:lpstr>
      <vt:lpstr>重定位时链接地址的计算</vt:lpstr>
      <vt:lpstr>链接地址的计算read_something</vt:lpstr>
      <vt:lpstr>链接地址的计算some_global_variable</vt:lpstr>
      <vt:lpstr>程序入口点</vt:lpstr>
      <vt:lpstr>程序入口点- _start 函数 </vt:lpstr>
      <vt:lpstr>程序入口点</vt:lpstr>
      <vt:lpstr>程序的装载和运行 </vt:lpstr>
      <vt:lpstr>程序的装载</vt:lpstr>
      <vt:lpstr>程序的装载 </vt:lpstr>
      <vt:lpstr>程序的装载</vt:lpstr>
      <vt:lpstr>程序的装载和运行 </vt:lpstr>
      <vt:lpstr>程序的装载流程 </vt:lpstr>
      <vt:lpstr>程序的装载流程 </vt:lpstr>
      <vt:lpstr>可执行文件的内存映像(x86)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Hailong</dc:creator>
  <cp:lastModifiedBy>wty</cp:lastModifiedBy>
  <cp:revision>168</cp:revision>
  <dcterms:created xsi:type="dcterms:W3CDTF">2013-02-26T07:38:44Z</dcterms:created>
  <dcterms:modified xsi:type="dcterms:W3CDTF">2019-03-18T09:07:21Z</dcterms:modified>
</cp:coreProperties>
</file>