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84" r:id="rId2"/>
  </p:sldMasterIdLst>
  <p:notesMasterIdLst>
    <p:notesMasterId r:id="rId13"/>
  </p:notesMasterIdLst>
  <p:sldIdLst>
    <p:sldId id="256" r:id="rId3"/>
    <p:sldId id="257" r:id="rId4"/>
    <p:sldId id="258" r:id="rId5"/>
    <p:sldId id="270" r:id="rId6"/>
    <p:sldId id="259" r:id="rId7"/>
    <p:sldId id="260" r:id="rId8"/>
    <p:sldId id="261" r:id="rId9"/>
    <p:sldId id="262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9C49-5F4A-4C0F-9D78-FD462A77B8CB}" type="datetimeFigureOut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ABA97-6DE6-4F15-8690-2F06C5C23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32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EAA2-6A19-4BAC-9F04-B82227D3B1AF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3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C4E-12B3-4D08-954D-734B9B015E5A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8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22A7-8AEC-4FC6-AB2E-23D5E1E25977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52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b="1" cap="all" spc="200" baseline="0">
                <a:solidFill>
                  <a:schemeClr val="tx2"/>
                </a:solidFill>
                <a:latin typeface="Arial Narrow" panose="020B0606020202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399E-0BE6-42C4-8765-321D705BFF00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7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47675" indent="-447675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50000"/>
              </a:lnSpc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50000"/>
              </a:lnSpc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9B0B-C0A5-45AA-B713-A3332D0DCA59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en-US" altLang="zh-TW" dirty="0" smtClean="0"/>
              <a:t>HPLI / HTML-Introduction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DDDDA1CD-EA3D-49E1-AF4C-B715EC7A24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728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220B-AFAE-4185-9528-AE14C98F55DF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4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83F2-A856-48E0-B220-FAEAFC71B0B7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9CA0-666A-4044-A556-6B51144A00AE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69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7EA7-1E9F-4B82-8E28-8396A1ED32D4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50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F93C-95AB-4C6B-B9AF-14F0728DFDBD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709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D3AC24-5B2F-4493-ADD6-D3318C15927B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27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45B4-0033-43E0-B6B8-7014EEA4F820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36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AAC3-EECD-4CDC-A7B0-FC88D3B92FD8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72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D346-03C0-4A02-AD4D-3DA190F70D0D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456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9185-A740-472D-9EB0-40B6A0A1E246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6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61D5-CF4E-4FD1-A96F-EA84E569BEBF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5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AC11-B6CB-4609-9A02-82AF53AF36E4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1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8E93-BF05-44EA-94DE-543FF2868694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7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0CAE-5945-4172-8286-18F8F0DCA1E6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3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BFAE-77BA-4715-89AB-9E403A5B38B6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85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A0B5-BF6A-4B0C-94C0-CD7458316356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8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F44F-7336-48BD-AC7C-DBE2804BFA24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5600F5-CE2A-4245-A820-DC3F3464DDF9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4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64576F-FF5D-4EA2-AABF-E2C6831DB018}" type="datetime1">
              <a:rPr lang="zh-TW" altLang="en-US" smtClean="0"/>
              <a:t>2022/3/6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DDA1CD-EA3D-49E1-AF4C-B715EC7A246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intro.asp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5/" TargetMode="External"/><Relationship Id="rId2" Type="http://schemas.openxmlformats.org/officeDocument/2006/relationships/hyperlink" Target="http://whatwg.org/html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w3.org/TR/html52/" TargetMode="External"/><Relationship Id="rId4" Type="http://schemas.openxmlformats.org/officeDocument/2006/relationships/hyperlink" Target="http://www.w3.org/TR/html51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Introduction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97280" y="4325112"/>
            <a:ext cx="10618473" cy="1143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TW" sz="2200" cap="none" dirty="0" smtClean="0"/>
              <a:t>HTML is the standard </a:t>
            </a:r>
            <a:r>
              <a:rPr lang="en-US" altLang="zh-TW" sz="2200" u="sng" cap="none" dirty="0" smtClean="0"/>
              <a:t>markup</a:t>
            </a:r>
            <a:r>
              <a:rPr lang="en-US" altLang="zh-TW" sz="2200" cap="none" dirty="0" smtClean="0"/>
              <a:t> language </a:t>
            </a:r>
            <a:r>
              <a:rPr lang="en-US" altLang="zh-TW" sz="2200" cap="none" dirty="0" smtClean="0"/>
              <a:t>for creating web pages.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TW" sz="2200" cap="none" dirty="0" smtClean="0"/>
              <a:t>HTML</a:t>
            </a:r>
            <a:r>
              <a:rPr lang="zh-TW" altLang="en-US" sz="2200" cap="none" dirty="0" smtClean="0"/>
              <a:t>是建置網頁的</a:t>
            </a:r>
            <a:r>
              <a:rPr lang="zh-TW" altLang="en-US" sz="2200" cap="none" dirty="0" smtClean="0"/>
              <a:t>標準</a:t>
            </a:r>
            <a:r>
              <a:rPr lang="zh-TW" altLang="en-US" sz="2200" u="sng" cap="none" dirty="0" smtClean="0"/>
              <a:t>標記</a:t>
            </a:r>
            <a:r>
              <a:rPr lang="zh-TW" altLang="en-US" sz="2200" cap="none" dirty="0" smtClean="0"/>
              <a:t>語言</a:t>
            </a:r>
            <a:r>
              <a:rPr lang="zh-TW" altLang="en-US" sz="2200" cap="none" dirty="0" smtClean="0"/>
              <a:t>。</a:t>
            </a:r>
            <a:endParaRPr lang="zh-TW" altLang="zh-TW" sz="2200" cap="none" dirty="0"/>
          </a:p>
        </p:txBody>
      </p:sp>
      <p:sp>
        <p:nvSpPr>
          <p:cNvPr id="4" name="矩形 3"/>
          <p:cNvSpPr/>
          <p:nvPr/>
        </p:nvSpPr>
        <p:spPr>
          <a:xfrm>
            <a:off x="7076739" y="5873234"/>
            <a:ext cx="4867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 dirty="0">
                <a:hlinkClick r:id="rId2"/>
              </a:rPr>
              <a:t>https://www.w3schools.com/html/html_intro.asp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2808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HTML History </a:t>
            </a:r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334128"/>
              </p:ext>
            </p:extLst>
          </p:nvPr>
        </p:nvGraphicFramePr>
        <p:xfrm>
          <a:off x="1096963" y="1840546"/>
          <a:ext cx="9304337" cy="4284028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628552">
                  <a:extLst>
                    <a:ext uri="{9D8B030D-6E8A-4147-A177-3AD203B41FA5}">
                      <a16:colId xmlns:a16="http://schemas.microsoft.com/office/drawing/2014/main" val="3534385814"/>
                    </a:ext>
                  </a:extLst>
                </a:gridCol>
                <a:gridCol w="7675785">
                  <a:extLst>
                    <a:ext uri="{9D8B030D-6E8A-4147-A177-3AD203B41FA5}">
                      <a16:colId xmlns:a16="http://schemas.microsoft.com/office/drawing/2014/main" val="1044257310"/>
                    </a:ext>
                  </a:extLst>
                </a:gridCol>
              </a:tblGrid>
              <a:tr h="612004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 dirty="0">
                          <a:effectLst/>
                        </a:rPr>
                        <a:t>2000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2681" marR="71340" marT="71340" marB="7134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 dirty="0">
                          <a:effectLst/>
                        </a:rPr>
                        <a:t>W3C Recommendation: XHTML 1.0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340" marR="71340" marT="71340" marB="71340" anchor="ctr"/>
                </a:tc>
                <a:extLst>
                  <a:ext uri="{0D108BD9-81ED-4DB2-BD59-A6C34878D82A}">
                    <a16:rowId xmlns:a16="http://schemas.microsoft.com/office/drawing/2014/main" val="4171154415"/>
                  </a:ext>
                </a:extLst>
              </a:tr>
              <a:tr h="612004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 dirty="0">
                          <a:effectLst/>
                        </a:rPr>
                        <a:t>2008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2681" marR="71340" marT="71340" marB="7134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WHATWG HTML5 First Public Draft</a:t>
                      </a:r>
                      <a:endParaRPr lang="zh-TW" sz="20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340" marR="71340" marT="71340" marB="71340" anchor="ctr"/>
                </a:tc>
                <a:extLst>
                  <a:ext uri="{0D108BD9-81ED-4DB2-BD59-A6C34878D82A}">
                    <a16:rowId xmlns:a16="http://schemas.microsoft.com/office/drawing/2014/main" val="9126390"/>
                  </a:ext>
                </a:extLst>
              </a:tr>
              <a:tr h="612004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>
                          <a:effectLst/>
                        </a:rPr>
                        <a:t>2012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2681" marR="71340" marT="71340" marB="7134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WHATWG HTML5 Living Standard</a:t>
                      </a:r>
                      <a:endParaRPr lang="zh-TW" sz="20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340" marR="71340" marT="71340" marB="71340" anchor="ctr"/>
                </a:tc>
                <a:extLst>
                  <a:ext uri="{0D108BD9-81ED-4DB2-BD59-A6C34878D82A}">
                    <a16:rowId xmlns:a16="http://schemas.microsoft.com/office/drawing/2014/main" val="3899736491"/>
                  </a:ext>
                </a:extLst>
              </a:tr>
              <a:tr h="612004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b="1" kern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2014</a:t>
                      </a:r>
                      <a:endParaRPr lang="zh-TW" sz="1800" b="1" kern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Verdana" panose="020B060403050404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42681" marR="71340" marT="71340" marB="7134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W3C Recommendation: HTML5</a:t>
                      </a:r>
                      <a:endParaRPr lang="zh-TW" sz="20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340" marR="71340" marT="71340" marB="71340" anchor="ctr"/>
                </a:tc>
                <a:extLst>
                  <a:ext uri="{0D108BD9-81ED-4DB2-BD59-A6C34878D82A}">
                    <a16:rowId xmlns:a16="http://schemas.microsoft.com/office/drawing/2014/main" val="1612381287"/>
                  </a:ext>
                </a:extLst>
              </a:tr>
              <a:tr h="612004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>
                          <a:effectLst/>
                        </a:rPr>
                        <a:t>2016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2681" marR="71340" marT="71340" marB="7134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W3C Candidate Recommendation: HTML 5.1</a:t>
                      </a:r>
                      <a:endParaRPr lang="zh-TW" sz="20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340" marR="71340" marT="71340" marB="71340" anchor="ctr"/>
                </a:tc>
                <a:extLst>
                  <a:ext uri="{0D108BD9-81ED-4DB2-BD59-A6C34878D82A}">
                    <a16:rowId xmlns:a16="http://schemas.microsoft.com/office/drawing/2014/main" val="3924330147"/>
                  </a:ext>
                </a:extLst>
              </a:tr>
              <a:tr h="612004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>
                          <a:effectLst/>
                        </a:rPr>
                        <a:t>2017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2681" marR="71340" marT="71340" marB="7134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W3C Recommendation: HTML5.1 2nd Edition</a:t>
                      </a:r>
                      <a:endParaRPr lang="zh-TW" sz="20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340" marR="71340" marT="71340" marB="71340" anchor="ctr"/>
                </a:tc>
                <a:extLst>
                  <a:ext uri="{0D108BD9-81ED-4DB2-BD59-A6C34878D82A}">
                    <a16:rowId xmlns:a16="http://schemas.microsoft.com/office/drawing/2014/main" val="1506182241"/>
                  </a:ext>
                </a:extLst>
              </a:tr>
              <a:tr h="612004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 dirty="0">
                          <a:effectLst/>
                        </a:rPr>
                        <a:t>2017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2681" marR="71340" marT="71340" marB="7134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W3C Recommendation: HTML5.2</a:t>
                      </a:r>
                      <a:endParaRPr lang="zh-TW" sz="2000" kern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340" marR="71340" marT="71340" marB="71340" anchor="ctr"/>
                </a:tc>
                <a:extLst>
                  <a:ext uri="{0D108BD9-81ED-4DB2-BD59-A6C34878D82A}">
                    <a16:rowId xmlns:a16="http://schemas.microsoft.com/office/drawing/2014/main" val="1807017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12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What is HTML?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altLang="zh-TW" sz="22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HTML stands for Hyper Text Markup Language</a:t>
            </a:r>
            <a:endParaRPr lang="zh-TW" altLang="zh-TW" sz="2200" kern="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altLang="zh-TW" sz="22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HTML is the standard markup language for creating Web pages</a:t>
            </a:r>
            <a:endParaRPr lang="zh-TW" altLang="zh-TW" sz="2200" kern="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altLang="zh-TW" sz="22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HTML describes the structure of a Web page</a:t>
            </a:r>
            <a:endParaRPr lang="zh-TW" altLang="zh-TW" sz="2200" kern="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altLang="zh-TW" sz="22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HTML consists of a series of elements</a:t>
            </a:r>
            <a:endParaRPr lang="zh-TW" altLang="zh-TW" sz="2200" kern="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altLang="zh-TW" sz="22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HTML elements tell the browser how to display the content</a:t>
            </a:r>
            <a:endParaRPr lang="zh-TW" altLang="zh-TW" sz="2200" kern="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altLang="zh-TW" sz="22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HTML elements label pieces of content such as "this is a heading", "this is a paragraph", "this is a link", etc.</a:t>
            </a:r>
            <a:endParaRPr lang="zh-TW" altLang="zh-TW" sz="2200" kern="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HPLI / HTML-Introduction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20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A Simple HTML Document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0144" y="1998134"/>
            <a:ext cx="5998845" cy="40233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!DOCTYPE</a:t>
            </a:r>
            <a:r>
              <a:rPr lang="en-US" altLang="zh-TW" sz="2400" kern="0" dirty="0">
                <a:solidFill>
                  <a:srgbClr val="FF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html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html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2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4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head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2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  </a:t>
            </a:r>
            <a:r>
              <a:rPr lang="en-US" altLang="zh-TW" sz="24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title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Page Title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/title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2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4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head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2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</a:t>
            </a:r>
            <a:r>
              <a:rPr lang="en-US" altLang="zh-TW" sz="24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body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2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  </a:t>
            </a:r>
            <a:r>
              <a:rPr lang="en-US" altLang="zh-TW" sz="24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h1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My First Heading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/h1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2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  </a:t>
            </a:r>
            <a:r>
              <a:rPr lang="en-US" altLang="zh-TW" sz="24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p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My first paragraph.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/p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2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</a:t>
            </a:r>
            <a:r>
              <a:rPr lang="en-US" altLang="zh-TW" sz="2400" kern="0" dirty="0" smtClean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 smtClean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body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/>
            </a:r>
            <a:br>
              <a:rPr lang="en-US" altLang="zh-TW" sz="2400" kern="0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</a:b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400" kern="0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/html</a:t>
            </a:r>
            <a:r>
              <a:rPr lang="en-US" altLang="zh-TW" sz="2400" kern="0" dirty="0">
                <a:solidFill>
                  <a:srgbClr val="0000CD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HTML Page </a:t>
            </a:r>
            <a:r>
              <a:rPr lang="en-US" altLang="zh-TW" dirty="0" smtClean="0">
                <a:solidFill>
                  <a:schemeClr val="tx1"/>
                </a:solidFill>
              </a:rPr>
              <a:t>Structure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8930" y="2160059"/>
            <a:ext cx="4912995" cy="360256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sz="20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content inside the &lt;body&gt; section (the white area above) will be displayed in a browser.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sz="20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content inside the &lt;title&gt; element will be shown in the browser's title bar or in the page's tab.</a:t>
            </a:r>
            <a:endParaRPr lang="zh-TW" altLang="zh-TW" sz="2000" kern="0" dirty="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0" indent="0">
              <a:spcBef>
                <a:spcPts val="200"/>
              </a:spcBef>
              <a:buNone/>
            </a:pPr>
            <a:endParaRPr lang="zh-TW" altLang="en-US" sz="1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72" y="1810322"/>
            <a:ext cx="5400673" cy="44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5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Example Explained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61185"/>
            <a:ext cx="10256520" cy="4023360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  <a:spcAft>
                <a:spcPts val="0"/>
              </a:spcAft>
              <a:buSzPct val="80000"/>
              <a:tabLst>
                <a:tab pos="45720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</a:t>
            </a:r>
            <a:r>
              <a:rPr lang="en-US" altLang="zh-TW" sz="18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r>
              <a:rPr lang="en-US" altLang="zh-TW" sz="1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declaration defines that this document is an </a:t>
            </a:r>
            <a:r>
              <a:rPr lang="en-US" altLang="zh-TW" sz="1800" b="1" kern="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HTML5</a:t>
            </a:r>
            <a:r>
              <a:rPr lang="en-US" altLang="zh-TW" sz="1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document</a:t>
            </a:r>
            <a:endParaRPr lang="zh-TW" altLang="zh-TW" sz="1800" kern="100" dirty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buSzPct val="80000"/>
              <a:tabLst>
                <a:tab pos="45720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</a:t>
            </a:r>
            <a:r>
              <a:rPr lang="en-US" altLang="zh-TW" sz="18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&lt;html&gt;</a:t>
            </a:r>
            <a:r>
              <a:rPr lang="en-US" altLang="zh-TW" sz="1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element is the root element of an HTML page</a:t>
            </a:r>
            <a:endParaRPr lang="zh-TW" altLang="zh-TW" sz="1800" kern="100" dirty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</a:t>
            </a:r>
            <a:r>
              <a:rPr lang="en-US" altLang="zh-TW" sz="18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&lt;head&gt;</a:t>
            </a:r>
            <a:r>
              <a:rPr lang="en-US" altLang="zh-TW" sz="1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element contains meta information about the HTML page</a:t>
            </a:r>
            <a:endParaRPr lang="zh-TW" altLang="zh-TW" sz="1800" kern="100" dirty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</a:t>
            </a:r>
            <a:r>
              <a:rPr lang="en-US" altLang="zh-TW" sz="18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&lt;title&gt;</a:t>
            </a:r>
            <a:r>
              <a:rPr lang="en-US" altLang="zh-TW" sz="1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element specifies a title for the HTML page (which is shown in the browser's title bar or in the page's tab)</a:t>
            </a:r>
            <a:endParaRPr lang="zh-TW" altLang="zh-TW" sz="1800" kern="100" dirty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u"/>
              <a:tabLst>
                <a:tab pos="45720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</a:t>
            </a:r>
            <a:r>
              <a:rPr lang="en-US" altLang="zh-TW" sz="18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&lt;body&gt;</a:t>
            </a:r>
            <a:r>
              <a:rPr lang="en-US" altLang="zh-TW" sz="1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element defines the document's body, and is a container for all the visible contents, such as headings, paragraphs, images, hyperlinks, tables, lists, etc.</a:t>
            </a:r>
            <a:endParaRPr lang="zh-TW" altLang="zh-TW" sz="1800" kern="100" dirty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u"/>
              <a:tabLst>
                <a:tab pos="45720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</a:t>
            </a:r>
            <a:r>
              <a:rPr lang="en-US" altLang="zh-TW" sz="18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&lt;h1&gt;</a:t>
            </a:r>
            <a:r>
              <a:rPr lang="en-US" altLang="zh-TW" sz="1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element defines a large heading</a:t>
            </a:r>
            <a:endParaRPr lang="zh-TW" altLang="zh-TW" sz="1800" kern="100" dirty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Char char="u"/>
              <a:tabLst>
                <a:tab pos="457200" algn="l"/>
              </a:tabLst>
            </a:pPr>
            <a:r>
              <a:rPr lang="en-US" altLang="zh-TW" sz="1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</a:t>
            </a:r>
            <a:r>
              <a:rPr lang="en-US" altLang="zh-TW" sz="1800" kern="0" dirty="0">
                <a:solidFill>
                  <a:srgbClr val="DC143C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&lt;p&gt;</a:t>
            </a:r>
            <a:r>
              <a:rPr lang="en-US" altLang="zh-TW" sz="18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element defines a paragraph</a:t>
            </a:r>
            <a:endParaRPr lang="zh-TW" altLang="zh-TW" sz="1800" kern="100" dirty="0">
              <a:solidFill>
                <a:srgbClr val="000000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21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What is an HTML Element?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sz="22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An HTML element is defined by a </a:t>
            </a:r>
            <a:r>
              <a:rPr lang="en-US" altLang="zh-TW" sz="1800" b="1" kern="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start tag</a:t>
            </a:r>
            <a:r>
              <a:rPr lang="en-US" altLang="zh-TW" sz="22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, some </a:t>
            </a:r>
            <a:r>
              <a:rPr lang="en-US" altLang="zh-TW" sz="1800" b="1" kern="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content</a:t>
            </a:r>
            <a:r>
              <a:rPr lang="en-US" altLang="zh-TW" sz="22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, and an </a:t>
            </a:r>
            <a:r>
              <a:rPr lang="en-US" altLang="zh-TW" sz="1800" b="1" kern="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end tag</a:t>
            </a:r>
            <a:r>
              <a:rPr lang="en-US" altLang="zh-TW" sz="22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endParaRPr lang="zh-TW" altLang="zh-TW" sz="2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200" kern="0" dirty="0" smtClean="0">
                <a:solidFill>
                  <a:srgbClr val="0000CD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     &lt;</a:t>
            </a:r>
            <a:r>
              <a:rPr lang="en-US" altLang="zh-TW" sz="2200" kern="0" dirty="0" err="1">
                <a:solidFill>
                  <a:srgbClr val="A52A2A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tagname</a:t>
            </a:r>
            <a:r>
              <a:rPr lang="en-US" altLang="zh-TW" sz="2200" kern="0" dirty="0">
                <a:solidFill>
                  <a:srgbClr val="0000CD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22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Content goes here... </a:t>
            </a:r>
            <a:r>
              <a:rPr lang="en-US" altLang="zh-TW" sz="2200" kern="0" dirty="0">
                <a:solidFill>
                  <a:srgbClr val="0000CD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200" kern="0" dirty="0">
                <a:solidFill>
                  <a:srgbClr val="A52A2A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/</a:t>
            </a:r>
            <a:r>
              <a:rPr lang="en-US" altLang="zh-TW" sz="2200" kern="0" dirty="0" err="1">
                <a:solidFill>
                  <a:srgbClr val="A52A2A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tagname</a:t>
            </a:r>
            <a:r>
              <a:rPr lang="en-US" altLang="zh-TW" sz="2200" kern="0" dirty="0">
                <a:solidFill>
                  <a:srgbClr val="0000CD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zh-TW" sz="2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sz="22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HTML </a:t>
            </a:r>
            <a:r>
              <a:rPr lang="en-US" altLang="zh-TW" sz="2200" b="1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element</a:t>
            </a:r>
            <a:r>
              <a:rPr lang="en-US" altLang="zh-TW" sz="22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is everything from the start tag to the end tag:</a:t>
            </a:r>
            <a:endParaRPr lang="zh-TW" altLang="zh-TW" sz="2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200" kern="0" dirty="0" smtClean="0">
                <a:solidFill>
                  <a:srgbClr val="0000CD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      &lt;</a:t>
            </a:r>
            <a:r>
              <a:rPr lang="en-US" altLang="zh-TW" sz="2200" kern="0" dirty="0">
                <a:solidFill>
                  <a:srgbClr val="A52A2A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h1</a:t>
            </a:r>
            <a:r>
              <a:rPr lang="en-US" altLang="zh-TW" sz="2200" kern="0" dirty="0">
                <a:solidFill>
                  <a:srgbClr val="0000CD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22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My First Heading</a:t>
            </a:r>
            <a:r>
              <a:rPr lang="en-US" altLang="zh-TW" sz="2200" kern="0" dirty="0">
                <a:solidFill>
                  <a:srgbClr val="0000CD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200" kern="0" dirty="0">
                <a:solidFill>
                  <a:srgbClr val="A52A2A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/h1</a:t>
            </a:r>
            <a:r>
              <a:rPr lang="en-US" altLang="zh-TW" sz="2200" kern="0" dirty="0">
                <a:solidFill>
                  <a:srgbClr val="0000CD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zh-TW" sz="2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200" kern="0" dirty="0" smtClean="0">
                <a:solidFill>
                  <a:srgbClr val="0000CD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        &lt;</a:t>
            </a:r>
            <a:r>
              <a:rPr lang="en-US" altLang="zh-TW" sz="2200" kern="0" dirty="0">
                <a:solidFill>
                  <a:srgbClr val="A52A2A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p</a:t>
            </a:r>
            <a:r>
              <a:rPr lang="en-US" altLang="zh-TW" sz="2200" kern="0" dirty="0">
                <a:solidFill>
                  <a:srgbClr val="0000CD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r>
              <a:rPr lang="en-US" altLang="zh-TW" sz="22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My first paragraph.</a:t>
            </a:r>
            <a:r>
              <a:rPr lang="en-US" altLang="zh-TW" sz="2200" kern="0" dirty="0">
                <a:solidFill>
                  <a:srgbClr val="0000CD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&lt;</a:t>
            </a:r>
            <a:r>
              <a:rPr lang="en-US" altLang="zh-TW" sz="2200" kern="0" dirty="0">
                <a:solidFill>
                  <a:srgbClr val="A52A2A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/p</a:t>
            </a:r>
            <a:r>
              <a:rPr lang="en-US" altLang="zh-TW" sz="2200" kern="0" dirty="0" smtClean="0">
                <a:solidFill>
                  <a:srgbClr val="0000CD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&gt;</a:t>
            </a:r>
            <a:endParaRPr lang="zh-TW" altLang="zh-TW" sz="2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2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HTML tag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82552"/>
              </p:ext>
            </p:extLst>
          </p:nvPr>
        </p:nvGraphicFramePr>
        <p:xfrm>
          <a:off x="1097280" y="1845734"/>
          <a:ext cx="10058400" cy="2717388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08680045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66859584"/>
                    </a:ext>
                  </a:extLst>
                </a:gridCol>
              </a:tblGrid>
              <a:tr h="679347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0" dirty="0">
                          <a:effectLst/>
                        </a:rPr>
                        <a:t>Start tag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2681" marR="71340" marT="71340" marB="7134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0">
                          <a:effectLst/>
                        </a:rPr>
                        <a:t>Element content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340" marR="71340" marT="71340" marB="71340" anchor="ctr"/>
                </a:tc>
                <a:extLst>
                  <a:ext uri="{0D108BD9-81ED-4DB2-BD59-A6C34878D82A}">
                    <a16:rowId xmlns:a16="http://schemas.microsoft.com/office/drawing/2014/main" val="378906336"/>
                  </a:ext>
                </a:extLst>
              </a:tr>
              <a:tr h="679347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0" dirty="0">
                          <a:effectLst/>
                        </a:rPr>
                        <a:t>&lt;h1&gt;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2681" marR="71340" marT="71340" marB="7134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0">
                          <a:effectLst/>
                        </a:rPr>
                        <a:t>My First Heading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340" marR="71340" marT="71340" marB="71340" anchor="ctr"/>
                </a:tc>
                <a:extLst>
                  <a:ext uri="{0D108BD9-81ED-4DB2-BD59-A6C34878D82A}">
                    <a16:rowId xmlns:a16="http://schemas.microsoft.com/office/drawing/2014/main" val="2831259849"/>
                  </a:ext>
                </a:extLst>
              </a:tr>
              <a:tr h="679347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0" dirty="0">
                          <a:effectLst/>
                        </a:rPr>
                        <a:t>&lt;p&gt;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2681" marR="71340" marT="71340" marB="7134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0" dirty="0">
                          <a:effectLst/>
                        </a:rPr>
                        <a:t>My first paragraph.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340" marR="71340" marT="71340" marB="71340" anchor="ctr"/>
                </a:tc>
                <a:extLst>
                  <a:ext uri="{0D108BD9-81ED-4DB2-BD59-A6C34878D82A}">
                    <a16:rowId xmlns:a16="http://schemas.microsoft.com/office/drawing/2014/main" val="2217742524"/>
                  </a:ext>
                </a:extLst>
              </a:tr>
              <a:tr h="679347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0" dirty="0">
                          <a:effectLst/>
                        </a:rPr>
                        <a:t>&lt;</a:t>
                      </a:r>
                      <a:r>
                        <a:rPr lang="en-US" sz="2400" kern="0" dirty="0" err="1">
                          <a:effectLst/>
                        </a:rPr>
                        <a:t>br</a:t>
                      </a:r>
                      <a:r>
                        <a:rPr lang="en-US" sz="2400" kern="0" dirty="0">
                          <a:effectLst/>
                        </a:rPr>
                        <a:t>&gt;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2681" marR="71340" marT="71340" marB="7134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none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340" marR="71340" marT="71340" marB="71340" anchor="ctr"/>
                </a:tc>
                <a:extLst>
                  <a:ext uri="{0D108BD9-81ED-4DB2-BD59-A6C34878D82A}">
                    <a16:rowId xmlns:a16="http://schemas.microsoft.com/office/drawing/2014/main" val="2523756767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097280" y="4731798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b="1" kern="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Note: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 Some HTML elements have no content (like the &lt;</a:t>
            </a:r>
            <a:r>
              <a:rPr lang="en-US" altLang="zh-TW" kern="0" dirty="0" err="1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br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&gt; element). These elements are called </a:t>
            </a:r>
            <a:r>
              <a:rPr lang="en-US" altLang="zh-TW" b="1" kern="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empty elements</a:t>
            </a:r>
            <a:r>
              <a:rPr lang="en-US" altLang="zh-TW" kern="0" dirty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. Empty elements do not have an end tag</a:t>
            </a:r>
            <a:r>
              <a:rPr lang="en-US" altLang="zh-TW" kern="0" dirty="0" smtClean="0">
                <a:solidFill>
                  <a:srgbClr val="000000"/>
                </a:solidFill>
                <a:latin typeface="Verdana" panose="020B0604030504040204" pitchFamily="34" charset="0"/>
                <a:cs typeface="新細明體" panose="02020500000000000000" pitchFamily="18" charset="-120"/>
              </a:rPr>
              <a:t>!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Web Browsers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sz="26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The purpose of a web browser (Chrome, Edge, Firefox, Safari) is to read HTML documents and display them correctly.</a:t>
            </a:r>
            <a:endParaRPr lang="zh-TW" altLang="zh-TW" sz="2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altLang="zh-TW" sz="26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A browser does not display the HTML tags, but uses them to determine how to display the document:</a:t>
            </a:r>
            <a:endParaRPr lang="zh-TW" altLang="zh-TW" sz="2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HTML </a:t>
            </a:r>
            <a:r>
              <a:rPr lang="en-US" altLang="zh-TW" dirty="0" smtClean="0">
                <a:solidFill>
                  <a:schemeClr val="tx1"/>
                </a:solidFill>
              </a:rPr>
              <a:t>History 1</a:t>
            </a:r>
            <a:endParaRPr lang="zh-TW" altLang="zh-TW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08920" cy="139461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TW" sz="2000" kern="0" dirty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Since the early days of the World Wide Web, there have been many versions of HTML</a:t>
            </a:r>
            <a:r>
              <a:rPr lang="en-US" altLang="zh-TW" sz="2000" kern="0" dirty="0" smtClean="0">
                <a:solidFill>
                  <a:srgbClr val="000000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新細明體" panose="02020500000000000000" pitchFamily="18" charset="-120"/>
              </a:rPr>
              <a:t>:</a:t>
            </a:r>
            <a:endParaRPr lang="zh-TW" altLang="zh-TW" sz="2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HPLI / HTML-Introduction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DA1CD-EA3D-49E1-AF4C-B715EC7A2469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aphicFrame>
        <p:nvGraphicFramePr>
          <p:cNvPr id="6" name="內容版面配置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7553816"/>
              </p:ext>
            </p:extLst>
          </p:nvPr>
        </p:nvGraphicFramePr>
        <p:xfrm>
          <a:off x="3240231" y="2666867"/>
          <a:ext cx="7161069" cy="332436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253413">
                  <a:extLst>
                    <a:ext uri="{9D8B030D-6E8A-4147-A177-3AD203B41FA5}">
                      <a16:colId xmlns:a16="http://schemas.microsoft.com/office/drawing/2014/main" val="3534385814"/>
                    </a:ext>
                  </a:extLst>
                </a:gridCol>
                <a:gridCol w="5907656">
                  <a:extLst>
                    <a:ext uri="{9D8B030D-6E8A-4147-A177-3AD203B41FA5}">
                      <a16:colId xmlns:a16="http://schemas.microsoft.com/office/drawing/2014/main" val="1044257310"/>
                    </a:ext>
                  </a:extLst>
                </a:gridCol>
              </a:tblGrid>
              <a:tr h="554060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 dirty="0">
                          <a:effectLst/>
                        </a:rPr>
                        <a:t>1989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2681" marR="71340" marT="71340" marB="7134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>
                          <a:effectLst/>
                        </a:rPr>
                        <a:t>Tim Berners-Lee invented www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340" marR="71340" marT="71340" marB="71340" anchor="ctr"/>
                </a:tc>
                <a:extLst>
                  <a:ext uri="{0D108BD9-81ED-4DB2-BD59-A6C34878D82A}">
                    <a16:rowId xmlns:a16="http://schemas.microsoft.com/office/drawing/2014/main" val="3061640661"/>
                  </a:ext>
                </a:extLst>
              </a:tr>
              <a:tr h="554060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 dirty="0">
                          <a:effectLst/>
                        </a:rPr>
                        <a:t>1991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2681" marR="71340" marT="71340" marB="7134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>
                          <a:effectLst/>
                        </a:rPr>
                        <a:t>Tim Berners-Lee invented HTML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340" marR="71340" marT="71340" marB="71340" anchor="ctr"/>
                </a:tc>
                <a:extLst>
                  <a:ext uri="{0D108BD9-81ED-4DB2-BD59-A6C34878D82A}">
                    <a16:rowId xmlns:a16="http://schemas.microsoft.com/office/drawing/2014/main" val="2743958155"/>
                  </a:ext>
                </a:extLst>
              </a:tr>
              <a:tr h="554060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 dirty="0">
                          <a:effectLst/>
                        </a:rPr>
                        <a:t>1993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2681" marR="71340" marT="71340" marB="7134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 dirty="0">
                          <a:effectLst/>
                        </a:rPr>
                        <a:t>Dave </a:t>
                      </a:r>
                      <a:r>
                        <a:rPr lang="en-US" sz="2000" kern="0" dirty="0" err="1">
                          <a:effectLst/>
                        </a:rPr>
                        <a:t>Raggett</a:t>
                      </a:r>
                      <a:r>
                        <a:rPr lang="en-US" sz="2000" kern="0" dirty="0">
                          <a:effectLst/>
                        </a:rPr>
                        <a:t> drafted HTML+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340" marR="71340" marT="71340" marB="71340" anchor="ctr"/>
                </a:tc>
                <a:extLst>
                  <a:ext uri="{0D108BD9-81ED-4DB2-BD59-A6C34878D82A}">
                    <a16:rowId xmlns:a16="http://schemas.microsoft.com/office/drawing/2014/main" val="869488446"/>
                  </a:ext>
                </a:extLst>
              </a:tr>
              <a:tr h="554060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 dirty="0">
                          <a:effectLst/>
                        </a:rPr>
                        <a:t>1995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2681" marR="71340" marT="71340" marB="7134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>
                          <a:effectLst/>
                        </a:rPr>
                        <a:t>HTML Working Group defined HTML 2.0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340" marR="71340" marT="71340" marB="71340" anchor="ctr"/>
                </a:tc>
                <a:extLst>
                  <a:ext uri="{0D108BD9-81ED-4DB2-BD59-A6C34878D82A}">
                    <a16:rowId xmlns:a16="http://schemas.microsoft.com/office/drawing/2014/main" val="3291836384"/>
                  </a:ext>
                </a:extLst>
              </a:tr>
              <a:tr h="554060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 dirty="0">
                          <a:effectLst/>
                        </a:rPr>
                        <a:t>1997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2681" marR="71340" marT="71340" marB="7134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>
                          <a:effectLst/>
                        </a:rPr>
                        <a:t>W3C Recommendation: HTML 3.2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340" marR="71340" marT="71340" marB="71340" anchor="ctr"/>
                </a:tc>
                <a:extLst>
                  <a:ext uri="{0D108BD9-81ED-4DB2-BD59-A6C34878D82A}">
                    <a16:rowId xmlns:a16="http://schemas.microsoft.com/office/drawing/2014/main" val="387259261"/>
                  </a:ext>
                </a:extLst>
              </a:tr>
              <a:tr h="554060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 dirty="0">
                          <a:effectLst/>
                        </a:rPr>
                        <a:t>1999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42681" marR="71340" marT="71340" marB="7134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kern="0" dirty="0">
                          <a:effectLst/>
                        </a:rPr>
                        <a:t>W3C Recommendation: HTML 4.01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1340" marR="71340" marT="71340" marB="71340" anchor="ctr"/>
                </a:tc>
                <a:extLst>
                  <a:ext uri="{0D108BD9-81ED-4DB2-BD59-A6C34878D82A}">
                    <a16:rowId xmlns:a16="http://schemas.microsoft.com/office/drawing/2014/main" val="1805376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46667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211</TotalTime>
  <Words>632</Words>
  <Application>Microsoft Office PowerPoint</Application>
  <PresentationFormat>寬螢幕</PresentationFormat>
  <Paragraphs>90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23" baseType="lpstr">
      <vt:lpstr>細明體</vt:lpstr>
      <vt:lpstr>微軟正黑體</vt:lpstr>
      <vt:lpstr>新細明體</vt:lpstr>
      <vt:lpstr>Arial Narrow</vt:lpstr>
      <vt:lpstr>Calibri</vt:lpstr>
      <vt:lpstr>Calibri Light</vt:lpstr>
      <vt:lpstr>Consolas</vt:lpstr>
      <vt:lpstr>Times New Roman</vt:lpstr>
      <vt:lpstr>Verdana</vt:lpstr>
      <vt:lpstr>Wingdings</vt:lpstr>
      <vt:lpstr>Wingdings 2</vt:lpstr>
      <vt:lpstr>HDOfficeLightV0</vt:lpstr>
      <vt:lpstr>回顧</vt:lpstr>
      <vt:lpstr>1. Introduction</vt:lpstr>
      <vt:lpstr>What is HTML?</vt:lpstr>
      <vt:lpstr>A Simple HTML Document</vt:lpstr>
      <vt:lpstr>HTML Page Structure</vt:lpstr>
      <vt:lpstr>Example Explained</vt:lpstr>
      <vt:lpstr>What is an HTML Element?</vt:lpstr>
      <vt:lpstr>HTML tag</vt:lpstr>
      <vt:lpstr>Web Browsers</vt:lpstr>
      <vt:lpstr>HTML History 1</vt:lpstr>
      <vt:lpstr>HTML History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Favicon</dc:title>
  <dc:creator>李弘斌</dc:creator>
  <cp:lastModifiedBy>李弘斌</cp:lastModifiedBy>
  <cp:revision>53</cp:revision>
  <dcterms:created xsi:type="dcterms:W3CDTF">2022-02-23T02:23:54Z</dcterms:created>
  <dcterms:modified xsi:type="dcterms:W3CDTF">2022-03-06T11:42:31Z</dcterms:modified>
</cp:coreProperties>
</file>