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84" r:id="rId2"/>
  </p:sldMasterIdLst>
  <p:notesMasterIdLst>
    <p:notesMasterId r:id="rId19"/>
  </p:notesMasterIdLst>
  <p:sldIdLst>
    <p:sldId id="256" r:id="rId3"/>
    <p:sldId id="257" r:id="rId4"/>
    <p:sldId id="272" r:id="rId5"/>
    <p:sldId id="258" r:id="rId6"/>
    <p:sldId id="259" r:id="rId7"/>
    <p:sldId id="260" r:id="rId8"/>
    <p:sldId id="263" r:id="rId9"/>
    <p:sldId id="261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9C49-5F4A-4C0F-9D78-FD462A77B8C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ABA97-6DE6-4F15-8690-2F06C5C23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2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A89F-FE97-4F14-A637-E7D745A8669B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C0C-4F3C-4484-8B66-F6942303504F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C1D4-46DA-44E2-A0A5-43F45DB7BD52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8D1-31FC-4E6A-9D79-104BCE7C6A9E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7675" indent="-447675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E25A-F3EE-4E90-BA90-5A789E3A0F49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altLang="zh-TW" dirty="0" smtClean="0"/>
              <a:t>HPLI / HTML - Basic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72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E6A-A8C3-46BA-91D4-5C92DED43CC4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A140-98B1-4F68-9E7E-709BCD264963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22-984D-44F4-8E0C-12BB2221455D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6D5D-F154-4323-9F73-E1DA129B438B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5D99-EC9B-4863-B6BC-5521277CFADE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09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0F135B-A186-4E98-A19B-9858AF30DC6E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7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1F69-7B2B-4B27-94C3-090907A90342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3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5B1-A8B8-4D30-BCFA-0FEB61AE5A7D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8032-917E-4002-9EC8-50010576C20A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C116-51A1-40F8-A4A9-8D8C7B260D4C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6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4FF-2343-443D-A48C-5AA023C4BAF4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88F2-EB4B-4E93-8BCF-76C921A2A431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861D-B8AD-46A6-92FA-CE5F0A8BBA42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F563-F09D-459F-9ECB-F54EA0305BE0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19EA-6B52-40A1-8FDB-D057382888D3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8D38-AEB7-4B8C-89EA-43D642B7FDB0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994B-2278-4CF9-B47B-B54BFED93587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4F8F93-64CB-4ABF-8784-339B527F17BA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147EF5-F48B-4D00-8321-AA7EC0BCF0F4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w.stock.yahoo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k2w9fWn6vT7JR1Z97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smtClean="0"/>
              <a:t> </a:t>
            </a:r>
            <a:r>
              <a:rPr lang="en-US" altLang="zh-TW" smtClean="0"/>
              <a:t>Basic </a:t>
            </a:r>
            <a:r>
              <a:rPr lang="en-US" altLang="zh-TW" dirty="0"/>
              <a:t>Examples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640845" cy="14356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cap="none" dirty="0" smtClean="0"/>
              <a:t>we </a:t>
            </a:r>
            <a:r>
              <a:rPr lang="en-US" altLang="zh-TW" cap="none" dirty="0"/>
              <a:t>will show some basic HTML examples</a:t>
            </a:r>
            <a:r>
              <a:rPr lang="en-US" altLang="zh-TW" cap="none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cap="none" dirty="0"/>
              <a:t>HTML </a:t>
            </a:r>
            <a:r>
              <a:rPr lang="zh-TW" altLang="en-US" cap="none" dirty="0"/>
              <a:t>基本</a:t>
            </a:r>
            <a:r>
              <a:rPr lang="zh-TW" altLang="en-US" cap="none" dirty="0" smtClean="0"/>
              <a:t>範例。</a:t>
            </a:r>
            <a:endParaRPr lang="zh-TW" altLang="zh-TW" cap="none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07152" y="589122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https://</a:t>
            </a:r>
            <a:r>
              <a:rPr lang="en-US" altLang="zh-TW" kern="0" dirty="0" smtClean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www.w3schools.com/html/html_basic.asp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en-US" altLang="zh-TW" dirty="0" smtClean="0"/>
              <a:t>Images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HTML </a:t>
            </a:r>
            <a:r>
              <a:rPr lang="en-US" altLang="zh-TW" sz="3000" b="1" dirty="0">
                <a:solidFill>
                  <a:schemeClr val="accent6">
                    <a:lumMod val="75000"/>
                  </a:schemeClr>
                </a:solidFill>
              </a:rPr>
              <a:t>images</a:t>
            </a:r>
            <a:r>
              <a:rPr lang="en-US" altLang="zh-TW" dirty="0"/>
              <a:t> are defined with the 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&gt; </a:t>
            </a:r>
            <a:r>
              <a:rPr lang="en-US" altLang="zh-TW" dirty="0"/>
              <a:t>tag.</a:t>
            </a:r>
            <a:endParaRPr lang="zh-TW" altLang="zh-TW" dirty="0"/>
          </a:p>
          <a:p>
            <a:r>
              <a:rPr lang="en-US" altLang="zh-TW" dirty="0"/>
              <a:t>The </a:t>
            </a:r>
            <a:r>
              <a:rPr lang="en-US" altLang="zh-TW" sz="3000" b="1" dirty="0">
                <a:solidFill>
                  <a:schemeClr val="accent6">
                    <a:lumMod val="75000"/>
                  </a:schemeClr>
                </a:solidFill>
              </a:rPr>
              <a:t>source</a:t>
            </a:r>
            <a:r>
              <a:rPr lang="en-US" altLang="zh-TW" dirty="0"/>
              <a:t> file (</a:t>
            </a:r>
            <a:r>
              <a:rPr lang="en-US" altLang="zh-TW" dirty="0" err="1">
                <a:solidFill>
                  <a:srgbClr val="FF0000"/>
                </a:solidFill>
              </a:rPr>
              <a:t>src</a:t>
            </a:r>
            <a:r>
              <a:rPr lang="en-US" altLang="zh-TW" dirty="0"/>
              <a:t>), </a:t>
            </a:r>
            <a:r>
              <a:rPr lang="en-US" altLang="zh-TW" sz="3000" b="1" dirty="0">
                <a:solidFill>
                  <a:schemeClr val="accent6">
                    <a:lumMod val="75000"/>
                  </a:schemeClr>
                </a:solidFill>
              </a:rPr>
              <a:t>alternative</a:t>
            </a:r>
            <a:r>
              <a:rPr lang="en-US" altLang="zh-TW" dirty="0"/>
              <a:t> text (</a:t>
            </a:r>
            <a:r>
              <a:rPr lang="en-US" altLang="zh-TW" dirty="0">
                <a:solidFill>
                  <a:srgbClr val="FF0000"/>
                </a:solidFill>
              </a:rPr>
              <a:t>alt</a:t>
            </a:r>
            <a:r>
              <a:rPr lang="en-US" altLang="zh-TW" dirty="0"/>
              <a:t>), </a:t>
            </a:r>
            <a:r>
              <a:rPr lang="en-US" altLang="zh-TW" dirty="0">
                <a:solidFill>
                  <a:srgbClr val="FF0000"/>
                </a:solidFill>
              </a:rPr>
              <a:t>width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FF0000"/>
                </a:solidFill>
              </a:rPr>
              <a:t>height</a:t>
            </a:r>
            <a:r>
              <a:rPr lang="en-US" altLang="zh-TW" dirty="0"/>
              <a:t> are provided as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attributes</a:t>
            </a:r>
            <a:r>
              <a:rPr lang="en-US" altLang="zh-TW" dirty="0" smtClean="0"/>
              <a:t>:</a:t>
            </a:r>
            <a:endParaRPr lang="zh-TW" altLang="zh-TW" dirty="0"/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 err="1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img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src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="w3schools.jpg"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alt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="W3Schools.com"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width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="104"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height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="142"&gt;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54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 HTML Source </a:t>
            </a:r>
            <a:r>
              <a:rPr lang="en-US" altLang="zh-TW" dirty="0" smtClean="0"/>
              <a:t>Code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網頁的程式碼</a:t>
            </a:r>
            <a:r>
              <a:rPr lang="en-US" altLang="zh-TW" sz="40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Right-click in an HTML page and select "View Page Source" (in Chrome) or "View Source" (in Edge), or similar in other browsers. This will open a window containing the HTML source code of the page.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22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 HTML </a:t>
            </a:r>
            <a:r>
              <a:rPr lang="en-US" altLang="zh-TW"/>
              <a:t>Source </a:t>
            </a:r>
            <a:r>
              <a:rPr lang="en-US" altLang="zh-TW" smtClean="0"/>
              <a:t>Code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2463"/>
            <a:ext cx="5053044" cy="4022725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93564" y="4019550"/>
            <a:ext cx="2305050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03" y="1922463"/>
            <a:ext cx="4429743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Inspect an HTML </a:t>
            </a:r>
            <a:r>
              <a:rPr lang="en-US" altLang="zh-TW" dirty="0" smtClean="0"/>
              <a:t>Element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Right-click on an element (or a blank area), and choose </a:t>
            </a:r>
            <a:r>
              <a:rPr lang="en-US" altLang="zh-TW" dirty="0" smtClean="0"/>
              <a:t>“Inspect” </a:t>
            </a:r>
            <a:r>
              <a:rPr lang="en-US" altLang="zh-TW" dirty="0"/>
              <a:t>or </a:t>
            </a:r>
            <a:r>
              <a:rPr lang="en-US" altLang="zh-TW" dirty="0" smtClean="0"/>
              <a:t>“Inspect Element” </a:t>
            </a:r>
            <a:r>
              <a:rPr lang="en-US" altLang="zh-TW" dirty="0"/>
              <a:t>to see what elements are made up of (you will see both the HTML and the CSS). You can also edit the HTML or CSS </a:t>
            </a:r>
            <a:r>
              <a:rPr lang="en-US" altLang="zh-TW" dirty="0" smtClean="0"/>
              <a:t>on-the-fly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b="1" dirty="0" smtClean="0"/>
              <a:t>即時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/>
              <a:t>the Elements or Styles panel that opens.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68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Inspect an HTML </a:t>
            </a:r>
            <a:r>
              <a:rPr lang="en-US" altLang="zh-TW" dirty="0" smtClean="0"/>
              <a:t>Element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03" y="2033122"/>
            <a:ext cx="3915321" cy="36485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12514" y="5338806"/>
            <a:ext cx="835486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88" y="2033122"/>
            <a:ext cx="4567587" cy="37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34" y="940167"/>
            <a:ext cx="5447099" cy="50534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5377280" cy="40233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>
                <a:cs typeface="新細明體" panose="02020500000000000000" pitchFamily="18" charset="-120"/>
              </a:rPr>
              <a:t>連結</a:t>
            </a:r>
            <a:r>
              <a:rPr lang="en-US" altLang="zh-TW" b="1" dirty="0">
                <a:cs typeface="新細明體" panose="02020500000000000000" pitchFamily="18" charset="-120"/>
                <a:hlinkClick r:id="rId3"/>
              </a:rPr>
              <a:t>https://tw.stock.yahoo.com</a:t>
            </a:r>
            <a:r>
              <a:rPr lang="en-US" altLang="zh-TW" b="1" dirty="0" smtClean="0">
                <a:cs typeface="新細明體" panose="02020500000000000000" pitchFamily="18" charset="-120"/>
                <a:hlinkClick r:id="rId3"/>
              </a:rPr>
              <a:t>/</a:t>
            </a:r>
            <a:endParaRPr lang="en-US" altLang="zh-TW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>
                <a:cs typeface="新細明體" panose="02020500000000000000" pitchFamily="18" charset="-120"/>
              </a:rPr>
              <a:t>選擇美股，確認前晚的收盤指數。</a:t>
            </a:r>
            <a:endParaRPr lang="en-US" altLang="zh-TW" b="1" dirty="0" smtClean="0"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cs typeface="新細明體" panose="02020500000000000000" pitchFamily="18" charset="-120"/>
              </a:rPr>
              <a:t>      </a:t>
            </a:r>
            <a:r>
              <a:rPr lang="en-US" altLang="zh-TW" b="1" dirty="0" smtClean="0">
                <a:cs typeface="新細明體" panose="02020500000000000000" pitchFamily="18" charset="-120"/>
              </a:rPr>
              <a:t>(</a:t>
            </a:r>
            <a:r>
              <a:rPr lang="zh-TW" altLang="en-US" b="1" dirty="0" smtClean="0">
                <a:cs typeface="新細明體" panose="02020500000000000000" pitchFamily="18" charset="-120"/>
              </a:rPr>
              <a:t>例如：</a:t>
            </a:r>
            <a:r>
              <a:rPr lang="en-US" altLang="zh-TW" b="1" dirty="0" smtClean="0">
                <a:cs typeface="新細明體" panose="02020500000000000000" pitchFamily="18" charset="-120"/>
              </a:rPr>
              <a:t>33223.83)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>
                <a:cs typeface="新細明體" panose="02020500000000000000" pitchFamily="18" charset="-120"/>
              </a:rPr>
              <a:t>找出這個網頁的程式碼。</a:t>
            </a:r>
            <a:endParaRPr lang="en-US" altLang="zh-TW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100" b="1" dirty="0">
                <a:cs typeface="新細明體" panose="02020500000000000000" pitchFamily="18" charset="-120"/>
              </a:rPr>
              <a:t>利用搜尋，把出現含有</a:t>
            </a:r>
            <a:r>
              <a:rPr lang="en-US" altLang="zh-TW" sz="3100" b="1" dirty="0">
                <a:cs typeface="新細明體" panose="02020500000000000000" pitchFamily="18" charset="-120"/>
              </a:rPr>
              <a:t>「</a:t>
            </a:r>
            <a:r>
              <a:rPr lang="zh-TW" altLang="en-US" sz="3100" b="1" dirty="0">
                <a:cs typeface="新細明體" panose="02020500000000000000" pitchFamily="18" charset="-120"/>
              </a:rPr>
              <a:t>前晚的收盤指數</a:t>
            </a:r>
            <a:r>
              <a:rPr lang="en-US" altLang="zh-TW" sz="3100" b="1" dirty="0">
                <a:cs typeface="新細明體" panose="02020500000000000000" pitchFamily="18" charset="-120"/>
              </a:rPr>
              <a:t>(</a:t>
            </a:r>
            <a:r>
              <a:rPr lang="zh-TW" altLang="en-US" sz="3100" b="1" dirty="0">
                <a:cs typeface="新細明體" panose="02020500000000000000" pitchFamily="18" charset="-120"/>
              </a:rPr>
              <a:t>例如：</a:t>
            </a:r>
            <a:r>
              <a:rPr lang="en-US" altLang="zh-TW" sz="3100" b="1" dirty="0">
                <a:cs typeface="新細明體" panose="02020500000000000000" pitchFamily="18" charset="-120"/>
              </a:rPr>
              <a:t>33223.83)</a:t>
            </a:r>
            <a:r>
              <a:rPr lang="zh-TW" altLang="en-US" sz="3100" b="1" dirty="0">
                <a:cs typeface="新細明體" panose="02020500000000000000" pitchFamily="18" charset="-120"/>
              </a:rPr>
              <a:t>」的那一行指令 </a:t>
            </a:r>
            <a:r>
              <a:rPr lang="en-US" altLang="zh-TW" sz="3100" b="1" dirty="0">
                <a:cs typeface="新細明體" panose="02020500000000000000" pitchFamily="18" charset="-120"/>
              </a:rPr>
              <a:t>COPY</a:t>
            </a:r>
            <a:r>
              <a:rPr lang="zh-TW" altLang="en-US" sz="3100" b="1" dirty="0">
                <a:cs typeface="新細明體" panose="02020500000000000000" pitchFamily="18" charset="-120"/>
              </a:rPr>
              <a:t>起來。</a:t>
            </a:r>
            <a:r>
              <a:rPr lang="en-US" altLang="zh-TW" sz="3100" b="1" dirty="0">
                <a:cs typeface="新細明體" panose="02020500000000000000" pitchFamily="18" charset="-120"/>
              </a:rPr>
              <a:t>(</a:t>
            </a:r>
            <a:r>
              <a:rPr lang="zh-TW" altLang="en-US" sz="3100" b="1" dirty="0">
                <a:cs typeface="新細明體" panose="02020500000000000000" pitchFamily="18" charset="-120"/>
              </a:rPr>
              <a:t>可能有多處出現，都要</a:t>
            </a:r>
            <a:r>
              <a:rPr lang="en-US" altLang="zh-TW" sz="3100" b="1" dirty="0">
                <a:cs typeface="新細明體" panose="02020500000000000000" pitchFamily="18" charset="-120"/>
              </a:rPr>
              <a:t>COPY)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100" b="1" dirty="0">
                <a:cs typeface="新細明體" panose="02020500000000000000" pitchFamily="18" charset="-120"/>
              </a:rPr>
              <a:t>貼到</a:t>
            </a:r>
            <a:r>
              <a:rPr lang="en-US" altLang="zh-TW" sz="3100" b="1" dirty="0">
                <a:cs typeface="新細明體" panose="02020500000000000000" pitchFamily="18" charset="-120"/>
              </a:rPr>
              <a:t>Google </a:t>
            </a:r>
            <a:r>
              <a:rPr lang="zh-TW" altLang="en-US" sz="3100" b="1" dirty="0">
                <a:cs typeface="新細明體" panose="02020500000000000000" pitchFamily="18" charset="-120"/>
              </a:rPr>
              <a:t>表單。</a:t>
            </a:r>
            <a:endParaRPr lang="en-US" altLang="zh-TW" sz="3100" b="1" dirty="0">
              <a:cs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92600" y="2266008"/>
            <a:ext cx="513300" cy="448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883917" y="2865919"/>
            <a:ext cx="1822058" cy="377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59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作業補充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97280" y="2086892"/>
            <a:ext cx="10278418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請在</a:t>
            </a:r>
            <a:r>
              <a:rPr lang="en-US" altLang="zh-TW" b="1" dirty="0" smtClean="0"/>
              <a:t>google</a:t>
            </a:r>
            <a:r>
              <a:rPr lang="zh-TW" altLang="en-US" b="1" dirty="0" smtClean="0"/>
              <a:t>表單，填入答案。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上傳截止時間</a:t>
            </a:r>
            <a:r>
              <a:rPr lang="zh-TW" altLang="en-US" b="1" dirty="0"/>
              <a:t>：上課次日晚上</a:t>
            </a:r>
            <a:r>
              <a:rPr lang="en-US" altLang="zh-TW" b="1" dirty="0" smtClean="0"/>
              <a:t>11.00</a:t>
            </a:r>
            <a:r>
              <a:rPr lang="zh-TW" altLang="en-US" b="1" dirty="0" smtClean="0"/>
              <a:t>前。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/>
              <a:t>google</a:t>
            </a:r>
            <a:r>
              <a:rPr lang="zh-TW" altLang="en-US" b="1" dirty="0"/>
              <a:t>表單</a:t>
            </a:r>
            <a:r>
              <a:rPr lang="en-US" altLang="zh-TW" sz="2900" b="1" dirty="0" smtClean="0">
                <a:hlinkClick r:id="rId2"/>
              </a:rPr>
              <a:t>https</a:t>
            </a:r>
            <a:r>
              <a:rPr lang="en-US" altLang="zh-TW" sz="2900" b="1" dirty="0">
                <a:hlinkClick r:id="rId2"/>
              </a:rPr>
              <a:t>://</a:t>
            </a:r>
            <a:r>
              <a:rPr lang="en-US" altLang="zh-TW" sz="2900" b="1" dirty="0" smtClean="0">
                <a:hlinkClick r:id="rId2"/>
              </a:rPr>
              <a:t>forms.gle/k2w9fWn6vT7JR1Z97</a:t>
            </a:r>
            <a:endParaRPr lang="en-US" altLang="zh-TW" sz="2900" b="1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56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 Documents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218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All HTML documents must start with a document type declaration: </a:t>
            </a:r>
            <a:r>
              <a:rPr lang="en-US" altLang="zh-TW" dirty="0">
                <a:solidFill>
                  <a:srgbClr val="FF0000"/>
                </a:solidFill>
              </a:rPr>
              <a:t>&lt;!DOCTYPE html&gt;</a:t>
            </a:r>
            <a:r>
              <a:rPr lang="en-US" altLang="zh-TW" dirty="0"/>
              <a:t>.</a:t>
            </a:r>
            <a:endParaRPr lang="zh-TW" altLang="zh-TW" dirty="0"/>
          </a:p>
          <a:p>
            <a:r>
              <a:rPr lang="en-US" altLang="zh-TW" dirty="0"/>
              <a:t>The HTML document itself begins with &lt;html&gt; and ends with </a:t>
            </a:r>
            <a:r>
              <a:rPr lang="en-US" altLang="zh-TW" dirty="0">
                <a:solidFill>
                  <a:srgbClr val="FF0000"/>
                </a:solidFill>
              </a:rPr>
              <a:t>&lt;/html&gt;.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The visible part of the HTML document is between </a:t>
            </a:r>
            <a:r>
              <a:rPr lang="en-US" altLang="zh-TW" dirty="0">
                <a:solidFill>
                  <a:srgbClr val="FF0000"/>
                </a:solidFill>
              </a:rPr>
              <a:t>&lt;body&gt;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&lt;/body&gt;.</a:t>
            </a:r>
            <a:endParaRPr lang="zh-TW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 Page </a:t>
            </a:r>
            <a:r>
              <a:rPr lang="en-US" altLang="zh-TW" dirty="0" smtClean="0">
                <a:solidFill>
                  <a:schemeClr val="tx1"/>
                </a:solidFill>
              </a:rPr>
              <a:t>Structure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8930" y="2160059"/>
            <a:ext cx="4912995" cy="360256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0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content inside the &lt;body&gt; section (the white area above) will be displayed in a browser.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0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content inside the &lt;title&gt; element will be shown in the browser's title bar or in the page's tab.</a:t>
            </a:r>
            <a:endParaRPr lang="zh-TW" altLang="zh-TW" sz="2000" kern="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spcBef>
                <a:spcPts val="200"/>
              </a:spcBef>
              <a:buNone/>
            </a:pPr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2" y="1810322"/>
            <a:ext cx="5400673" cy="44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7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074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!DOCTYPE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html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zh-TW" alt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</a:t>
            </a:r>
            <a:r>
              <a:rPr lang="en-US" altLang="zh-TW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html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zh-TW" alt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</a:t>
            </a:r>
            <a:r>
              <a:rPr lang="en-US" altLang="zh-TW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body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zh-TW" alt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    </a:t>
            </a:r>
            <a:r>
              <a:rPr lang="en-US" altLang="zh-TW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h1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My First Heading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/h1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zh-TW" alt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    </a:t>
            </a:r>
            <a:r>
              <a:rPr lang="en-US" altLang="zh-TW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My first paragraph.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/p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zh-TW" alt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</a:t>
            </a:r>
            <a:r>
              <a:rPr lang="en-US" altLang="zh-TW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body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zh-TW" altLang="en-US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</a:t>
            </a:r>
            <a:r>
              <a:rPr lang="en-US" altLang="zh-TW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html</a:t>
            </a:r>
            <a:r>
              <a:rPr lang="en-US" altLang="zh-TW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&lt;!DOCTYPE&gt; Declaration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1248" y="1864022"/>
            <a:ext cx="10936224" cy="461405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The </a:t>
            </a:r>
            <a:r>
              <a:rPr lang="en-US" altLang="zh-TW" sz="3500" dirty="0">
                <a:solidFill>
                  <a:srgbClr val="FF0000"/>
                </a:solidFill>
              </a:rPr>
              <a:t>&lt;!DOCTYPE&gt; </a:t>
            </a:r>
            <a:r>
              <a:rPr lang="en-US" altLang="zh-TW" dirty="0"/>
              <a:t>declaration represents the document type, and helps browsers to display web pages correctly.</a:t>
            </a:r>
            <a:endParaRPr lang="zh-TW" altLang="zh-TW" dirty="0"/>
          </a:p>
          <a:p>
            <a:r>
              <a:rPr lang="en-US" altLang="zh-TW" dirty="0"/>
              <a:t>It must only appear once, at the top of the page (before any HTML tags).</a:t>
            </a:r>
            <a:endParaRPr lang="zh-TW" altLang="zh-TW" dirty="0"/>
          </a:p>
          <a:p>
            <a:r>
              <a:rPr lang="en-US" altLang="zh-TW" dirty="0"/>
              <a:t>The </a:t>
            </a:r>
            <a:r>
              <a:rPr lang="en-US" altLang="zh-TW" sz="3500" dirty="0">
                <a:solidFill>
                  <a:srgbClr val="FF0000"/>
                </a:solidFill>
              </a:rPr>
              <a:t>&lt;!DOCTYPE&gt; </a:t>
            </a:r>
            <a:r>
              <a:rPr lang="en-US" altLang="zh-TW" dirty="0"/>
              <a:t>declaration is not case </a:t>
            </a:r>
            <a:r>
              <a:rPr lang="en-US" altLang="zh-TW" dirty="0" smtClean="0"/>
              <a:t>sensitive (</a:t>
            </a:r>
            <a:r>
              <a:rPr lang="zh-TW" altLang="en-US" dirty="0" smtClean="0"/>
              <a:t>跟大小寫無關</a:t>
            </a:r>
            <a:r>
              <a:rPr lang="en-US" altLang="zh-TW" dirty="0" smtClean="0"/>
              <a:t>).</a:t>
            </a:r>
            <a:endParaRPr lang="zh-TW" altLang="zh-TW" dirty="0"/>
          </a:p>
          <a:p>
            <a:r>
              <a:rPr lang="en-US" altLang="zh-TW" dirty="0"/>
              <a:t>The </a:t>
            </a:r>
            <a:r>
              <a:rPr lang="en-US" altLang="zh-TW" sz="3500" dirty="0">
                <a:solidFill>
                  <a:srgbClr val="FF0000"/>
                </a:solidFill>
              </a:rPr>
              <a:t>&lt;!DOCTYPE&gt; </a:t>
            </a:r>
            <a:r>
              <a:rPr lang="en-US" altLang="zh-TW" dirty="0"/>
              <a:t>declaration for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HTML5</a:t>
            </a:r>
            <a:r>
              <a:rPr lang="en-US" altLang="zh-TW" dirty="0"/>
              <a:t> is</a:t>
            </a:r>
            <a:r>
              <a:rPr lang="en-US" altLang="zh-TW" dirty="0" smtClean="0"/>
              <a:t>: </a:t>
            </a:r>
            <a:r>
              <a:rPr lang="en-US" altLang="zh-TW" sz="3500" dirty="0">
                <a:solidFill>
                  <a:srgbClr val="FF0000"/>
                </a:solidFill>
              </a:rPr>
              <a:t>&lt;!DOCTYPE html&gt;</a:t>
            </a:r>
            <a:endParaRPr lang="zh-TW" altLang="zh-TW" sz="3500" dirty="0">
              <a:solidFill>
                <a:srgbClr val="FF0000"/>
              </a:solidFill>
            </a:endParaRPr>
          </a:p>
          <a:p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1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en-US" altLang="zh-TW" dirty="0" smtClean="0"/>
              <a:t>Headings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27995" cy="4023360"/>
          </a:xfrm>
        </p:spPr>
        <p:txBody>
          <a:bodyPr>
            <a:normAutofit/>
          </a:bodyPr>
          <a:lstStyle/>
          <a:p>
            <a:r>
              <a:rPr lang="en-US" altLang="zh-TW" dirty="0"/>
              <a:t>HTML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altLang="zh-TW" dirty="0"/>
              <a:t>eadings are defined with the </a:t>
            </a:r>
            <a:r>
              <a:rPr lang="en-US" altLang="zh-TW" sz="3000" dirty="0">
                <a:solidFill>
                  <a:srgbClr val="FF0000"/>
                </a:solidFill>
              </a:rPr>
              <a:t>&lt;h1&gt; </a:t>
            </a:r>
            <a:r>
              <a:rPr lang="en-US" altLang="zh-TW" dirty="0"/>
              <a:t>to </a:t>
            </a:r>
            <a:r>
              <a:rPr lang="en-US" altLang="zh-TW" sz="3000" dirty="0">
                <a:solidFill>
                  <a:srgbClr val="FF0000"/>
                </a:solidFill>
              </a:rPr>
              <a:t>&lt;h6&gt; </a:t>
            </a:r>
            <a:r>
              <a:rPr lang="en-US" altLang="zh-TW" dirty="0"/>
              <a:t>tags.</a:t>
            </a:r>
            <a:endParaRPr lang="zh-TW" altLang="zh-TW" dirty="0"/>
          </a:p>
          <a:p>
            <a:r>
              <a:rPr lang="en-US" altLang="zh-TW" sz="3000" dirty="0">
                <a:solidFill>
                  <a:srgbClr val="FF0000"/>
                </a:solidFill>
              </a:rPr>
              <a:t>&lt;h1&gt;</a:t>
            </a:r>
            <a:r>
              <a:rPr lang="en-US" altLang="zh-TW" dirty="0"/>
              <a:t> defines the most important heading. 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字也愈大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zh-TW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sz="3000" dirty="0" smtClean="0">
                <a:solidFill>
                  <a:srgbClr val="FF0000"/>
                </a:solidFill>
              </a:rPr>
              <a:t>&lt;</a:t>
            </a:r>
            <a:r>
              <a:rPr lang="en-US" altLang="zh-TW" sz="3000" dirty="0">
                <a:solidFill>
                  <a:srgbClr val="FF0000"/>
                </a:solidFill>
              </a:rPr>
              <a:t>h6&gt; </a:t>
            </a:r>
            <a:r>
              <a:rPr lang="en-US" altLang="zh-TW" dirty="0"/>
              <a:t>defines the least important </a:t>
            </a:r>
            <a:r>
              <a:rPr lang="en-US" altLang="zh-TW" dirty="0" smtClean="0"/>
              <a:t>heading. 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2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r>
              <a:rPr lang="zh-TW" altLang="en-US" dirty="0" smtClean="0"/>
              <a:t>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以下指令，在各節也會詳細介紹</a:t>
            </a:r>
            <a:r>
              <a:rPr lang="en-US" altLang="zh-TW" sz="36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975104"/>
            <a:ext cx="10058400" cy="384048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h1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This is heading 1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/h1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h2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This is heading 2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/h2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h3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This is heading 3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/h3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76" y="2786270"/>
            <a:ext cx="6544024" cy="34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8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 </a:t>
            </a:r>
            <a:r>
              <a:rPr lang="en-US" altLang="zh-TW" dirty="0" smtClean="0"/>
              <a:t>Paragraphs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段落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96698"/>
          </a:xfrm>
        </p:spPr>
        <p:txBody>
          <a:bodyPr>
            <a:normAutofit/>
          </a:bodyPr>
          <a:lstStyle/>
          <a:p>
            <a:r>
              <a:rPr lang="en-US" altLang="zh-TW" dirty="0"/>
              <a:t>HTML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altLang="zh-TW" dirty="0"/>
              <a:t>aragraphs are defined with the </a:t>
            </a:r>
            <a:r>
              <a:rPr lang="en-US" altLang="zh-TW" sz="3000" dirty="0">
                <a:solidFill>
                  <a:srgbClr val="FF0000"/>
                </a:solidFill>
              </a:rPr>
              <a:t>&lt;p&gt;</a:t>
            </a:r>
            <a:r>
              <a:rPr lang="en-US" altLang="zh-TW" dirty="0"/>
              <a:t> tag:</a:t>
            </a:r>
            <a:endParaRPr lang="zh-TW" altLang="zh-TW" dirty="0"/>
          </a:p>
          <a:p>
            <a:r>
              <a:rPr lang="en-US" altLang="zh-TW" sz="3000" dirty="0">
                <a:solidFill>
                  <a:srgbClr val="FF0000"/>
                </a:solidFill>
              </a:rPr>
              <a:t>&lt;p&gt;</a:t>
            </a:r>
            <a:r>
              <a:rPr lang="en-US" altLang="zh-TW" dirty="0"/>
              <a:t>This is a paragraph</a:t>
            </a:r>
            <a:r>
              <a:rPr lang="en-US" altLang="zh-TW" sz="3000" dirty="0">
                <a:solidFill>
                  <a:srgbClr val="FF0000"/>
                </a:solidFill>
              </a:rPr>
              <a:t>.&lt;/p&gt;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000" dirty="0">
                <a:solidFill>
                  <a:srgbClr val="FF0000"/>
                </a:solidFill>
              </a:rPr>
              <a:t>&lt;p&gt;</a:t>
            </a:r>
            <a:r>
              <a:rPr lang="en-US" altLang="zh-TW" dirty="0"/>
              <a:t>This is another paragraph</a:t>
            </a:r>
            <a:r>
              <a:rPr lang="en-US" altLang="zh-TW" sz="3000" dirty="0">
                <a:solidFill>
                  <a:srgbClr val="FF0000"/>
                </a:solidFill>
              </a:rPr>
              <a:t>.&lt;/p&gt;</a:t>
            </a:r>
            <a:endParaRPr lang="zh-TW" altLang="zh-TW" sz="3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7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 </a:t>
            </a:r>
            <a:r>
              <a:rPr lang="en-US" altLang="zh-TW" dirty="0" smtClean="0"/>
              <a:t>Links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0976" y="1845734"/>
            <a:ext cx="10789920" cy="4614051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HTML links are defined with the &lt;a&gt; tag:</a:t>
            </a:r>
            <a:endParaRPr lang="zh-TW" altLang="zh-TW" dirty="0"/>
          </a:p>
          <a:p>
            <a:pPr>
              <a:spcAft>
                <a:spcPts val="0"/>
              </a:spcAft>
            </a:pPr>
            <a:r>
              <a:rPr lang="en-US" altLang="zh-TW" dirty="0" smtClean="0"/>
              <a:t> 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a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href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="https://www.w3schools.com"&gt;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This is a link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/a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dirty="0" smtClean="0"/>
              <a:t>The </a:t>
            </a:r>
            <a:r>
              <a:rPr lang="en-US" altLang="zh-TW" dirty="0"/>
              <a:t>link's destination is specified in the </a:t>
            </a:r>
            <a:r>
              <a:rPr lang="en-US" altLang="zh-TW" b="1" dirty="0" err="1"/>
              <a:t>href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</a:rPr>
              <a:t>hyperlink reference</a:t>
            </a:r>
            <a:r>
              <a:rPr lang="en-US" altLang="zh-TW" dirty="0" smtClean="0"/>
              <a:t>)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attribute</a:t>
            </a:r>
            <a:r>
              <a:rPr lang="en-US" altLang="zh-TW" dirty="0"/>
              <a:t>. </a:t>
            </a:r>
            <a:endParaRPr lang="zh-TW" altLang="zh-TW" dirty="0"/>
          </a:p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Attributes</a:t>
            </a:r>
            <a:r>
              <a:rPr lang="en-US" altLang="zh-TW" dirty="0"/>
              <a:t> are used to provide additional information about HTML elements.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Basic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2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258</TotalTime>
  <Words>765</Words>
  <Application>Microsoft Office PowerPoint</Application>
  <PresentationFormat>寬螢幕</PresentationFormat>
  <Paragraphs>83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微軟正黑體</vt:lpstr>
      <vt:lpstr>新細明體</vt:lpstr>
      <vt:lpstr>Arial Narrow</vt:lpstr>
      <vt:lpstr>Calibri</vt:lpstr>
      <vt:lpstr>Calibri Light</vt:lpstr>
      <vt:lpstr>Consolas</vt:lpstr>
      <vt:lpstr>Times New Roman</vt:lpstr>
      <vt:lpstr>Verdana</vt:lpstr>
      <vt:lpstr>Wingdings</vt:lpstr>
      <vt:lpstr>Wingdings 2</vt:lpstr>
      <vt:lpstr>HDOfficeLightV0</vt:lpstr>
      <vt:lpstr>回顧</vt:lpstr>
      <vt:lpstr>3. Basic Examples</vt:lpstr>
      <vt:lpstr>HTML Documents</vt:lpstr>
      <vt:lpstr>HTML Page Structure</vt:lpstr>
      <vt:lpstr>Example</vt:lpstr>
      <vt:lpstr>The &lt;!DOCTYPE&gt; Declaration</vt:lpstr>
      <vt:lpstr>HTML Headings (標題)</vt:lpstr>
      <vt:lpstr>Example (以下指令，在各節也會詳細介紹)</vt:lpstr>
      <vt:lpstr>HTML Paragraphs (段落)</vt:lpstr>
      <vt:lpstr>HTML Links (連結)</vt:lpstr>
      <vt:lpstr>HTML Images (圖檔)</vt:lpstr>
      <vt:lpstr>View HTML Source Code(網頁的程式碼)</vt:lpstr>
      <vt:lpstr>View HTML Source Code</vt:lpstr>
      <vt:lpstr>Inspect an HTML Element</vt:lpstr>
      <vt:lpstr>Inspect an HTML Element</vt:lpstr>
      <vt:lpstr>作業3</vt:lpstr>
      <vt:lpstr>作業補充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Favicon</dc:title>
  <dc:creator>李弘斌</dc:creator>
  <cp:lastModifiedBy>李弘斌</cp:lastModifiedBy>
  <cp:revision>14</cp:revision>
  <dcterms:created xsi:type="dcterms:W3CDTF">2022-02-23T02:23:54Z</dcterms:created>
  <dcterms:modified xsi:type="dcterms:W3CDTF">2022-03-06T11:50:34Z</dcterms:modified>
</cp:coreProperties>
</file>