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  <p:sldMasterId id="2147483684" r:id="rId2"/>
  </p:sldMasterIdLst>
  <p:notesMasterIdLst>
    <p:notesMasterId r:id="rId18"/>
  </p:notesMasterIdLst>
  <p:sldIdLst>
    <p:sldId id="256" r:id="rId3"/>
    <p:sldId id="257" r:id="rId4"/>
    <p:sldId id="269" r:id="rId5"/>
    <p:sldId id="258" r:id="rId6"/>
    <p:sldId id="280" r:id="rId7"/>
    <p:sldId id="259" r:id="rId8"/>
    <p:sldId id="273" r:id="rId9"/>
    <p:sldId id="274" r:id="rId10"/>
    <p:sldId id="275" r:id="rId11"/>
    <p:sldId id="263" r:id="rId12"/>
    <p:sldId id="265" r:id="rId13"/>
    <p:sldId id="266" r:id="rId14"/>
    <p:sldId id="276" r:id="rId15"/>
    <p:sldId id="278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D9C49-5F4A-4C0F-9D78-FD462A77B8CB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ABA97-6DE6-4F15-8690-2F06C5C23B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32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179-8727-40D0-84E7-F92EB335BC8F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Elements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13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B6E2-16C9-4F91-87F4-3A1F060B1133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Elements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84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D6BC-400F-48F2-9A57-6EA150860B32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Elements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525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1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b="1" cap="all" spc="200" baseline="0">
                <a:solidFill>
                  <a:schemeClr val="tx2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F076-BDC6-4CAC-B7AC-49A28EA9E0C2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Elements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274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>
              <a:defRPr sz="4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47675" indent="-447675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lnSpc>
                <a:spcPct val="150000"/>
              </a:lnSpc>
              <a:defRPr sz="2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lnSpc>
                <a:spcPct val="150000"/>
              </a:lnSpc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lnSpc>
                <a:spcPct val="150000"/>
              </a:lnSpc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lnSpc>
                <a:spcPct val="150000"/>
              </a:lnSpc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7E24-3AD5-42FA-9EF1-C3FBFD3D1576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en-US" altLang="zh-TW" dirty="0" smtClean="0"/>
              <a:t>HPLI / HTML - Elements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DDDDA1CD-EA3D-49E1-AF4C-B715EC7A246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7728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DD99-8283-4241-A805-F061359692A2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Elements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942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9821-4D07-4DB0-92D2-B542D9CB80C9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Elements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49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5953-A3BB-4901-91C7-52C7A0412E86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Elements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694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4832-DD27-4142-AFD3-4A5FF00761A1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Elements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505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4C4C-EF7F-43F6-9143-FF86DB16775B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HPLI / HTML - Elements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7090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AF94CF5-B7B7-4584-9771-41D17EF5FB10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HPLI / HTML - Elements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27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0C99-7E8B-4C49-B19E-2E47FA13C43C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Elements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2364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2D1E-465A-4C38-BD78-4B1E84FC9309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Elements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372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C59D-D5A3-4503-85B3-D0A10BA3B2B9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Elements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456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A2EA-022E-4044-B79B-551C4D2F2921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Elements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86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B166-FED1-46D5-BFAA-C977C3773446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Elements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52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083D-F7D8-40C8-A41B-0ADF15868149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Elements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51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1E70-6392-4303-B737-CA082D39C518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Elements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57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39E-A921-46CE-A80C-18CF96EC327A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Elements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3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D158-97A6-40A1-A91A-101A9A7BB9FD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Elements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85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D02B-71CD-4793-93CC-156B3DA858B7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Elements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80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B532-14AE-4453-87B9-7D1FBAECD450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Elements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13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9CDCFC-CDD6-4337-B1F8-5440B0659503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smtClean="0"/>
              <a:t>HPLI / HTML - Elements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44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5B9FA8-09F2-42D1-8316-59A9DB9E0E8F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HPLI / HTML - Elements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0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body.asp" TargetMode="External"/><Relationship Id="rId2" Type="http://schemas.openxmlformats.org/officeDocument/2006/relationships/hyperlink" Target="https://www.w3schools.com/tags/tag_html.asp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w3schools.com/tags/tag_hn.asp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k2w9fWn6vT7JR1Z97" TargetMode="External"/><Relationship Id="rId2" Type="http://schemas.openxmlformats.org/officeDocument/2006/relationships/hyperlink" Target="http://fs2.just.edu.tw/~s123456789/hw2.htm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ag_link.asp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4</a:t>
            </a:r>
            <a:r>
              <a:rPr lang="en-US" altLang="zh-TW" smtClean="0"/>
              <a:t>. Elements</a:t>
            </a:r>
            <a:endParaRPr lang="zh-TW" alt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0" y="4455620"/>
            <a:ext cx="10558549" cy="141761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sz="1800" cap="none" dirty="0" smtClean="0">
                <a:latin typeface="微軟正黑體" panose="020B0604030504040204" pitchFamily="34" charset="-120"/>
              </a:rPr>
              <a:t>An HTML </a:t>
            </a:r>
            <a:r>
              <a:rPr lang="en-US" altLang="zh-TW" sz="1800" cap="none" dirty="0">
                <a:latin typeface="微軟正黑體" panose="020B0604030504040204" pitchFamily="34" charset="-120"/>
              </a:rPr>
              <a:t>element is defined by a start tag, some content, and an end tag</a:t>
            </a:r>
            <a:r>
              <a:rPr lang="en-US" altLang="zh-TW" sz="1800" cap="none" dirty="0" smtClean="0">
                <a:latin typeface="微軟正黑體" panose="020B0604030504040204" pitchFamily="34" charset="-120"/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sz="2000" cap="none" dirty="0">
                <a:latin typeface="微軟正黑體" panose="020B0604030504040204" pitchFamily="34" charset="-120"/>
              </a:rPr>
              <a:t>一個</a:t>
            </a:r>
            <a:r>
              <a:rPr lang="en-US" altLang="zh-TW" sz="2000" cap="none" dirty="0">
                <a:latin typeface="微軟正黑體" panose="020B0604030504040204" pitchFamily="34" charset="-120"/>
              </a:rPr>
              <a:t>HTML</a:t>
            </a:r>
            <a:r>
              <a:rPr lang="zh-TW" altLang="en-US" sz="2000" cap="none" dirty="0">
                <a:latin typeface="微軟正黑體" panose="020B0604030504040204" pitchFamily="34" charset="-120"/>
              </a:rPr>
              <a:t>元素包含</a:t>
            </a:r>
            <a:r>
              <a:rPr lang="zh-TW" altLang="en-US" sz="2000" cap="none" dirty="0" smtClean="0">
                <a:latin typeface="微軟正黑體" panose="020B0604030504040204" pitchFamily="34" charset="-120"/>
              </a:rPr>
              <a:t>了起始標籤、內容、及結束標籤</a:t>
            </a:r>
            <a:endParaRPr lang="en-US" altLang="zh-TW" sz="2000" cap="none" dirty="0" smtClean="0">
              <a:latin typeface="微軟正黑體" panose="020B0604030504040204" pitchFamily="34" charset="-120"/>
            </a:endParaRPr>
          </a:p>
          <a:p>
            <a:endParaRPr lang="zh-TW" altLang="zh-TW" cap="none" dirty="0">
              <a:latin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26480" y="5873234"/>
            <a:ext cx="529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https://www.w3schools.com/html/html_elements.asp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28084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Never </a:t>
            </a:r>
            <a:r>
              <a:rPr lang="en-US" altLang="zh-TW" dirty="0" smtClean="0"/>
              <a:t>Skip(</a:t>
            </a:r>
            <a:r>
              <a:rPr lang="zh-TW" altLang="en-US" dirty="0" smtClean="0"/>
              <a:t>跳過</a:t>
            </a:r>
            <a:r>
              <a:rPr lang="en-US" altLang="zh-TW" dirty="0" smtClean="0"/>
              <a:t>) </a:t>
            </a:r>
            <a:r>
              <a:rPr lang="en-US" altLang="zh-TW" dirty="0"/>
              <a:t>the End Tag</a:t>
            </a:r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620758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/>
              <a:t>Some HTML elements will display correctly, even if you forget the end tag.</a:t>
            </a:r>
            <a:endParaRPr lang="zh-TW" altLang="zh-TW" dirty="0"/>
          </a:p>
          <a:p>
            <a:r>
              <a:rPr lang="en-US" altLang="zh-TW" dirty="0"/>
              <a:t>However, never rely on this! Unexpected results and errors may occur if you forget the end tag!</a:t>
            </a:r>
            <a:endParaRPr lang="zh-TW" altLang="zh-TW" dirty="0"/>
          </a:p>
          <a:p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Elements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10722" y="5025226"/>
            <a:ext cx="64817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&lt;</a:t>
            </a:r>
            <a:r>
              <a:rPr lang="en-US" altLang="zh-TW" sz="2800" kern="0" dirty="0">
                <a:solidFill>
                  <a:srgbClr val="A52A2A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p</a:t>
            </a:r>
            <a:r>
              <a:rPr lang="en-US" altLang="zh-TW" sz="2800" kern="0" dirty="0" smtClean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&gt;</a:t>
            </a:r>
            <a:r>
              <a:rPr lang="zh-TW" altLang="en-US" sz="2800" kern="0" dirty="0" smtClean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 </a:t>
            </a:r>
            <a:r>
              <a:rPr lang="en-US" altLang="zh-TW" sz="28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This </a:t>
            </a:r>
            <a:r>
              <a:rPr lang="en-US" altLang="zh-TW" sz="28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is a </a:t>
            </a:r>
            <a:r>
              <a:rPr lang="en-US" altLang="zh-TW" sz="28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paragraph</a:t>
            </a:r>
            <a:r>
              <a:rPr lang="zh-TW" altLang="en-US" sz="28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 </a:t>
            </a:r>
            <a:r>
              <a:rPr lang="en-US" altLang="zh-TW" sz="2800" strike="dblStrike" kern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&lt;/p</a:t>
            </a:r>
            <a:r>
              <a:rPr lang="en-US" altLang="zh-TW" sz="2800" strike="dblStrike" kern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&gt;</a:t>
            </a:r>
            <a:r>
              <a:rPr lang="zh-TW" altLang="en-US" sz="28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6217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Empty HTML Elements</a:t>
            </a:r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HTML elements with no content are called empty elements</a:t>
            </a:r>
            <a:r>
              <a:rPr lang="en-US" altLang="zh-TW" dirty="0" smtClean="0"/>
              <a:t>. (</a:t>
            </a:r>
            <a:r>
              <a:rPr lang="zh-TW" altLang="en-US" dirty="0" smtClean="0"/>
              <a:t>因為沒有內容，所以沒有結束標籤</a:t>
            </a:r>
            <a:r>
              <a:rPr lang="en-US" altLang="zh-TW" dirty="0" smtClean="0"/>
              <a:t>)</a:t>
            </a:r>
            <a:endParaRPr lang="zh-TW" altLang="zh-TW" dirty="0"/>
          </a:p>
          <a:p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&lt;</a:t>
            </a:r>
            <a:r>
              <a:rPr lang="en-US" altLang="zh-TW" dirty="0" err="1">
                <a:solidFill>
                  <a:srgbClr val="FF0000"/>
                </a:solidFill>
              </a:rPr>
              <a:t>br</a:t>
            </a:r>
            <a:r>
              <a:rPr lang="en-US" altLang="zh-TW" dirty="0">
                <a:solidFill>
                  <a:srgbClr val="FF0000"/>
                </a:solidFill>
              </a:rPr>
              <a:t>&gt; </a:t>
            </a:r>
            <a:r>
              <a:rPr lang="en-US" altLang="zh-TW" dirty="0"/>
              <a:t>tag defines a 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line break</a:t>
            </a:r>
            <a:r>
              <a:rPr lang="en-US" altLang="zh-TW" dirty="0"/>
              <a:t>, and is an empty element without a closing tag:</a:t>
            </a:r>
            <a:endParaRPr lang="zh-TW" altLang="zh-TW" dirty="0"/>
          </a:p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>
                <a:solidFill>
                  <a:srgbClr val="FF0000"/>
                </a:solidFill>
              </a:rPr>
              <a:t>&lt;</a:t>
            </a:r>
            <a:r>
              <a:rPr lang="en-US" altLang="zh-TW" dirty="0">
                <a:solidFill>
                  <a:srgbClr val="FF0000"/>
                </a:solidFill>
              </a:rPr>
              <a:t>p&gt;</a:t>
            </a:r>
            <a:r>
              <a:rPr lang="en-US" altLang="zh-TW" dirty="0"/>
              <a:t>This is a </a:t>
            </a:r>
            <a:r>
              <a:rPr lang="en-US" altLang="zh-TW" dirty="0">
                <a:solidFill>
                  <a:srgbClr val="FF0000"/>
                </a:solidFill>
              </a:rPr>
              <a:t>&lt;</a:t>
            </a:r>
            <a:r>
              <a:rPr lang="en-US" altLang="zh-TW" dirty="0" err="1">
                <a:solidFill>
                  <a:srgbClr val="FF0000"/>
                </a:solidFill>
              </a:rPr>
              <a:t>br</a:t>
            </a:r>
            <a:r>
              <a:rPr lang="en-US" altLang="zh-TW" dirty="0">
                <a:solidFill>
                  <a:srgbClr val="FF0000"/>
                </a:solidFill>
              </a:rPr>
              <a:t>&gt; </a:t>
            </a:r>
            <a:r>
              <a:rPr lang="en-US" altLang="zh-TW" dirty="0"/>
              <a:t>paragraph with a line break</a:t>
            </a:r>
            <a:r>
              <a:rPr lang="en-US" altLang="zh-TW" dirty="0">
                <a:solidFill>
                  <a:schemeClr val="tx1"/>
                </a:solidFill>
              </a:rPr>
              <a:t>.</a:t>
            </a:r>
            <a:r>
              <a:rPr lang="en-US" altLang="zh-TW" dirty="0">
                <a:solidFill>
                  <a:srgbClr val="FF0000"/>
                </a:solidFill>
              </a:rPr>
              <a:t>&lt;/p&gt;</a:t>
            </a:r>
            <a:endParaRPr lang="zh-TW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Elements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868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 is Not Case Sensitive</a:t>
            </a:r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HTML tags are not case sensitive: </a:t>
            </a:r>
            <a:r>
              <a:rPr lang="en-US" altLang="zh-TW" dirty="0">
                <a:solidFill>
                  <a:srgbClr val="FF0000"/>
                </a:solidFill>
              </a:rPr>
              <a:t>&lt;P&gt;</a:t>
            </a:r>
            <a:r>
              <a:rPr lang="en-US" altLang="zh-TW" dirty="0"/>
              <a:t> means the same as </a:t>
            </a:r>
            <a:r>
              <a:rPr lang="en-US" altLang="zh-TW" dirty="0">
                <a:solidFill>
                  <a:srgbClr val="FF0000"/>
                </a:solidFill>
              </a:rPr>
              <a:t>&lt;p</a:t>
            </a:r>
            <a:r>
              <a:rPr lang="en-US" altLang="zh-TW" dirty="0" smtClean="0">
                <a:solidFill>
                  <a:srgbClr val="FF0000"/>
                </a:solidFill>
              </a:rPr>
              <a:t>&gt;</a:t>
            </a:r>
            <a:r>
              <a:rPr lang="en-US" altLang="zh-TW" dirty="0" smtClean="0"/>
              <a:t>.(</a:t>
            </a:r>
            <a:r>
              <a:rPr lang="zh-TW" altLang="en-US" dirty="0" smtClean="0"/>
              <a:t>與大小寫無關</a:t>
            </a:r>
            <a:r>
              <a:rPr lang="en-US" altLang="zh-TW" dirty="0" smtClean="0"/>
              <a:t>)</a:t>
            </a:r>
            <a:endParaRPr lang="zh-TW" altLang="zh-TW" dirty="0"/>
          </a:p>
          <a:p>
            <a:r>
              <a:rPr lang="en-US" altLang="zh-TW" dirty="0"/>
              <a:t>The HTML standard does not require lowercase tags, but W3C </a:t>
            </a:r>
            <a:r>
              <a:rPr lang="en-US" altLang="zh-TW" b="1" dirty="0"/>
              <a:t>recommends</a:t>
            </a:r>
            <a:r>
              <a:rPr lang="en-US" altLang="zh-TW" dirty="0"/>
              <a:t> lowercase in HTML, and </a:t>
            </a:r>
            <a:r>
              <a:rPr lang="en-US" altLang="zh-TW" b="1" dirty="0"/>
              <a:t>demands</a:t>
            </a:r>
            <a:r>
              <a:rPr lang="en-US" altLang="zh-TW" dirty="0"/>
              <a:t> lowercase for stricter document types like XHTML.</a:t>
            </a: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Elements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199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 Tag Reference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278140"/>
              </p:ext>
            </p:extLst>
          </p:nvPr>
        </p:nvGraphicFramePr>
        <p:xfrm>
          <a:off x="1097280" y="2146709"/>
          <a:ext cx="10058400" cy="383499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05736">
                  <a:extLst>
                    <a:ext uri="{9D8B030D-6E8A-4147-A177-3AD203B41FA5}">
                      <a16:colId xmlns:a16="http://schemas.microsoft.com/office/drawing/2014/main" val="2339922002"/>
                    </a:ext>
                  </a:extLst>
                </a:gridCol>
                <a:gridCol w="7152664">
                  <a:extLst>
                    <a:ext uri="{9D8B030D-6E8A-4147-A177-3AD203B41FA5}">
                      <a16:colId xmlns:a16="http://schemas.microsoft.com/office/drawing/2014/main" val="2593398487"/>
                    </a:ext>
                  </a:extLst>
                </a:gridCol>
              </a:tblGrid>
              <a:tr h="828974">
                <a:tc>
                  <a:txBody>
                    <a:bodyPr/>
                    <a:lstStyle/>
                    <a:p>
                      <a:pPr algn="ctr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400" b="1" kern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Tag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400" b="1" kern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Description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936173518"/>
                  </a:ext>
                </a:extLst>
              </a:tr>
              <a:tr h="82897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400" u="sng" kern="0" dirty="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  <a:hlinkClick r:id="rId2"/>
                        </a:rPr>
                        <a:t>&lt;html&gt;</a:t>
                      </a:r>
                      <a:endParaRPr lang="zh-TW" sz="2400" u="sng" kern="0" dirty="0">
                        <a:solidFill>
                          <a:srgbClr val="0000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400" kern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Defines the root of an HTML document</a:t>
                      </a:r>
                      <a:endParaRPr lang="zh-TW" sz="2400" kern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214444921"/>
                  </a:ext>
                </a:extLst>
              </a:tr>
              <a:tr h="82897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400" u="sng" kern="0" dirty="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  <a:hlinkClick r:id="rId3"/>
                        </a:rPr>
                        <a:t>&lt;body&gt;</a:t>
                      </a:r>
                      <a:endParaRPr lang="zh-TW" sz="2400" u="sng" kern="0" dirty="0">
                        <a:solidFill>
                          <a:srgbClr val="0000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400" kern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Defines the document's body</a:t>
                      </a:r>
                      <a:endParaRPr lang="zh-TW" sz="2400" kern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047784290"/>
                  </a:ext>
                </a:extLst>
              </a:tr>
              <a:tr h="67403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400" u="sng" kern="0" dirty="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  <a:hlinkClick r:id="rId4"/>
                        </a:rPr>
                        <a:t>&lt;h1&gt; to &lt;h6&gt;</a:t>
                      </a:r>
                      <a:endParaRPr lang="zh-TW" sz="2400" u="sng" kern="0" dirty="0">
                        <a:solidFill>
                          <a:srgbClr val="0000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400" kern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Defines HTML headings</a:t>
                      </a:r>
                      <a:endParaRPr lang="zh-TW" sz="2400" kern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507715022"/>
                  </a:ext>
                </a:extLst>
              </a:tr>
              <a:tr h="67403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altLang="zh-TW" sz="2400" u="sng" kern="0" dirty="0" smtClean="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&lt;</a:t>
                      </a:r>
                      <a:r>
                        <a:rPr lang="en-US" altLang="zh-TW" sz="2400" u="sng" kern="0" dirty="0" err="1" smtClean="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br</a:t>
                      </a:r>
                      <a:r>
                        <a:rPr lang="en-US" altLang="zh-TW" sz="2400" u="sng" kern="0" dirty="0" smtClean="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&gt; &amp; &lt;p&gt;</a:t>
                      </a:r>
                      <a:endParaRPr lang="zh-TW" sz="2400" u="sng" kern="0" dirty="0">
                        <a:solidFill>
                          <a:srgbClr val="0000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endParaRPr lang="zh-TW" sz="2400" kern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85483429"/>
                  </a:ext>
                </a:extLst>
              </a:tr>
            </a:tbl>
          </a:graphicData>
        </a:graphic>
      </p:graphicFrame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HPLI / HTML - Elements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328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029" y="420092"/>
            <a:ext cx="3162741" cy="603969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Elements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73430" y="2024027"/>
            <a:ext cx="4541520" cy="40233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>
                <a:cs typeface="新細明體" panose="02020500000000000000" pitchFamily="18" charset="-120"/>
              </a:rPr>
              <a:t>請</a:t>
            </a:r>
            <a:r>
              <a:rPr lang="zh-TW" altLang="en-US" b="1" dirty="0" smtClean="0">
                <a:cs typeface="新細明體" panose="02020500000000000000" pitchFamily="18" charset="-120"/>
              </a:rPr>
              <a:t>利用</a:t>
            </a:r>
            <a:r>
              <a:rPr lang="en-US" altLang="zh-TW" b="1" dirty="0" smtClean="0">
                <a:cs typeface="新細明體" panose="02020500000000000000" pitchFamily="18" charset="-120"/>
              </a:rPr>
              <a:t>w3schools html / elements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 smtClean="0">
                <a:cs typeface="新細明體" panose="02020500000000000000" pitchFamily="18" charset="-120"/>
              </a:rPr>
              <a:t>把</a:t>
            </a:r>
            <a:r>
              <a:rPr lang="en-US" altLang="zh-TW" b="1" dirty="0" smtClean="0">
                <a:cs typeface="新細明體" panose="02020500000000000000" pitchFamily="18" charset="-120"/>
              </a:rPr>
              <a:t>My </a:t>
            </a:r>
            <a:r>
              <a:rPr lang="zh-TW" altLang="en-US" b="1" dirty="0" smtClean="0">
                <a:cs typeface="新細明體" panose="02020500000000000000" pitchFamily="18" charset="-120"/>
              </a:rPr>
              <a:t>改成你的學號，</a:t>
            </a:r>
            <a:r>
              <a:rPr lang="zh-TW" altLang="en-US" b="1" dirty="0" smtClean="0">
                <a:cs typeface="新細明體" panose="02020500000000000000" pitchFamily="18" charset="-120"/>
              </a:rPr>
              <a:t>，</a:t>
            </a:r>
            <a:r>
              <a:rPr lang="zh-TW" altLang="en-US" b="1" dirty="0">
                <a:cs typeface="新細明體" panose="02020500000000000000" pitchFamily="18" charset="-120"/>
              </a:rPr>
              <a:t>讓輸出結果</a:t>
            </a:r>
            <a:r>
              <a:rPr lang="zh-TW" altLang="en-US" b="1" dirty="0" smtClean="0">
                <a:cs typeface="新細明體" panose="02020500000000000000" pitchFamily="18" charset="-120"/>
              </a:rPr>
              <a:t>如右：</a:t>
            </a:r>
            <a:endParaRPr lang="en-US" altLang="zh-TW" b="1" dirty="0">
              <a:cs typeface="新細明體" panose="02020500000000000000" pitchFamily="18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00328" y="1477010"/>
            <a:ext cx="1343671" cy="2285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715029" y="553105"/>
            <a:ext cx="3314921" cy="847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562849" y="3839211"/>
            <a:ext cx="2535556" cy="13280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238888" y="5264547"/>
            <a:ext cx="4115021" cy="10979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661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作業</a:t>
            </a:r>
            <a:r>
              <a:rPr lang="zh-TW" altLang="en-US" dirty="0" smtClean="0"/>
              <a:t>補充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Elements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1097280" y="2086892"/>
            <a:ext cx="10278418" cy="40233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 smtClean="0"/>
              <a:t>檔名為</a:t>
            </a:r>
            <a:r>
              <a:rPr lang="en-US" altLang="zh-TW" b="1" dirty="0" smtClean="0"/>
              <a:t>HW</a:t>
            </a:r>
            <a:r>
              <a:rPr lang="zh-TW" altLang="en-US" b="1" dirty="0" smtClean="0">
                <a:solidFill>
                  <a:srgbClr val="FF0000"/>
                </a:solidFill>
              </a:rPr>
              <a:t>本週檔名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例如</a:t>
            </a:r>
            <a:r>
              <a:rPr lang="en-US" altLang="zh-TW" b="1" dirty="0" smtClean="0"/>
              <a:t>HW</a:t>
            </a:r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r>
              <a:rPr lang="en-US" altLang="zh-TW" b="1" dirty="0" smtClean="0"/>
              <a:t>.htm)</a:t>
            </a:r>
            <a:r>
              <a:rPr lang="zh-TW" altLang="en-US" b="1" dirty="0" smtClean="0"/>
              <a:t>，</a:t>
            </a:r>
            <a:r>
              <a:rPr lang="zh-TW" altLang="en-US" b="1" dirty="0">
                <a:cs typeface="新細明體" panose="02020500000000000000" pitchFamily="18" charset="-120"/>
              </a:rPr>
              <a:t>請上傳到學校</a:t>
            </a:r>
            <a:r>
              <a:rPr lang="zh-TW" altLang="en-US" b="1" dirty="0" smtClean="0">
                <a:cs typeface="新細明體" panose="02020500000000000000" pitchFamily="18" charset="-120"/>
              </a:rPr>
              <a:t>網站。</a:t>
            </a:r>
            <a:endParaRPr lang="en-US" altLang="zh-TW" b="1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/>
              <a:t>上傳截止時間：上課次日晚上</a:t>
            </a:r>
            <a:r>
              <a:rPr lang="en-US" altLang="zh-TW" b="1" dirty="0"/>
              <a:t>11.00</a:t>
            </a:r>
            <a:r>
              <a:rPr lang="zh-TW" altLang="en-US" b="1" dirty="0"/>
              <a:t>前</a:t>
            </a:r>
            <a:r>
              <a:rPr lang="zh-TW" altLang="en-US" b="1" dirty="0" smtClean="0"/>
              <a:t>。</a:t>
            </a:r>
            <a:endParaRPr lang="en-US" altLang="zh-TW" b="1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/>
              <a:t>請在</a:t>
            </a:r>
            <a:r>
              <a:rPr lang="en-US" altLang="zh-TW" b="1" dirty="0"/>
              <a:t>google</a:t>
            </a:r>
            <a:r>
              <a:rPr lang="zh-TW" altLang="en-US" b="1" dirty="0"/>
              <a:t>表單，填入可鏈結網址：例如</a:t>
            </a: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http://fs2.just.edu.tw/~s123456789/hw2.htm</a:t>
            </a:r>
            <a:endParaRPr lang="en-US" altLang="zh-TW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b="1" dirty="0"/>
              <a:t>google</a:t>
            </a:r>
            <a:r>
              <a:rPr lang="zh-TW" altLang="en-US" b="1" dirty="0"/>
              <a:t>表單</a:t>
            </a:r>
            <a:r>
              <a:rPr lang="en-US" altLang="zh-TW" sz="2900" b="1" dirty="0">
                <a:hlinkClick r:id="rId3"/>
              </a:rPr>
              <a:t>https://</a:t>
            </a:r>
            <a:r>
              <a:rPr lang="en-US" altLang="zh-TW" sz="2900" b="1" dirty="0" smtClean="0">
                <a:hlinkClick r:id="rId3"/>
              </a:rPr>
              <a:t>forms.gle/k2w9fWn6vT7JR1Z97</a:t>
            </a:r>
            <a:endParaRPr lang="en-US" altLang="zh-TW" b="1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/>
              <a:t>上傳方式介紹：</a:t>
            </a:r>
            <a:r>
              <a:rPr lang="en-US" altLang="zh-TW" b="1" dirty="0"/>
              <a:t>http://fs3.just.edu.tw/~</a:t>
            </a:r>
            <a:r>
              <a:rPr lang="en-US" altLang="zh-TW" b="1" dirty="0" smtClean="0"/>
              <a:t>cc/04_teach/doc/useFTP.htm</a:t>
            </a:r>
            <a:endParaRPr lang="zh-TW" altLang="en-US" b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742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 Elements</a:t>
            </a:r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The HTML </a:t>
            </a:r>
            <a:r>
              <a:rPr lang="en-US" altLang="zh-TW" b="1" dirty="0"/>
              <a:t>element</a:t>
            </a:r>
            <a:r>
              <a:rPr lang="en-US" altLang="zh-TW" dirty="0"/>
              <a:t> is everything 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from the start tag to the end tag</a:t>
            </a:r>
            <a:r>
              <a:rPr lang="en-US" altLang="zh-TW" dirty="0"/>
              <a:t>:</a:t>
            </a:r>
            <a:endParaRPr lang="zh-TW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&lt;</a:t>
            </a:r>
            <a:r>
              <a:rPr lang="en-US" altLang="zh-TW" dirty="0" err="1">
                <a:solidFill>
                  <a:srgbClr val="FF0000"/>
                </a:solidFill>
              </a:rPr>
              <a:t>tagname</a:t>
            </a:r>
            <a:r>
              <a:rPr lang="en-US" altLang="zh-TW" dirty="0" smtClean="0">
                <a:solidFill>
                  <a:srgbClr val="FF0000"/>
                </a:solidFill>
              </a:rPr>
              <a:t>&gt;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Content </a:t>
            </a:r>
            <a:r>
              <a:rPr lang="en-US" altLang="zh-TW" dirty="0"/>
              <a:t>goes here...</a:t>
            </a:r>
            <a:r>
              <a:rPr lang="zh-TW" altLang="en-US" dirty="0"/>
              <a:t>   </a:t>
            </a:r>
            <a:r>
              <a:rPr lang="en-US" altLang="zh-TW" dirty="0" smtClean="0">
                <a:solidFill>
                  <a:srgbClr val="FF0000"/>
                </a:solidFill>
              </a:rPr>
              <a:t>&lt;/</a:t>
            </a:r>
            <a:r>
              <a:rPr lang="en-US" altLang="zh-TW" dirty="0" err="1">
                <a:solidFill>
                  <a:srgbClr val="FF0000"/>
                </a:solidFill>
              </a:rPr>
              <a:t>tagname</a:t>
            </a:r>
            <a:r>
              <a:rPr lang="en-US" altLang="zh-TW" dirty="0">
                <a:solidFill>
                  <a:srgbClr val="FF0000"/>
                </a:solidFill>
              </a:rPr>
              <a:t>&gt;</a:t>
            </a:r>
            <a:endParaRPr lang="zh-TW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Examples of some HTML elements:</a:t>
            </a:r>
            <a:endParaRPr lang="zh-TW" altLang="zh-TW" dirty="0"/>
          </a:p>
          <a:p>
            <a:pPr marL="446088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&lt;h1</a:t>
            </a:r>
            <a:r>
              <a:rPr lang="en-US" altLang="zh-TW" dirty="0" smtClean="0">
                <a:solidFill>
                  <a:srgbClr val="FF0000"/>
                </a:solidFill>
              </a:rPr>
              <a:t>&gt;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My </a:t>
            </a:r>
            <a:r>
              <a:rPr lang="en-US" altLang="zh-TW" dirty="0"/>
              <a:t>First </a:t>
            </a:r>
            <a:r>
              <a:rPr lang="en-US" altLang="zh-TW" dirty="0" smtClean="0"/>
              <a:t>Heading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&lt;/</a:t>
            </a:r>
            <a:r>
              <a:rPr lang="en-US" altLang="zh-TW" dirty="0">
                <a:solidFill>
                  <a:srgbClr val="FF0000"/>
                </a:solidFill>
              </a:rPr>
              <a:t>h1&gt;</a:t>
            </a:r>
            <a:endParaRPr lang="zh-TW" altLang="zh-TW" dirty="0">
              <a:solidFill>
                <a:srgbClr val="FF0000"/>
              </a:solidFill>
            </a:endParaRPr>
          </a:p>
          <a:p>
            <a:pPr marL="446088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&lt;p</a:t>
            </a:r>
            <a:r>
              <a:rPr lang="en-US" altLang="zh-TW" dirty="0" smtClean="0">
                <a:solidFill>
                  <a:srgbClr val="FF0000"/>
                </a:solidFill>
              </a:rPr>
              <a:t>&gt;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My </a:t>
            </a:r>
            <a:r>
              <a:rPr lang="en-US" altLang="zh-TW" dirty="0"/>
              <a:t>first </a:t>
            </a:r>
            <a:r>
              <a:rPr lang="en-US" altLang="zh-TW" dirty="0" smtClean="0"/>
              <a:t>paragraph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&lt;/</a:t>
            </a:r>
            <a:r>
              <a:rPr lang="en-US" altLang="zh-TW" dirty="0">
                <a:solidFill>
                  <a:srgbClr val="FF0000"/>
                </a:solidFill>
              </a:rPr>
              <a:t>p</a:t>
            </a:r>
            <a:r>
              <a:rPr lang="en-US" altLang="zh-TW" dirty="0" smtClean="0">
                <a:solidFill>
                  <a:srgbClr val="FF0000"/>
                </a:solidFill>
              </a:rPr>
              <a:t>&gt;</a:t>
            </a:r>
            <a:endParaRPr lang="zh-TW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Elements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20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 Elements</a:t>
            </a:r>
            <a:endParaRPr lang="zh-TW" altLang="zh-TW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017844"/>
              </p:ext>
            </p:extLst>
          </p:nvPr>
        </p:nvGraphicFramePr>
        <p:xfrm>
          <a:off x="1097280" y="2004277"/>
          <a:ext cx="10058400" cy="269531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543300">
                  <a:extLst>
                    <a:ext uri="{9D8B030D-6E8A-4147-A177-3AD203B41FA5}">
                      <a16:colId xmlns:a16="http://schemas.microsoft.com/office/drawing/2014/main" val="2339922002"/>
                    </a:ext>
                  </a:extLst>
                </a:gridCol>
                <a:gridCol w="6515100">
                  <a:extLst>
                    <a:ext uri="{9D8B030D-6E8A-4147-A177-3AD203B41FA5}">
                      <a16:colId xmlns:a16="http://schemas.microsoft.com/office/drawing/2014/main" val="2593398487"/>
                    </a:ext>
                  </a:extLst>
                </a:gridCol>
              </a:tblGrid>
              <a:tr h="783684">
                <a:tc>
                  <a:txBody>
                    <a:bodyPr/>
                    <a:lstStyle/>
                    <a:p>
                      <a:pPr algn="ctr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altLang="zh-TW" sz="2400" b="1" kern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Start t</a:t>
                      </a:r>
                      <a:r>
                        <a:rPr lang="en-US" sz="2400" b="1" kern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ag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altLang="zh-TW" sz="2400" b="1" kern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Element content</a:t>
                      </a:r>
                      <a:endParaRPr lang="zh-TW" sz="2400" b="1" kern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936173518"/>
                  </a:ext>
                </a:extLst>
              </a:tr>
              <a:tr h="637210">
                <a:tc>
                  <a:txBody>
                    <a:bodyPr/>
                    <a:lstStyle/>
                    <a:p>
                      <a:pPr algn="ctr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400" u="sng" kern="0" dirty="0" smtClean="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  <a:hlinkClick r:id="rId2"/>
                        </a:rPr>
                        <a:t>&lt;h1&gt;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400" kern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My First Heading</a:t>
                      </a:r>
                      <a:endParaRPr lang="zh-TW" sz="2400" kern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507715022"/>
                  </a:ext>
                </a:extLst>
              </a:tr>
              <a:tr h="63721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400" u="sng" kern="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&lt;p&gt;</a:t>
                      </a:r>
                      <a:endParaRPr lang="zh-TW" sz="2400" u="sng" kern="0">
                        <a:solidFill>
                          <a:srgbClr val="0000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400" kern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My first paragraph.</a:t>
                      </a:r>
                      <a:endParaRPr lang="zh-TW" sz="2400" kern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920493167"/>
                  </a:ext>
                </a:extLst>
              </a:tr>
              <a:tr h="63721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400" u="sng" kern="0" dirty="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&lt;</a:t>
                      </a:r>
                      <a:r>
                        <a:rPr lang="en-US" sz="2400" u="sng" kern="0" dirty="0" err="1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br</a:t>
                      </a:r>
                      <a:r>
                        <a:rPr lang="en-US" sz="2400" u="sng" kern="0" dirty="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&gt;</a:t>
                      </a:r>
                      <a:endParaRPr lang="zh-TW" sz="2400" u="sng" kern="0" dirty="0">
                        <a:solidFill>
                          <a:srgbClr val="0000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400" kern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none</a:t>
                      </a:r>
                      <a:endParaRPr lang="zh-TW" sz="2400" kern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580096722"/>
                  </a:ext>
                </a:extLst>
              </a:tr>
            </a:tbl>
          </a:graphicData>
        </a:graphic>
      </p:graphicFrame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Elements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97280" y="4941456"/>
            <a:ext cx="101152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kern="0" dirty="0">
                <a:solidFill>
                  <a:srgbClr val="000000"/>
                </a:solidFill>
                <a:latin typeface="Verdana" panose="020B0604030504040204" pitchFamily="34" charset="0"/>
                <a:cs typeface="新細明體" panose="02020500000000000000" pitchFamily="18" charset="-120"/>
              </a:rPr>
              <a:t>Note:</a:t>
            </a:r>
            <a:r>
              <a:rPr lang="en-US" altLang="zh-TW" sz="2400" kern="0" dirty="0">
                <a:solidFill>
                  <a:srgbClr val="000000"/>
                </a:solidFill>
                <a:latin typeface="Verdana" panose="020B0604030504040204" pitchFamily="34" charset="0"/>
                <a:cs typeface="新細明體" panose="02020500000000000000" pitchFamily="18" charset="-120"/>
              </a:rPr>
              <a:t> Some HTML elements have no content (like the &lt;</a:t>
            </a:r>
            <a:r>
              <a:rPr lang="en-US" altLang="zh-TW" sz="2400" kern="0" dirty="0" err="1">
                <a:solidFill>
                  <a:srgbClr val="000000"/>
                </a:solidFill>
                <a:latin typeface="Verdana" panose="020B0604030504040204" pitchFamily="34" charset="0"/>
                <a:cs typeface="新細明體" panose="02020500000000000000" pitchFamily="18" charset="-120"/>
              </a:rPr>
              <a:t>br</a:t>
            </a:r>
            <a:r>
              <a:rPr lang="en-US" altLang="zh-TW" sz="2400" kern="0" dirty="0">
                <a:solidFill>
                  <a:srgbClr val="000000"/>
                </a:solidFill>
                <a:latin typeface="Verdana" panose="020B0604030504040204" pitchFamily="34" charset="0"/>
                <a:cs typeface="新細明體" panose="02020500000000000000" pitchFamily="18" charset="-120"/>
              </a:rPr>
              <a:t>&gt; element). These elements are called </a:t>
            </a:r>
            <a:r>
              <a:rPr lang="en-US" altLang="zh-TW" sz="2400" kern="0" dirty="0">
                <a:solidFill>
                  <a:srgbClr val="FF0000"/>
                </a:solidFill>
                <a:latin typeface="Verdana" panose="020B0604030504040204" pitchFamily="34" charset="0"/>
                <a:cs typeface="新細明體" panose="02020500000000000000" pitchFamily="18" charset="-120"/>
              </a:rPr>
              <a:t>empty elements</a:t>
            </a:r>
            <a:r>
              <a:rPr lang="en-US" altLang="zh-TW" sz="2400" kern="0" dirty="0">
                <a:solidFill>
                  <a:srgbClr val="000000"/>
                </a:solidFill>
                <a:latin typeface="Verdana" panose="020B0604030504040204" pitchFamily="34" charset="0"/>
                <a:cs typeface="新細明體" panose="02020500000000000000" pitchFamily="18" charset="-120"/>
              </a:rPr>
              <a:t>. Empty elements do not have an end </a:t>
            </a:r>
            <a:r>
              <a:rPr lang="en-US" altLang="zh-TW" sz="2400" kern="0" dirty="0" smtClean="0">
                <a:solidFill>
                  <a:srgbClr val="000000"/>
                </a:solidFill>
                <a:latin typeface="Verdana" panose="020B0604030504040204" pitchFamily="34" charset="0"/>
                <a:cs typeface="新細明體" panose="02020500000000000000" pitchFamily="18" charset="-120"/>
              </a:rPr>
              <a:t>tag.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774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Nested (</a:t>
            </a:r>
            <a:r>
              <a:rPr lang="zh-TW" altLang="en-US" dirty="0"/>
              <a:t>巢狀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HTML Elements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HTML elements can be nested (this means that </a:t>
            </a:r>
            <a:r>
              <a:rPr lang="en-US" altLang="zh-TW" dirty="0">
                <a:solidFill>
                  <a:srgbClr val="C00000"/>
                </a:solidFill>
              </a:rPr>
              <a:t>elements can contain other elements</a:t>
            </a:r>
            <a:r>
              <a:rPr lang="en-US" altLang="zh-TW" dirty="0"/>
              <a:t>).</a:t>
            </a:r>
            <a:endParaRPr lang="zh-TW" altLang="zh-TW" dirty="0"/>
          </a:p>
          <a:p>
            <a:r>
              <a:rPr lang="en-US" altLang="zh-TW" dirty="0"/>
              <a:t>All HTML documents consist of nested HTML elements.</a:t>
            </a:r>
            <a:endParaRPr lang="zh-TW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Elements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21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HTML Page </a:t>
            </a:r>
            <a:r>
              <a:rPr lang="en-US" altLang="zh-TW" dirty="0" smtClean="0">
                <a:solidFill>
                  <a:schemeClr val="tx1"/>
                </a:solidFill>
              </a:rPr>
              <a:t>Structure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Elements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78930" y="2160059"/>
            <a:ext cx="4912995" cy="360256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TW" sz="20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The content inside the &lt;body&gt; section (the white area above) will be displayed in a browser.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TW" sz="20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The content inside the &lt;title&gt; element will be shown in the browser's title bar or in the page's tab.</a:t>
            </a:r>
            <a:endParaRPr lang="zh-TW" altLang="zh-TW" sz="2000" kern="0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spcBef>
                <a:spcPts val="200"/>
              </a:spcBef>
              <a:buNone/>
            </a:pPr>
            <a:endParaRPr lang="zh-TW" altLang="en-US" sz="1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72" y="1810322"/>
            <a:ext cx="5400673" cy="445712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14400" y="2466975"/>
            <a:ext cx="49911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36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Elements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97280" y="2021567"/>
            <a:ext cx="105134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en-US" altLang="zh-TW" sz="2400" kern="0" dirty="0">
                <a:solidFill>
                  <a:srgbClr val="000000"/>
                </a:solidFill>
                <a:latin typeface="Verdana" panose="020B0604030504040204" pitchFamily="34" charset="0"/>
                <a:cs typeface="新細明體" panose="02020500000000000000" pitchFamily="18" charset="-120"/>
              </a:rPr>
              <a:t>The following example contains </a:t>
            </a:r>
            <a:r>
              <a:rPr lang="en-US" altLang="zh-TW" sz="25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four</a:t>
            </a:r>
            <a:r>
              <a:rPr lang="en-US" altLang="zh-TW" sz="2400" kern="0" dirty="0">
                <a:solidFill>
                  <a:srgbClr val="000000"/>
                </a:solidFill>
                <a:latin typeface="Verdana" panose="020B0604030504040204" pitchFamily="34" charset="0"/>
                <a:cs typeface="新細明體" panose="02020500000000000000" pitchFamily="18" charset="-120"/>
              </a:rPr>
              <a:t> HTML elements (</a:t>
            </a:r>
            <a:r>
              <a:rPr lang="en-US" altLang="zh-TW" sz="2400" kern="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&lt;html&gt;</a:t>
            </a:r>
            <a:r>
              <a:rPr lang="en-US" altLang="zh-TW" sz="2400" kern="0" dirty="0">
                <a:solidFill>
                  <a:srgbClr val="000000"/>
                </a:solidFill>
                <a:latin typeface="Verdana" panose="020B0604030504040204" pitchFamily="34" charset="0"/>
                <a:cs typeface="新細明體" panose="02020500000000000000" pitchFamily="18" charset="-120"/>
              </a:rPr>
              <a:t>, </a:t>
            </a:r>
            <a:r>
              <a:rPr lang="en-US" altLang="zh-TW" sz="2400" kern="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&lt;body&gt;</a:t>
            </a:r>
            <a:r>
              <a:rPr lang="en-US" altLang="zh-TW" sz="2400" kern="0" dirty="0">
                <a:solidFill>
                  <a:srgbClr val="000000"/>
                </a:solidFill>
                <a:latin typeface="Verdana" panose="020B0604030504040204" pitchFamily="34" charset="0"/>
                <a:cs typeface="新細明體" panose="02020500000000000000" pitchFamily="18" charset="-120"/>
              </a:rPr>
              <a:t>, </a:t>
            </a:r>
            <a:r>
              <a:rPr lang="en-US" altLang="zh-TW" sz="2400" kern="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&lt;h1&gt;</a:t>
            </a:r>
            <a:r>
              <a:rPr lang="en-US" altLang="zh-TW" sz="2400" kern="0" dirty="0">
                <a:solidFill>
                  <a:srgbClr val="000000"/>
                </a:solidFill>
                <a:latin typeface="Verdana" panose="020B0604030504040204" pitchFamily="34" charset="0"/>
                <a:cs typeface="新細明體" panose="02020500000000000000" pitchFamily="18" charset="-120"/>
              </a:rPr>
              <a:t> and </a:t>
            </a:r>
            <a:r>
              <a:rPr lang="en-US" altLang="zh-TW" sz="2400" kern="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&lt;p&gt;</a:t>
            </a:r>
            <a:r>
              <a:rPr lang="en-US" altLang="zh-TW" sz="2400" kern="0" dirty="0">
                <a:solidFill>
                  <a:srgbClr val="000000"/>
                </a:solidFill>
                <a:latin typeface="Verdana" panose="020B0604030504040204" pitchFamily="34" charset="0"/>
                <a:cs typeface="新細明體" panose="02020500000000000000" pitchFamily="18" charset="-120"/>
              </a:rPr>
              <a:t>):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7280" y="2942885"/>
            <a:ext cx="4926418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!DOCTYPE</a:t>
            </a:r>
            <a:r>
              <a:rPr lang="en-US" altLang="zh-TW" sz="2400" kern="0" dirty="0">
                <a:solidFill>
                  <a:srgbClr val="FF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 html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&gt;</a:t>
            </a: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/>
            </a:r>
            <a:b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</a:b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html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&gt;</a:t>
            </a: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/>
            </a:r>
            <a:b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</a:b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body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&gt;</a:t>
            </a: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/>
            </a:r>
            <a:b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</a:b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/>
            </a:r>
            <a:b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</a:b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h1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&gt;</a:t>
            </a: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My First Heading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/h1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&gt;</a:t>
            </a: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/>
            </a:r>
            <a:b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</a:b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p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&gt;</a:t>
            </a: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My first paragraph.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/p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&gt;</a:t>
            </a: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/>
            </a:r>
            <a:b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</a:b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/>
            </a:r>
            <a:b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</a:b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/body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&gt;</a:t>
            </a: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/>
            </a:r>
            <a:b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</a:b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/html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&gt;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91424" y="2852564"/>
            <a:ext cx="4919330" cy="3406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en-US" altLang="zh-TW" sz="3200" b="1" kern="0" dirty="0">
                <a:solidFill>
                  <a:srgbClr val="000000"/>
                </a:solidFill>
                <a:latin typeface="Arial Narrow" panose="020B0606020202030204" pitchFamily="34" charset="0"/>
                <a:cs typeface="新細明體" panose="02020500000000000000" pitchFamily="18" charset="-120"/>
              </a:rPr>
              <a:t>The </a:t>
            </a:r>
            <a:r>
              <a:rPr lang="en-US" altLang="zh-TW" sz="3200" b="1" kern="0" dirty="0">
                <a:solidFill>
                  <a:srgbClr val="DC143C"/>
                </a:solidFill>
                <a:latin typeface="Arial Narrow" panose="020B0606020202030204" pitchFamily="34" charset="0"/>
                <a:ea typeface="細明體" panose="02020509000000000000" pitchFamily="49" charset="-120"/>
                <a:cs typeface="細明體" panose="02020509000000000000" pitchFamily="49" charset="-120"/>
              </a:rPr>
              <a:t>&lt;html&gt;</a:t>
            </a:r>
            <a:r>
              <a:rPr lang="en-US" altLang="zh-TW" sz="3200" b="1" kern="0" dirty="0">
                <a:solidFill>
                  <a:srgbClr val="000000"/>
                </a:solidFill>
                <a:latin typeface="Arial Narrow" panose="020B0606020202030204" pitchFamily="34" charset="0"/>
                <a:cs typeface="新細明體" panose="02020500000000000000" pitchFamily="18" charset="-120"/>
              </a:rPr>
              <a:t> element is the </a:t>
            </a:r>
            <a:r>
              <a:rPr lang="en-US" altLang="zh-TW" sz="3200" b="1" kern="0" dirty="0" smtClean="0">
                <a:solidFill>
                  <a:srgbClr val="000000"/>
                </a:solidFill>
                <a:latin typeface="Arial Narrow" panose="020B0606020202030204" pitchFamily="34" charset="0"/>
                <a:cs typeface="新細明體" panose="02020500000000000000" pitchFamily="18" charset="-120"/>
              </a:rPr>
              <a:t>root </a:t>
            </a:r>
            <a:r>
              <a:rPr lang="en-US" altLang="zh-TW" sz="3200" b="1" kern="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(</a:t>
            </a:r>
            <a:r>
              <a:rPr lang="zh-TW" altLang="en-US" sz="3200" b="1" kern="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最基本</a:t>
            </a:r>
            <a:r>
              <a:rPr lang="en-US" altLang="zh-TW" sz="3200" b="1" kern="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)</a:t>
            </a:r>
            <a:r>
              <a:rPr lang="zh-TW" altLang="en-US" sz="3200" b="1" kern="0" dirty="0" smtClean="0">
                <a:solidFill>
                  <a:srgbClr val="000000"/>
                </a:solidFill>
                <a:latin typeface="Arial Narrow" panose="020B0606020202030204" pitchFamily="34" charset="0"/>
                <a:cs typeface="新細明體" panose="02020500000000000000" pitchFamily="18" charset="-120"/>
              </a:rPr>
              <a:t> </a:t>
            </a:r>
            <a:r>
              <a:rPr lang="en-US" altLang="zh-TW" sz="3200" b="1" kern="0" dirty="0" smtClean="0">
                <a:solidFill>
                  <a:srgbClr val="000000"/>
                </a:solidFill>
                <a:latin typeface="Arial Narrow" panose="020B0606020202030204" pitchFamily="34" charset="0"/>
                <a:cs typeface="新細明體" panose="02020500000000000000" pitchFamily="18" charset="-120"/>
              </a:rPr>
              <a:t>element </a:t>
            </a:r>
            <a:r>
              <a:rPr lang="en-US" altLang="zh-TW" sz="3200" b="1" kern="0" dirty="0">
                <a:solidFill>
                  <a:srgbClr val="000000"/>
                </a:solidFill>
                <a:latin typeface="Arial Narrow" panose="020B0606020202030204" pitchFamily="34" charset="0"/>
                <a:cs typeface="新細明體" panose="02020500000000000000" pitchFamily="18" charset="-120"/>
              </a:rPr>
              <a:t>and it defines the whole HTML document.</a:t>
            </a:r>
            <a:endParaRPr lang="zh-TW" altLang="zh-TW" sz="3200" b="1" kern="1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en-US" altLang="zh-TW" sz="3200" b="1" kern="0" dirty="0">
                <a:solidFill>
                  <a:srgbClr val="000000"/>
                </a:solidFill>
                <a:latin typeface="Arial Narrow" panose="020B0606020202030204" pitchFamily="34" charset="0"/>
                <a:cs typeface="新細明體" panose="02020500000000000000" pitchFamily="18" charset="-120"/>
              </a:rPr>
              <a:t>It has a start tag </a:t>
            </a:r>
            <a:r>
              <a:rPr lang="en-US" altLang="zh-TW" sz="3200" b="1" kern="0" dirty="0">
                <a:solidFill>
                  <a:srgbClr val="DC143C"/>
                </a:solidFill>
                <a:latin typeface="Arial Narrow" panose="020B0606020202030204" pitchFamily="34" charset="0"/>
                <a:ea typeface="細明體" panose="02020509000000000000" pitchFamily="49" charset="-120"/>
                <a:cs typeface="細明體" panose="02020509000000000000" pitchFamily="49" charset="-120"/>
              </a:rPr>
              <a:t>&lt;html&gt;</a:t>
            </a:r>
            <a:r>
              <a:rPr lang="en-US" altLang="zh-TW" sz="3200" b="1" kern="0" dirty="0">
                <a:solidFill>
                  <a:srgbClr val="000000"/>
                </a:solidFill>
                <a:latin typeface="Arial Narrow" panose="020B0606020202030204" pitchFamily="34" charset="0"/>
                <a:cs typeface="新細明體" panose="02020500000000000000" pitchFamily="18" charset="-120"/>
              </a:rPr>
              <a:t> and an end tag </a:t>
            </a:r>
            <a:r>
              <a:rPr lang="en-US" altLang="zh-TW" sz="3200" b="1" kern="0" dirty="0">
                <a:solidFill>
                  <a:srgbClr val="DC143C"/>
                </a:solidFill>
                <a:latin typeface="Arial Narrow" panose="020B0606020202030204" pitchFamily="34" charset="0"/>
                <a:ea typeface="細明體" panose="02020509000000000000" pitchFamily="49" charset="-120"/>
                <a:cs typeface="細明體" panose="02020509000000000000" pitchFamily="49" charset="-120"/>
              </a:rPr>
              <a:t>&lt;/html&gt;</a:t>
            </a:r>
            <a:r>
              <a:rPr lang="en-US" altLang="zh-TW" sz="3200" b="1" kern="0" dirty="0">
                <a:solidFill>
                  <a:srgbClr val="000000"/>
                </a:solidFill>
                <a:latin typeface="Arial Narrow" panose="020B0606020202030204" pitchFamily="34" charset="0"/>
                <a:cs typeface="新細明體" panose="02020500000000000000" pitchFamily="18" charset="-120"/>
              </a:rPr>
              <a:t>.</a:t>
            </a:r>
            <a:endParaRPr lang="zh-TW" altLang="zh-TW" sz="3200" b="1" kern="1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354330" y="3429000"/>
            <a:ext cx="58293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354330" y="5892865"/>
            <a:ext cx="58293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10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Elements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97280" y="2328690"/>
            <a:ext cx="4926418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!DOCTYPE</a:t>
            </a:r>
            <a:r>
              <a:rPr lang="en-US" altLang="zh-TW" sz="2400" kern="0" dirty="0">
                <a:solidFill>
                  <a:srgbClr val="FF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 html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&gt;</a:t>
            </a: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/>
            </a:r>
            <a:b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</a:b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html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&gt;</a:t>
            </a: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/>
            </a:r>
            <a:b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</a:b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body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&gt;</a:t>
            </a: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/>
            </a:r>
            <a:b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</a:b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/>
            </a:r>
            <a:b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</a:b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h1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&gt;</a:t>
            </a: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My First Heading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/h1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&gt;</a:t>
            </a: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/>
            </a:r>
            <a:b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</a:b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p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&gt;</a:t>
            </a: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My first paragraph.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/p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&gt;</a:t>
            </a: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/>
            </a:r>
            <a:b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</a:b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/>
            </a:r>
            <a:b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</a:b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/body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&gt;</a:t>
            </a: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/>
            </a:r>
            <a:b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</a:b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/html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&gt;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1653" y="2205246"/>
            <a:ext cx="491933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kern="0" dirty="0">
                <a:solidFill>
                  <a:srgbClr val="000000"/>
                </a:solidFill>
                <a:latin typeface="Arial Narrow" panose="020B0606020202030204" pitchFamily="34" charset="0"/>
                <a:cs typeface="新細明體" panose="02020500000000000000" pitchFamily="18" charset="-120"/>
              </a:rPr>
              <a:t>The </a:t>
            </a:r>
            <a:r>
              <a:rPr lang="en-US" altLang="zh-TW" sz="3200" b="1" kern="0" dirty="0">
                <a:solidFill>
                  <a:srgbClr val="DC143C"/>
                </a:solidFill>
                <a:latin typeface="Arial Narrow" panose="020B0606020202030204" pitchFamily="34" charset="0"/>
                <a:ea typeface="細明體" panose="02020509000000000000" pitchFamily="49" charset="-120"/>
                <a:cs typeface="細明體" panose="02020509000000000000" pitchFamily="49" charset="-120"/>
              </a:rPr>
              <a:t>&lt;body&gt;</a:t>
            </a:r>
            <a:r>
              <a:rPr lang="en-US" altLang="zh-TW" sz="3200" b="1" kern="0" dirty="0">
                <a:solidFill>
                  <a:srgbClr val="000000"/>
                </a:solidFill>
                <a:latin typeface="Arial Narrow" panose="020B0606020202030204" pitchFamily="34" charset="0"/>
                <a:cs typeface="新細明體" panose="02020500000000000000" pitchFamily="18" charset="-120"/>
              </a:rPr>
              <a:t> element defines the document's body</a:t>
            </a:r>
            <a:r>
              <a:rPr lang="en-US" altLang="zh-TW" sz="3200" b="1" kern="0" dirty="0" smtClean="0">
                <a:solidFill>
                  <a:srgbClr val="000000"/>
                </a:solidFill>
                <a:latin typeface="Arial Narrow" panose="020B0606020202030204" pitchFamily="34" charset="0"/>
                <a:cs typeface="新細明體" panose="02020500000000000000" pitchFamily="18" charset="-120"/>
              </a:rPr>
              <a:t>.</a:t>
            </a:r>
          </a:p>
          <a:p>
            <a:endParaRPr lang="zh-TW" altLang="zh-TW" sz="3200" b="1" kern="0" dirty="0">
              <a:solidFill>
                <a:srgbClr val="000000"/>
              </a:solidFill>
              <a:latin typeface="Arial Narrow" panose="020B0606020202030204" pitchFamily="34" charset="0"/>
              <a:cs typeface="新細明體" panose="02020500000000000000" pitchFamily="18" charset="-120"/>
            </a:endParaRPr>
          </a:p>
          <a:p>
            <a:r>
              <a:rPr lang="en-US" altLang="zh-TW" sz="3200" b="1" kern="0" dirty="0">
                <a:solidFill>
                  <a:srgbClr val="000000"/>
                </a:solidFill>
                <a:latin typeface="Arial Narrow" panose="020B0606020202030204" pitchFamily="34" charset="0"/>
                <a:cs typeface="新細明體" panose="02020500000000000000" pitchFamily="18" charset="-120"/>
              </a:rPr>
              <a:t>It has a start tag </a:t>
            </a:r>
            <a:r>
              <a:rPr lang="en-US" altLang="zh-TW" sz="3200" b="1" kern="0" dirty="0">
                <a:solidFill>
                  <a:srgbClr val="DC143C"/>
                </a:solidFill>
                <a:latin typeface="Arial Narrow" panose="020B0606020202030204" pitchFamily="34" charset="0"/>
                <a:ea typeface="細明體" panose="02020509000000000000" pitchFamily="49" charset="-120"/>
                <a:cs typeface="細明體" panose="02020509000000000000" pitchFamily="49" charset="-120"/>
              </a:rPr>
              <a:t>&lt;body&gt;</a:t>
            </a:r>
            <a:r>
              <a:rPr lang="en-US" altLang="zh-TW" sz="3200" b="1" kern="0" dirty="0">
                <a:solidFill>
                  <a:srgbClr val="000000"/>
                </a:solidFill>
                <a:latin typeface="Arial Narrow" panose="020B0606020202030204" pitchFamily="34" charset="0"/>
                <a:cs typeface="新細明體" panose="02020500000000000000" pitchFamily="18" charset="-120"/>
              </a:rPr>
              <a:t> and an end tag </a:t>
            </a:r>
            <a:r>
              <a:rPr lang="en-US" altLang="zh-TW" sz="3200" b="1" kern="0" dirty="0">
                <a:solidFill>
                  <a:srgbClr val="DC143C"/>
                </a:solidFill>
                <a:latin typeface="Arial Narrow" panose="020B0606020202030204" pitchFamily="34" charset="0"/>
                <a:ea typeface="細明體" panose="02020509000000000000" pitchFamily="49" charset="-120"/>
                <a:cs typeface="細明體" panose="02020509000000000000" pitchFamily="49" charset="-120"/>
              </a:rPr>
              <a:t>&lt;/body</a:t>
            </a:r>
            <a:r>
              <a:rPr lang="en-US" altLang="zh-TW" sz="3200" b="1" kern="0" dirty="0" smtClean="0">
                <a:solidFill>
                  <a:srgbClr val="DC143C"/>
                </a:solidFill>
                <a:latin typeface="Arial Narrow" panose="020B0606020202030204" pitchFamily="34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3200" b="1" kern="0" dirty="0" smtClean="0">
                <a:solidFill>
                  <a:srgbClr val="000000"/>
                </a:solidFill>
                <a:latin typeface="Arial Narrow" panose="020B0606020202030204" pitchFamily="34" charset="0"/>
                <a:cs typeface="新細明體" panose="02020500000000000000" pitchFamily="18" charset="-120"/>
              </a:rPr>
              <a:t>.</a:t>
            </a:r>
            <a:endParaRPr lang="zh-TW" altLang="zh-TW" sz="3200" b="1" kern="0" dirty="0">
              <a:solidFill>
                <a:srgbClr val="000000"/>
              </a:solidFill>
              <a:latin typeface="Arial Narrow" panose="020B0606020202030204" pitchFamily="34" charset="0"/>
              <a:cs typeface="新細明體" panose="02020500000000000000" pitchFamily="18" charset="-120"/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324559" y="3168544"/>
            <a:ext cx="58293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324559" y="4964193"/>
            <a:ext cx="58293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83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r>
              <a:rPr lang="zh-TW" altLang="en-US" dirty="0" smtClean="0"/>
              <a:t>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Elements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97280" y="2328690"/>
            <a:ext cx="4926418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!DOCTYPE</a:t>
            </a:r>
            <a:r>
              <a:rPr lang="en-US" altLang="zh-TW" sz="2400" kern="0" dirty="0">
                <a:solidFill>
                  <a:srgbClr val="FF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 html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&gt;</a:t>
            </a: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/>
            </a:r>
            <a:b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</a:b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html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&gt;</a:t>
            </a: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/>
            </a:r>
            <a:b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</a:b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body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&gt;</a:t>
            </a: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/>
            </a:r>
            <a:b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</a:b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/>
            </a:r>
            <a:b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</a:b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h1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&gt;</a:t>
            </a: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My First Heading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/h1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&gt;</a:t>
            </a: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/>
            </a:r>
            <a:b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</a:b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p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&gt;</a:t>
            </a: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My first paragraph.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/p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&gt;</a:t>
            </a: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/>
            </a:r>
            <a:b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</a:b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/>
            </a:r>
            <a:b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</a:b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/body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&gt;</a:t>
            </a: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/>
            </a:r>
            <a:b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</a:b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/html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&gt;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1653" y="2205246"/>
            <a:ext cx="491933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kern="0" dirty="0">
                <a:solidFill>
                  <a:srgbClr val="000000"/>
                </a:solidFill>
                <a:latin typeface="Arial Narrow" panose="020B0606020202030204" pitchFamily="34" charset="0"/>
                <a:cs typeface="新細明體" panose="02020500000000000000" pitchFamily="18" charset="-120"/>
              </a:rPr>
              <a:t>The </a:t>
            </a:r>
            <a:r>
              <a:rPr lang="en-US" altLang="zh-TW" sz="3200" b="1" kern="0" dirty="0">
                <a:solidFill>
                  <a:srgbClr val="DC143C"/>
                </a:solidFill>
                <a:latin typeface="Arial Narrow" panose="020B0606020202030204" pitchFamily="34" charset="0"/>
                <a:ea typeface="細明體" panose="02020509000000000000" pitchFamily="49" charset="-120"/>
                <a:cs typeface="細明體" panose="02020509000000000000" pitchFamily="49" charset="-120"/>
              </a:rPr>
              <a:t>&lt;h1&gt; </a:t>
            </a:r>
            <a:r>
              <a:rPr lang="en-US" altLang="zh-TW" sz="3200" b="1" kern="0" dirty="0">
                <a:solidFill>
                  <a:srgbClr val="000000"/>
                </a:solidFill>
                <a:latin typeface="Arial Narrow" panose="020B0606020202030204" pitchFamily="34" charset="0"/>
                <a:cs typeface="新細明體" panose="02020500000000000000" pitchFamily="18" charset="-120"/>
              </a:rPr>
              <a:t>element defines a heading.</a:t>
            </a:r>
            <a:endParaRPr lang="zh-TW" altLang="zh-TW" sz="3200" b="1" kern="0" dirty="0">
              <a:solidFill>
                <a:srgbClr val="000000"/>
              </a:solidFill>
              <a:latin typeface="Arial Narrow" panose="020B0606020202030204" pitchFamily="34" charset="0"/>
              <a:cs typeface="新細明體" panose="02020500000000000000" pitchFamily="18" charset="-120"/>
            </a:endParaRPr>
          </a:p>
          <a:p>
            <a:r>
              <a:rPr lang="en-US" altLang="zh-TW" sz="3200" b="1" kern="0" dirty="0">
                <a:solidFill>
                  <a:srgbClr val="000000"/>
                </a:solidFill>
                <a:latin typeface="Arial Narrow" panose="020B0606020202030204" pitchFamily="34" charset="0"/>
                <a:cs typeface="新細明體" panose="02020500000000000000" pitchFamily="18" charset="-120"/>
              </a:rPr>
              <a:t>It has a start tag </a:t>
            </a:r>
            <a:r>
              <a:rPr lang="en-US" altLang="zh-TW" sz="3200" b="1" kern="0" dirty="0">
                <a:solidFill>
                  <a:srgbClr val="DC143C"/>
                </a:solidFill>
                <a:latin typeface="Arial Narrow" panose="020B0606020202030204" pitchFamily="34" charset="0"/>
                <a:ea typeface="細明體" panose="02020509000000000000" pitchFamily="49" charset="-120"/>
                <a:cs typeface="細明體" panose="02020509000000000000" pitchFamily="49" charset="-120"/>
              </a:rPr>
              <a:t>&lt;h1&gt; </a:t>
            </a:r>
            <a:r>
              <a:rPr lang="en-US" altLang="zh-TW" sz="3200" b="1" kern="0" dirty="0">
                <a:solidFill>
                  <a:srgbClr val="000000"/>
                </a:solidFill>
                <a:latin typeface="Arial Narrow" panose="020B0606020202030204" pitchFamily="34" charset="0"/>
                <a:cs typeface="新細明體" panose="02020500000000000000" pitchFamily="18" charset="-120"/>
              </a:rPr>
              <a:t>and an end tag </a:t>
            </a:r>
            <a:r>
              <a:rPr lang="en-US" altLang="zh-TW" sz="3200" b="1" kern="0" dirty="0">
                <a:solidFill>
                  <a:srgbClr val="DC143C"/>
                </a:solidFill>
                <a:latin typeface="Arial Narrow" panose="020B0606020202030204" pitchFamily="34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3200" b="1" kern="0" dirty="0" smtClean="0">
                <a:solidFill>
                  <a:srgbClr val="DC143C"/>
                </a:solidFill>
                <a:latin typeface="Arial Narrow" panose="020B0606020202030204" pitchFamily="34" charset="0"/>
                <a:ea typeface="細明體" panose="02020509000000000000" pitchFamily="49" charset="-120"/>
                <a:cs typeface="細明體" panose="02020509000000000000" pitchFamily="49" charset="-120"/>
              </a:rPr>
              <a:t>h1&gt;</a:t>
            </a:r>
            <a:r>
              <a:rPr lang="en-US" altLang="zh-TW" sz="3200" b="1" kern="0" dirty="0" smtClean="0">
                <a:solidFill>
                  <a:srgbClr val="000000"/>
                </a:solidFill>
                <a:latin typeface="Arial Narrow" panose="020B0606020202030204" pitchFamily="34" charset="0"/>
                <a:cs typeface="新細明體" panose="02020500000000000000" pitchFamily="18" charset="-120"/>
              </a:rPr>
              <a:t>.</a:t>
            </a:r>
            <a:endParaRPr lang="zh-TW" altLang="zh-TW" sz="3200" b="1" kern="1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324559" y="3901589"/>
            <a:ext cx="58293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54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r>
              <a:rPr lang="zh-TW" altLang="en-US" dirty="0" smtClean="0"/>
              <a:t> </a:t>
            </a:r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Elements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97280" y="2328690"/>
            <a:ext cx="4926418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!DOCTYPE</a:t>
            </a:r>
            <a:r>
              <a:rPr lang="en-US" altLang="zh-TW" sz="2400" kern="0" dirty="0">
                <a:solidFill>
                  <a:srgbClr val="FF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 html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&gt;</a:t>
            </a: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/>
            </a:r>
            <a:b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</a:b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html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&gt;</a:t>
            </a: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/>
            </a:r>
            <a:b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</a:b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body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&gt;</a:t>
            </a: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/>
            </a:r>
            <a:b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</a:b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/>
            </a:r>
            <a:b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</a:b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h1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&gt;</a:t>
            </a: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My First Heading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/h1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&gt;</a:t>
            </a: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/>
            </a:r>
            <a:b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</a:b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p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&gt;</a:t>
            </a: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My first paragraph.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/p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&gt;</a:t>
            </a: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/>
            </a:r>
            <a:b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</a:b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/>
            </a:r>
            <a:b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</a:b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/body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&gt;</a:t>
            </a: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/>
            </a:r>
            <a:b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</a:b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/html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&gt;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1653" y="2205246"/>
            <a:ext cx="491933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kern="0" dirty="0" smtClean="0">
                <a:solidFill>
                  <a:srgbClr val="000000"/>
                </a:solidFill>
                <a:latin typeface="Arial Narrow" panose="020B0606020202030204" pitchFamily="34" charset="0"/>
                <a:cs typeface="新細明體" panose="02020500000000000000" pitchFamily="18" charset="-120"/>
              </a:rPr>
              <a:t>The </a:t>
            </a:r>
            <a:r>
              <a:rPr lang="en-US" altLang="zh-TW" sz="3200" b="1" kern="0" dirty="0">
                <a:solidFill>
                  <a:srgbClr val="DC143C"/>
                </a:solidFill>
                <a:latin typeface="Arial Narrow" panose="020B0606020202030204" pitchFamily="34" charset="0"/>
                <a:ea typeface="細明體" panose="02020509000000000000" pitchFamily="49" charset="-120"/>
                <a:cs typeface="細明體" panose="02020509000000000000" pitchFamily="49" charset="-120"/>
              </a:rPr>
              <a:t>&lt;p&gt;</a:t>
            </a:r>
            <a:r>
              <a:rPr lang="en-US" altLang="zh-TW" sz="3200" b="1" kern="0" dirty="0">
                <a:solidFill>
                  <a:srgbClr val="000000"/>
                </a:solidFill>
                <a:latin typeface="Arial Narrow" panose="020B0606020202030204" pitchFamily="34" charset="0"/>
                <a:cs typeface="新細明體" panose="02020500000000000000" pitchFamily="18" charset="-120"/>
              </a:rPr>
              <a:t> element defines a paragraph</a:t>
            </a:r>
            <a:r>
              <a:rPr lang="en-US" altLang="zh-TW" sz="3200" b="1" kern="0" dirty="0" smtClean="0">
                <a:solidFill>
                  <a:srgbClr val="000000"/>
                </a:solidFill>
                <a:latin typeface="Arial Narrow" panose="020B0606020202030204" pitchFamily="34" charset="0"/>
                <a:cs typeface="新細明體" panose="02020500000000000000" pitchFamily="18" charset="-120"/>
              </a:rPr>
              <a:t>.</a:t>
            </a:r>
          </a:p>
          <a:p>
            <a:endParaRPr lang="zh-TW" altLang="zh-TW" sz="3200" b="1" kern="0" dirty="0">
              <a:solidFill>
                <a:srgbClr val="000000"/>
              </a:solidFill>
              <a:latin typeface="Arial Narrow" panose="020B0606020202030204" pitchFamily="34" charset="0"/>
              <a:cs typeface="新細明體" panose="02020500000000000000" pitchFamily="18" charset="-120"/>
            </a:endParaRPr>
          </a:p>
          <a:p>
            <a:r>
              <a:rPr lang="en-US" altLang="zh-TW" sz="3200" b="1" kern="0" dirty="0">
                <a:solidFill>
                  <a:srgbClr val="000000"/>
                </a:solidFill>
                <a:latin typeface="Arial Narrow" panose="020B0606020202030204" pitchFamily="34" charset="0"/>
                <a:cs typeface="新細明體" panose="02020500000000000000" pitchFamily="18" charset="-120"/>
              </a:rPr>
              <a:t>It has a start tag </a:t>
            </a:r>
            <a:r>
              <a:rPr lang="en-US" altLang="zh-TW" sz="3200" b="1" kern="0" dirty="0">
                <a:solidFill>
                  <a:srgbClr val="DC143C"/>
                </a:solidFill>
                <a:latin typeface="Arial Narrow" panose="020B0606020202030204" pitchFamily="34" charset="0"/>
                <a:ea typeface="細明體" panose="02020509000000000000" pitchFamily="49" charset="-120"/>
                <a:cs typeface="細明體" panose="02020509000000000000" pitchFamily="49" charset="-120"/>
              </a:rPr>
              <a:t>&lt;p&gt;</a:t>
            </a:r>
            <a:r>
              <a:rPr lang="en-US" altLang="zh-TW" sz="3200" b="1" kern="0" dirty="0">
                <a:solidFill>
                  <a:srgbClr val="000000"/>
                </a:solidFill>
                <a:latin typeface="Arial Narrow" panose="020B0606020202030204" pitchFamily="34" charset="0"/>
                <a:cs typeface="新細明體" panose="02020500000000000000" pitchFamily="18" charset="-120"/>
              </a:rPr>
              <a:t> and an end tag </a:t>
            </a:r>
            <a:r>
              <a:rPr lang="en-US" altLang="zh-TW" sz="3200" b="1" kern="0" dirty="0">
                <a:solidFill>
                  <a:srgbClr val="DC143C"/>
                </a:solidFill>
                <a:latin typeface="Arial Narrow" panose="020B0606020202030204" pitchFamily="34" charset="0"/>
                <a:ea typeface="細明體" panose="02020509000000000000" pitchFamily="49" charset="-120"/>
                <a:cs typeface="細明體" panose="02020509000000000000" pitchFamily="49" charset="-120"/>
              </a:rPr>
              <a:t>&lt;/p</a:t>
            </a:r>
            <a:r>
              <a:rPr lang="en-US" altLang="zh-TW" sz="3200" b="1" kern="0" dirty="0" smtClean="0">
                <a:solidFill>
                  <a:srgbClr val="DC143C"/>
                </a:solidFill>
                <a:latin typeface="Arial Narrow" panose="020B0606020202030204" pitchFamily="34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3200" b="1" kern="0" dirty="0" smtClean="0">
                <a:solidFill>
                  <a:srgbClr val="000000"/>
                </a:solidFill>
                <a:latin typeface="Arial Narrow" panose="020B0606020202030204" pitchFamily="34" charset="0"/>
                <a:cs typeface="細明體" panose="02020509000000000000" pitchFamily="49" charset="-120"/>
              </a:rPr>
              <a:t>.</a:t>
            </a:r>
            <a:endParaRPr lang="zh-TW" altLang="zh-TW" sz="3200" b="1" kern="0" dirty="0">
              <a:solidFill>
                <a:srgbClr val="000000"/>
              </a:solidFill>
              <a:latin typeface="Arial Narrow" panose="020B0606020202030204" pitchFamily="34" charset="0"/>
              <a:cs typeface="新細明體" panose="02020500000000000000" pitchFamily="18" charset="-120"/>
            </a:endParaRPr>
          </a:p>
        </p:txBody>
      </p:sp>
      <p:sp>
        <p:nvSpPr>
          <p:cNvPr id="11" name="向右箭號 10"/>
          <p:cNvSpPr/>
          <p:nvPr/>
        </p:nvSpPr>
        <p:spPr>
          <a:xfrm>
            <a:off x="419455" y="4228277"/>
            <a:ext cx="58293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17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顧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要素</Template>
  <TotalTime>127</TotalTime>
  <Words>881</Words>
  <Application>Microsoft Office PowerPoint</Application>
  <PresentationFormat>寬螢幕</PresentationFormat>
  <Paragraphs>103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15</vt:i4>
      </vt:variant>
    </vt:vector>
  </HeadingPairs>
  <TitlesOfParts>
    <vt:vector size="28" baseType="lpstr">
      <vt:lpstr>細明體</vt:lpstr>
      <vt:lpstr>微軟正黑體</vt:lpstr>
      <vt:lpstr>新細明體</vt:lpstr>
      <vt:lpstr>Arial Narrow</vt:lpstr>
      <vt:lpstr>Calibri</vt:lpstr>
      <vt:lpstr>Calibri Light</vt:lpstr>
      <vt:lpstr>Consolas</vt:lpstr>
      <vt:lpstr>Times New Roman</vt:lpstr>
      <vt:lpstr>Verdana</vt:lpstr>
      <vt:lpstr>Wingdings</vt:lpstr>
      <vt:lpstr>Wingdings 2</vt:lpstr>
      <vt:lpstr>HDOfficeLightV0</vt:lpstr>
      <vt:lpstr>回顧</vt:lpstr>
      <vt:lpstr>4. Elements</vt:lpstr>
      <vt:lpstr>HTML Elements</vt:lpstr>
      <vt:lpstr>HTML Elements</vt:lpstr>
      <vt:lpstr>Nested (巢狀) HTML Elements</vt:lpstr>
      <vt:lpstr>HTML Page Structure</vt:lpstr>
      <vt:lpstr>Example 1</vt:lpstr>
      <vt:lpstr>Example 2</vt:lpstr>
      <vt:lpstr>Example 3</vt:lpstr>
      <vt:lpstr>Example 4</vt:lpstr>
      <vt:lpstr>Never Skip(跳過) the End Tag</vt:lpstr>
      <vt:lpstr>Empty HTML Elements</vt:lpstr>
      <vt:lpstr>HTML is Not Case Sensitive</vt:lpstr>
      <vt:lpstr>HTML Tag Reference</vt:lpstr>
      <vt:lpstr>作業4</vt:lpstr>
      <vt:lpstr>作業補充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Favicon</dc:title>
  <dc:creator>李弘斌</dc:creator>
  <cp:lastModifiedBy>李弘斌</cp:lastModifiedBy>
  <cp:revision>13</cp:revision>
  <dcterms:created xsi:type="dcterms:W3CDTF">2022-02-23T02:23:54Z</dcterms:created>
  <dcterms:modified xsi:type="dcterms:W3CDTF">2022-03-06T11:57:31Z</dcterms:modified>
</cp:coreProperties>
</file>