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26"/>
  </p:notesMasterIdLst>
  <p:sldIdLst>
    <p:sldId id="256" r:id="rId3"/>
    <p:sldId id="257" r:id="rId4"/>
    <p:sldId id="275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D2A-4350-4200-B20D-3EA86EA5FFD5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849A-0C4B-4E9D-B0A0-CA66359B3FA8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C27E-7D39-4EA9-A911-9E4AF38F4BF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D38-3858-4D55-AC91-59959FCB0F5B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ADF-E52D-49D9-8743-09CAA01B6F95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0504-D538-42CF-A44A-72A2E6DCB0A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56E-ACF5-4697-9A8B-373C45E5FBE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06D-708A-444C-8112-F2748221416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65C-1F89-45B1-A367-B7635B32508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FD22-FA55-46FF-88EC-B844975C5715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5AB380-350B-4023-ADC3-40F9F214C27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33DA-6D93-4651-BA9F-A130F8F5812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2BDF-2B83-431C-A2DE-9859DDC4E3D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B276-3ED7-4A80-8A12-0C17E815266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4BF1-3BA9-4675-9CE9-17C3928D1A22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95B-4DC7-4DF4-8D05-6DD94474390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56B1-9EBA-402C-A19C-10FFA5C53F28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276-2AF0-4BCC-9C4C-EBA7526556EB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8A6-DFF5-4363-B385-41911507E93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F522-CC3E-43C2-B25A-47074EE2B43B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719-0052-4F2A-A23D-055F1CD63E0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A66E-82C6-42F2-9ABD-920C6F0F414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A06DC2-5DCC-4638-8A81-B560B42A472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D1BA16-4BE2-4423-BD9A-16F8177EF3F6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ust.edu.tw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2.ht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5. </a:t>
            </a:r>
            <a:r>
              <a:rPr lang="en-US" altLang="zh-TW" dirty="0">
                <a:solidFill>
                  <a:schemeClr val="tx1"/>
                </a:solidFill>
              </a:rPr>
              <a:t>Attributes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531968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000" cap="none" dirty="0" smtClean="0"/>
              <a:t>HTML attributes provide additional information about HTML elements</a:t>
            </a:r>
            <a:r>
              <a:rPr lang="en-US" altLang="zh-TW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2000" dirty="0" smtClean="0"/>
              <a:t>屬性</a:t>
            </a:r>
            <a:r>
              <a:rPr lang="en-US" altLang="zh-TW" sz="2000" dirty="0" smtClean="0"/>
              <a:t>(</a:t>
            </a:r>
            <a:r>
              <a:rPr lang="en-US" altLang="zh-TW" sz="2000" cap="none" dirty="0" smtClean="0"/>
              <a:t>attribute)</a:t>
            </a:r>
            <a:r>
              <a:rPr lang="zh-TW" altLang="en-US" sz="2000" cap="none" dirty="0" smtClean="0"/>
              <a:t>提供</a:t>
            </a:r>
            <a:r>
              <a:rPr lang="en-US" altLang="zh-TW" sz="2000" cap="none" dirty="0" smtClean="0"/>
              <a:t>html</a:t>
            </a:r>
            <a:r>
              <a:rPr lang="zh-TW" altLang="en-US" sz="2000" cap="none" dirty="0" smtClean="0"/>
              <a:t>指令的補充說明或選項</a:t>
            </a:r>
            <a:r>
              <a:rPr lang="zh-TW" altLang="en-US" cap="none" dirty="0" smtClean="0"/>
              <a:t>。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26480" y="5873234"/>
            <a:ext cx="600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TW" u="sng" kern="0" dirty="0">
                <a:solidFill>
                  <a:srgbClr val="0070C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https://www.w3schools.com/html/html_attributes.asp</a:t>
            </a:r>
            <a:endParaRPr lang="zh-TW" altLang="zh-TW" kern="1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4.The </a:t>
            </a:r>
            <a:r>
              <a:rPr lang="en-US" altLang="zh-TW" dirty="0">
                <a:solidFill>
                  <a:srgbClr val="FF0000"/>
                </a:solidFill>
              </a:rPr>
              <a:t>style</a:t>
            </a:r>
            <a:r>
              <a:rPr lang="en-US" altLang="zh-TW" dirty="0">
                <a:solidFill>
                  <a:schemeClr val="tx1"/>
                </a:solidFill>
              </a:rPr>
              <a:t> Attribute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01979" cy="4023360"/>
          </a:xfrm>
        </p:spPr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2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is used to add styles to an element, such as color, font, size, and more.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8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sz="28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style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</a:t>
            </a:r>
            <a:r>
              <a:rPr lang="en-US" altLang="zh-TW" sz="2800" kern="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color:red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;"&gt;</a:t>
            </a:r>
            <a:r>
              <a:rPr lang="en-US" altLang="zh-TW" sz="28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This is a red paragraph.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8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/p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53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5.The </a:t>
            </a:r>
            <a:r>
              <a:rPr lang="en-US" altLang="zh-TW" dirty="0" err="1">
                <a:solidFill>
                  <a:srgbClr val="FF0000"/>
                </a:solidFill>
              </a:rPr>
              <a:t>lang</a:t>
            </a:r>
            <a:r>
              <a:rPr lang="en-US" altLang="zh-TW" dirty="0">
                <a:solidFill>
                  <a:schemeClr val="tx1"/>
                </a:solidFill>
              </a:rPr>
              <a:t> Attribute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You should always include the </a:t>
            </a:r>
            <a:r>
              <a:rPr lang="en-US" altLang="zh-TW" kern="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inside the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&lt;html&gt;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tag, to declare the </a:t>
            </a:r>
            <a:r>
              <a:rPr lang="en-US" altLang="zh-TW" b="1" kern="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lang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uage of the Web page. This is meant to assist search engines and browsers.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Country codes can also be added to the language code in the </a:t>
            </a:r>
            <a:r>
              <a:rPr lang="en-US" altLang="zh-TW" kern="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attribute. So, the first two characters define the language of the HTML page, and the last two characters define the country.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89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tx1"/>
                </a:solidFill>
              </a:rPr>
              <a:t>多數英語系國家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zh-TW" dirty="0">
                <a:solidFill>
                  <a:schemeClr val="tx1"/>
                </a:solidFill>
              </a:rPr>
              <a:t>不含美國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following example specifies English as the language: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!DOCTYPE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lang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</a:t>
            </a:r>
            <a:r>
              <a:rPr lang="en-US" altLang="zh-TW" kern="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en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"&gt;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body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...</a:t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/body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/html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62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tx1"/>
                </a:solidFill>
              </a:rPr>
              <a:t>英語系國家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zh-TW" dirty="0">
                <a:solidFill>
                  <a:schemeClr val="tx1"/>
                </a:solidFill>
              </a:rPr>
              <a:t>美國</a:t>
            </a:r>
            <a:r>
              <a:rPr lang="zh-TW" altLang="zh-TW" dirty="0" smtClean="0">
                <a:solidFill>
                  <a:schemeClr val="tx1"/>
                </a:solidFill>
              </a:rPr>
              <a:t>專屬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following example specifies English as the language and United States as the country: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!DOCTYPE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lang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</a:t>
            </a:r>
            <a:r>
              <a:rPr lang="en-US" altLang="zh-TW" kern="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en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-US"&gt;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body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...</a:t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/body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2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6.The </a:t>
            </a:r>
            <a:r>
              <a:rPr lang="en-US" altLang="zh-TW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Attribute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defines some extra information about an element.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value of the title attribute will be displayed as a tooltip when you mouse over the element: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title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="I'm a tooltip"&gt;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This is a paragraph.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/p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3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tx1"/>
                </a:solidFill>
              </a:rPr>
              <a:t>We Suggest: Always Use Lowercase Attributes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HTML standard does not require lowercase attribute names.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title attribute (and all other attributes) can be written with uppercase or lowercase like </a:t>
            </a: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title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or </a:t>
            </a: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TITLE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However, W3C </a:t>
            </a: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recommends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lowercase attributes in HTML, and </a:t>
            </a: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demands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lowercase attributes for stricter document types like XHTML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92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tx1"/>
                </a:solidFill>
              </a:rPr>
              <a:t>We Suggest: Always Quote Attribute Values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HTML standard does not require quotes around attribute values.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However, W3C </a:t>
            </a: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recommends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quotes in HTML, and </a:t>
            </a: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demands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quotes for stricter document types like XHTML.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Good</a:t>
            </a:r>
            <a:r>
              <a:rPr lang="zh-TW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：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a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href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="https://www.w3schools.com"&gt;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Visit 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/a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Bad</a:t>
            </a:r>
            <a:r>
              <a:rPr lang="zh-TW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：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a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href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=https://www.w3schools.com&gt;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Visit 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/a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48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77862" cy="4023360"/>
          </a:xfrm>
        </p:spPr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Sometimes you have to use quotes. This example will not display the title attribute correctly, because it contains a space: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8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&lt;</a:t>
            </a:r>
            <a:r>
              <a:rPr lang="en-US" altLang="zh-TW" sz="28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sz="28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title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=About </a:t>
            </a:r>
            <a:r>
              <a:rPr lang="en-US" altLang="zh-TW" sz="28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W3Schools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87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Single or Double Quotes?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Double quotes around attribute values are the most common in HTML, but single quotes can also be used.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In some situations, when the attribute value itself contains double quotes, it is necessary to use single quotes </a:t>
            </a:r>
            <a:r>
              <a:rPr lang="en-US" altLang="zh-TW" b="1" kern="0" dirty="0">
                <a:solidFill>
                  <a:srgbClr val="000000"/>
                </a:solidFill>
                <a:ea typeface="新細明體" panose="02020500000000000000" pitchFamily="18" charset="-120"/>
                <a:cs typeface="新細明體" panose="02020500000000000000" pitchFamily="18" charset="-120"/>
              </a:rPr>
              <a:t>(</a:t>
            </a:r>
            <a:r>
              <a:rPr lang="zh-TW" altLang="zh-TW" b="1" kern="0" dirty="0">
                <a:solidFill>
                  <a:srgbClr val="000000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以下兩者皆可</a:t>
            </a:r>
            <a:r>
              <a:rPr lang="en-US" altLang="zh-TW" b="1" kern="0" dirty="0">
                <a:solidFill>
                  <a:srgbClr val="000000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)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title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='John "</a:t>
            </a:r>
            <a:r>
              <a:rPr lang="en-US" altLang="zh-TW" kern="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ShotGun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" Nelson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'&gt;….. &lt;/</a:t>
            </a:r>
            <a:r>
              <a:rPr lang="en-US" altLang="zh-TW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title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="John '</a:t>
            </a:r>
            <a:r>
              <a:rPr lang="en-US" altLang="zh-TW" kern="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ShotGun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' Nelson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"&gt;….. &lt;/</a:t>
            </a:r>
            <a:r>
              <a:rPr lang="en-US" altLang="zh-TW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94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Summary1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All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have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attributes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href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&lt;a&gt;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specifies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URL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page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link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goes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src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img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specifies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path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image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displayed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width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height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img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provide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size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information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images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Attributes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55767" cy="4023360"/>
          </a:xfrm>
        </p:spPr>
        <p:txBody>
          <a:bodyPr>
            <a:normAutofit fontScale="85000" lnSpcReduction="10000"/>
          </a:bodyPr>
          <a:lstStyle/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All HTML elements can have </a:t>
            </a:r>
            <a:r>
              <a:rPr lang="en-US" altLang="zh-TW" b="1" kern="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attributes</a:t>
            </a:r>
            <a:endParaRPr lang="zh-TW" altLang="zh-TW" kern="1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Attributes provide </a:t>
            </a:r>
            <a:r>
              <a:rPr lang="en-US" altLang="zh-TW" b="1" kern="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additional information 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about elements</a:t>
            </a:r>
            <a:endParaRPr lang="zh-TW" altLang="zh-TW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Attributes are always specified in </a:t>
            </a:r>
            <a:r>
              <a:rPr lang="en-US" altLang="zh-TW" b="1" kern="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start </a:t>
            </a:r>
            <a:r>
              <a:rPr lang="en-US" altLang="zh-TW" b="1" kern="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tag</a:t>
            </a:r>
          </a:p>
          <a:p>
            <a:pPr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usually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come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name/value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pairs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like: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kern="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name="value"</a:t>
            </a:r>
            <a:endParaRPr lang="zh-TW" altLang="zh-TW" b="1" kern="0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Summary2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98534" cy="440621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alt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img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provides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alternate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image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style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add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styles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such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color,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font,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size,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more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lang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&lt;html&gt;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tag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declares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language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Web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page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title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some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extra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information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about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38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5</a:t>
            </a:r>
            <a:r>
              <a:rPr lang="zh-TW" altLang="en-US" dirty="0" smtClean="0"/>
              <a:t>參考資料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請在</a:t>
            </a:r>
            <a:r>
              <a:rPr lang="en-US" altLang="zh-TW" dirty="0" smtClean="0"/>
              <a:t>w3school</a:t>
            </a:r>
            <a:r>
              <a:rPr lang="zh-TW" altLang="en-US" dirty="0" smtClean="0"/>
              <a:t>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11056620" cy="402336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>
                <a:cs typeface="新細明體" panose="02020500000000000000" pitchFamily="18" charset="-120"/>
              </a:rPr>
              <a:t>&lt;!</a:t>
            </a:r>
            <a:r>
              <a:rPr lang="en-US" altLang="zh-TW" b="1" dirty="0">
                <a:cs typeface="新細明體" panose="02020500000000000000" pitchFamily="18" charset="-120"/>
              </a:rPr>
              <a:t>DOCTYPE html&gt;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&lt;html&gt;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b="1" dirty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&lt;h2&gt;The alt Attribute&lt;/h2&gt;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&lt;p&gt;The alt attribute should reflect the image content, so users who cannot see the image gets an understanding of what the image contains:&lt;/p&gt;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b="1" dirty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&lt;a </a:t>
            </a:r>
            <a:r>
              <a:rPr lang="en-US" altLang="zh-TW" b="1" dirty="0" err="1">
                <a:cs typeface="新細明體" panose="02020500000000000000" pitchFamily="18" charset="-120"/>
              </a:rPr>
              <a:t>href</a:t>
            </a:r>
            <a:r>
              <a:rPr lang="en-US" altLang="zh-TW" b="1" dirty="0">
                <a:cs typeface="新細明體" panose="02020500000000000000" pitchFamily="18" charset="-120"/>
              </a:rPr>
              <a:t>="https://www.w3schools.com"&gt; w3schools link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&lt;/a&gt;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</a:t>
            </a:r>
            <a:r>
              <a:rPr lang="en-US" altLang="zh-TW" b="1" dirty="0" err="1">
                <a:cs typeface="新細明體" panose="02020500000000000000" pitchFamily="18" charset="-120"/>
              </a:rPr>
              <a:t>br</a:t>
            </a:r>
            <a:r>
              <a:rPr lang="en-US" altLang="zh-TW" b="1" dirty="0">
                <a:cs typeface="新細明體" panose="02020500000000000000" pitchFamily="18" charset="-120"/>
              </a:rPr>
              <a:t>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b="1" dirty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</a:t>
            </a:r>
            <a:r>
              <a:rPr lang="en-US" altLang="zh-TW" b="1" dirty="0" err="1">
                <a:cs typeface="新細明體" panose="02020500000000000000" pitchFamily="18" charset="-120"/>
              </a:rPr>
              <a:t>img</a:t>
            </a:r>
            <a:r>
              <a:rPr lang="en-US" altLang="zh-TW" b="1" dirty="0">
                <a:cs typeface="新細明體" panose="02020500000000000000" pitchFamily="18" charset="-120"/>
              </a:rPr>
              <a:t> </a:t>
            </a:r>
            <a:r>
              <a:rPr lang="en-US" altLang="zh-TW" b="1" dirty="0" err="1">
                <a:cs typeface="新細明體" panose="02020500000000000000" pitchFamily="18" charset="-120"/>
              </a:rPr>
              <a:t>src</a:t>
            </a:r>
            <a:r>
              <a:rPr lang="en-US" altLang="zh-TW" b="1" dirty="0">
                <a:cs typeface="新細明體" panose="02020500000000000000" pitchFamily="18" charset="-120"/>
              </a:rPr>
              <a:t>="https://www.w3schools.com/images/img_girl.jpg" alt="Girl with a jacket"&gt;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&lt;p&gt; </a:t>
            </a:r>
            <a:r>
              <a:rPr lang="zh-TW" altLang="en-US" b="1" dirty="0">
                <a:cs typeface="新細明體" panose="02020500000000000000" pitchFamily="18" charset="-120"/>
              </a:rPr>
              <a:t>以上連結錯誤 </a:t>
            </a:r>
            <a:r>
              <a:rPr lang="en-US" altLang="zh-TW" b="1" dirty="0">
                <a:cs typeface="新細明體" panose="02020500000000000000" pitchFamily="18" charset="-120"/>
              </a:rPr>
              <a:t>&lt;/p&gt;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</a:t>
            </a:r>
            <a:r>
              <a:rPr lang="en-US" altLang="zh-TW" b="1" dirty="0" err="1">
                <a:cs typeface="新細明體" panose="02020500000000000000" pitchFamily="18" charset="-120"/>
              </a:rPr>
              <a:t>br</a:t>
            </a:r>
            <a:r>
              <a:rPr lang="en-US" altLang="zh-TW" b="1" dirty="0">
                <a:cs typeface="新細明體" panose="02020500000000000000" pitchFamily="18" charset="-120"/>
              </a:rPr>
              <a:t>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</a:t>
            </a:r>
            <a:r>
              <a:rPr lang="en-US" altLang="zh-TW" b="1" dirty="0" err="1">
                <a:cs typeface="新細明體" panose="02020500000000000000" pitchFamily="18" charset="-120"/>
              </a:rPr>
              <a:t>img</a:t>
            </a:r>
            <a:r>
              <a:rPr lang="en-US" altLang="zh-TW" b="1" dirty="0">
                <a:cs typeface="新細明體" panose="02020500000000000000" pitchFamily="18" charset="-120"/>
              </a:rPr>
              <a:t> </a:t>
            </a:r>
            <a:r>
              <a:rPr lang="en-US" altLang="zh-TW" b="1" dirty="0" err="1">
                <a:cs typeface="新細明體" panose="02020500000000000000" pitchFamily="18" charset="-120"/>
              </a:rPr>
              <a:t>src</a:t>
            </a:r>
            <a:r>
              <a:rPr lang="en-US" altLang="zh-TW" b="1" dirty="0">
                <a:cs typeface="新細明體" panose="02020500000000000000" pitchFamily="18" charset="-120"/>
              </a:rPr>
              <a:t>="img_girl.jpg"  width="250" height="300"&gt;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</a:t>
            </a:r>
            <a:r>
              <a:rPr lang="en-US" altLang="zh-TW" b="1" dirty="0" err="1">
                <a:cs typeface="新細明體" panose="02020500000000000000" pitchFamily="18" charset="-120"/>
              </a:rPr>
              <a:t>img</a:t>
            </a:r>
            <a:r>
              <a:rPr lang="en-US" altLang="zh-TW" b="1" dirty="0">
                <a:cs typeface="新細明體" panose="02020500000000000000" pitchFamily="18" charset="-120"/>
              </a:rPr>
              <a:t> </a:t>
            </a:r>
            <a:r>
              <a:rPr lang="en-US" altLang="zh-TW" b="1" dirty="0" err="1">
                <a:cs typeface="新細明體" panose="02020500000000000000" pitchFamily="18" charset="-120"/>
              </a:rPr>
              <a:t>src</a:t>
            </a:r>
            <a:r>
              <a:rPr lang="en-US" altLang="zh-TW" b="1" dirty="0">
                <a:cs typeface="新細明體" panose="02020500000000000000" pitchFamily="18" charset="-120"/>
              </a:rPr>
              <a:t>="img_girl.jpg"  width="250" height="300"&gt;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>
                <a:cs typeface="新細明體" panose="02020500000000000000" pitchFamily="18" charset="-120"/>
              </a:rPr>
              <a:t>&lt;/html&gt;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752887"/>
            <a:ext cx="4648200" cy="456563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5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利用下頁資料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537728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>
                <a:cs typeface="新細明體" panose="02020500000000000000" pitchFamily="18" charset="-120"/>
              </a:rPr>
              <a:t>1.</a:t>
            </a:r>
            <a:r>
              <a:rPr lang="zh-TW" altLang="en-US" b="1" dirty="0" smtClean="0">
                <a:cs typeface="新細明體" panose="02020500000000000000" pitchFamily="18" charset="-120"/>
              </a:rPr>
              <a:t>改成景文科技</a:t>
            </a:r>
            <a:r>
              <a:rPr lang="zh-TW" altLang="en-US" b="1" dirty="0" smtClean="0">
                <a:cs typeface="新細明體" panose="02020500000000000000" pitchFamily="18" charset="-120"/>
              </a:rPr>
              <a:t>大學</a:t>
            </a:r>
            <a:r>
              <a:rPr lang="en-US" altLang="zh-TW" b="1" dirty="0">
                <a:cs typeface="新細明體" panose="02020500000000000000" pitchFamily="18" charset="-120"/>
              </a:rPr>
              <a:t> </a:t>
            </a:r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cs typeface="新細明體" panose="02020500000000000000" pitchFamily="18" charset="-120"/>
              </a:rPr>
              <a:t>王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cs typeface="新細明體" panose="02020500000000000000" pitchFamily="18" charset="-120"/>
              </a:rPr>
              <a:t>OO</a:t>
            </a:r>
            <a:endParaRPr lang="en-US" altLang="zh-TW" b="1" dirty="0" smtClean="0">
              <a:solidFill>
                <a:schemeClr val="accent3">
                  <a:lumMod val="75000"/>
                </a:schemeClr>
              </a:solidFill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>
                <a:cs typeface="新細明體" panose="02020500000000000000" pitchFamily="18" charset="-120"/>
              </a:rPr>
              <a:t>2.</a:t>
            </a:r>
            <a:r>
              <a:rPr lang="zh-TW" altLang="en-US" b="1" dirty="0" smtClean="0">
                <a:cs typeface="新細明體" panose="02020500000000000000" pitchFamily="18" charset="-120"/>
              </a:rPr>
              <a:t>連結為</a:t>
            </a:r>
            <a:r>
              <a:rPr lang="en-US" altLang="zh-TW" b="1" dirty="0" smtClean="0">
                <a:cs typeface="新細明體" panose="02020500000000000000" pitchFamily="18" charset="-120"/>
                <a:hlinkClick r:id="rId2"/>
              </a:rPr>
              <a:t>www.just.edu.tw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>
                <a:cs typeface="新細明體" panose="02020500000000000000" pitchFamily="18" charset="-120"/>
              </a:rPr>
              <a:t>3.</a:t>
            </a:r>
            <a:r>
              <a:rPr lang="zh-TW" altLang="en-US" b="1" dirty="0" smtClean="0">
                <a:cs typeface="新細明體" panose="02020500000000000000" pitchFamily="18" charset="-120"/>
              </a:rPr>
              <a:t>圖片無法顯示，</a:t>
            </a:r>
            <a:r>
              <a:rPr lang="zh-TW" altLang="en-US" b="1" dirty="0">
                <a:cs typeface="新細明體" panose="02020500000000000000" pitchFamily="18" charset="-120"/>
              </a:rPr>
              <a:t>改為女生的</a:t>
            </a:r>
            <a:r>
              <a:rPr lang="zh-TW" altLang="en-US" b="1" dirty="0" smtClean="0">
                <a:cs typeface="新細明體" panose="02020500000000000000" pitchFamily="18" charset="-120"/>
              </a:rPr>
              <a:t>背影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>
                <a:cs typeface="新細明體" panose="02020500000000000000" pitchFamily="18" charset="-120"/>
              </a:rPr>
              <a:t>4.</a:t>
            </a:r>
            <a:r>
              <a:rPr lang="zh-TW" altLang="en-US" b="1" dirty="0" smtClean="0">
                <a:cs typeface="新細明體" panose="02020500000000000000" pitchFamily="18" charset="-120"/>
              </a:rPr>
              <a:t> 第</a:t>
            </a:r>
            <a:r>
              <a:rPr lang="en-US" altLang="zh-TW" b="1" dirty="0" smtClean="0">
                <a:cs typeface="新細明體" panose="02020500000000000000" pitchFamily="18" charset="-120"/>
              </a:rPr>
              <a:t>2</a:t>
            </a:r>
            <a:r>
              <a:rPr lang="zh-TW" altLang="en-US" b="1" dirty="0" smtClean="0">
                <a:cs typeface="新細明體" panose="02020500000000000000" pitchFamily="18" charset="-120"/>
              </a:rPr>
              <a:t>張圖片大小為第</a:t>
            </a:r>
            <a:r>
              <a:rPr lang="en-US" altLang="zh-TW" b="1" dirty="0" smtClean="0">
                <a:cs typeface="新細明體" panose="02020500000000000000" pitchFamily="18" charset="-120"/>
              </a:rPr>
              <a:t>1</a:t>
            </a:r>
            <a:r>
              <a:rPr lang="zh-TW" altLang="en-US" b="1" dirty="0" smtClean="0">
                <a:cs typeface="新細明體" panose="02020500000000000000" pitchFamily="18" charset="-120"/>
              </a:rPr>
              <a:t>張</a:t>
            </a:r>
            <a:r>
              <a:rPr lang="zh-TW" altLang="en-US" b="1" dirty="0">
                <a:cs typeface="新細明體" panose="02020500000000000000" pitchFamily="18" charset="-120"/>
              </a:rPr>
              <a:t>圖片</a:t>
            </a:r>
            <a:r>
              <a:rPr lang="zh-TW" altLang="en-US" b="1" dirty="0" smtClean="0">
                <a:cs typeface="新細明體" panose="02020500000000000000" pitchFamily="18" charset="-120"/>
              </a:rPr>
              <a:t>大小</a:t>
            </a:r>
            <a:r>
              <a:rPr lang="en-US" altLang="zh-TW" b="1" dirty="0" smtClean="0">
                <a:cs typeface="新細明體" panose="02020500000000000000" pitchFamily="18" charset="-120"/>
              </a:rPr>
              <a:t>20%</a:t>
            </a:r>
            <a:r>
              <a:rPr lang="zh-TW" altLang="en-US" b="1" dirty="0" smtClean="0">
                <a:cs typeface="新細明體" panose="02020500000000000000" pitchFamily="18" charset="-120"/>
              </a:rPr>
              <a:t>。</a:t>
            </a:r>
            <a:endParaRPr lang="en-US" altLang="zh-TW" b="1" dirty="0">
              <a:cs typeface="新細明體" panose="02020500000000000000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87" y="770931"/>
            <a:ext cx="5973009" cy="53919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0604" y="1832586"/>
            <a:ext cx="1154430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79701" y="2170897"/>
            <a:ext cx="965333" cy="16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508989" y="5196403"/>
            <a:ext cx="910590" cy="872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en-US" altLang="zh-TW" b="1" dirty="0" smtClean="0"/>
              <a:t>.htm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上傳截止時間：上課次日晚上</a:t>
            </a:r>
            <a:r>
              <a:rPr lang="en-US" altLang="zh-TW" b="1" dirty="0"/>
              <a:t>11.00</a:t>
            </a:r>
            <a:r>
              <a:rPr lang="zh-TW" altLang="en-US" b="1" dirty="0"/>
              <a:t>前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請在</a:t>
            </a:r>
            <a:r>
              <a:rPr lang="en-US" altLang="zh-TW" b="1" dirty="0"/>
              <a:t>google</a:t>
            </a:r>
            <a:r>
              <a:rPr lang="zh-TW" altLang="en-US" b="1" dirty="0"/>
              <a:t>表單，填入可鏈結網址：例如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http://fs2.just.edu.tw/~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s123456789/hw5.htm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>
                <a:hlinkClick r:id="rId3"/>
              </a:rPr>
              <a:t>https://</a:t>
            </a:r>
            <a:r>
              <a:rPr lang="en-US" altLang="zh-TW" sz="2900" b="1" dirty="0" smtClean="0">
                <a:hlinkClick r:id="rId3"/>
              </a:rPr>
              <a:t>forms.gle/k2w9fWn6vT7JR1Z97</a:t>
            </a:r>
            <a:endParaRPr lang="en-US" altLang="zh-TW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上傳方式介紹：</a:t>
            </a:r>
            <a:r>
              <a:rPr lang="en-US" altLang="zh-TW" b="1" dirty="0"/>
              <a:t>http://fs3.just.edu.tw/~</a:t>
            </a:r>
            <a:r>
              <a:rPr lang="en-US" altLang="zh-TW" b="1" dirty="0" smtClean="0"/>
              <a:t>cc/04_teach/doc/useFTP.htm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舉例說明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所有指令都會在未來再做介紹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02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1.The </a:t>
            </a:r>
            <a:r>
              <a:rPr lang="en-US" altLang="zh-TW" dirty="0" err="1">
                <a:solidFill>
                  <a:schemeClr val="tx1"/>
                </a:solidFill>
              </a:rPr>
              <a:t>href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Attribute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9967" y="2013837"/>
            <a:ext cx="10938776" cy="4023360"/>
          </a:xfrm>
        </p:spPr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2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&lt;a&gt;</a:t>
            </a: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tag defines a hyperlink. The </a:t>
            </a:r>
            <a:r>
              <a:rPr lang="en-US" altLang="zh-TW" sz="2800" kern="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href</a:t>
            </a: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specifies the URL of the page the link goes to: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8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a</a:t>
            </a:r>
            <a:r>
              <a:rPr lang="en-US" altLang="zh-TW" sz="28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800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href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="https://www.w3schools.com"&gt;</a:t>
            </a:r>
            <a:r>
              <a:rPr lang="en-US" altLang="zh-TW" sz="28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Visit W3Schools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8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/a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2.The </a:t>
            </a:r>
            <a:r>
              <a:rPr lang="en-US" altLang="zh-TW" kern="0" dirty="0" err="1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src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Attribute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img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tag is used to embed an image in an HTML page. The </a:t>
            </a:r>
            <a:r>
              <a:rPr lang="en-US" altLang="zh-TW" b="1" kern="0" dirty="0" err="1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src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specifies the path to the image to be displayed: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  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img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src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="img_girl.jpg"&gt;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There are two ways to specify the URL in the </a:t>
            </a:r>
            <a:r>
              <a:rPr lang="en-US" altLang="zh-TW" kern="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attribute: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7790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1. Absolute URL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7790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2. Relative URL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Absolute URL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Links to an external image that is hosted on another website. 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Example: </a:t>
            </a:r>
            <a:r>
              <a:rPr lang="en-US" altLang="zh-TW" kern="0" dirty="0" err="1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src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</a:t>
            </a:r>
            <a:r>
              <a:rPr lang="en-US" altLang="zh-TW" kern="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https://www.w3schools.com/images/img_girl.jpg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".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Notes: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External images might be under copyright. If you do not get permission to use it, you may be in violation of copyright laws. In addition, you cannot control external images; it can suddenly be removed or changed.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Relative URL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92208" cy="461405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Links to an image that is hosted within the website. Here, the URL does not include the domain name. </a:t>
            </a:r>
            <a:endParaRPr lang="zh-TW" altLang="zh-TW" sz="24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Tip: It is almost always best to use relative URLs. They will not break if you change domain.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If the URL begins without a slash, it will be relative to the current page</a:t>
            </a:r>
            <a:r>
              <a:rPr lang="zh-TW" altLang="en-US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：</a:t>
            </a:r>
            <a:r>
              <a:rPr lang="en-US" altLang="zh-TW" sz="2400" kern="0" dirty="0" err="1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src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</a:t>
            </a:r>
            <a:r>
              <a:rPr lang="en-US" altLang="zh-TW" sz="2400" kern="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img_girl.jpg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". 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If the URL begins with a slash, it will be relative to the domain: </a:t>
            </a:r>
            <a:r>
              <a:rPr lang="en-US" altLang="zh-TW" sz="2400" kern="0" dirty="0" err="1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src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</a:t>
            </a:r>
            <a:r>
              <a:rPr lang="en-US" altLang="zh-TW" sz="2400" kern="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/images/img_girl.jpg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".</a:t>
            </a:r>
            <a:endParaRPr lang="zh-TW" alt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zh-TW" altLang="en-US" sz="25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The width and height </a:t>
            </a:r>
            <a:r>
              <a:rPr lang="en-US" altLang="zh-TW" dirty="0" smtClean="0">
                <a:solidFill>
                  <a:schemeClr val="tx1"/>
                </a:solidFill>
              </a:rPr>
              <a:t>Attributes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18202" cy="4023360"/>
          </a:xfrm>
        </p:spPr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2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2800" kern="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img</a:t>
            </a:r>
            <a:r>
              <a:rPr lang="en-US" altLang="zh-TW" sz="2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tag should also contain the </a:t>
            </a:r>
            <a:r>
              <a:rPr lang="en-US" altLang="zh-TW" sz="2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width</a:t>
            </a: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and </a:t>
            </a:r>
            <a:r>
              <a:rPr lang="en-US" altLang="zh-TW" sz="2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height</a:t>
            </a: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attributes, which specifies the width and height of the image (in pixels):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800" kern="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img</a:t>
            </a:r>
            <a:r>
              <a:rPr lang="en-US" altLang="zh-TW" sz="28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800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src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="img_girl.jpg"</a:t>
            </a:r>
            <a:r>
              <a:rPr lang="en-US" altLang="zh-TW" sz="28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width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="500"</a:t>
            </a:r>
            <a:r>
              <a:rPr lang="en-US" altLang="zh-TW" sz="28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height</a:t>
            </a:r>
            <a:r>
              <a:rPr lang="en-US" altLang="zh-TW" sz="28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="600"&gt;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23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3.The </a:t>
            </a:r>
            <a:r>
              <a:rPr lang="en-US" altLang="zh-TW" dirty="0">
                <a:solidFill>
                  <a:srgbClr val="FF0000"/>
                </a:solidFill>
              </a:rPr>
              <a:t>alt</a:t>
            </a:r>
            <a:r>
              <a:rPr lang="en-US" altLang="zh-TW" dirty="0">
                <a:solidFill>
                  <a:schemeClr val="tx1"/>
                </a:solidFill>
              </a:rPr>
              <a:t> Attribute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06461" cy="4023360"/>
          </a:xfrm>
        </p:spPr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26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required </a:t>
            </a:r>
            <a:r>
              <a:rPr lang="en-US" altLang="zh-TW" sz="26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alt</a:t>
            </a:r>
            <a:r>
              <a:rPr lang="en-US" altLang="zh-TW" sz="26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for the </a:t>
            </a:r>
            <a:r>
              <a:rPr lang="en-US" altLang="zh-TW" sz="26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2600" kern="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img</a:t>
            </a:r>
            <a:r>
              <a:rPr lang="en-US" altLang="zh-TW" sz="26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26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tag specifies an alternate text for an image, if the image for some reason cannot be displayed. This can be due to slow connection, or an error in the </a:t>
            </a:r>
            <a:r>
              <a:rPr lang="en-US" altLang="zh-TW" sz="2600" kern="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26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attribute, or if the user uses a screen reader.</a:t>
            </a:r>
            <a:endParaRPr lang="zh-TW" altLang="zh-TW" sz="2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600" kern="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img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600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src</a:t>
            </a:r>
            <a:r>
              <a:rPr lang="en-US" altLang="zh-TW" sz="2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="img_girl.jpg"</a:t>
            </a:r>
            <a:r>
              <a:rPr lang="en-US" altLang="zh-TW" sz="2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alt</a:t>
            </a:r>
            <a:r>
              <a:rPr lang="en-US" altLang="zh-TW" sz="2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="Girl with a jacket"&gt;</a:t>
            </a:r>
            <a:endParaRPr lang="zh-TW" altLang="zh-TW" sz="2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Attributes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3959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112</TotalTime>
  <Words>1382</Words>
  <Application>Microsoft Office PowerPoint</Application>
  <PresentationFormat>寬螢幕</PresentationFormat>
  <Paragraphs>152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6" baseType="lpstr">
      <vt:lpstr>細明體</vt:lpstr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5. Attributes</vt:lpstr>
      <vt:lpstr>HTML Attributes</vt:lpstr>
      <vt:lpstr>舉例說明</vt:lpstr>
      <vt:lpstr>1.The href Attribute</vt:lpstr>
      <vt:lpstr>2.The src Attribute</vt:lpstr>
      <vt:lpstr>Absolute URL</vt:lpstr>
      <vt:lpstr>Relative URL</vt:lpstr>
      <vt:lpstr>The width and height Attributes</vt:lpstr>
      <vt:lpstr>3.The alt Attribute</vt:lpstr>
      <vt:lpstr>4.The style Attribute</vt:lpstr>
      <vt:lpstr>5.The lang Attribute</vt:lpstr>
      <vt:lpstr>多數英語系國家(不含美國)</vt:lpstr>
      <vt:lpstr>英語系國家-美國專屬</vt:lpstr>
      <vt:lpstr>6.The title Attribute</vt:lpstr>
      <vt:lpstr>We Suggest: Always Use Lowercase Attributes</vt:lpstr>
      <vt:lpstr>We Suggest: Always Quote Attribute Values</vt:lpstr>
      <vt:lpstr>Example</vt:lpstr>
      <vt:lpstr>Single or Double Quotes?</vt:lpstr>
      <vt:lpstr>Summary1</vt:lpstr>
      <vt:lpstr>Summary2</vt:lpstr>
      <vt:lpstr>作業5參考資料(請在w3school做)</vt:lpstr>
      <vt:lpstr>作業5(利用下頁資料)</vt:lpstr>
      <vt:lpstr>作業補充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31</cp:revision>
  <dcterms:created xsi:type="dcterms:W3CDTF">2022-02-23T02:23:54Z</dcterms:created>
  <dcterms:modified xsi:type="dcterms:W3CDTF">2022-03-06T12:07:49Z</dcterms:modified>
</cp:coreProperties>
</file>