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84" r:id="rId2"/>
  </p:sldMasterIdLst>
  <p:notesMasterIdLst>
    <p:notesMasterId r:id="rId12"/>
  </p:notesMasterIdLst>
  <p:sldIdLst>
    <p:sldId id="256" r:id="rId3"/>
    <p:sldId id="307" r:id="rId4"/>
    <p:sldId id="257" r:id="rId5"/>
    <p:sldId id="306" r:id="rId6"/>
    <p:sldId id="258" r:id="rId7"/>
    <p:sldId id="259" r:id="rId8"/>
    <p:sldId id="305" r:id="rId9"/>
    <p:sldId id="308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9C49-5F4A-4C0F-9D78-FD462A77B8CB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ABA97-6DE6-4F15-8690-2F06C5C23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32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956C-1CB5-491C-87C4-FE863FF94B14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3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957B-F55B-4520-A3BE-1A0C0142B5BE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8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0AE9-F002-4EDA-A6C1-B838197D0150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52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1" cap="all" spc="200" baseline="0">
                <a:solidFill>
                  <a:schemeClr val="tx2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86B3-3751-40F4-9A46-AD1CAD4AC697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7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47675" indent="-447675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50000"/>
              </a:lnSpc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BC7D-2492-4488-B13A-5B0F84C04948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altLang="zh-TW" dirty="0" smtClean="0"/>
              <a:t>HPLI / HTML - Headings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DDDDA1CD-EA3D-49E1-AF4C-B715EC7A24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728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B86E-411D-4CB3-80C9-B141C89C8585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42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4FD4-7894-4B5A-BDD7-5961FCAC6BF1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32EE-38D1-497D-8DB6-A3CED89080C0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694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E3B5-A57A-466E-AB26-477274344B1A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50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25F1-6E66-4C5C-872F-83D06C9E8A4E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 - Headings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709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DC6CA2-7C4B-46D0-9D66-9BE33F40B250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HPLI / HTML - Headings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27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E6AC-C127-4470-AF03-7C30082D1AA1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236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88E-547C-4158-90A6-7F9AC4D57D67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72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D8D7-74AA-4C59-9F0C-7BA7B7E5267B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456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621A-60BA-47A2-9B5B-F527024F114F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6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30C5-CB8F-41AD-9D48-FA7183984BDE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5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E549-3F6E-4A07-86BD-25266231A237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1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554B-C81B-491E-9C47-4CB33B3607E7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7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8192-65C3-464A-9340-324DE789B8FC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C619-E7CF-456A-9477-D7306EE1CD8E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85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4384-E327-4935-88E7-CC8F720E790C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8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796A-DA63-4DAA-9FCE-71705A9FC2AA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1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9FE678-1BEC-41E9-85E8-92CC956E4E61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smtClean="0"/>
              <a:t>HPLI / HTML - Headings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44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9E136D-C27B-4242-9DC3-2F3D9282EC42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 - Headings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headings.asp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body.asp" TargetMode="External"/><Relationship Id="rId2" Type="http://schemas.openxmlformats.org/officeDocument/2006/relationships/hyperlink" Target="https://www.w3schools.com/tags/tag_html.asp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w3schools.com/tags/tag_hn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k2w9fWn6vT7JR1Z97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6. </a:t>
            </a:r>
            <a:r>
              <a:rPr lang="en-US" altLang="zh-TW" dirty="0">
                <a:solidFill>
                  <a:schemeClr val="tx1"/>
                </a:solidFill>
              </a:rPr>
              <a:t>Headings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97280" y="4325112"/>
            <a:ext cx="10058400" cy="114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cap="none" dirty="0" smtClean="0"/>
              <a:t>HTML headings are titles or subtitles that you want to display on a webpage.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cap="none" dirty="0" smtClean="0"/>
              <a:t>HTML</a:t>
            </a:r>
            <a:r>
              <a:rPr lang="zh-TW" altLang="en-US" cap="none" dirty="0" smtClean="0"/>
              <a:t>的標題文字。</a:t>
            </a:r>
            <a:endParaRPr lang="zh-TW" altLang="en-US" cap="none" dirty="0"/>
          </a:p>
        </p:txBody>
      </p:sp>
      <p:sp>
        <p:nvSpPr>
          <p:cNvPr id="4" name="矩形 3"/>
          <p:cNvSpPr/>
          <p:nvPr/>
        </p:nvSpPr>
        <p:spPr>
          <a:xfrm>
            <a:off x="6126480" y="5873234"/>
            <a:ext cx="5263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altLang="zh-TW" u="sng" dirty="0">
                <a:hlinkClick r:id="rId2"/>
              </a:rPr>
              <a:t>https://www.w3schools.com/html/html_headings.asp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</a:t>
            </a:r>
            <a:r>
              <a:rPr lang="en-US" altLang="zh-TW" dirty="0" smtClean="0"/>
              <a:t>Headings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27995" cy="40233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HTML headings are defined with the </a:t>
            </a:r>
            <a:r>
              <a:rPr lang="en-US" altLang="zh-TW" sz="3000" dirty="0">
                <a:solidFill>
                  <a:srgbClr val="FF0000"/>
                </a:solidFill>
              </a:rPr>
              <a:t>&lt;h1&gt; </a:t>
            </a:r>
            <a:r>
              <a:rPr lang="en-US" altLang="zh-TW" dirty="0"/>
              <a:t>to </a:t>
            </a:r>
            <a:r>
              <a:rPr lang="en-US" altLang="zh-TW" sz="3000" dirty="0">
                <a:solidFill>
                  <a:srgbClr val="FF0000"/>
                </a:solidFill>
              </a:rPr>
              <a:t>&lt;h6&gt; </a:t>
            </a:r>
            <a:r>
              <a:rPr lang="en-US" altLang="zh-TW" dirty="0"/>
              <a:t>tags.</a:t>
            </a:r>
            <a:endParaRPr lang="zh-TW" altLang="zh-TW" dirty="0"/>
          </a:p>
          <a:p>
            <a:r>
              <a:rPr lang="en-US" altLang="zh-TW" sz="3000" dirty="0">
                <a:solidFill>
                  <a:srgbClr val="FF0000"/>
                </a:solidFill>
              </a:rPr>
              <a:t>&lt;h1&gt;</a:t>
            </a:r>
            <a:r>
              <a:rPr lang="en-US" altLang="zh-TW" dirty="0"/>
              <a:t> defines the most important heading. </a:t>
            </a: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字也愈大</a:t>
            </a: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altLang="zh-TW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sz="3000" dirty="0" smtClean="0">
                <a:solidFill>
                  <a:srgbClr val="FF0000"/>
                </a:solidFill>
              </a:rPr>
              <a:t>&lt;</a:t>
            </a:r>
            <a:r>
              <a:rPr lang="en-US" altLang="zh-TW" sz="3000" dirty="0">
                <a:solidFill>
                  <a:srgbClr val="FF0000"/>
                </a:solidFill>
              </a:rPr>
              <a:t>h6&gt; </a:t>
            </a:r>
            <a:r>
              <a:rPr lang="en-US" altLang="zh-TW" dirty="0"/>
              <a:t>defines the least important </a:t>
            </a:r>
            <a:r>
              <a:rPr lang="en-US" altLang="zh-TW" dirty="0" smtClean="0"/>
              <a:t>heading. </a:t>
            </a:r>
          </a:p>
          <a:p>
            <a:r>
              <a:rPr lang="en-US" altLang="zh-TW" b="1" dirty="0"/>
              <a:t>Note:</a:t>
            </a:r>
            <a:r>
              <a:rPr lang="en-US" altLang="zh-TW" dirty="0"/>
              <a:t> Browsers automatically add some white space (a margin) before and after a heading.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07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tx1"/>
                </a:solidFill>
              </a:rPr>
              <a:t>Heading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1950" indent="-361950"/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h1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Heading 1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/h1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h2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Heading 2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/h2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h3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Heading 3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/h3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h4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Heading 4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/h4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h5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Heading 5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/h5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h6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Heading 6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/h6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97280" y="1998872"/>
            <a:ext cx="102852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  <a:latin typeface="Verdana" panose="020B0604030504040204" pitchFamily="34" charset="0"/>
              </a:rPr>
              <a:t>Note: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</a:rPr>
              <a:t> Browsers automatically add some white </a:t>
            </a:r>
            <a:r>
              <a:rPr lang="en-US" altLang="zh-TW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space (</a:t>
            </a:r>
            <a:r>
              <a:rPr lang="zh-TW" altLang="en-US" sz="28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空白</a:t>
            </a:r>
            <a:r>
              <a:rPr lang="en-US" altLang="zh-TW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)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</a:rPr>
              <a:t>(a </a:t>
            </a:r>
            <a:r>
              <a:rPr lang="en-US" altLang="zh-TW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margin(</a:t>
            </a:r>
            <a:r>
              <a:rPr lang="zh-TW" altLang="en-US" sz="28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邊際</a:t>
            </a:r>
            <a:r>
              <a:rPr lang="en-US" altLang="zh-TW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))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</a:rPr>
              <a:t>before and after a heading.</a:t>
            </a:r>
            <a:endParaRPr lang="zh-TW" altLang="en-US" sz="28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00857"/>
            <a:ext cx="7608040" cy="35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3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tx1"/>
                </a:solidFill>
              </a:rPr>
              <a:t>Headings Are </a:t>
            </a:r>
            <a:r>
              <a:rPr lang="en-US" altLang="zh-TW" b="0" dirty="0" smtClean="0">
                <a:solidFill>
                  <a:schemeClr val="tx1"/>
                </a:solidFill>
              </a:rPr>
              <a:t>Important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Search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engines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headings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to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index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structure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content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of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your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web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pages.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Users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often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skim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page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by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its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headings.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important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to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headings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to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show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document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structure.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&lt;h1&gt;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headings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should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used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main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headings,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followed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by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&lt;h2&gt;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headings,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less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important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&lt;h3&gt;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so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on.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r>
              <a:rPr lang="en-US" altLang="zh-TW" b="1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Note: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Use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headings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for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headings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only.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Don't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use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headings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to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make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BIG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or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bold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.</a:t>
            </a:r>
            <a:endParaRPr lang="zh-TW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921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tx1"/>
                </a:solidFill>
              </a:rPr>
              <a:t>Bigger </a:t>
            </a:r>
            <a:r>
              <a:rPr lang="en-US" altLang="zh-TW" b="0" dirty="0" smtClean="0">
                <a:solidFill>
                  <a:schemeClr val="tx1"/>
                </a:solidFill>
              </a:rPr>
              <a:t>Headings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Each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heading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has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default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size.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However,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you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can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specify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size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for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any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heading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with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style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attribute,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using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CSS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font-size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property:</a:t>
            </a:r>
            <a:endParaRPr lang="zh-TW" altLang="en-US" sz="280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 marL="0" indent="457200">
              <a:buNone/>
            </a:pPr>
            <a:r>
              <a:rPr lang="en-US" altLang="zh-TW" sz="28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8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h1</a:t>
            </a:r>
            <a:r>
              <a:rPr lang="zh-TW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style</a:t>
            </a:r>
            <a:r>
              <a:rPr lang="en-US" altLang="zh-TW" sz="28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="font-size:60px;"&gt;</a:t>
            </a:r>
            <a:r>
              <a:rPr lang="en-US" altLang="zh-TW" sz="28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Heading</a:t>
            </a:r>
            <a:r>
              <a:rPr lang="zh-TW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1</a:t>
            </a:r>
            <a:r>
              <a:rPr lang="en-US" altLang="zh-TW" sz="28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8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/h1</a:t>
            </a:r>
            <a:r>
              <a:rPr lang="en-US" altLang="zh-TW" sz="28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sz="2800" b="1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21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Tag Reference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497040"/>
              </p:ext>
            </p:extLst>
          </p:nvPr>
        </p:nvGraphicFramePr>
        <p:xfrm>
          <a:off x="1068387" y="2365784"/>
          <a:ext cx="10058400" cy="364420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05736">
                  <a:extLst>
                    <a:ext uri="{9D8B030D-6E8A-4147-A177-3AD203B41FA5}">
                      <a16:colId xmlns:a16="http://schemas.microsoft.com/office/drawing/2014/main" val="2339922002"/>
                    </a:ext>
                  </a:extLst>
                </a:gridCol>
                <a:gridCol w="7152664">
                  <a:extLst>
                    <a:ext uri="{9D8B030D-6E8A-4147-A177-3AD203B41FA5}">
                      <a16:colId xmlns:a16="http://schemas.microsoft.com/office/drawing/2014/main" val="2593398487"/>
                    </a:ext>
                  </a:extLst>
                </a:gridCol>
              </a:tblGrid>
              <a:tr h="955707">
                <a:tc>
                  <a:txBody>
                    <a:bodyPr/>
                    <a:lstStyle/>
                    <a:p>
                      <a:pPr algn="ctr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b="1" kern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Tag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b="1" kern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Description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36173518"/>
                  </a:ext>
                </a:extLst>
              </a:tr>
              <a:tr h="95570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u="sng" kern="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  <a:hlinkClick r:id="rId2"/>
                        </a:rPr>
                        <a:t>&lt;html&gt;</a:t>
                      </a:r>
                      <a:endParaRPr lang="zh-TW" sz="2400" u="sng" kern="0" dirty="0"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Defines the root of an HTML document</a:t>
                      </a:r>
                      <a:endParaRPr lang="zh-TW" sz="2400" kern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14444921"/>
                  </a:ext>
                </a:extLst>
              </a:tr>
              <a:tr h="95570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u="sng" kern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  <a:hlinkClick r:id="rId3"/>
                        </a:rPr>
                        <a:t>&lt;body&gt;</a:t>
                      </a:r>
                      <a:endParaRPr lang="zh-TW" sz="2400" u="sng" kern="0"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Defines the document's body</a:t>
                      </a:r>
                      <a:endParaRPr lang="zh-TW" sz="2400" kern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047784290"/>
                  </a:ext>
                </a:extLst>
              </a:tr>
              <a:tr h="7770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u="sng" kern="0" dirty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  <a:hlinkClick r:id="rId4"/>
                        </a:rPr>
                        <a:t>&lt;h1&gt; to &lt;h6&gt;</a:t>
                      </a:r>
                      <a:endParaRPr lang="zh-TW" sz="2400" u="sng" kern="0" dirty="0"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Defines HTML headings</a:t>
                      </a:r>
                      <a:endParaRPr lang="zh-TW" sz="2400" kern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507715022"/>
                  </a:ext>
                </a:extLst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14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6(</a:t>
            </a:r>
            <a:r>
              <a:rPr lang="zh-TW" altLang="en-US" dirty="0" smtClean="0"/>
              <a:t>繳交方式：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表單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5719" y="2037982"/>
            <a:ext cx="10581522" cy="402336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請找出</a:t>
            </a:r>
            <a:r>
              <a:rPr lang="en-US" altLang="zh-TW" dirty="0" smtClean="0"/>
              <a:t>h1~h6</a:t>
            </a:r>
            <a:r>
              <a:rPr lang="zh-TW" altLang="en-US" dirty="0" smtClean="0"/>
              <a:t>，大約是多少</a:t>
            </a:r>
            <a:r>
              <a:rPr lang="en-US" altLang="zh-TW" dirty="0" err="1" smtClean="0"/>
              <a:t>px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提示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r>
              <a:rPr lang="zh-TW" altLang="en-US" dirty="0"/>
              <a:t>請</a:t>
            </a:r>
            <a:r>
              <a:rPr lang="zh-TW" altLang="en-US" dirty="0" smtClean="0"/>
              <a:t>利用新指令</a:t>
            </a:r>
            <a:r>
              <a:rPr lang="en-US" altLang="zh-TW" dirty="0" smtClean="0"/>
              <a:t>(</a:t>
            </a:r>
            <a:r>
              <a:rPr lang="zh-TW" altLang="en-US" dirty="0" smtClean="0"/>
              <a:t>未來會再教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，去測試</a:t>
            </a:r>
            <a:r>
              <a:rPr lang="en-US" altLang="zh-TW" dirty="0" smtClean="0"/>
              <a:t>h1~h6</a:t>
            </a:r>
            <a:r>
              <a:rPr lang="zh-TW" altLang="en-US" dirty="0" smtClean="0"/>
              <a:t>的大小：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h1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u="sng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style</a:t>
            </a:r>
            <a:r>
              <a:rPr lang="en-US" altLang="zh-TW" u="sng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="font-size:60px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;"&gt;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Heading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1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/h1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</a:p>
          <a:p>
            <a:r>
              <a:rPr lang="zh-TW" altLang="en-US" dirty="0"/>
              <a:t>本週</a:t>
            </a:r>
            <a:r>
              <a:rPr lang="zh-TW" altLang="en-US" dirty="0" smtClean="0"/>
              <a:t>作業上傳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表單即可。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212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作業補充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Headings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97280" y="2086892"/>
            <a:ext cx="10278418" cy="402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請在</a:t>
            </a:r>
            <a:r>
              <a:rPr lang="en-US" altLang="zh-TW" b="1" dirty="0" smtClean="0"/>
              <a:t>google</a:t>
            </a:r>
            <a:r>
              <a:rPr lang="zh-TW" altLang="en-US" b="1" dirty="0" smtClean="0"/>
              <a:t>表單，填入答案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上傳截止時間</a:t>
            </a:r>
            <a:r>
              <a:rPr lang="zh-TW" altLang="en-US" b="1" dirty="0"/>
              <a:t>：上課次日晚上</a:t>
            </a:r>
            <a:r>
              <a:rPr lang="en-US" altLang="zh-TW" b="1" dirty="0" smtClean="0"/>
              <a:t>11.00</a:t>
            </a:r>
            <a:r>
              <a:rPr lang="zh-TW" altLang="en-US" b="1" dirty="0" smtClean="0"/>
              <a:t>前。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 smtClean="0"/>
              <a:t>google</a:t>
            </a:r>
            <a:r>
              <a:rPr lang="zh-TW" altLang="en-US" b="1" dirty="0" smtClean="0"/>
              <a:t>表單</a:t>
            </a:r>
            <a:r>
              <a:rPr lang="en-US" altLang="zh-TW" sz="2900" b="1" dirty="0" smtClean="0">
                <a:hlinkClick r:id="rId2"/>
              </a:rPr>
              <a:t>https</a:t>
            </a:r>
            <a:r>
              <a:rPr lang="en-US" altLang="zh-TW" sz="2900" b="1" dirty="0">
                <a:hlinkClick r:id="rId2"/>
              </a:rPr>
              <a:t>://</a:t>
            </a:r>
            <a:r>
              <a:rPr lang="en-US" altLang="zh-TW" sz="2900" b="1" dirty="0" smtClean="0">
                <a:hlinkClick r:id="rId2"/>
              </a:rPr>
              <a:t>forms.gle/k2w9fWn6vT7JR1Z97</a:t>
            </a:r>
            <a:endParaRPr lang="en-US" altLang="zh-TW" sz="2900" b="1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266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綠黃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393</TotalTime>
  <Words>449</Words>
  <Application>Microsoft Office PowerPoint</Application>
  <PresentationFormat>寬螢幕</PresentationFormat>
  <Paragraphs>55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22" baseType="lpstr">
      <vt:lpstr>細明體</vt:lpstr>
      <vt:lpstr>微軟正黑體</vt:lpstr>
      <vt:lpstr>新細明體</vt:lpstr>
      <vt:lpstr>Arial Narrow</vt:lpstr>
      <vt:lpstr>Calibri</vt:lpstr>
      <vt:lpstr>Calibri Light</vt:lpstr>
      <vt:lpstr>Consolas</vt:lpstr>
      <vt:lpstr>Times New Roman</vt:lpstr>
      <vt:lpstr>Verdana</vt:lpstr>
      <vt:lpstr>Wingdings</vt:lpstr>
      <vt:lpstr>Wingdings 2</vt:lpstr>
      <vt:lpstr>HDOfficeLightV0</vt:lpstr>
      <vt:lpstr>回顧</vt:lpstr>
      <vt:lpstr>6. Headings</vt:lpstr>
      <vt:lpstr>HTML Headings (標題)</vt:lpstr>
      <vt:lpstr>Heading</vt:lpstr>
      <vt:lpstr>Example</vt:lpstr>
      <vt:lpstr>Headings Are Important</vt:lpstr>
      <vt:lpstr>Bigger Headings</vt:lpstr>
      <vt:lpstr>HTML Tag Reference</vt:lpstr>
      <vt:lpstr>作業6(繳交方式：google表單)</vt:lpstr>
      <vt:lpstr>作業補充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Favicon</dc:title>
  <dc:creator>李弘斌</dc:creator>
  <cp:lastModifiedBy>李弘斌</cp:lastModifiedBy>
  <cp:revision>74</cp:revision>
  <dcterms:created xsi:type="dcterms:W3CDTF">2022-02-23T02:23:54Z</dcterms:created>
  <dcterms:modified xsi:type="dcterms:W3CDTF">2022-03-06T12:08:51Z</dcterms:modified>
</cp:coreProperties>
</file>