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84" r:id="rId2"/>
  </p:sldMasterIdLst>
  <p:notesMasterIdLst>
    <p:notesMasterId r:id="rId16"/>
  </p:notesMasterIdLst>
  <p:sldIdLst>
    <p:sldId id="263" r:id="rId3"/>
    <p:sldId id="260" r:id="rId4"/>
    <p:sldId id="304" r:id="rId5"/>
    <p:sldId id="261" r:id="rId6"/>
    <p:sldId id="305" r:id="rId7"/>
    <p:sldId id="262" r:id="rId8"/>
    <p:sldId id="264" r:id="rId9"/>
    <p:sldId id="306" r:id="rId10"/>
    <p:sldId id="265" r:id="rId11"/>
    <p:sldId id="307" r:id="rId12"/>
    <p:sldId id="266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9C49-5F4A-4C0F-9D78-FD462A77B8CB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ABA97-6DE6-4F15-8690-2F06C5C23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2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5AD2-6762-444F-9539-90CB8031F4CB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737-30E5-405B-BDA5-5427C98EAE15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B059-CE61-4D15-B9C4-FA7F67C64FDB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8BA3-3EE9-4A1F-9FBA-ACB0A4E21E08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7675" indent="-447675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EE66-0384-429B-969C-E4B2849FCFF7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altLang="zh-TW" smtClean="0"/>
              <a:t>HPLI / HTML - Paragraphs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72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9B9-B69F-4F9F-A1FC-7ADC3DF68BFA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44C-C802-4227-ACDE-03BA53B4BF95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701A-77B2-40D1-ACF2-8B75F14BF0DD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5642-EAAA-43BE-B206-680E4B9B9DD9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245F-7C5D-468B-87A7-C79A83D9B7AD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09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290D88-6802-43AE-A811-BA9667287A11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7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7531-0EA5-4407-9C02-7275492F9EA6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3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5176-8D34-4470-B9CB-9F0E028F4E7F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3376-ED33-4CAA-A44F-137277A04FFC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07D8-39B9-4561-8636-2110E80EEF0D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6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2E9F-FC1A-4EE1-9D36-E4980ED6D7CE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6D2D-8C4B-4AAB-B832-D428C6D1EF68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13D6-21C9-4F6C-AE40-E50E33E71EBE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AEFA-82E2-4CF2-BC4E-7DA16E5D0511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28CA-29F8-47EF-BCD3-1AE995A6FB4A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1E3-87FB-4284-B5EA-680FB8A138CC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5F07-B95B-46DE-9DA4-3F724E6E038C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336E04-0F21-4B48-8AEA-0A94631CA235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05EDA8-57D4-4B6A-9A40-9A03A433BF05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Paragraphs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paragraphs.asp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r.asp" TargetMode="External"/><Relationship Id="rId2" Type="http://schemas.openxmlformats.org/officeDocument/2006/relationships/hyperlink" Target="https://www.w3schools.com/tags/tag_p.asp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w3schools.com/tags/tag_pre.asp" TargetMode="External"/><Relationship Id="rId4" Type="http://schemas.openxmlformats.org/officeDocument/2006/relationships/hyperlink" Target="https://www.w3schools.com/tags/tag_br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s2.just.edu.tw/~s123456789/hw7.ht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7. </a:t>
            </a:r>
            <a:r>
              <a:rPr lang="en-US" altLang="zh-TW" dirty="0">
                <a:solidFill>
                  <a:schemeClr val="tx1"/>
                </a:solidFill>
              </a:rPr>
              <a:t>Paragraphs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cap="none" dirty="0" smtClean="0"/>
              <a:t>A paragraph always starts on a new line, and is usually a block of text.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cap="none" dirty="0" smtClean="0"/>
              <a:t>段落是包含一個區域的文字，通常從新的一行開始。</a:t>
            </a:r>
            <a:endParaRPr lang="zh-TW" altLang="en-US" cap="none" dirty="0"/>
          </a:p>
        </p:txBody>
      </p:sp>
      <p:sp>
        <p:nvSpPr>
          <p:cNvPr id="4" name="矩形 3"/>
          <p:cNvSpPr/>
          <p:nvPr/>
        </p:nvSpPr>
        <p:spPr>
          <a:xfrm>
            <a:off x="6126480" y="5873234"/>
            <a:ext cx="546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>
                <a:hlinkClick r:id="rId2"/>
              </a:rPr>
              <a:t>https://www.w3schools.com/html/html_paragraphs.asp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4346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126" y="2022174"/>
            <a:ext cx="7776031" cy="418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Paragraphs </a:t>
            </a:r>
            <a:r>
              <a:rPr lang="en-US" altLang="zh-TW" b="0" dirty="0" smtClean="0">
                <a:solidFill>
                  <a:schemeClr val="tx1"/>
                </a:solidFill>
              </a:rPr>
              <a:t>Summary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HTML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&lt;p&gt;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x-none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element defines a </a:t>
            </a:r>
            <a:r>
              <a:rPr lang="x-none" altLang="zh-TW" sz="4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p</a:t>
            </a:r>
            <a:r>
              <a:rPr lang="x-none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aragraph.</a:t>
            </a:r>
            <a:endParaRPr lang="zh-TW" altLang="zh-TW" sz="36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3600" dirty="0" err="1">
                <a:solidFill>
                  <a:srgbClr val="DC143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hr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x-none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tag defines a thematic break in an HTML page, and is most often displayed as a </a:t>
            </a:r>
            <a:r>
              <a:rPr lang="x-none" altLang="zh-TW" sz="4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h</a:t>
            </a:r>
            <a:r>
              <a:rPr lang="x-none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o</a:t>
            </a:r>
            <a:r>
              <a:rPr lang="x-none" altLang="zh-TW" sz="4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r</a:t>
            </a:r>
            <a:r>
              <a:rPr lang="x-none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izontal rule.</a:t>
            </a:r>
            <a:endParaRPr lang="zh-TW" altLang="zh-TW" sz="36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HTML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3600" dirty="0" err="1">
                <a:solidFill>
                  <a:srgbClr val="DC143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br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x-none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element defines a line </a:t>
            </a:r>
            <a:r>
              <a:rPr lang="x-none" altLang="zh-TW" sz="4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br</a:t>
            </a:r>
            <a:r>
              <a:rPr lang="x-none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eak.</a:t>
            </a:r>
            <a:endParaRPr lang="zh-TW" altLang="zh-TW" sz="36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HTML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&lt;pre&gt;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x-none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element defines </a:t>
            </a:r>
            <a:r>
              <a:rPr lang="x-none" altLang="zh-TW" sz="4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pre</a:t>
            </a:r>
            <a:r>
              <a:rPr lang="x-none" altLang="zh-TW" dirty="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formatted text.</a:t>
            </a:r>
            <a:endParaRPr lang="zh-TW" altLang="zh-TW" sz="36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79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>
                <a:solidFill>
                  <a:schemeClr val="tx1"/>
                </a:solidFill>
              </a:rPr>
              <a:t>Summary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953096"/>
              </p:ext>
            </p:extLst>
          </p:nvPr>
        </p:nvGraphicFramePr>
        <p:xfrm>
          <a:off x="1622524" y="2107711"/>
          <a:ext cx="8931176" cy="3940665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520358">
                  <a:extLst>
                    <a:ext uri="{9D8B030D-6E8A-4147-A177-3AD203B41FA5}">
                      <a16:colId xmlns:a16="http://schemas.microsoft.com/office/drawing/2014/main" val="2979670651"/>
                    </a:ext>
                  </a:extLst>
                </a:gridCol>
                <a:gridCol w="7410818">
                  <a:extLst>
                    <a:ext uri="{9D8B030D-6E8A-4147-A177-3AD203B41FA5}">
                      <a16:colId xmlns:a16="http://schemas.microsoft.com/office/drawing/2014/main" val="4111690928"/>
                    </a:ext>
                  </a:extLst>
                </a:gridCol>
              </a:tblGrid>
              <a:tr h="7881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Tag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Description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771" marR="50771" marT="33847" marB="33847" anchor="ctr"/>
                </a:tc>
                <a:extLst>
                  <a:ext uri="{0D108BD9-81ED-4DB2-BD59-A6C34878D82A}">
                    <a16:rowId xmlns:a16="http://schemas.microsoft.com/office/drawing/2014/main" val="1474234428"/>
                  </a:ext>
                </a:extLst>
              </a:tr>
              <a:tr h="7881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hlinkClick r:id="rId2"/>
                        </a:rPr>
                        <a:t>&lt;p&gt;</a:t>
                      </a:r>
                      <a:endParaRPr lang="en-US" sz="2400">
                        <a:effectLst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 paragraph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50700050"/>
                  </a:ext>
                </a:extLst>
              </a:tr>
              <a:tr h="7881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hlinkClick r:id="rId3"/>
                        </a:rPr>
                        <a:t>&lt;hr&gt;</a:t>
                      </a:r>
                      <a:endParaRPr lang="en-US" sz="2400">
                        <a:effectLst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 thematic change in the content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41884714"/>
                  </a:ext>
                </a:extLst>
              </a:tr>
              <a:tr h="7881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hlinkClick r:id="rId4"/>
                        </a:rPr>
                        <a:t>&lt;br&gt;</a:t>
                      </a:r>
                      <a:endParaRPr lang="en-US" sz="2400">
                        <a:effectLst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Inserts a single line break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92156116"/>
                  </a:ext>
                </a:extLst>
              </a:tr>
              <a:tr h="7881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hlinkClick r:id="rId5"/>
                        </a:rPr>
                        <a:t>&lt;pre&gt;</a:t>
                      </a:r>
                      <a:endParaRPr lang="en-US" sz="2400">
                        <a:effectLst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pre-formatted text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654902047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93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478443"/>
            <a:ext cx="4916876" cy="6049604"/>
          </a:xfrm>
          <a:prstGeom prst="rect">
            <a:avLst/>
          </a:prstGeom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5617845" cy="40233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>
                <a:cs typeface="新細明體" panose="02020500000000000000" pitchFamily="18" charset="-120"/>
              </a:rPr>
              <a:t>請利用</a:t>
            </a:r>
            <a:r>
              <a:rPr lang="en-US" altLang="zh-TW" b="1" dirty="0" smtClean="0">
                <a:cs typeface="新細明體" panose="02020500000000000000" pitchFamily="18" charset="-120"/>
              </a:rPr>
              <a:t>&lt;p&gt;</a:t>
            </a:r>
            <a:r>
              <a:rPr lang="zh-TW" altLang="en-US" b="1" dirty="0" smtClean="0">
                <a:cs typeface="新細明體" panose="02020500000000000000" pitchFamily="18" charset="-120"/>
              </a:rPr>
              <a:t>、</a:t>
            </a:r>
            <a:r>
              <a:rPr lang="en-US" altLang="zh-TW" b="1" dirty="0" smtClean="0">
                <a:cs typeface="新細明體" panose="02020500000000000000" pitchFamily="18" charset="-120"/>
              </a:rPr>
              <a:t>&lt;</a:t>
            </a:r>
            <a:r>
              <a:rPr lang="en-US" altLang="zh-TW" b="1" dirty="0" err="1" smtClean="0">
                <a:cs typeface="新細明體" panose="02020500000000000000" pitchFamily="18" charset="-120"/>
              </a:rPr>
              <a:t>br</a:t>
            </a:r>
            <a:r>
              <a:rPr lang="en-US" altLang="zh-TW" b="1" dirty="0" smtClean="0">
                <a:cs typeface="新細明體" panose="02020500000000000000" pitchFamily="18" charset="-120"/>
              </a:rPr>
              <a:t>&gt;</a:t>
            </a:r>
            <a:r>
              <a:rPr lang="zh-TW" altLang="en-US" b="1" dirty="0" smtClean="0">
                <a:cs typeface="新細明體" panose="02020500000000000000" pitchFamily="18" charset="-120"/>
              </a:rPr>
              <a:t>、</a:t>
            </a:r>
            <a:r>
              <a:rPr lang="en-US" altLang="zh-TW" b="1" dirty="0" smtClean="0">
                <a:cs typeface="新細明體" panose="02020500000000000000" pitchFamily="18" charset="-120"/>
              </a:rPr>
              <a:t>&lt;</a:t>
            </a:r>
            <a:r>
              <a:rPr lang="en-US" altLang="zh-TW" b="1" dirty="0" err="1" smtClean="0">
                <a:cs typeface="新細明體" panose="02020500000000000000" pitchFamily="18" charset="-120"/>
              </a:rPr>
              <a:t>hr</a:t>
            </a:r>
            <a:r>
              <a:rPr lang="en-US" altLang="zh-TW" b="1" dirty="0" smtClean="0">
                <a:cs typeface="新細明體" panose="02020500000000000000" pitchFamily="18" charset="-120"/>
              </a:rPr>
              <a:t>&gt;</a:t>
            </a:r>
            <a:r>
              <a:rPr lang="zh-TW" altLang="en-US" b="1" dirty="0" smtClean="0">
                <a:cs typeface="新細明體" panose="02020500000000000000" pitchFamily="18" charset="-120"/>
              </a:rPr>
              <a:t>、</a:t>
            </a:r>
            <a:r>
              <a:rPr lang="en-US" altLang="zh-TW" b="1" dirty="0" smtClean="0">
                <a:cs typeface="新細明體" panose="02020500000000000000" pitchFamily="18" charset="-120"/>
              </a:rPr>
              <a:t>&lt;pre&gt;</a:t>
            </a:r>
            <a:r>
              <a:rPr lang="zh-TW" altLang="en-US" b="1" dirty="0" smtClean="0">
                <a:cs typeface="新細明體" panose="02020500000000000000" pitchFamily="18" charset="-120"/>
              </a:rPr>
              <a:t>製作如右圖的自我介紹。</a:t>
            </a:r>
            <a:endParaRPr lang="en-US" altLang="zh-TW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>
                <a:cs typeface="新細明體" panose="02020500000000000000" pitchFamily="18" charset="-120"/>
              </a:rPr>
              <a:t>請</a:t>
            </a:r>
            <a:r>
              <a:rPr lang="zh-TW" altLang="en-US" b="1" dirty="0" smtClean="0">
                <a:cs typeface="新細明體" panose="02020500000000000000" pitchFamily="18" charset="-120"/>
              </a:rPr>
              <a:t>上傳到學校網站，</a:t>
            </a:r>
            <a:r>
              <a:rPr lang="zh-TW" altLang="en-US" b="1" dirty="0" smtClean="0"/>
              <a:t>檔名</a:t>
            </a:r>
            <a:r>
              <a:rPr lang="zh-TW" altLang="en-US" b="1" dirty="0"/>
              <a:t>為</a:t>
            </a:r>
            <a:r>
              <a:rPr lang="en-US" altLang="zh-TW" b="1" dirty="0" smtClean="0"/>
              <a:t>hw7.htm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請</a:t>
            </a:r>
            <a:r>
              <a:rPr lang="zh-TW" altLang="en-US" b="1" dirty="0" smtClean="0"/>
              <a:t>在</a:t>
            </a:r>
            <a:r>
              <a:rPr lang="en-US" altLang="zh-TW" b="1" dirty="0" smtClean="0"/>
              <a:t>google</a:t>
            </a:r>
            <a:r>
              <a:rPr lang="zh-TW" altLang="en-US" b="1" dirty="0" smtClean="0"/>
              <a:t>表單，填入可鏈結網址：例如</a:t>
            </a:r>
            <a:r>
              <a:rPr lang="en-US" altLang="zh-TW" b="1" dirty="0" smtClean="0">
                <a:hlinkClick r:id="rId3"/>
              </a:rPr>
              <a:t>http://fs2.just.edu.tw/~s</a:t>
            </a:r>
            <a:r>
              <a:rPr lang="en-US" altLang="zh-TW" b="1" dirty="0" smtClean="0">
                <a:solidFill>
                  <a:srgbClr val="FF0000"/>
                </a:solidFill>
                <a:hlinkClick r:id="rId3"/>
              </a:rPr>
              <a:t>123456789</a:t>
            </a:r>
            <a:r>
              <a:rPr lang="en-US" altLang="zh-TW" b="1" dirty="0" smtClean="0">
                <a:hlinkClick r:id="rId3"/>
              </a:rPr>
              <a:t>/hw7.htm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上傳截止時間</a:t>
            </a:r>
            <a:r>
              <a:rPr lang="zh-TW" altLang="en-US" b="1" dirty="0"/>
              <a:t>：上課次日</a:t>
            </a:r>
            <a:r>
              <a:rPr lang="en-US" altLang="zh-TW" b="1" dirty="0" smtClean="0"/>
              <a:t>11.00</a:t>
            </a:r>
            <a:r>
              <a:rPr lang="zh-TW" altLang="en-US" b="1" dirty="0" smtClean="0"/>
              <a:t>前。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/>
              <a:t>google</a:t>
            </a:r>
            <a:r>
              <a:rPr lang="zh-TW" altLang="en-US" b="1" dirty="0"/>
              <a:t>表單</a:t>
            </a:r>
            <a:r>
              <a:rPr lang="en-US" altLang="zh-TW" sz="2900" b="1" dirty="0" smtClean="0"/>
              <a:t>https</a:t>
            </a:r>
            <a:r>
              <a:rPr lang="en-US" altLang="zh-TW" sz="2900" b="1" dirty="0"/>
              <a:t>://forms.gle/k2w9fWn6vT7JR1Z97</a:t>
            </a:r>
            <a:endParaRPr lang="zh-TW" alt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31150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HTML </a:t>
            </a:r>
            <a:r>
              <a:rPr lang="en-US" altLang="zh-TW" b="0" dirty="0" smtClean="0">
                <a:solidFill>
                  <a:schemeClr val="tx1"/>
                </a:solidFill>
              </a:rPr>
              <a:t>Paragraphs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&lt;p&gt;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aragraph.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paragraph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always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starts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u="sng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u="sng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u="sng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new</a:t>
            </a:r>
            <a:r>
              <a:rPr lang="zh-TW" altLang="en-US" u="sng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u="sng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line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,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browsers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automatically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u="sng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add</a:t>
            </a:r>
            <a:r>
              <a:rPr lang="zh-TW" altLang="en-US" u="sng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u="sng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some</a:t>
            </a:r>
            <a:r>
              <a:rPr lang="zh-TW" altLang="en-US" u="sng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u="sng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white</a:t>
            </a:r>
            <a:r>
              <a:rPr lang="zh-TW" altLang="en-US" u="sng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u="sng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space</a:t>
            </a:r>
            <a:r>
              <a:rPr lang="zh-TW" altLang="en-US" u="sng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(a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margin)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before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after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paragraph.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marL="0" indent="457200">
              <a:buNone/>
            </a:pP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paragraph.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zh-TW" altLang="en-US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</a:t>
            </a: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another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paragraph.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2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054" y="2355254"/>
            <a:ext cx="7794403" cy="3404238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48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HTML Display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32373" y="1944680"/>
            <a:ext cx="10588214" cy="38289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47675" indent="-447675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You cannot be sure how HTML will be displayed.</a:t>
            </a:r>
          </a:p>
          <a:p>
            <a:r>
              <a:rPr lang="en-US" altLang="zh-TW" dirty="0"/>
              <a:t>Large or small screens, and resized windows will create different results.</a:t>
            </a:r>
          </a:p>
          <a:p>
            <a:r>
              <a:rPr lang="en-US" altLang="zh-TW" dirty="0"/>
              <a:t>With HTML, you cannot change the display by adding </a:t>
            </a:r>
            <a:r>
              <a:rPr lang="en-US" altLang="zh-TW" u="sng" dirty="0"/>
              <a:t>extra spaces or extra lines </a:t>
            </a:r>
            <a:r>
              <a:rPr lang="en-US" altLang="zh-TW" dirty="0"/>
              <a:t>in your HTML code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7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HTML </a:t>
            </a:r>
            <a:r>
              <a:rPr lang="en-US" altLang="zh-TW" b="0" dirty="0" smtClean="0">
                <a:solidFill>
                  <a:schemeClr val="tx1"/>
                </a:solidFill>
              </a:rPr>
              <a:t>Display(</a:t>
            </a:r>
            <a:r>
              <a:rPr lang="zh-TW" altLang="en-US" dirty="0" smtClean="0">
                <a:solidFill>
                  <a:schemeClr val="tx1"/>
                </a:solidFill>
              </a:rPr>
              <a:t>結果一樣</a:t>
            </a:r>
            <a:r>
              <a:rPr lang="en-US" altLang="zh-TW" b="0" dirty="0" smtClean="0">
                <a:solidFill>
                  <a:schemeClr val="tx1"/>
                </a:solidFill>
              </a:rPr>
              <a:t>)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6932" y="3054207"/>
            <a:ext cx="5133398" cy="236985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TW" sz="24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&lt;</a:t>
            </a:r>
            <a:r>
              <a:rPr lang="en-US" altLang="zh-TW" sz="24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lang="en-US" altLang="zh-TW" sz="24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sz="24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sz="24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en-US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This </a:t>
            </a:r>
            <a:r>
              <a:rPr lang="en-US" altLang="zh-TW" sz="24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paragraph</a:t>
            </a:r>
            <a:br>
              <a:rPr lang="en-US" altLang="zh-TW" sz="24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en-US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contains </a:t>
            </a:r>
            <a:r>
              <a:rPr lang="en-US" altLang="zh-TW" sz="24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lot of lines</a:t>
            </a:r>
            <a:br>
              <a:rPr lang="en-US" altLang="zh-TW" sz="24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en-US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</a:t>
            </a:r>
            <a:r>
              <a:rPr lang="en-US" altLang="zh-TW" sz="24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source code,</a:t>
            </a:r>
            <a:br>
              <a:rPr lang="en-US" altLang="zh-TW" sz="24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en-US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but </a:t>
            </a:r>
            <a:r>
              <a:rPr lang="en-US" altLang="zh-TW" sz="24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browser</a:t>
            </a:r>
            <a:br>
              <a:rPr lang="en-US" altLang="zh-TW" sz="24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en-US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ignores </a:t>
            </a:r>
            <a:r>
              <a:rPr lang="en-US" altLang="zh-TW" sz="24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it.</a:t>
            </a:r>
            <a:br>
              <a:rPr lang="en-US" altLang="zh-TW" sz="24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en-US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4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sz="2400" kern="10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r>
              <a:rPr lang="en-US" altLang="zh-TW" sz="24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lang="en-US" altLang="zh-TW" sz="24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sz="24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sz="24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526903" y="3054207"/>
            <a:ext cx="6732140" cy="258330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47675" indent="-447675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zh-TW" altLang="en-US" sz="16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4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sz="2400" kern="10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lang="en-US" altLang="zh-TW" sz="24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en-US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This paragraph</a:t>
            </a:r>
            <a:b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en-US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contains         a lot of spaces</a:t>
            </a:r>
            <a:b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en-US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the source         code,</a:t>
            </a:r>
            <a:b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en-US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but the        browser</a:t>
            </a:r>
            <a:b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en-US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ignores it.</a:t>
            </a:r>
            <a:br>
              <a:rPr lang="en-US" altLang="zh-TW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en-US" sz="2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4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</a:t>
            </a:r>
            <a:r>
              <a:rPr lang="en-US" altLang="zh-TW" sz="2400" kern="10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/p</a:t>
            </a:r>
            <a:r>
              <a:rPr lang="en-US" altLang="zh-TW" sz="24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1267401" y="1771270"/>
            <a:ext cx="10588214" cy="16278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47675" indent="-447675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dirty="0" smtClean="0"/>
              <a:t>The </a:t>
            </a:r>
            <a:r>
              <a:rPr lang="en-US" altLang="zh-TW" dirty="0"/>
              <a:t>browser will automatically remove any extra spaces and lines when the page is displayed:</a:t>
            </a:r>
          </a:p>
        </p:txBody>
      </p:sp>
    </p:spTree>
    <p:extLst>
      <p:ext uri="{BB962C8B-B14F-4D97-AF65-F5344CB8AC3E}">
        <p14:creationId xmlns:p14="http://schemas.microsoft.com/office/powerpoint/2010/main" val="2086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HTML Horizontal Rules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79249" cy="4023360"/>
          </a:xfrm>
        </p:spPr>
        <p:txBody>
          <a:bodyPr>
            <a:no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</a:t>
            </a:r>
            <a:r>
              <a:rPr lang="en-US" altLang="zh-TW" sz="280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hr</a:t>
            </a:r>
            <a:r>
              <a:rPr lang="en-US" altLang="zh-TW" sz="28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&gt;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tag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thematic</a:t>
            </a:r>
            <a:r>
              <a:rPr lang="zh-TW" altLang="en-US" sz="28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b="1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sz="2800" b="1" dirty="0" smtClean="0">
                <a:solidFill>
                  <a:srgbClr val="000000"/>
                </a:solidFill>
              </a:rPr>
              <a:t>主題</a:t>
            </a:r>
            <a:r>
              <a:rPr lang="en-US" altLang="zh-TW" sz="2800" b="1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)</a:t>
            </a:r>
            <a:r>
              <a:rPr lang="zh-TW" altLang="en-US" sz="2800" b="1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break</a:t>
            </a:r>
            <a:r>
              <a:rPr lang="zh-TW" altLang="en-US" sz="28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page,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and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is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most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often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displayed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as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b="1" dirty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orizontal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b="1" dirty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r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ule</a:t>
            </a:r>
            <a:r>
              <a:rPr lang="en-US" altLang="zh-TW" sz="28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. </a:t>
            </a:r>
          </a:p>
          <a:p>
            <a:pPr marL="722313" indent="0">
              <a:buNone/>
            </a:pPr>
            <a:r>
              <a:rPr lang="en-US" altLang="zh-TW" sz="20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h1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heading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1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/h1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some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text.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000" kern="10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hr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h2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heading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2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/h2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some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other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text.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000" kern="10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hr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sz="2000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endParaRPr lang="zh-TW" altLang="en-US" sz="200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240" y="3497038"/>
            <a:ext cx="480127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HTML Line </a:t>
            </a:r>
            <a:r>
              <a:rPr lang="en-US" altLang="zh-TW" b="0" dirty="0" smtClean="0">
                <a:solidFill>
                  <a:schemeClr val="tx1"/>
                </a:solidFill>
              </a:rPr>
              <a:t>Breaks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</a:t>
            </a:r>
            <a:r>
              <a:rPr lang="en-US" altLang="zh-TW" sz="2800" dirty="0" err="1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br</a:t>
            </a:r>
            <a:r>
              <a:rPr lang="en-US" altLang="zh-TW" sz="28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&gt;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line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break</a:t>
            </a:r>
            <a:r>
              <a:rPr lang="en-US" altLang="zh-TW" sz="28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.</a:t>
            </a:r>
            <a:r>
              <a:rPr lang="zh-TW" altLang="zh-TW" sz="2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endParaRPr lang="en-US" altLang="zh-TW" sz="28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TW" altLang="zh-TW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Use</a:t>
            </a:r>
            <a:r>
              <a:rPr lang="zh-TW" altLang="zh-TW" sz="2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zh-TW" altLang="zh-TW" sz="2800" dirty="0">
                <a:solidFill>
                  <a:srgbClr val="DC143C"/>
                </a:solidFill>
                <a:latin typeface="Consolas" panose="020B0609020204030204" pitchFamily="49" charset="0"/>
              </a:rPr>
              <a:t>&lt;br&gt;</a:t>
            </a:r>
            <a:r>
              <a:rPr lang="zh-TW" altLang="zh-TW" sz="2800" dirty="0">
                <a:solidFill>
                  <a:srgbClr val="000000"/>
                </a:solidFill>
                <a:latin typeface="Verdana" panose="020B0604030504040204" pitchFamily="34" charset="0"/>
              </a:rPr>
              <a:t> if you want a line break (a new line) without starting a new paragraph:</a:t>
            </a:r>
            <a:r>
              <a:rPr lang="zh-TW" altLang="zh-TW" sz="1600" dirty="0">
                <a:solidFill>
                  <a:schemeClr val="tx1"/>
                </a:solidFill>
              </a:rPr>
              <a:t> </a:t>
            </a:r>
            <a:endParaRPr lang="zh-TW" altLang="en-US" sz="2800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8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sz="28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800" kern="10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br</a:t>
            </a: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paragraph</a:t>
            </a: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800" kern="10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br</a:t>
            </a:r>
            <a:r>
              <a:rPr lang="en-US" altLang="zh-TW" sz="28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sz="28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with</a:t>
            </a:r>
            <a:r>
              <a:rPr lang="zh-TW" altLang="en-US" sz="28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line</a:t>
            </a:r>
            <a:r>
              <a:rPr lang="zh-TW" altLang="en-US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breaks.</a:t>
            </a: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8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44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088" y="2340699"/>
            <a:ext cx="8386996" cy="3358352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70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tx1"/>
                </a:solidFill>
              </a:rPr>
              <a:t>The HTML &lt;pre&gt; </a:t>
            </a:r>
            <a:r>
              <a:rPr lang="en-US" altLang="zh-TW" b="0" dirty="0" smtClean="0">
                <a:solidFill>
                  <a:schemeClr val="tx1"/>
                </a:solidFill>
              </a:rPr>
              <a:t>Element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200"/>
              </a:spcBef>
            </a:pP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&lt;pre&gt;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b="1" dirty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pre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formatted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text.</a:t>
            </a:r>
          </a:p>
          <a:p>
            <a:pPr>
              <a:spcBef>
                <a:spcPts val="200"/>
              </a:spcBef>
            </a:pPr>
            <a:r>
              <a:rPr lang="en-US" altLang="zh-TW" sz="64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640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inside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&lt;pre&gt;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is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displayed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in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fixed-width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font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(usually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Courier),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and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it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preserves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both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spaces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and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line</a:t>
            </a:r>
            <a:r>
              <a:rPr lang="zh-TW" altLang="en-US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4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breaks:</a:t>
            </a:r>
            <a:endParaRPr lang="zh-TW" altLang="en-US" sz="64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marL="0" indent="0">
              <a:spcBef>
                <a:spcPts val="200"/>
              </a:spcBef>
              <a:buNone/>
            </a:pPr>
            <a:endParaRPr lang="zh-TW" altLang="en-US" sz="6400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Paragraphs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24022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215</TotalTime>
  <Words>629</Words>
  <Application>Microsoft Office PowerPoint</Application>
  <PresentationFormat>寬螢幕</PresentationFormat>
  <Paragraphs>75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6" baseType="lpstr">
      <vt:lpstr>細明體</vt:lpstr>
      <vt:lpstr>微軟正黑體</vt:lpstr>
      <vt:lpstr>新細明體</vt:lpstr>
      <vt:lpstr>Arial Narrow</vt:lpstr>
      <vt:lpstr>Calibri</vt:lpstr>
      <vt:lpstr>Calibri Light</vt:lpstr>
      <vt:lpstr>Consolas</vt:lpstr>
      <vt:lpstr>Times New Roman</vt:lpstr>
      <vt:lpstr>Verdana</vt:lpstr>
      <vt:lpstr>Wingdings</vt:lpstr>
      <vt:lpstr>Wingdings 2</vt:lpstr>
      <vt:lpstr>HDOfficeLightV0</vt:lpstr>
      <vt:lpstr>回顧</vt:lpstr>
      <vt:lpstr>7. Paragraphs</vt:lpstr>
      <vt:lpstr>HTML Paragraphs</vt:lpstr>
      <vt:lpstr>Example</vt:lpstr>
      <vt:lpstr>HTML Display</vt:lpstr>
      <vt:lpstr>HTML Display(結果一樣)</vt:lpstr>
      <vt:lpstr>HTML Horizontal Rules</vt:lpstr>
      <vt:lpstr>HTML Line Breaks</vt:lpstr>
      <vt:lpstr>Example</vt:lpstr>
      <vt:lpstr>The HTML &lt;pre&gt; Element</vt:lpstr>
      <vt:lpstr>Example</vt:lpstr>
      <vt:lpstr>Paragraphs Summary</vt:lpstr>
      <vt:lpstr>Summary</vt:lpstr>
      <vt:lpstr>作業7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Favicon</dc:title>
  <dc:creator>李弘斌</dc:creator>
  <cp:lastModifiedBy>李弘斌</cp:lastModifiedBy>
  <cp:revision>73</cp:revision>
  <dcterms:created xsi:type="dcterms:W3CDTF">2022-02-23T02:23:54Z</dcterms:created>
  <dcterms:modified xsi:type="dcterms:W3CDTF">2022-03-13T11:27:40Z</dcterms:modified>
</cp:coreProperties>
</file>