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23"/>
  </p:notesMasterIdLst>
  <p:sldIdLst>
    <p:sldId id="268" r:id="rId3"/>
    <p:sldId id="267" r:id="rId4"/>
    <p:sldId id="269" r:id="rId5"/>
    <p:sldId id="270" r:id="rId6"/>
    <p:sldId id="298" r:id="rId7"/>
    <p:sldId id="271" r:id="rId8"/>
    <p:sldId id="302" r:id="rId9"/>
    <p:sldId id="301" r:id="rId10"/>
    <p:sldId id="300" r:id="rId11"/>
    <p:sldId id="299" r:id="rId12"/>
    <p:sldId id="272" r:id="rId13"/>
    <p:sldId id="303" r:id="rId14"/>
    <p:sldId id="304" r:id="rId15"/>
    <p:sldId id="305" r:id="rId16"/>
    <p:sldId id="273" r:id="rId17"/>
    <p:sldId id="306" r:id="rId18"/>
    <p:sldId id="274" r:id="rId19"/>
    <p:sldId id="307" r:id="rId20"/>
    <p:sldId id="309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EF18-CD49-4E55-A40A-B4FC86120672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E6BC-9BEF-4FBE-A395-8AC8E7CBFF08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D7AC-B8FA-40AB-A335-BF68A3ECD738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361-DFA7-4457-BD9C-342846D36C87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9616-5D6B-481F-BE5C-16EAD07A1F70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 - STYLES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0C11-02DB-4459-95FE-D022747CA0F6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E467-66FB-4634-A0A7-58069A7D003E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3420-B8FE-4C84-9D60-AA9EB3E96F6C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B11-8DB4-4ACD-B731-AD89090B2866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256E-AAAA-4F98-9F5D-A9119BE61E2B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A7B18E-201E-406E-A666-4775B23D905D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B429-F536-4B05-9CE7-F7CD2FF6FC4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19BE-C749-4BF7-9568-1C2D7904E2FA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19F2-306E-4122-ADDE-75AE67EF7311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0C24-B2EB-4724-8156-8944AB3712E8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D6AE-7856-4E5C-9033-1204C02D7B6C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3317-1E83-455D-8C71-5C9AD19FAABE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3B36-1A56-4D60-AE43-5C65D60ECCDC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0B79-956B-43B8-8606-D4552844E969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3A68-02C9-40A4-A19D-DDC4D4E0363B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D386-2C41-424B-BD29-1E551C8DD1DC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C4D1-CA34-4C2B-B59F-9CA56C1BFC4E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C5FBC-8206-4A3E-9C69-009EEF055B68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380F2D-5191-46D4-80F1-469B093AFC33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STYLES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i="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styles.asp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fs2.just.edu.tw/~s123456789/hw7.htm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2w9fWn6vT7JR1Z97" TargetMode="External"/><Relationship Id="rId2" Type="http://schemas.openxmlformats.org/officeDocument/2006/relationships/hyperlink" Target="http://fs2.just.edu.tw/~s123456789/hw8(&#31684;&#20363;).ht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8. </a:t>
            </a:r>
            <a:r>
              <a:rPr lang="en-US" altLang="zh-TW" dirty="0">
                <a:solidFill>
                  <a:schemeClr val="tx1"/>
                </a:solidFill>
              </a:rPr>
              <a:t>Styles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000" cap="none" dirty="0" smtClean="0"/>
              <a:t>The HTML style attribute is used to add styles to an element, such as color, font, size, and more.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000" cap="none" dirty="0" smtClean="0"/>
              <a:t>Styles</a:t>
            </a:r>
            <a:r>
              <a:rPr lang="zh-TW" altLang="en-US" sz="2000" cap="none" dirty="0" smtClean="0"/>
              <a:t>通常是將元素依照所需，改變它的外觀形式。</a:t>
            </a:r>
            <a:endParaRPr lang="zh-TW" altLang="en-US" sz="2000" cap="none" dirty="0"/>
          </a:p>
        </p:txBody>
      </p:sp>
      <p:sp>
        <p:nvSpPr>
          <p:cNvPr id="4" name="矩形 3"/>
          <p:cNvSpPr/>
          <p:nvPr/>
        </p:nvSpPr>
        <p:spPr>
          <a:xfrm>
            <a:off x="6126480" y="5873234"/>
            <a:ext cx="4946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https://www.w3schools.com/html/html_styles.asp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97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Best </a:t>
            </a:r>
            <a:r>
              <a:rPr lang="en-US" altLang="zh-TW" sz="3200" dirty="0"/>
              <a:t>web safe fonts for HTML and </a:t>
            </a:r>
            <a:r>
              <a:rPr lang="en-US" altLang="zh-TW" sz="3200" dirty="0" smtClean="0"/>
              <a:t>CSS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4550" y="1998134"/>
            <a:ext cx="4448175" cy="402336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 smtClean="0"/>
              <a:t>Arial </a:t>
            </a:r>
            <a:r>
              <a:rPr lang="en-US" altLang="zh-TW" dirty="0"/>
              <a:t>(sans-serif)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Verdana (sans-serif)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Helvetica (sans-serif)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Tahoma (sans-serif)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Trebuchet MS (sans-serif)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Times New Roman (serif)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Georgia (serif)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Garamond (serif)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Courier New (monospace)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Brush Script MT (cursive)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70306" y="5912936"/>
            <a:ext cx="5727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https://www.w3schools.com/cssref/css_websafe_fonts.asp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858000" y="2724149"/>
            <a:ext cx="4448175" cy="32430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dirty="0"/>
              <a:t>其餘字型，請參考</a:t>
            </a:r>
            <a:r>
              <a:rPr lang="zh-TW" altLang="en-US" dirty="0" smtClean="0"/>
              <a:t>：</a:t>
            </a:r>
            <a:r>
              <a:rPr lang="zh-TW" altLang="en-US" sz="2000" dirty="0"/>
              <a:t>https://www.w3schools.com/howto/howto_google_fonts.asp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18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Text </a:t>
            </a:r>
            <a:r>
              <a:rPr lang="en-US" altLang="zh-TW" dirty="0" smtClean="0">
                <a:solidFill>
                  <a:schemeClr val="tx1"/>
                </a:solidFill>
              </a:rPr>
              <a:t>Size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CSS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font-size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property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size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element:</a:t>
            </a:r>
            <a:endParaRPr lang="zh-TW" altLang="en-US" sz="3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endParaRPr lang="zh-TW" altLang="en-US" sz="3100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31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h1</a:t>
            </a:r>
            <a:r>
              <a:rPr lang="zh-TW" altLang="en-US" sz="31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="font-size:300%;"&gt;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heading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31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/h1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31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zh-TW" altLang="en-US" sz="31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="font-size:160%;"&gt;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paragraph.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31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sz="3100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45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font-size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7066" y="2219325"/>
            <a:ext cx="3635434" cy="37164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font-size</a:t>
            </a:r>
            <a:r>
              <a:rPr lang="en-US" altLang="zh-TW" dirty="0"/>
              <a:t>: </a:t>
            </a:r>
            <a:r>
              <a:rPr lang="en-US" altLang="zh-TW" dirty="0" smtClean="0"/>
              <a:t>15px;</a:t>
            </a:r>
            <a:endParaRPr lang="en-US" altLang="zh-TW" dirty="0"/>
          </a:p>
          <a:p>
            <a:r>
              <a:rPr lang="en-US" altLang="zh-TW" dirty="0" smtClean="0"/>
              <a:t>font-size</a:t>
            </a:r>
            <a:r>
              <a:rPr lang="en-US" altLang="zh-TW" dirty="0"/>
              <a:t>: large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font-size</a:t>
            </a:r>
            <a:r>
              <a:rPr lang="en-US" altLang="zh-TW" dirty="0"/>
              <a:t>: 150%;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95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font-size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869350"/>
              </p:ext>
            </p:extLst>
          </p:nvPr>
        </p:nvGraphicFramePr>
        <p:xfrm>
          <a:off x="1488515" y="2053849"/>
          <a:ext cx="8666663" cy="377544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04107">
                  <a:extLst>
                    <a:ext uri="{9D8B030D-6E8A-4147-A177-3AD203B41FA5}">
                      <a16:colId xmlns:a16="http://schemas.microsoft.com/office/drawing/2014/main" val="3456696288"/>
                    </a:ext>
                  </a:extLst>
                </a:gridCol>
                <a:gridCol w="7262556">
                  <a:extLst>
                    <a:ext uri="{9D8B030D-6E8A-4147-A177-3AD203B41FA5}">
                      <a16:colId xmlns:a16="http://schemas.microsoft.com/office/drawing/2014/main" val="2993402010"/>
                    </a:ext>
                  </a:extLst>
                </a:gridCol>
              </a:tblGrid>
              <a:tr h="4719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Value</a:t>
                      </a: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7409190"/>
                  </a:ext>
                </a:extLst>
              </a:tr>
              <a:tr h="4719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medium</a:t>
                      </a: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Sets the font-size to a medium size. This is default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6597548"/>
                  </a:ext>
                </a:extLst>
              </a:tr>
              <a:tr h="4719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xx-small</a:t>
                      </a: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Sets the font-size to an xx-small size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6437285"/>
                  </a:ext>
                </a:extLst>
              </a:tr>
              <a:tr h="4719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x-small</a:t>
                      </a: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Sets the font-size to an extra small size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6591694"/>
                  </a:ext>
                </a:extLst>
              </a:tr>
              <a:tr h="4719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small</a:t>
                      </a: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Sets the font-size to a small size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480210"/>
                  </a:ext>
                </a:extLst>
              </a:tr>
              <a:tr h="4719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large</a:t>
                      </a: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Sets the font-size to a large size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082642"/>
                  </a:ext>
                </a:extLst>
              </a:tr>
              <a:tr h="4719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x-large</a:t>
                      </a: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Sets the font-size to an extra large size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86472"/>
                  </a:ext>
                </a:extLst>
              </a:tr>
              <a:tr h="4719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xx-large</a:t>
                      </a: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Sets the font-size to an xx-large size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4692388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63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font-size 2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076549"/>
              </p:ext>
            </p:extLst>
          </p:nvPr>
        </p:nvGraphicFramePr>
        <p:xfrm>
          <a:off x="1374215" y="2063374"/>
          <a:ext cx="8666663" cy="365162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04107">
                  <a:extLst>
                    <a:ext uri="{9D8B030D-6E8A-4147-A177-3AD203B41FA5}">
                      <a16:colId xmlns:a16="http://schemas.microsoft.com/office/drawing/2014/main" val="3456696288"/>
                    </a:ext>
                  </a:extLst>
                </a:gridCol>
                <a:gridCol w="7262556">
                  <a:extLst>
                    <a:ext uri="{9D8B030D-6E8A-4147-A177-3AD203B41FA5}">
                      <a16:colId xmlns:a16="http://schemas.microsoft.com/office/drawing/2014/main" val="2993402010"/>
                    </a:ext>
                  </a:extLst>
                </a:gridCol>
              </a:tblGrid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Value</a:t>
                      </a: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7409190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smaller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font-size to a smaller size than the parent element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56597548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larger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font-size to a larger size than the parent element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86437285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length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font-size to a fixed size in </a:t>
                      </a:r>
                      <a:r>
                        <a:rPr lang="en-US" dirty="0" err="1">
                          <a:effectLst/>
                        </a:rPr>
                        <a:t>px</a:t>
                      </a:r>
                      <a:r>
                        <a:rPr lang="en-US" dirty="0">
                          <a:effectLst/>
                        </a:rPr>
                        <a:t>, cm, etc.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86591694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i="1">
                          <a:effectLst/>
                        </a:rPr>
                        <a:t>%</a:t>
                      </a:r>
                      <a:endParaRPr lang="zh-TW" altLang="en-US">
                        <a:effectLst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font-size to a percent of  the parent element's font size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3480210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initial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this property to its default value.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56082642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inherit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Inherits this property from its parent element.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12786472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970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Text </a:t>
            </a:r>
            <a:r>
              <a:rPr lang="en-US" altLang="zh-TW" dirty="0" smtClean="0">
                <a:solidFill>
                  <a:schemeClr val="tx1"/>
                </a:solidFill>
              </a:rPr>
              <a:t>Alignment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text-align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property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horizontal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alignment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element:</a:t>
            </a: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endParaRPr lang="zh-TW" altLang="en-US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h1</a:t>
            </a:r>
            <a:r>
              <a:rPr lang="zh-TW" altLang="en-US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</a:t>
            </a:r>
            <a:r>
              <a:rPr lang="en-US" altLang="zh-TW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text-align:center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Centered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Heading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/h1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zh-TW" altLang="en-US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</a:t>
            </a:r>
            <a:r>
              <a:rPr lang="en-US" altLang="zh-TW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text-align:center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Centered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8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264616"/>
              </p:ext>
            </p:extLst>
          </p:nvPr>
        </p:nvGraphicFramePr>
        <p:xfrm>
          <a:off x="1374215" y="2063374"/>
          <a:ext cx="10084360" cy="365162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633792">
                  <a:extLst>
                    <a:ext uri="{9D8B030D-6E8A-4147-A177-3AD203B41FA5}">
                      <a16:colId xmlns:a16="http://schemas.microsoft.com/office/drawing/2014/main" val="3456696288"/>
                    </a:ext>
                  </a:extLst>
                </a:gridCol>
                <a:gridCol w="8450568">
                  <a:extLst>
                    <a:ext uri="{9D8B030D-6E8A-4147-A177-3AD203B41FA5}">
                      <a16:colId xmlns:a16="http://schemas.microsoft.com/office/drawing/2014/main" val="2993402010"/>
                    </a:ext>
                  </a:extLst>
                </a:gridCol>
              </a:tblGrid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Value</a:t>
                      </a: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FFFF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7409190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left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Aligns the text to the left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56597548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right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Aligns the text to the right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86437285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center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Centers the text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86591694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justify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Stretches the lines so that each line has equal width (like in newspapers and magazines)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3480210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initial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this property to its default value.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56082642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inherit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Inherits this property from its parent element.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12786472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319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Chapter </a:t>
            </a:r>
            <a:r>
              <a:rPr lang="en-US" altLang="zh-TW" dirty="0" smtClean="0">
                <a:solidFill>
                  <a:schemeClr val="tx1"/>
                </a:solidFill>
              </a:rPr>
              <a:t>Summary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</a:t>
            </a:r>
            <a:r>
              <a:rPr lang="zh-TW" altLang="en-US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b="1" kern="1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style</a:t>
            </a:r>
            <a:r>
              <a:rPr lang="zh-TW" altLang="en-US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</a:t>
            </a:r>
            <a:r>
              <a:rPr lang="zh-TW" altLang="en-US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styling</a:t>
            </a:r>
            <a:r>
              <a:rPr lang="zh-TW" altLang="en-US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elements</a:t>
            </a:r>
            <a:endParaRPr lang="zh-TW" altLang="en-US" b="1" kern="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kern="1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background-color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background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color</a:t>
            </a:r>
            <a:endParaRPr lang="zh-TW" altLang="en-US" kern="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kern="1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color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colors</a:t>
            </a:r>
            <a:endParaRPr lang="zh-TW" altLang="en-US" kern="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kern="1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font-family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fonts</a:t>
            </a:r>
            <a:endParaRPr lang="zh-TW" altLang="en-US" kern="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kern="1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font-size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sizes</a:t>
            </a:r>
            <a:endParaRPr lang="zh-TW" altLang="en-US" kern="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kern="1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text-align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alignment</a:t>
            </a:r>
            <a:endParaRPr lang="zh-TW" altLang="en-US" kern="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1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8A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10439053" cy="402336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b="1" dirty="0" smtClean="0">
                <a:cs typeface="新細明體" panose="02020500000000000000" pitchFamily="18" charset="-120"/>
              </a:rPr>
              <a:t>若</a:t>
            </a:r>
            <a:r>
              <a:rPr lang="zh-TW" altLang="en-US" sz="3300" b="1" dirty="0">
                <a:cs typeface="新細明體" panose="02020500000000000000" pitchFamily="18" charset="-120"/>
              </a:rPr>
              <a:t>以</a:t>
            </a:r>
            <a:r>
              <a:rPr lang="en-US" altLang="zh-TW" sz="3400" b="1" dirty="0">
                <a:cs typeface="新細明體" panose="02020500000000000000" pitchFamily="18" charset="-120"/>
              </a:rPr>
              <a:t>Font-size: medium </a:t>
            </a:r>
            <a:r>
              <a:rPr lang="zh-TW" altLang="en-US" sz="3400" b="1" dirty="0">
                <a:cs typeface="新細明體" panose="02020500000000000000" pitchFamily="18" charset="-120"/>
              </a:rPr>
              <a:t>為基準</a:t>
            </a:r>
            <a:r>
              <a:rPr lang="zh-TW" altLang="en-US" sz="3400" b="1" dirty="0" smtClean="0">
                <a:cs typeface="新細明體" panose="02020500000000000000" pitchFamily="18" charset="-120"/>
              </a:rPr>
              <a:t>，</a:t>
            </a:r>
            <a:r>
              <a:rPr lang="zh-TW" altLang="en-US" sz="3400" b="1" dirty="0">
                <a:cs typeface="新細明體" panose="02020500000000000000" pitchFamily="18" charset="-120"/>
              </a:rPr>
              <a:t>請問大約</a:t>
            </a:r>
            <a:r>
              <a:rPr lang="zh-TW" altLang="en-US" sz="3400" b="1" dirty="0" smtClean="0">
                <a:cs typeface="新細明體" panose="02020500000000000000" pitchFamily="18" charset="-120"/>
              </a:rPr>
              <a:t>等於</a:t>
            </a:r>
            <a:r>
              <a:rPr lang="en-US" altLang="zh-TW" sz="3400" b="1" dirty="0" smtClean="0">
                <a:cs typeface="新細明體" panose="02020500000000000000" pitchFamily="18" charset="-120"/>
              </a:rPr>
              <a:t> </a:t>
            </a:r>
            <a:r>
              <a:rPr lang="en-US" altLang="zh-TW" sz="3400" b="1" dirty="0">
                <a:cs typeface="新細明體" panose="02020500000000000000" pitchFamily="18" charset="-120"/>
              </a:rPr>
              <a:t>Font-size: </a:t>
            </a:r>
            <a:r>
              <a:rPr lang="en-US" altLang="zh-TW" sz="3400" b="1" dirty="0" smtClean="0">
                <a:cs typeface="新細明體" panose="02020500000000000000" pitchFamily="18" charset="-120"/>
              </a:rPr>
              <a:t>?? </a:t>
            </a:r>
            <a:r>
              <a:rPr lang="en-US" altLang="zh-TW" sz="3400" b="1" dirty="0" err="1" smtClean="0">
                <a:cs typeface="新細明體" panose="02020500000000000000" pitchFamily="18" charset="-120"/>
              </a:rPr>
              <a:t>px</a:t>
            </a:r>
            <a:r>
              <a:rPr lang="en-US" altLang="zh-TW" sz="3400" b="1" dirty="0">
                <a:cs typeface="新細明體" panose="02020500000000000000" pitchFamily="18" charset="-120"/>
              </a:rPr>
              <a:t>;</a:t>
            </a:r>
          </a:p>
          <a:p>
            <a:r>
              <a:rPr lang="zh-TW" altLang="en-US" sz="3400" b="1" dirty="0" smtClean="0">
                <a:cs typeface="新細明體" panose="02020500000000000000" pitchFamily="18" charset="-120"/>
              </a:rPr>
              <a:t>若以</a:t>
            </a:r>
            <a:r>
              <a:rPr lang="en-US" altLang="zh-TW" sz="3400" b="1" dirty="0">
                <a:cs typeface="新細明體" panose="02020500000000000000" pitchFamily="18" charset="-120"/>
              </a:rPr>
              <a:t>Font-size:  xx-large </a:t>
            </a:r>
            <a:r>
              <a:rPr lang="zh-TW" altLang="en-US" sz="3400" b="1" dirty="0">
                <a:cs typeface="新細明體" panose="02020500000000000000" pitchFamily="18" charset="-120"/>
              </a:rPr>
              <a:t>為基準</a:t>
            </a:r>
            <a:r>
              <a:rPr lang="zh-TW" altLang="en-US" sz="3400" b="1" dirty="0" smtClean="0">
                <a:cs typeface="新細明體" panose="02020500000000000000" pitchFamily="18" charset="-120"/>
              </a:rPr>
              <a:t>，請問大約等於</a:t>
            </a:r>
            <a:r>
              <a:rPr lang="en-US" altLang="zh-TW" sz="3400" b="1" dirty="0" smtClean="0">
                <a:cs typeface="新細明體" panose="02020500000000000000" pitchFamily="18" charset="-120"/>
              </a:rPr>
              <a:t> Font-size: ?? </a:t>
            </a:r>
            <a:r>
              <a:rPr lang="en-US" altLang="zh-TW" sz="3400" b="1" dirty="0" err="1" smtClean="0">
                <a:cs typeface="新細明體" panose="02020500000000000000" pitchFamily="18" charset="-120"/>
              </a:rPr>
              <a:t>px</a:t>
            </a:r>
            <a:r>
              <a:rPr lang="en-US" altLang="zh-TW" sz="3400" b="1" dirty="0" smtClean="0">
                <a:cs typeface="新細明體" panose="02020500000000000000" pitchFamily="18" charset="-120"/>
              </a:rPr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請在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表單，填入可鏈結網址：例如</a:t>
            </a:r>
            <a:r>
              <a:rPr lang="en-US" altLang="zh-TW" b="1" dirty="0" smtClean="0">
                <a:hlinkClick r:id="rId2"/>
              </a:rPr>
              <a:t>http://fs2.just.edu.tw/~s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123456789</a:t>
            </a:r>
            <a:r>
              <a:rPr lang="en-US" altLang="zh-TW" b="1" dirty="0" smtClean="0">
                <a:hlinkClick r:id="rId2"/>
              </a:rPr>
              <a:t>/hw7.htm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上傳截止時間</a:t>
            </a:r>
            <a:r>
              <a:rPr lang="zh-TW" altLang="en-US" b="1" dirty="0"/>
              <a:t>：上課次日晚上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 smtClean="0"/>
              <a:t>https</a:t>
            </a:r>
            <a:r>
              <a:rPr lang="en-US" altLang="zh-TW" sz="2900" b="1" dirty="0"/>
              <a:t>://forms.gle/k2w9fWn6vT7JR1Z97</a:t>
            </a:r>
            <a:endParaRPr lang="zh-TW" altLang="en-US" sz="29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6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8B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5617845" cy="4023360"/>
          </a:xfrm>
        </p:spPr>
        <p:txBody>
          <a:bodyPr>
            <a:normAutofit fontScale="77500" lnSpcReduction="20000"/>
          </a:bodyPr>
          <a:lstStyle/>
          <a:p>
            <a:pPr marL="180975" indent="-180975"/>
            <a:r>
              <a:rPr lang="zh-TW" altLang="en-US" b="1" dirty="0" smtClean="0">
                <a:cs typeface="新細明體" panose="02020500000000000000" pitchFamily="18" charset="-120"/>
              </a:rPr>
              <a:t>請做出下列網頁：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 marL="180975" indent="-180975"/>
            <a:r>
              <a:rPr lang="zh-TW" altLang="en-US" dirty="0" smtClean="0"/>
              <a:t>參考文字</a:t>
            </a:r>
            <a:r>
              <a:rPr lang="zh-TW" altLang="en-US" dirty="0"/>
              <a:t>：標題文背景顏色</a:t>
            </a:r>
            <a:r>
              <a:rPr lang="en-US" altLang="zh-TW" dirty="0" err="1"/>
              <a:t>FloralWhite</a:t>
            </a:r>
            <a:r>
              <a:rPr lang="zh-TW" altLang="en-US" dirty="0"/>
              <a:t>，標題文字顏色是</a:t>
            </a:r>
            <a:r>
              <a:rPr lang="en-US" altLang="zh-TW" dirty="0"/>
              <a:t>#00008B</a:t>
            </a:r>
            <a:r>
              <a:rPr lang="zh-TW" altLang="en-US" dirty="0"/>
              <a:t>，</a:t>
            </a:r>
            <a:r>
              <a:rPr lang="en-US" altLang="zh-TW" dirty="0"/>
              <a:t>The font is Georgia</a:t>
            </a:r>
            <a:r>
              <a:rPr lang="zh-TW" altLang="en-US" dirty="0"/>
              <a:t>，置中，學號後兩碼</a:t>
            </a:r>
            <a:r>
              <a:rPr lang="en-US" altLang="zh-TW" dirty="0"/>
              <a:t>(</a:t>
            </a:r>
            <a:r>
              <a:rPr lang="zh-TW" altLang="en-US" dirty="0"/>
              <a:t>舉例是</a:t>
            </a:r>
            <a:r>
              <a:rPr lang="en-US" altLang="zh-TW" dirty="0"/>
              <a:t>20)</a:t>
            </a:r>
            <a:r>
              <a:rPr lang="en-US" altLang="zh-TW" dirty="0" err="1"/>
              <a:t>px</a:t>
            </a:r>
            <a:r>
              <a:rPr lang="zh-TW" altLang="en-US" dirty="0"/>
              <a:t>，一般</a:t>
            </a:r>
            <a:r>
              <a:rPr lang="zh-TW" altLang="en-US" dirty="0" smtClean="0"/>
              <a:t>段落</a:t>
            </a:r>
            <a:endParaRPr lang="en-US" altLang="zh-TW" dirty="0" smtClean="0"/>
          </a:p>
          <a:p>
            <a:pPr marL="180975" indent="-180975"/>
            <a:r>
              <a:rPr lang="zh-TW" altLang="en-US" b="1" dirty="0" smtClean="0"/>
              <a:t>上傳截止時間</a:t>
            </a:r>
            <a:r>
              <a:rPr lang="zh-TW" altLang="en-US" b="1" dirty="0"/>
              <a:t>：上課次日晚上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66" y="613999"/>
            <a:ext cx="496321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The HTML Style </a:t>
            </a:r>
            <a:r>
              <a:rPr lang="en-US" altLang="zh-TW" dirty="0" smtClean="0">
                <a:solidFill>
                  <a:schemeClr val="tx1"/>
                </a:solidFill>
              </a:rPr>
              <a:t>Attribute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Setting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style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of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element,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can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done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with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style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attribute.</a:t>
            </a:r>
            <a:endParaRPr lang="zh-TW" altLang="en-US" sz="28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style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attribute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has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following</a:t>
            </a:r>
            <a:r>
              <a:rPr lang="zh-TW" altLang="en-US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syntax:</a:t>
            </a:r>
            <a:endParaRPr lang="zh-TW" altLang="en-US" sz="28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800" i="1" kern="10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tagname</a:t>
            </a:r>
            <a:r>
              <a:rPr lang="zh-TW" altLang="en-US" sz="28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8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</a:t>
            </a:r>
            <a:r>
              <a:rPr lang="en-US" altLang="zh-TW" sz="2800" i="1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property</a:t>
            </a:r>
            <a:r>
              <a:rPr lang="en-US" altLang="zh-TW" sz="2800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:</a:t>
            </a:r>
            <a:r>
              <a:rPr lang="en-US" altLang="zh-TW" sz="2800" i="1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value</a:t>
            </a:r>
            <a:r>
              <a:rPr lang="en-US" altLang="zh-TW" sz="2800" i="1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</a:t>
            </a:r>
            <a:r>
              <a:rPr lang="en-US" altLang="zh-TW" sz="28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"&gt;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21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作業</a:t>
            </a:r>
            <a:r>
              <a:rPr lang="en-US" altLang="zh-TW" dirty="0"/>
              <a:t>8B</a:t>
            </a:r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b="1" dirty="0" smtClean="0"/>
              <a:t>HW</a:t>
            </a:r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r>
              <a:rPr lang="en-US" altLang="zh-TW" b="1" dirty="0" smtClean="0"/>
              <a:t>.htm)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</a:t>
            </a:r>
            <a:r>
              <a:rPr lang="zh-TW" altLang="en-US" b="1" dirty="0" smtClean="0"/>
              <a:t>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表單，填入可鏈結網址：例如</a:t>
            </a:r>
            <a:r>
              <a:rPr lang="en-US" altLang="zh-TW" b="1" dirty="0" smtClean="0">
                <a:hlinkClick r:id="rId2"/>
              </a:rPr>
              <a:t>http://fs2.just.edu.tw/~s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123456789</a:t>
            </a:r>
            <a:r>
              <a:rPr lang="en-US" altLang="zh-TW" b="1" dirty="0" smtClean="0">
                <a:hlinkClick r:id="rId2"/>
              </a:rPr>
              <a:t>/hw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8</a:t>
            </a:r>
            <a:r>
              <a:rPr lang="en-US" altLang="zh-TW" b="1" dirty="0" smtClean="0">
                <a:hlinkClick r:id="rId2"/>
              </a:rPr>
              <a:t>.htm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上傳截止時間</a:t>
            </a:r>
            <a:r>
              <a:rPr lang="zh-TW" altLang="en-US" b="1" dirty="0"/>
              <a:t>：上課次日晚上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 smtClean="0">
                <a:hlinkClick r:id="rId3"/>
              </a:rPr>
              <a:t>https</a:t>
            </a:r>
            <a:r>
              <a:rPr lang="en-US" altLang="zh-TW" sz="2900" b="1" dirty="0">
                <a:hlinkClick r:id="rId3"/>
              </a:rPr>
              <a:t>://</a:t>
            </a:r>
            <a:r>
              <a:rPr lang="en-US" altLang="zh-TW" sz="2900" b="1" dirty="0" smtClean="0">
                <a:hlinkClick r:id="rId3"/>
              </a:rPr>
              <a:t>forms.gle/k2w9fWn6vT7JR1Z97</a:t>
            </a:r>
            <a:endParaRPr lang="en-US" altLang="zh-TW" sz="2900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上傳方式介紹：</a:t>
            </a:r>
            <a:r>
              <a:rPr lang="en-US" altLang="zh-TW" sz="2900" b="1" dirty="0"/>
              <a:t>http://fs3.just.edu.tw/~cc/04_teach/doc/useFTP.htm</a:t>
            </a:r>
            <a:endParaRPr lang="zh-TW" altLang="en-US" sz="29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3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Background </a:t>
            </a:r>
            <a:r>
              <a:rPr lang="en-US" altLang="zh-TW" dirty="0" smtClean="0">
                <a:solidFill>
                  <a:schemeClr val="tx1"/>
                </a:solidFill>
              </a:rPr>
              <a:t>Color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18445" cy="485986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background-color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property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background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color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zh-TW" altLang="en-US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 marL="180975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body</a:t>
            </a:r>
            <a:r>
              <a:rPr lang="zh-TW" altLang="en-US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</a:t>
            </a:r>
            <a:r>
              <a:rPr lang="en-US" altLang="zh-TW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background-color:powderblue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;"&gt;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h1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heading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/h1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/body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</a:p>
          <a:p>
            <a:pPr marL="180975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body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h1</a:t>
            </a:r>
            <a:r>
              <a:rPr lang="zh-TW" altLang="en-US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</a:t>
            </a:r>
            <a:r>
              <a:rPr lang="en-US" altLang="zh-TW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background-color:powderblue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heading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/h1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zh-TW" altLang="en-US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</a:t>
            </a:r>
            <a:r>
              <a:rPr lang="en-US" altLang="zh-TW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background-color:tomato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;"&gt;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paragraph.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/body</a:t>
            </a:r>
            <a:r>
              <a:rPr lang="en-US" altLang="zh-TW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91400" y="2818785"/>
            <a:ext cx="2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的背景顏色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085521" y="5011107"/>
            <a:ext cx="2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的背景顏色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630226" y="5351905"/>
            <a:ext cx="2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←該段落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背景顏色</a:t>
            </a:r>
          </a:p>
        </p:txBody>
      </p:sp>
      <p:sp>
        <p:nvSpPr>
          <p:cNvPr id="12" name="矩形 11"/>
          <p:cNvSpPr/>
          <p:nvPr/>
        </p:nvSpPr>
        <p:spPr>
          <a:xfrm>
            <a:off x="1173481" y="2706868"/>
            <a:ext cx="922019" cy="471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73481" y="5011107"/>
            <a:ext cx="617220" cy="340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173481" y="5390962"/>
            <a:ext cx="617220" cy="340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5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Text Color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CSS</a:t>
            </a:r>
            <a:r>
              <a:rPr lang="zh-TW" altLang="en-US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color</a:t>
            </a:r>
            <a:r>
              <a:rPr lang="zh-TW" altLang="en-US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property</a:t>
            </a:r>
            <a:r>
              <a:rPr lang="zh-TW" altLang="en-US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text</a:t>
            </a:r>
            <a:r>
              <a:rPr lang="zh-TW" altLang="en-US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color</a:t>
            </a:r>
            <a:r>
              <a:rPr lang="zh-TW" altLang="en-US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3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element:</a:t>
            </a:r>
            <a:endParaRPr lang="zh-TW" altLang="en-US" sz="33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endParaRPr lang="zh-TW" altLang="en-US" sz="33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2000" kern="10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h1</a:t>
            </a:r>
            <a:r>
              <a:rPr lang="zh-TW" altLang="en-US" sz="20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</a:t>
            </a:r>
            <a:r>
              <a:rPr lang="en-US" altLang="zh-TW" sz="2000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color:blue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;"&gt;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heading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/h1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zh-TW" altLang="en-US" sz="20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</a:t>
            </a:r>
            <a:r>
              <a:rPr lang="en-US" altLang="zh-TW" sz="2000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color:red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;"&gt;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paragraph.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sz="2000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09096" y="4587148"/>
            <a:ext cx="2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h1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的文字顏色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09096" y="5064854"/>
            <a:ext cx="2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的文字顏色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34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Color Name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7900" y="1845734"/>
            <a:ext cx="5519687" cy="4023360"/>
          </a:xfrm>
        </p:spPr>
        <p:txBody>
          <a:bodyPr/>
          <a:lstStyle/>
          <a:p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zh-TW" altLang="en-US" sz="2000" kern="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kern="1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2000" kern="10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color:gold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</a:rPr>
              <a:t>Gold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sz="2000" dirty="0"/>
          </a:p>
          <a:p>
            <a:r>
              <a:rPr lang="en-US" altLang="zh-TW" sz="2000" kern="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zh-TW" altLang="en-US" sz="2000" kern="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kern="1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="color</a:t>
            </a:r>
            <a:r>
              <a:rPr lang="en-US" altLang="zh-TW" sz="2000" kern="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:#FFD700;"&gt;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</a:rPr>
              <a:t>Gold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zh-TW" sz="2000" kern="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sz="2000" kern="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542925" indent="0">
              <a:buNone/>
            </a:pPr>
            <a:r>
              <a:rPr lang="zh-TW" altLang="en-US" b="1" kern="100" dirty="0">
                <a:solidFill>
                  <a:schemeClr val="tx1"/>
                </a:solidFill>
                <a:latin typeface="Consolas" panose="020B0609020204030204" pitchFamily="49" charset="0"/>
              </a:rPr>
              <a:t>上述兩種</a:t>
            </a:r>
            <a:r>
              <a:rPr lang="zh-TW" altLang="en-US" b="1" kern="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效果一樣</a:t>
            </a:r>
            <a:endParaRPr lang="zh-TW" altLang="en-US" b="1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40742" y="5845252"/>
            <a:ext cx="5282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https://www.w3schools.com/colors/colors_names.asp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7" y="380999"/>
            <a:ext cx="5320185" cy="52428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31306" y="2328051"/>
            <a:ext cx="883919" cy="529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75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Fonts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CSS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font-family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property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defines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the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font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to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be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used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for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an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HTML</a:t>
            </a:r>
            <a:r>
              <a:rPr lang="zh-TW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element:</a:t>
            </a:r>
            <a:endParaRPr lang="zh-TW" altLang="en-US" sz="3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endParaRPr lang="zh-TW" altLang="en-US" sz="3100" dirty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31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h1</a:t>
            </a:r>
            <a:r>
              <a:rPr lang="zh-TW" altLang="en-US" sz="31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</a:t>
            </a:r>
            <a:r>
              <a:rPr lang="en-US" altLang="zh-TW" sz="3100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font-family:verdana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;"&gt;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heading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31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/h1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/>
            </a:r>
            <a:b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31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</a:t>
            </a:r>
            <a:r>
              <a:rPr lang="zh-TW" altLang="en-US" sz="31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style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="</a:t>
            </a:r>
            <a:r>
              <a:rPr lang="en-US" altLang="zh-TW" sz="3100" kern="1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font-family:courier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;"&gt;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This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is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a</a:t>
            </a:r>
            <a:r>
              <a:rPr lang="zh-TW" altLang="en-US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3100" kern="10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paragraph.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&lt;</a:t>
            </a:r>
            <a:r>
              <a:rPr lang="en-US" altLang="zh-TW" sz="3100" kern="1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/p</a:t>
            </a:r>
            <a:r>
              <a:rPr lang="en-US" altLang="zh-TW" sz="3100" kern="1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&gt;</a:t>
            </a:r>
            <a:endParaRPr lang="zh-TW" altLang="en-US" sz="3100" kern="10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85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90" y="504442"/>
            <a:ext cx="659222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6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通用字體</a:t>
            </a:r>
            <a:r>
              <a:rPr lang="zh-TW" altLang="en-US" dirty="0" smtClean="0"/>
              <a:t>系列</a:t>
            </a:r>
            <a:r>
              <a:rPr lang="en-US" altLang="zh-TW" dirty="0" smtClean="0"/>
              <a:t>(</a:t>
            </a:r>
            <a:r>
              <a:rPr lang="en-US" altLang="zh-TW" dirty="0"/>
              <a:t>Generic Font </a:t>
            </a:r>
            <a:r>
              <a:rPr lang="en-US" altLang="zh-TW" dirty="0" smtClean="0"/>
              <a:t>Families)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926" y="2017184"/>
            <a:ext cx="11363324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dirty="0"/>
              <a:t>在 </a:t>
            </a:r>
            <a:r>
              <a:rPr lang="en-US" altLang="zh-TW" dirty="0"/>
              <a:t>CSS </a:t>
            </a:r>
            <a:r>
              <a:rPr lang="zh-TW" altLang="en-US" dirty="0"/>
              <a:t>中有五個通用字體</a:t>
            </a:r>
            <a:r>
              <a:rPr lang="zh-TW" altLang="en-US" dirty="0" smtClean="0"/>
              <a:t>系列</a:t>
            </a:r>
            <a:endParaRPr lang="en-US" altLang="zh-TW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襯線</a:t>
            </a:r>
            <a:r>
              <a:rPr lang="zh-TW" altLang="en-US" dirty="0" smtClean="0"/>
              <a:t>字體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Serif)</a:t>
            </a:r>
            <a:r>
              <a:rPr lang="zh-TW" altLang="en-US" dirty="0" smtClean="0"/>
              <a:t>在</a:t>
            </a:r>
            <a:r>
              <a:rPr lang="zh-TW" altLang="en-US" dirty="0"/>
              <a:t>每個字母的邊緣都有一個小筆劃。它們營造出一種正式和優雅的感覺。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無襯線</a:t>
            </a:r>
            <a:r>
              <a:rPr lang="zh-TW" altLang="en-US" dirty="0" smtClean="0"/>
              <a:t>字體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Sans-serif)</a:t>
            </a:r>
            <a:r>
              <a:rPr lang="zh-TW" altLang="en-US" dirty="0" smtClean="0"/>
              <a:t>有</a:t>
            </a:r>
            <a:r>
              <a:rPr lang="zh-TW" altLang="en-US" dirty="0"/>
              <a:t>乾淨的線條（沒有附加小筆劃）。他們營造出現代簡約的外觀。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等寬</a:t>
            </a:r>
            <a:r>
              <a:rPr lang="zh-TW" altLang="en-US" dirty="0" smtClean="0"/>
              <a:t>字體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Monospace)</a:t>
            </a:r>
            <a:r>
              <a:rPr lang="en-US" altLang="zh-TW" dirty="0" smtClean="0"/>
              <a:t>- </a:t>
            </a:r>
            <a:r>
              <a:rPr lang="zh-TW" altLang="en-US" dirty="0"/>
              <a:t>這裡所有字母都</a:t>
            </a:r>
            <a:r>
              <a:rPr lang="zh-TW" altLang="en-US" dirty="0" smtClean="0"/>
              <a:t>具有固定</a:t>
            </a:r>
            <a:r>
              <a:rPr lang="zh-TW" altLang="en-US" dirty="0"/>
              <a:t>寬度。他們創造了一種機械的外觀。 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草書</a:t>
            </a:r>
            <a:r>
              <a:rPr lang="zh-TW" altLang="en-US" dirty="0" smtClean="0"/>
              <a:t>字體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Cursive)</a:t>
            </a:r>
            <a:r>
              <a:rPr lang="zh-TW" altLang="en-US" dirty="0" smtClean="0"/>
              <a:t>模仿</a:t>
            </a:r>
            <a:r>
              <a:rPr lang="zh-TW" altLang="en-US" dirty="0"/>
              <a:t>人類的筆跡。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幻想</a:t>
            </a:r>
            <a:r>
              <a:rPr lang="zh-TW" altLang="en-US" dirty="0" smtClean="0"/>
              <a:t>字體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Fantasy)</a:t>
            </a:r>
            <a:r>
              <a:rPr lang="zh-TW" altLang="en-US" dirty="0" smtClean="0"/>
              <a:t>是</a:t>
            </a:r>
            <a:r>
              <a:rPr lang="zh-TW" altLang="en-US" dirty="0"/>
              <a:t>裝飾</a:t>
            </a:r>
            <a:r>
              <a:rPr lang="en-US" altLang="zh-TW" dirty="0"/>
              <a:t>/</a:t>
            </a:r>
            <a:r>
              <a:rPr lang="zh-TW" altLang="en-US" dirty="0"/>
              <a:t>俏皮的字體。</a:t>
            </a:r>
          </a:p>
          <a:p>
            <a:pPr marL="0" indent="0">
              <a:buNone/>
            </a:pPr>
            <a:r>
              <a:rPr lang="zh-TW" altLang="en-US" dirty="0"/>
              <a:t>所有不同的字體名稱都屬於通用字體系列之一</a:t>
            </a:r>
            <a:r>
              <a:rPr lang="zh-TW" altLang="en-US" dirty="0" smtClean="0"/>
              <a:t>。</a:t>
            </a:r>
            <a:r>
              <a:rPr lang="en-US" altLang="zh-TW" dirty="0"/>
              <a:t>https://www.w3schools.com/css/css_font.asp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71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208" y="2426958"/>
            <a:ext cx="9283863" cy="3016912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STYLES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98672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307</TotalTime>
  <Words>1247</Words>
  <Application>Microsoft Office PowerPoint</Application>
  <PresentationFormat>寬螢幕</PresentationFormat>
  <Paragraphs>175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2" baseType="lpstr">
      <vt:lpstr>細明體</vt:lpstr>
      <vt:lpstr>微軟正黑體</vt:lpstr>
      <vt:lpstr>新細明體</vt:lpstr>
      <vt:lpstr>Arial Narrow</vt:lpstr>
      <vt:lpstr>Calibri</vt:lpstr>
      <vt:lpstr>Calibri Light</vt:lpstr>
      <vt:lpstr>Consolas</vt:lpstr>
      <vt:lpstr>Verdana</vt:lpstr>
      <vt:lpstr>Wingdings</vt:lpstr>
      <vt:lpstr>Wingdings 2</vt:lpstr>
      <vt:lpstr>HDOfficeLightV0</vt:lpstr>
      <vt:lpstr>回顧</vt:lpstr>
      <vt:lpstr>8. Styles</vt:lpstr>
      <vt:lpstr>The HTML Style Attribute</vt:lpstr>
      <vt:lpstr>Background Color</vt:lpstr>
      <vt:lpstr>Text Color</vt:lpstr>
      <vt:lpstr>Color Name</vt:lpstr>
      <vt:lpstr>Fonts</vt:lpstr>
      <vt:lpstr>Example</vt:lpstr>
      <vt:lpstr>通用字體系列(Generic Font Families)</vt:lpstr>
      <vt:lpstr>Example</vt:lpstr>
      <vt:lpstr>Best web safe fonts for HTML and CSS</vt:lpstr>
      <vt:lpstr>Text Size</vt:lpstr>
      <vt:lpstr>font-size</vt:lpstr>
      <vt:lpstr>font-size 1</vt:lpstr>
      <vt:lpstr>font-size 2</vt:lpstr>
      <vt:lpstr>Text Alignment</vt:lpstr>
      <vt:lpstr>Alignment</vt:lpstr>
      <vt:lpstr>Chapter Summary</vt:lpstr>
      <vt:lpstr>作業8A</vt:lpstr>
      <vt:lpstr>作業8B</vt:lpstr>
      <vt:lpstr>作業8B補充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79</cp:revision>
  <dcterms:created xsi:type="dcterms:W3CDTF">2022-02-23T02:23:54Z</dcterms:created>
  <dcterms:modified xsi:type="dcterms:W3CDTF">2022-03-13T11:30:21Z</dcterms:modified>
</cp:coreProperties>
</file>