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6"/>
  </p:notesMasterIdLst>
  <p:sldIdLst>
    <p:sldId id="275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304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0F3C-5622-4303-8AAD-E9414E95B762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1100-2F67-487C-9503-DEE900C346F9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7FBD-FB34-4B90-9A1B-36AE30D93A3B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6F9-1502-4D51-8822-D84372E74301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C0D-B8FB-4FC4-B717-2BA8A08F5919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0600-1A5A-40DF-BA65-9B6EBB29A641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851-9213-4B22-A0D1-53758B77B571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4DEB-20C7-44D8-90AC-FAEB8DC4AB64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2A44-8CDE-45DC-9DE1-87AD3624BBBD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77CF-4DA1-4974-B5D4-B78888D7D7CA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EB89C7-ABF6-4927-AA43-775361CF7056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684A-D6AE-44CF-A6AA-F7E49A3BF086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4BF-05AF-4C35-8C53-2B711BCF8632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EC43-03B6-4B28-9581-9C65C8727604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F5E7-D12D-47CC-ABB6-9BCCA131B5DA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D460-1A8E-434A-9079-E798A5DEC19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9A0-B503-49C2-A3AC-674736BE9C77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9F2D-E8E0-4D5F-9266-4EE3D7694A63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B96F-0D67-4322-9FD3-A6105C5D058E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BB88-84DB-4797-A3D8-0E45D48612BB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C04A-51B8-4CF0-B985-9858406B5C53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E942-5594-43E3-BAF4-38B413F45903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40CD49-AB64-4483-BEA4-E7B026523700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47FF2F-D920-4E3E-A756-A7C6A393879B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Formatting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em.asp" TargetMode="External"/><Relationship Id="rId2" Type="http://schemas.openxmlformats.org/officeDocument/2006/relationships/hyperlink" Target="https://www.w3schools.com/tags/tag_b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tags/tag_strong.asp" TargetMode="External"/><Relationship Id="rId5" Type="http://schemas.openxmlformats.org/officeDocument/2006/relationships/hyperlink" Target="https://www.w3schools.com/tags/tag_small.asp" TargetMode="External"/><Relationship Id="rId4" Type="http://schemas.openxmlformats.org/officeDocument/2006/relationships/hyperlink" Target="https://www.w3schools.com/tags/tag_i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up.asp" TargetMode="External"/><Relationship Id="rId2" Type="http://schemas.openxmlformats.org/officeDocument/2006/relationships/hyperlink" Target="https://www.w3schools.com/tags/tag_sub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tags/tag_mark.asp" TargetMode="External"/><Relationship Id="rId5" Type="http://schemas.openxmlformats.org/officeDocument/2006/relationships/hyperlink" Target="https://www.w3schools.com/tags/tag_del.asp" TargetMode="External"/><Relationship Id="rId4" Type="http://schemas.openxmlformats.org/officeDocument/2006/relationships/hyperlink" Target="https://www.w3schools.com/tags/tag_i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8(&#31684;&#20363;).ht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9. </a:t>
            </a:r>
            <a:r>
              <a:rPr lang="en-US" altLang="zh-TW" dirty="0">
                <a:solidFill>
                  <a:schemeClr val="tx1"/>
                </a:solidFill>
              </a:rPr>
              <a:t>Text Formatting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HTML Contains Several Elements For Defining Text With A Special Meaning.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cap="none" dirty="0" smtClean="0"/>
              <a:t>HTML</a:t>
            </a:r>
            <a:r>
              <a:rPr lang="zh-TW" altLang="en-US" sz="2000" cap="none" dirty="0" smtClean="0"/>
              <a:t>字體的各種變化</a:t>
            </a:r>
            <a:endParaRPr lang="zh-TW" altLang="en-US" sz="2000" cap="none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541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hlinkClick r:id="rId2"/>
              </a:rPr>
              <a:t>https://www.w3schools.com/html/html_formatting.asp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921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Summary1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16068"/>
              </p:ext>
            </p:extLst>
          </p:nvPr>
        </p:nvGraphicFramePr>
        <p:xfrm>
          <a:off x="1385882" y="2060086"/>
          <a:ext cx="9482143" cy="390256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614150">
                  <a:extLst>
                    <a:ext uri="{9D8B030D-6E8A-4147-A177-3AD203B41FA5}">
                      <a16:colId xmlns:a16="http://schemas.microsoft.com/office/drawing/2014/main" val="2979670651"/>
                    </a:ext>
                  </a:extLst>
                </a:gridCol>
                <a:gridCol w="7867993">
                  <a:extLst>
                    <a:ext uri="{9D8B030D-6E8A-4147-A177-3AD203B41FA5}">
                      <a16:colId xmlns:a16="http://schemas.microsoft.com/office/drawing/2014/main" val="4111690928"/>
                    </a:ext>
                  </a:extLst>
                </a:gridCol>
              </a:tblGrid>
              <a:tr h="650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Description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1474234428"/>
                  </a:ext>
                </a:extLst>
              </a:tr>
              <a:tr h="650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 dirty="0">
                          <a:effectLst/>
                          <a:hlinkClick r:id="rId2"/>
                        </a:rPr>
                        <a:t>&lt;b&gt;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bold text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3050700050"/>
                  </a:ext>
                </a:extLst>
              </a:tr>
              <a:tr h="650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3"/>
                        </a:rPr>
                        <a:t>&lt;em&gt;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emphasized text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2541884714"/>
                  </a:ext>
                </a:extLst>
              </a:tr>
              <a:tr h="650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4"/>
                        </a:rPr>
                        <a:t>&lt;i&gt;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a part of text in an alternate voice or mood - Italic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2892156116"/>
                  </a:ext>
                </a:extLst>
              </a:tr>
              <a:tr h="650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5"/>
                        </a:rPr>
                        <a:t>&lt;small&gt;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smaller text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2654902047"/>
                  </a:ext>
                </a:extLst>
              </a:tr>
              <a:tr h="650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6"/>
                        </a:rPr>
                        <a:t>&lt;strong&gt;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important text -strong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1338314386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83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Summary2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15018"/>
              </p:ext>
            </p:extLst>
          </p:nvPr>
        </p:nvGraphicFramePr>
        <p:xfrm>
          <a:off x="1317724" y="2241061"/>
          <a:ext cx="9007376" cy="329296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33330">
                  <a:extLst>
                    <a:ext uri="{9D8B030D-6E8A-4147-A177-3AD203B41FA5}">
                      <a16:colId xmlns:a16="http://schemas.microsoft.com/office/drawing/2014/main" val="2979670651"/>
                    </a:ext>
                  </a:extLst>
                </a:gridCol>
                <a:gridCol w="7474046">
                  <a:extLst>
                    <a:ext uri="{9D8B030D-6E8A-4147-A177-3AD203B41FA5}">
                      <a16:colId xmlns:a16="http://schemas.microsoft.com/office/drawing/2014/main" val="4111690928"/>
                    </a:ext>
                  </a:extLst>
                </a:gridCol>
              </a:tblGrid>
              <a:tr h="4409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Description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1474234428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 dirty="0">
                          <a:effectLst/>
                          <a:hlinkClick r:id="rId2"/>
                        </a:rPr>
                        <a:t>&lt;sub&gt;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</a:t>
                      </a:r>
                      <a:r>
                        <a:rPr lang="en-US" sz="3200" kern="0" dirty="0">
                          <a:effectLst/>
                        </a:rPr>
                        <a:t>sub</a:t>
                      </a:r>
                      <a:r>
                        <a:rPr lang="en-US" sz="2400" kern="0" dirty="0">
                          <a:effectLst/>
                        </a:rPr>
                        <a:t>scripted text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3882316405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3"/>
                        </a:rPr>
                        <a:t>&lt;sup&gt;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</a:t>
                      </a:r>
                      <a:r>
                        <a:rPr lang="en-US" sz="3200" kern="0" dirty="0">
                          <a:effectLst/>
                        </a:rPr>
                        <a:t>sup</a:t>
                      </a:r>
                      <a:r>
                        <a:rPr lang="en-US" sz="2400" kern="0" dirty="0">
                          <a:effectLst/>
                        </a:rPr>
                        <a:t>erscripted text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4077722833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4"/>
                        </a:rPr>
                        <a:t>&lt;ins&gt;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</a:t>
                      </a:r>
                      <a:r>
                        <a:rPr lang="en-US" sz="3200" kern="0" dirty="0">
                          <a:effectLst/>
                        </a:rPr>
                        <a:t>ins</a:t>
                      </a:r>
                      <a:r>
                        <a:rPr lang="en-US" sz="2400" kern="0" dirty="0">
                          <a:effectLst/>
                        </a:rPr>
                        <a:t>erted text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1782091732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5"/>
                        </a:rPr>
                        <a:t>&lt;del&gt;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</a:t>
                      </a:r>
                      <a:r>
                        <a:rPr lang="en-US" sz="3200" kern="0" dirty="0">
                          <a:effectLst/>
                        </a:rPr>
                        <a:t>del</a:t>
                      </a:r>
                      <a:r>
                        <a:rPr lang="en-US" sz="2400" kern="0" dirty="0">
                          <a:effectLst/>
                        </a:rPr>
                        <a:t>eted text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3327314839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u="sng" kern="0">
                          <a:effectLst/>
                          <a:hlinkClick r:id="rId6"/>
                        </a:rPr>
                        <a:t>&lt;mark&gt;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Defines </a:t>
                      </a:r>
                      <a:r>
                        <a:rPr lang="en-US" sz="3200" kern="0" dirty="0">
                          <a:effectLst/>
                        </a:rPr>
                        <a:t>mark</a:t>
                      </a:r>
                      <a:r>
                        <a:rPr lang="en-US" sz="2400" kern="0" dirty="0">
                          <a:effectLst/>
                        </a:rPr>
                        <a:t>ed/highlighted text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2414833191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3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617845" cy="402336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cs typeface="新細明體" panose="02020500000000000000" pitchFamily="18" charset="-120"/>
              </a:rPr>
              <a:t>請做出下列網頁：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r>
              <a:rPr lang="zh-TW" altLang="en-US" b="1" dirty="0">
                <a:cs typeface="新細明體" panose="02020500000000000000" pitchFamily="18" charset="-120"/>
              </a:rPr>
              <a:t>均用段落</a:t>
            </a:r>
            <a:endParaRPr lang="en-US" altLang="zh-TW" b="1" dirty="0">
              <a:cs typeface="新細明體" panose="02020500000000000000" pitchFamily="18" charset="-120"/>
            </a:endParaRPr>
          </a:p>
          <a:p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43" y="937928"/>
            <a:ext cx="4511161" cy="51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9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9</a:t>
            </a:r>
            <a:r>
              <a:rPr lang="en-US" altLang="zh-TW" b="1" dirty="0" smtClean="0">
                <a:hlinkClick r:id="rId2"/>
              </a:rPr>
              <a:t>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>
                <a:hlinkClick r:id="rId3"/>
              </a:rPr>
              <a:t>https</a:t>
            </a:r>
            <a:r>
              <a:rPr lang="en-US" altLang="zh-TW" sz="2900" b="1" dirty="0">
                <a:hlinkClick r:id="rId3"/>
              </a:rPr>
              <a:t>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sz="2900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sz="2900" b="1" dirty="0"/>
              <a:t>http://fs3.just.edu.tw/~cc/04_teach/doc/useFTP.htm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Formatting </a:t>
            </a:r>
            <a:r>
              <a:rPr lang="en-US" altLang="zh-TW" b="0" dirty="0" smtClean="0">
                <a:solidFill>
                  <a:schemeClr val="tx1"/>
                </a:solidFill>
              </a:rPr>
              <a:t>Elements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26016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Formatting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elements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were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designed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display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special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types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en-US" altLang="zh-TW" sz="40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:</a:t>
            </a:r>
            <a:endParaRPr lang="zh-TW" altLang="en-US" sz="40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49311" y="2436425"/>
            <a:ext cx="524827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zh-TW" sz="28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&lt;b&gt;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Bold</a:t>
            </a:r>
            <a:r>
              <a:rPr lang="zh-TW" altLang="en-US" sz="28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2800" kern="100" dirty="0" smtClean="0">
              <a:solidFill>
                <a:srgbClr val="C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8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&lt;strong&gt;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Important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2800" kern="100" dirty="0" smtClean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8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2800" kern="100" dirty="0" err="1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28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Italic</a:t>
            </a:r>
            <a:r>
              <a:rPr lang="zh-TW" altLang="en-US" sz="28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2800" kern="100" dirty="0" smtClean="0">
              <a:solidFill>
                <a:srgbClr val="C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8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2800" kern="100" dirty="0" err="1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em</a:t>
            </a:r>
            <a:r>
              <a:rPr lang="en-US" altLang="zh-TW" sz="28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Emphasized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2800" kern="100" dirty="0" smtClean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8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&lt;mark&gt;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Marked</a:t>
            </a:r>
            <a:r>
              <a:rPr lang="zh-TW" altLang="en-US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2800" kern="100" dirty="0" smtClean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360252" y="2571750"/>
            <a:ext cx="4795428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zh-TW" sz="33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&lt;small&gt;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Smaller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3300" kern="100" dirty="0" smtClean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33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&lt;del&gt;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Deleted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3300" kern="100" dirty="0" smtClean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33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&lt;ins&gt;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Inserted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3300" kern="100" dirty="0" smtClean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33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&lt;sub&gt;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Subscript</a:t>
            </a:r>
            <a:r>
              <a:rPr lang="zh-TW" altLang="en-US" sz="33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3300" kern="100" dirty="0" smtClean="0">
              <a:solidFill>
                <a:srgbClr val="C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3300" kern="1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&lt;sup&gt;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zh-TW" altLang="en-US" sz="3300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Superscript</a:t>
            </a:r>
            <a:r>
              <a:rPr lang="zh-TW" altLang="en-US" sz="33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kern="100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endParaRPr lang="zh-TW" altLang="en-US" sz="3300" kern="100" dirty="0" smtClean="0">
              <a:solidFill>
                <a:srgbClr val="C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buClr>
                <a:schemeClr val="accent3"/>
              </a:buClr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2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&lt;b&gt; and &lt;strong&gt; Elements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&lt;b&gt;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bold</a:t>
            </a:r>
            <a:r>
              <a:rPr lang="zh-TW" altLang="en-US" sz="31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without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extra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importance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</a:p>
          <a:p>
            <a:pPr marL="0" indent="0">
              <a:buNone/>
            </a:pP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     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bold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/b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kern="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&lt;strong&gt;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with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strong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importance.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content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inside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typically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displayed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u="sng" kern="1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bold</a:t>
            </a:r>
            <a:r>
              <a:rPr lang="en-US" altLang="zh-TW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  <a:endParaRPr lang="en-US" altLang="zh-TW" kern="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 &lt;</a:t>
            </a:r>
            <a:r>
              <a:rPr lang="en-US" altLang="zh-TW" kern="10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strong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important!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/strong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18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&lt;</a:t>
            </a:r>
            <a:r>
              <a:rPr lang="en-US" altLang="zh-TW" b="0" dirty="0" err="1">
                <a:solidFill>
                  <a:schemeClr val="tx1"/>
                </a:solidFill>
              </a:rPr>
              <a:t>i</a:t>
            </a:r>
            <a:r>
              <a:rPr lang="en-US" altLang="zh-TW" b="0" dirty="0">
                <a:solidFill>
                  <a:schemeClr val="tx1"/>
                </a:solidFill>
              </a:rPr>
              <a:t>&gt; and &lt;</a:t>
            </a:r>
            <a:r>
              <a:rPr lang="en-US" altLang="zh-TW" b="0" dirty="0" err="1">
                <a:solidFill>
                  <a:schemeClr val="tx1"/>
                </a:solidFill>
              </a:rPr>
              <a:t>em</a:t>
            </a:r>
            <a:r>
              <a:rPr lang="en-US" altLang="zh-TW" b="0" dirty="0">
                <a:solidFill>
                  <a:schemeClr val="tx1"/>
                </a:solidFill>
              </a:rPr>
              <a:t>&gt; </a:t>
            </a:r>
            <a:r>
              <a:rPr lang="en-US" altLang="zh-TW" b="0" dirty="0" smtClean="0">
                <a:solidFill>
                  <a:schemeClr val="tx1"/>
                </a:solidFill>
              </a:rPr>
              <a:t>Elements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7730" y="1748191"/>
            <a:ext cx="10780395" cy="4831291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part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alternate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voice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mood.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content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inside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typically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displayed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5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sz="35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5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italic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indent="0">
              <a:spcBef>
                <a:spcPts val="200"/>
              </a:spcBef>
              <a:buNone/>
            </a:pP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Tip: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often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indicate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technical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term,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phrase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from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another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language,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thought,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ship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name,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etc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        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italic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em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emphasized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content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inside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typically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displayed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5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sz="35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5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italic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indent="0">
              <a:spcBef>
                <a:spcPts val="200"/>
              </a:spcBef>
              <a:buNone/>
            </a:pP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Tip: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screen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reader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will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pronounce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words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em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with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emphasis,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using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verbal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stress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em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emphasized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em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11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&lt;small&gt; </a:t>
            </a:r>
            <a:r>
              <a:rPr lang="en-US" altLang="zh-TW" b="0" dirty="0" smtClean="0">
                <a:solidFill>
                  <a:schemeClr val="tx1"/>
                </a:solidFill>
              </a:rPr>
              <a:t>and </a:t>
            </a:r>
            <a:r>
              <a:rPr lang="en-US" altLang="zh-TW" b="0" dirty="0">
                <a:solidFill>
                  <a:schemeClr val="tx1"/>
                </a:solidFill>
              </a:rPr>
              <a:t>&lt;mark&gt; Element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&lt;small&gt;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6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smaller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8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small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some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smaller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text.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/small</a:t>
            </a:r>
            <a:r>
              <a:rPr lang="en-US" altLang="zh-TW" sz="28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&lt;mark&gt;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that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should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6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marked</a:t>
            </a:r>
            <a:r>
              <a:rPr lang="zh-TW" altLang="en-US" sz="26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6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or</a:t>
            </a:r>
            <a:r>
              <a:rPr lang="zh-TW" altLang="en-US" sz="26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6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highlighted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8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Do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not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forget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buy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mark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milk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/mark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today.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2800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sz="2800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006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&lt;del&gt; </a:t>
            </a:r>
            <a:r>
              <a:rPr lang="en-US" altLang="zh-TW" b="0" dirty="0" smtClean="0">
                <a:solidFill>
                  <a:schemeClr val="tx1"/>
                </a:solidFill>
              </a:rPr>
              <a:t>Element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&lt;del&gt;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that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been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deleted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from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document.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Browsers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will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usually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strike</a:t>
            </a:r>
            <a:r>
              <a:rPr lang="zh-TW" altLang="en-US" sz="28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sz="28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through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deleted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text: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My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favorite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color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del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blue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/del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red.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47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&lt;ins&gt; </a:t>
            </a:r>
            <a:r>
              <a:rPr lang="en-US" altLang="zh-TW" b="0" dirty="0" smtClean="0">
                <a:solidFill>
                  <a:schemeClr val="tx1"/>
                </a:solidFill>
              </a:rPr>
              <a:t>Element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19591" cy="40233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&lt;ins&gt;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that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been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inserted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document.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Browsers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will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usually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underline</a:t>
            </a:r>
            <a:r>
              <a:rPr lang="zh-TW" altLang="en-US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inserted</a:t>
            </a:r>
            <a:r>
              <a:rPr lang="zh-TW" altLang="en-US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: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indent="0">
              <a:buNone/>
            </a:pP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My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favorite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color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del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blue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/del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ins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red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/ins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15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&lt;sub&gt; Element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&lt;sub&gt;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0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subscript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Subscript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appears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half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character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below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normal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sometimes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rendered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smaller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font.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Subscript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chemical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formulas,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like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</a:t>
            </a:r>
            <a:r>
              <a:rPr lang="en-US" altLang="zh-TW" sz="2000" baseline="-250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O: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 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sub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subscripted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/sub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&lt;sup&gt; Element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&lt;sup&gt;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000" b="1" u="sng" kern="1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superscript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Superscript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appears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half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character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above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normal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sometimes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rendered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smaller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font.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Superscript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footnotes,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like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WWW: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sup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superscripted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/sup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Formatting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6461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217</TotalTime>
  <Words>791</Words>
  <Application>Microsoft Office PowerPoint</Application>
  <PresentationFormat>寬螢幕</PresentationFormat>
  <Paragraphs>106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9. Text Formatting</vt:lpstr>
      <vt:lpstr>HTML Formatting Elements</vt:lpstr>
      <vt:lpstr>HTML &lt;b&gt; and &lt;strong&gt; Elements</vt:lpstr>
      <vt:lpstr>HTML &lt;i&gt; and &lt;em&gt; Elements</vt:lpstr>
      <vt:lpstr>HTML &lt;small&gt; and &lt;mark&gt; Element</vt:lpstr>
      <vt:lpstr>HTML &lt;del&gt; Element</vt:lpstr>
      <vt:lpstr>HTML &lt;ins&gt; Element</vt:lpstr>
      <vt:lpstr>HTML &lt;sub&gt; Element</vt:lpstr>
      <vt:lpstr>HTML &lt;sup&gt; Element</vt:lpstr>
      <vt:lpstr>Summary1</vt:lpstr>
      <vt:lpstr>Summary2</vt:lpstr>
      <vt:lpstr>作業9</vt:lpstr>
      <vt:lpstr>作業9補充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72</cp:revision>
  <dcterms:created xsi:type="dcterms:W3CDTF">2022-02-23T02:23:54Z</dcterms:created>
  <dcterms:modified xsi:type="dcterms:W3CDTF">2022-03-20T20:36:46Z</dcterms:modified>
</cp:coreProperties>
</file>