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0" r:id="rId1"/>
    <p:sldMasterId id="2147483684" r:id="rId2"/>
  </p:sldMasterIdLst>
  <p:notesMasterIdLst>
    <p:notesMasterId r:id="rId17"/>
  </p:notesMasterIdLst>
  <p:sldIdLst>
    <p:sldId id="287" r:id="rId3"/>
    <p:sldId id="288" r:id="rId4"/>
    <p:sldId id="289" r:id="rId5"/>
    <p:sldId id="290" r:id="rId6"/>
    <p:sldId id="291" r:id="rId7"/>
    <p:sldId id="292" r:id="rId8"/>
    <p:sldId id="293" r:id="rId9"/>
    <p:sldId id="294" r:id="rId10"/>
    <p:sldId id="295" r:id="rId11"/>
    <p:sldId id="307" r:id="rId12"/>
    <p:sldId id="296" r:id="rId13"/>
    <p:sldId id="297" r:id="rId14"/>
    <p:sldId id="305" r:id="rId15"/>
    <p:sldId id="30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淺色樣式 2 - 輔色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中等深淺樣式 1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E171933-4619-4E11-9A3F-F7608DF75F80}" styleName="中等深淺樣式 1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2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44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4D9C49-5F4A-4C0F-9D78-FD462A77B8CB}" type="datetimeFigureOut">
              <a:rPr lang="zh-TW" altLang="en-US" smtClean="0"/>
              <a:t>2022/3/21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EABA97-6DE6-4F15-8690-2F06C5C23B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5325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16EDE-6200-4E51-815F-1E34FF7DEAF0}" type="datetime1">
              <a:rPr lang="zh-TW" altLang="en-US" smtClean="0"/>
              <a:t>2022/3/21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Quotation 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1136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A19DF-9227-4568-83CC-CF5ACA95889D}" type="datetime1">
              <a:rPr lang="zh-TW" altLang="en-US" smtClean="0"/>
              <a:t>2022/3/21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Quotation 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6847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2832E-D75E-40FA-A050-04D9C2E07D12}" type="datetime1">
              <a:rPr lang="zh-TW" altLang="en-US" smtClean="0"/>
              <a:t>2022/3/21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Quotation 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65259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b="1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b="1" cap="all" spc="200" baseline="0">
                <a:solidFill>
                  <a:schemeClr val="tx2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dirty="0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ECDBA-F263-4BFB-97F6-F424F13FD186}" type="datetime1">
              <a:rPr lang="zh-TW" altLang="en-US" smtClean="0"/>
              <a:t>2022/3/21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Quotation 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92748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marL="0">
              <a:defRPr sz="44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447675" indent="-447675">
              <a:lnSpc>
                <a:spcPct val="150000"/>
              </a:lnSpc>
              <a:buSzPct val="60000"/>
              <a:buFont typeface="Wingdings" panose="05000000000000000000" pitchFamily="2" charset="2"/>
              <a:buChar char="l"/>
              <a:defRPr sz="32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lnSpc>
                <a:spcPct val="150000"/>
              </a:lnSpc>
              <a:defRPr sz="2800"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lnSpc>
                <a:spcPct val="150000"/>
              </a:lnSpc>
              <a:defRPr sz="2000"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lnSpc>
                <a:spcPct val="150000"/>
              </a:lnSpc>
              <a:defRPr sz="2000"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lnSpc>
                <a:spcPct val="150000"/>
              </a:lnSpc>
              <a:defRPr sz="2000"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7B777-11C5-433B-8F62-8D8EBE96A52F}" type="datetime1">
              <a:rPr lang="zh-TW" altLang="en-US" smtClean="0"/>
              <a:t>2022/3/21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 b="1"/>
            </a:lvl1pPr>
          </a:lstStyle>
          <a:p>
            <a:r>
              <a:rPr lang="en-US" altLang="zh-TW" dirty="0" smtClean="0"/>
              <a:t>HPLI / HTML - Quotation </a:t>
            </a:r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 b="1"/>
            </a:lvl1pPr>
          </a:lstStyle>
          <a:p>
            <a:fld id="{DDDDA1CD-EA3D-49E1-AF4C-B715EC7A2469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377281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B5582-DC2F-40C9-B026-A769CD36CDFF}" type="datetime1">
              <a:rPr lang="zh-TW" altLang="en-US" smtClean="0"/>
              <a:t>2022/3/21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Quotation 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49427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35DA4-DFA9-433E-A118-B5E25897747E}" type="datetime1">
              <a:rPr lang="zh-TW" altLang="en-US" smtClean="0"/>
              <a:t>2022/3/21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Quotation </a:t>
            </a: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1491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AE007-0BDD-4B60-A6E8-3E228F314940}" type="datetime1">
              <a:rPr lang="zh-TW" altLang="en-US" smtClean="0"/>
              <a:t>2022/3/21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Quotation </a:t>
            </a:r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46941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164E6-92DD-4E58-9297-A41176B5196C}" type="datetime1">
              <a:rPr lang="zh-TW" altLang="en-US" smtClean="0"/>
              <a:t>2022/3/21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Quotation </a:t>
            </a:r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55058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B7874-DA26-4E2C-92E7-E59A0C414E2F}" type="datetime1">
              <a:rPr lang="zh-TW" altLang="en-US" smtClean="0"/>
              <a:t>2022/3/21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altLang="zh-TW" smtClean="0"/>
              <a:t>HPLI / HTML - Quotation </a:t>
            </a:r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07090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0D00787-0CD6-4492-A939-E257C5DE30C0}" type="datetime1">
              <a:rPr lang="zh-TW" altLang="en-US" smtClean="0"/>
              <a:t>2022/3/21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altLang="zh-TW" smtClean="0"/>
              <a:t>HPLI / HTML - Quotation </a:t>
            </a: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DDDA1CD-EA3D-49E1-AF4C-B715EC7A24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9278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ED20E-D177-43E8-94B9-E76852B64F63}" type="datetime1">
              <a:rPr lang="zh-TW" altLang="en-US" smtClean="0"/>
              <a:t>2022/3/21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Quotation 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62364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4E8A1-C3B7-4FC4-B1BB-A6A018FEE553}" type="datetime1">
              <a:rPr lang="zh-TW" altLang="en-US" smtClean="0"/>
              <a:t>2022/3/21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Quotation </a:t>
            </a: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93723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E23B8-6499-4D40-9AC2-864FFF9111A5}" type="datetime1">
              <a:rPr lang="zh-TW" altLang="en-US" smtClean="0"/>
              <a:t>2022/3/21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Quotation 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045638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D01A2-2751-4814-B272-AE3A54D0866D}" type="datetime1">
              <a:rPr lang="zh-TW" altLang="en-US" smtClean="0"/>
              <a:t>2022/3/21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Quotation 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4863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BEF1-0D16-4D3F-9336-EECFA85C1BCF}" type="datetime1">
              <a:rPr lang="zh-TW" altLang="en-US" smtClean="0"/>
              <a:t>2022/3/21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Quotation 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8521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95939-A3DC-4042-B69C-41F17036B2C8}" type="datetime1">
              <a:rPr lang="zh-TW" altLang="en-US" smtClean="0"/>
              <a:t>2022/3/21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Quotation </a:t>
            </a: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8510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1274E-436E-4D1B-B031-C27205070E72}" type="datetime1">
              <a:rPr lang="zh-TW" altLang="en-US" smtClean="0"/>
              <a:t>2022/3/21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Quotation </a:t>
            </a:r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576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327EF-E711-4CBE-8481-971B6708129B}" type="datetime1">
              <a:rPr lang="zh-TW" altLang="en-US" smtClean="0"/>
              <a:t>2022/3/21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Quotation </a:t>
            </a:r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532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CE240-C1E4-472C-8E60-A1EAF04B100F}" type="datetime1">
              <a:rPr lang="zh-TW" altLang="en-US" smtClean="0"/>
              <a:t>2022/3/21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Quotation </a:t>
            </a:r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4851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0944B-9741-41D6-9889-FBD7618E5825}" type="datetime1">
              <a:rPr lang="zh-TW" altLang="en-US" smtClean="0"/>
              <a:t>2022/3/21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Quotation </a:t>
            </a: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7806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D88F4-2851-45FA-AA64-1DA4A68C20AA}" type="datetime1">
              <a:rPr lang="zh-TW" altLang="en-US" smtClean="0"/>
              <a:t>2022/3/21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Quotation </a:t>
            </a: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6130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9CC0A8B-CB2E-4816-95FD-99045A474C20}" type="datetime1">
              <a:rPr lang="zh-TW" altLang="en-US" smtClean="0"/>
              <a:t>2022/3/21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TW" smtClean="0"/>
              <a:t>HPLI / HTML - Quotation 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DA1CD-EA3D-49E1-AF4C-B715EC7A24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0448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9EE2371-DE71-4E8A-A90A-93B2DD1A0CCA}" type="datetime1">
              <a:rPr lang="zh-TW" altLang="en-US" smtClean="0"/>
              <a:t>2022/3/21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altLang="zh-TW" smtClean="0"/>
              <a:t>HPLI / HTML - Quotation 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DDDA1CD-EA3D-49E1-AF4C-B715EC7A246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1089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b="1" kern="1200" spc="-50" baseline="0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5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3200" kern="1200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38404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800" kern="1200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56692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74980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93268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html/html_quotation_elements.asp" TargetMode="Externa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tags/tag_address.asp" TargetMode="External"/><Relationship Id="rId7" Type="http://schemas.openxmlformats.org/officeDocument/2006/relationships/hyperlink" Target="https://www.w3schools.com/tags/tag_q.asp" TargetMode="External"/><Relationship Id="rId2" Type="http://schemas.openxmlformats.org/officeDocument/2006/relationships/hyperlink" Target="https://www.w3schools.com/tags/tag_abbr.asp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www.w3schools.com/tags/tag_cite.asp" TargetMode="External"/><Relationship Id="rId5" Type="http://schemas.openxmlformats.org/officeDocument/2006/relationships/hyperlink" Target="https://www.w3schools.com/tags/tag_blockquote.asp" TargetMode="External"/><Relationship Id="rId4" Type="http://schemas.openxmlformats.org/officeDocument/2006/relationships/hyperlink" Target="https://www.w3schools.com/tags/tag_bdo.asp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forms.gle/k2w9fWn6vT7JR1Z97" TargetMode="External"/><Relationship Id="rId2" Type="http://schemas.openxmlformats.org/officeDocument/2006/relationships/hyperlink" Target="http://studyweb.just.edu.tw/~s123456789/hw10.htm" TargetMode="Externa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smtClean="0"/>
              <a:t>10. </a:t>
            </a:r>
            <a:r>
              <a:rPr lang="en-US" altLang="zh-TW" sz="4400" dirty="0"/>
              <a:t>Quotation and Citation Elements</a:t>
            </a:r>
            <a:endParaRPr lang="zh-TW" altLang="zh-TW" sz="44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TW" sz="2000" cap="none" dirty="0" smtClean="0"/>
              <a:t>We will go through the &lt;</a:t>
            </a:r>
            <a:r>
              <a:rPr lang="en-US" altLang="zh-TW" sz="2000" cap="none" dirty="0" err="1" smtClean="0"/>
              <a:t>blockquote</a:t>
            </a:r>
            <a:r>
              <a:rPr lang="en-US" altLang="zh-TW" sz="2000" cap="none" dirty="0" smtClean="0"/>
              <a:t>&gt;,&lt;q&gt;, &lt;</a:t>
            </a:r>
            <a:r>
              <a:rPr lang="en-US" altLang="zh-TW" sz="2000" cap="none" dirty="0" err="1" smtClean="0"/>
              <a:t>abbr</a:t>
            </a:r>
            <a:r>
              <a:rPr lang="en-US" altLang="zh-TW" sz="2000" cap="none" dirty="0" smtClean="0"/>
              <a:t>&gt;, &lt;address&gt;, &lt;cite&gt;, and &lt;</a:t>
            </a:r>
            <a:r>
              <a:rPr lang="en-US" altLang="zh-TW" sz="2000" cap="none" dirty="0" err="1" smtClean="0"/>
              <a:t>bdo</a:t>
            </a:r>
            <a:r>
              <a:rPr lang="en-US" altLang="zh-TW" sz="2000" cap="none" dirty="0" smtClean="0"/>
              <a:t>&gt; HTML elements.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TW" sz="2000" cap="none" dirty="0" smtClean="0"/>
              <a:t>HTML</a:t>
            </a:r>
            <a:r>
              <a:rPr lang="zh-TW" altLang="en-US" sz="2000" cap="none" smtClean="0"/>
              <a:t>特定使用或引用資料的</a:t>
            </a:r>
            <a:r>
              <a:rPr lang="zh-TW" altLang="en-US" sz="2000" cap="none" dirty="0" smtClean="0"/>
              <a:t>格式</a:t>
            </a:r>
            <a:endParaRPr lang="zh-TW" altLang="en-US" sz="2000" cap="none" dirty="0"/>
          </a:p>
        </p:txBody>
      </p:sp>
      <p:sp>
        <p:nvSpPr>
          <p:cNvPr id="4" name="矩形 3"/>
          <p:cNvSpPr/>
          <p:nvPr/>
        </p:nvSpPr>
        <p:spPr>
          <a:xfrm>
            <a:off x="5664798" y="5873234"/>
            <a:ext cx="63270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u="sng" dirty="0">
                <a:hlinkClick r:id="rId2"/>
              </a:rPr>
              <a:t>https://www.w3schools.com/html/html_quotation_elements.asp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848640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補充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Cite</a:t>
            </a:r>
            <a:r>
              <a:rPr lang="zh-TW" altLang="en-US" dirty="0" smtClean="0"/>
              <a:t>，可用，也可以不寫。</a:t>
            </a:r>
            <a:endParaRPr lang="en-US" altLang="zh-TW" dirty="0" smtClean="0"/>
          </a:p>
          <a:p>
            <a:r>
              <a:rPr lang="zh-TW" altLang="en-US" dirty="0" smtClean="0"/>
              <a:t>最主要</a:t>
            </a:r>
            <a:r>
              <a:rPr lang="zh-TW" altLang="en-US" dirty="0"/>
              <a:t>是</a:t>
            </a:r>
            <a:r>
              <a:rPr lang="zh-TW" altLang="en-US" dirty="0" smtClean="0"/>
              <a:t>讓網路整體統計用，</a:t>
            </a:r>
            <a:r>
              <a:rPr lang="zh-TW" altLang="en-US" dirty="0"/>
              <a:t>計算</a:t>
            </a:r>
            <a:r>
              <a:rPr lang="zh-TW" altLang="en-US" dirty="0" smtClean="0"/>
              <a:t>引用該網站的總次數。</a:t>
            </a:r>
            <a:endParaRPr lang="en-US" altLang="zh-TW" dirty="0" smtClean="0"/>
          </a:p>
          <a:p>
            <a:r>
              <a:rPr lang="zh-TW" altLang="en-US" dirty="0"/>
              <a:t>文字會縮排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此指令通常是</a:t>
            </a:r>
            <a:r>
              <a:rPr lang="zh-TW" altLang="en-US" dirty="0" smtClean="0"/>
              <a:t>給程式設計者參考用，對於網頁使用者，並無太大的幫助。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Quotation 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pPr/>
              <a:t>9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06798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b="0" dirty="0">
                <a:solidFill>
                  <a:schemeClr val="tx1"/>
                </a:solidFill>
              </a:rPr>
              <a:t>HTML &lt;</a:t>
            </a:r>
            <a:r>
              <a:rPr lang="en-US" altLang="zh-TW" sz="4000" b="0" dirty="0" err="1">
                <a:solidFill>
                  <a:schemeClr val="tx1"/>
                </a:solidFill>
              </a:rPr>
              <a:t>bdo</a:t>
            </a:r>
            <a:r>
              <a:rPr lang="en-US" altLang="zh-TW" sz="4000" b="0" dirty="0">
                <a:solidFill>
                  <a:schemeClr val="tx1"/>
                </a:solidFill>
              </a:rPr>
              <a:t>&gt; for Bi-Directional </a:t>
            </a:r>
            <a:r>
              <a:rPr lang="en-US" altLang="zh-TW" sz="4000" b="0" dirty="0" smtClean="0">
                <a:solidFill>
                  <a:schemeClr val="tx1"/>
                </a:solidFill>
              </a:rPr>
              <a:t>Override</a:t>
            </a:r>
            <a:endParaRPr lang="zh-TW" altLang="en-US" sz="4000" dirty="0">
              <a:solidFill>
                <a:schemeClr val="tx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BDO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stands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for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Bi-Directional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Override.</a:t>
            </a:r>
            <a:endParaRPr lang="zh-TW" altLang="en-US" dirty="0">
              <a:solidFill>
                <a:srgbClr val="000000"/>
              </a:solidFill>
              <a:latin typeface="Verdana" panose="020B0604030504040204" pitchFamily="34" charset="0"/>
              <a:ea typeface="新細明體" panose="02020500000000000000" pitchFamily="18" charset="-120"/>
            </a:endParaRP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The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HTML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3600" dirty="0">
                <a:solidFill>
                  <a:srgbClr val="DC143C"/>
                </a:solidFill>
                <a:latin typeface="Consolas" panose="020B0609020204030204" pitchFamily="49" charset="0"/>
                <a:ea typeface="細明體" panose="02020509000000000000" pitchFamily="49" charset="-120"/>
              </a:rPr>
              <a:t>&lt;</a:t>
            </a:r>
            <a:r>
              <a:rPr lang="en-US" altLang="zh-TW" sz="3600" dirty="0" err="1">
                <a:solidFill>
                  <a:srgbClr val="DC143C"/>
                </a:solidFill>
                <a:latin typeface="Consolas" panose="020B0609020204030204" pitchFamily="49" charset="0"/>
                <a:ea typeface="細明體" panose="02020509000000000000" pitchFamily="49" charset="-120"/>
              </a:rPr>
              <a:t>bdo</a:t>
            </a:r>
            <a:r>
              <a:rPr lang="en-US" altLang="zh-TW" sz="3600" dirty="0">
                <a:solidFill>
                  <a:srgbClr val="DC143C"/>
                </a:solidFill>
                <a:latin typeface="Consolas" panose="020B0609020204030204" pitchFamily="49" charset="0"/>
                <a:ea typeface="細明體" panose="02020509000000000000" pitchFamily="49" charset="-120"/>
              </a:rPr>
              <a:t>&gt;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tag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is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used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to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override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the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current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text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direction:</a:t>
            </a:r>
            <a:endParaRPr lang="zh-TW" altLang="en-US" dirty="0">
              <a:solidFill>
                <a:srgbClr val="000000"/>
              </a:solidFill>
              <a:latin typeface="Verdana" panose="020B0604030504040204" pitchFamily="34" charset="0"/>
              <a:ea typeface="新細明體" panose="02020500000000000000" pitchFamily="18" charset="-120"/>
            </a:endParaRPr>
          </a:p>
          <a:p>
            <a:pPr marL="0" indent="0">
              <a:buNone/>
            </a:pPr>
            <a:r>
              <a:rPr lang="en-US" altLang="zh-TW" kern="100" dirty="0" smtClean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&lt;</a:t>
            </a:r>
            <a:r>
              <a:rPr lang="en-US" altLang="zh-TW" kern="100" dirty="0" err="1">
                <a:solidFill>
                  <a:srgbClr val="A52A2A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bdo</a:t>
            </a:r>
            <a:r>
              <a:rPr lang="zh-TW" altLang="en-US" kern="100" dirty="0">
                <a:solidFill>
                  <a:srgbClr val="FF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 err="1">
                <a:solidFill>
                  <a:srgbClr val="FF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dir</a:t>
            </a:r>
            <a:r>
              <a:rPr lang="en-US" altLang="zh-TW" kern="10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="</a:t>
            </a:r>
            <a:r>
              <a:rPr lang="en-US" altLang="zh-TW" kern="100" dirty="0" err="1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rtl</a:t>
            </a:r>
            <a:r>
              <a:rPr lang="en-US" altLang="zh-TW" kern="10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"&gt;</a:t>
            </a:r>
            <a:r>
              <a:rPr lang="en-US" altLang="zh-TW" kern="1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This</a:t>
            </a:r>
            <a:r>
              <a:rPr lang="zh-TW" altLang="en-US" kern="1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text</a:t>
            </a:r>
            <a:r>
              <a:rPr lang="zh-TW" altLang="en-US" kern="1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will</a:t>
            </a:r>
            <a:r>
              <a:rPr lang="zh-TW" altLang="en-US" kern="1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be</a:t>
            </a:r>
            <a:r>
              <a:rPr lang="zh-TW" altLang="en-US" kern="1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written</a:t>
            </a:r>
            <a:r>
              <a:rPr lang="zh-TW" altLang="en-US" kern="1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from</a:t>
            </a:r>
            <a:r>
              <a:rPr lang="zh-TW" altLang="en-US" kern="1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right</a:t>
            </a:r>
            <a:r>
              <a:rPr lang="zh-TW" altLang="en-US" kern="1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to</a:t>
            </a:r>
            <a:r>
              <a:rPr lang="zh-TW" altLang="en-US" kern="1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left</a:t>
            </a:r>
            <a:r>
              <a:rPr lang="en-US" altLang="zh-TW" kern="10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&lt;</a:t>
            </a:r>
            <a:r>
              <a:rPr lang="en-US" altLang="zh-TW" kern="100" dirty="0">
                <a:solidFill>
                  <a:srgbClr val="A52A2A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/</a:t>
            </a:r>
            <a:r>
              <a:rPr lang="en-US" altLang="zh-TW" kern="100" dirty="0" err="1">
                <a:solidFill>
                  <a:srgbClr val="A52A2A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bdo</a:t>
            </a:r>
            <a:r>
              <a:rPr lang="en-US" altLang="zh-TW" kern="10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&gt;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Quotation 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pPr/>
              <a:t>10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967044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dirty="0" smtClean="0">
                <a:solidFill>
                  <a:schemeClr val="tx1"/>
                </a:solidFill>
              </a:rPr>
              <a:t>Summary</a:t>
            </a:r>
            <a:endParaRPr lang="zh-TW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7" name="內容版面配置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8240163"/>
              </p:ext>
            </p:extLst>
          </p:nvPr>
        </p:nvGraphicFramePr>
        <p:xfrm>
          <a:off x="1097280" y="1958599"/>
          <a:ext cx="10272405" cy="4132552"/>
        </p:xfrm>
        <a:graphic>
          <a:graphicData uri="http://schemas.openxmlformats.org/drawingml/2006/table">
            <a:tbl>
              <a:tblPr firstRow="1" firstCol="1" bandRow="1">
                <a:tableStyleId>{9DCAF9ED-07DC-4A11-8D7F-57B35C25682E}</a:tableStyleId>
              </a:tblPr>
              <a:tblGrid>
                <a:gridCol w="2108088">
                  <a:extLst>
                    <a:ext uri="{9D8B030D-6E8A-4147-A177-3AD203B41FA5}">
                      <a16:colId xmlns:a16="http://schemas.microsoft.com/office/drawing/2014/main" val="3456696288"/>
                    </a:ext>
                  </a:extLst>
                </a:gridCol>
                <a:gridCol w="8164317">
                  <a:extLst>
                    <a:ext uri="{9D8B030D-6E8A-4147-A177-3AD203B41FA5}">
                      <a16:colId xmlns:a16="http://schemas.microsoft.com/office/drawing/2014/main" val="2993402010"/>
                    </a:ext>
                  </a:extLst>
                </a:gridCol>
              </a:tblGrid>
              <a:tr h="5842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Tag</a:t>
                      </a:r>
                      <a:endParaRPr lang="zh-TW" sz="18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58790" marR="58790" marT="39194" marB="39194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Description</a:t>
                      </a:r>
                      <a:endParaRPr lang="zh-TW" sz="18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58790" marR="58790" marT="39194" marB="39194" anchor="ctr"/>
                </a:tc>
                <a:extLst>
                  <a:ext uri="{0D108BD9-81ED-4DB2-BD59-A6C34878D82A}">
                    <a16:rowId xmlns:a16="http://schemas.microsoft.com/office/drawing/2014/main" val="3247409190"/>
                  </a:ext>
                </a:extLst>
              </a:tr>
              <a:tr h="584254"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hlinkClick r:id="rId2"/>
                        </a:rPr>
                        <a:t>&lt;abbr&gt;</a:t>
                      </a:r>
                      <a:endParaRPr lang="en-US" altLang="zh-TW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801" marR="58801" marT="39243" marB="39243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Defines an abbreviation or acronym  - </a:t>
                      </a:r>
                      <a:r>
                        <a:rPr lang="zh-TW" sz="1800" b="1" kern="0" dirty="0">
                          <a:solidFill>
                            <a:srgbClr val="C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加入全名資訊，便於</a:t>
                      </a:r>
                      <a:r>
                        <a:rPr lang="zh-TW" sz="1800" b="1" kern="0" dirty="0" smtClean="0">
                          <a:solidFill>
                            <a:srgbClr val="C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搜尋</a:t>
                      </a:r>
                      <a:endParaRPr lang="en-US" altLang="zh-TW" sz="1800" b="1" kern="0" dirty="0" smtClean="0">
                        <a:solidFill>
                          <a:srgbClr val="C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sz="1800" kern="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例如：</a:t>
                      </a:r>
                      <a:r>
                        <a:rPr lang="en-US" sz="1800" kern="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just</a:t>
                      </a:r>
                      <a:r>
                        <a:rPr lang="zh-TW" sz="1800" kern="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代表 </a:t>
                      </a:r>
                      <a:r>
                        <a:rPr lang="en-US" sz="1800" kern="0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Jinwen</a:t>
                      </a:r>
                      <a:r>
                        <a:rPr lang="en-US" sz="1800" kern="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University.......) </a:t>
                      </a:r>
                      <a:endParaRPr lang="zh-TW" sz="18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58790" marR="58790" marT="39194" marB="39194" anchor="ctr"/>
                </a:tc>
                <a:extLst>
                  <a:ext uri="{0D108BD9-81ED-4DB2-BD59-A6C34878D82A}">
                    <a16:rowId xmlns:a16="http://schemas.microsoft.com/office/drawing/2014/main" val="856597548"/>
                  </a:ext>
                </a:extLst>
              </a:tr>
              <a:tr h="584254"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hlinkClick r:id="rId3"/>
                        </a:rPr>
                        <a:t>&lt;address&gt;</a:t>
                      </a:r>
                      <a:endParaRPr lang="en-US" altLang="zh-TW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801" marR="58801" marT="39243" marB="39243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Defines contact information for the author/owner of a document - </a:t>
                      </a:r>
                      <a:r>
                        <a:rPr lang="en-US" sz="1800" b="1" kern="0" dirty="0">
                          <a:solidFill>
                            <a:srgbClr val="C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italic</a:t>
                      </a:r>
                      <a:endParaRPr lang="zh-TW" sz="1800" b="1" kern="0" dirty="0">
                        <a:solidFill>
                          <a:srgbClr val="C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58790" marR="58790" marT="39194" marB="39194" anchor="ctr"/>
                </a:tc>
                <a:extLst>
                  <a:ext uri="{0D108BD9-81ED-4DB2-BD59-A6C34878D82A}">
                    <a16:rowId xmlns:a16="http://schemas.microsoft.com/office/drawing/2014/main" val="3956082642"/>
                  </a:ext>
                </a:extLst>
              </a:tr>
              <a:tr h="584254"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hlinkClick r:id="rId4"/>
                        </a:rPr>
                        <a:t>&lt;bdo&gt;</a:t>
                      </a:r>
                      <a:endParaRPr lang="en-US" altLang="zh-TW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801" marR="58801" marT="39243" marB="39243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Defines the text direction</a:t>
                      </a:r>
                      <a:endParaRPr lang="zh-TW" sz="18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58790" marR="58790" marT="39194" marB="39194" anchor="ctr"/>
                </a:tc>
                <a:extLst>
                  <a:ext uri="{0D108BD9-81ED-4DB2-BD59-A6C34878D82A}">
                    <a16:rowId xmlns:a16="http://schemas.microsoft.com/office/drawing/2014/main" val="1712786472"/>
                  </a:ext>
                </a:extLst>
              </a:tr>
              <a:tr h="584254"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hlinkClick r:id="rId5"/>
                        </a:rPr>
                        <a:t>&lt;blockquote&gt;</a:t>
                      </a:r>
                      <a:endParaRPr lang="en-US" altLang="zh-TW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801" marR="58801" marT="39243" marB="39243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Defines a section that is quoted from another source - </a:t>
                      </a:r>
                      <a:r>
                        <a:rPr lang="zh-TW" sz="1800" b="1" kern="0" dirty="0">
                          <a:solidFill>
                            <a:srgbClr val="C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縮排</a:t>
                      </a:r>
                    </a:p>
                  </a:txBody>
                  <a:tcPr marL="58790" marR="58790" marT="39194" marB="39194" anchor="ctr"/>
                </a:tc>
                <a:extLst>
                  <a:ext uri="{0D108BD9-81ED-4DB2-BD59-A6C34878D82A}">
                    <a16:rowId xmlns:a16="http://schemas.microsoft.com/office/drawing/2014/main" val="3184692388"/>
                  </a:ext>
                </a:extLst>
              </a:tr>
              <a:tr h="584254"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hlinkClick r:id="rId6"/>
                        </a:rPr>
                        <a:t>&lt;cite&gt;</a:t>
                      </a:r>
                      <a:endParaRPr lang="en-US" altLang="zh-TW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801" marR="58801" marT="39243" marB="39243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Defines the title of a work - </a:t>
                      </a:r>
                      <a:r>
                        <a:rPr lang="en-US" sz="1800" b="1" kern="0" dirty="0">
                          <a:solidFill>
                            <a:srgbClr val="C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italic</a:t>
                      </a:r>
                      <a:endParaRPr lang="zh-TW" sz="1800" b="1" kern="0" dirty="0">
                        <a:solidFill>
                          <a:srgbClr val="C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58790" marR="58790" marT="39194" marB="39194" anchor="ctr"/>
                </a:tc>
                <a:extLst>
                  <a:ext uri="{0D108BD9-81ED-4DB2-BD59-A6C34878D82A}">
                    <a16:rowId xmlns:a16="http://schemas.microsoft.com/office/drawing/2014/main" val="1682825032"/>
                  </a:ext>
                </a:extLst>
              </a:tr>
              <a:tr h="584254"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hlinkClick r:id="rId7"/>
                        </a:rPr>
                        <a:t>&lt;q&gt;</a:t>
                      </a:r>
                      <a:endParaRPr lang="en-US" altLang="zh-TW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801" marR="58801" marT="39243" marB="39243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Defines a short inline quotation. </a:t>
                      </a:r>
                      <a:r>
                        <a:rPr lang="en-US" sz="1800" b="1" kern="0" dirty="0">
                          <a:solidFill>
                            <a:srgbClr val="C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(</a:t>
                      </a:r>
                      <a:r>
                        <a:rPr lang="zh-TW" sz="1800" b="1" kern="0" dirty="0">
                          <a:solidFill>
                            <a:srgbClr val="C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短引號</a:t>
                      </a:r>
                      <a:r>
                        <a:rPr lang="en-US" sz="1800" b="1" kern="0" dirty="0">
                          <a:solidFill>
                            <a:srgbClr val="C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")</a:t>
                      </a:r>
                      <a:endParaRPr lang="zh-TW" sz="1800" b="1" kern="0" dirty="0">
                        <a:solidFill>
                          <a:srgbClr val="C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58790" marR="58790" marT="39194" marB="39194" anchor="ctr"/>
                </a:tc>
                <a:extLst>
                  <a:ext uri="{0D108BD9-81ED-4DB2-BD59-A6C34878D82A}">
                    <a16:rowId xmlns:a16="http://schemas.microsoft.com/office/drawing/2014/main" val="1194298165"/>
                  </a:ext>
                </a:extLst>
              </a:tr>
            </a:tbl>
          </a:graphicData>
        </a:graphic>
      </p:graphicFrame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Quotation 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pPr/>
              <a:t>11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62993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5880" y="430984"/>
            <a:ext cx="5332095" cy="5709444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作業</a:t>
            </a:r>
            <a:r>
              <a:rPr lang="en-US" altLang="zh-TW" dirty="0" smtClean="0"/>
              <a:t>10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Quotation </a:t>
            </a:r>
            <a:endParaRPr lang="zh-TW" altLang="en-US" dirty="0"/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773430" y="2024027"/>
            <a:ext cx="5617845" cy="4023360"/>
          </a:xfrm>
        </p:spPr>
        <p:txBody>
          <a:bodyPr>
            <a:normAutofit fontScale="55000" lnSpcReduction="20000"/>
          </a:bodyPr>
          <a:lstStyle/>
          <a:p>
            <a:r>
              <a:rPr lang="zh-TW" altLang="en-US" b="1" dirty="0" smtClean="0">
                <a:cs typeface="新細明體" panose="02020500000000000000" pitchFamily="18" charset="-120"/>
              </a:rPr>
              <a:t>請做出下列網頁：</a:t>
            </a:r>
            <a:endParaRPr lang="en-US" altLang="zh-TW" b="1" dirty="0" smtClean="0">
              <a:cs typeface="新細明體" panose="02020500000000000000" pitchFamily="18" charset="-120"/>
            </a:endParaRP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zh-TW" altLang="en-US" dirty="0" smtClean="0"/>
              <a:t>參考文字：</a:t>
            </a:r>
            <a:r>
              <a:rPr lang="en-US" altLang="zh-TW" dirty="0"/>
              <a:t>[</a:t>
            </a:r>
            <a:r>
              <a:rPr lang="zh-TW" altLang="en-US" dirty="0"/>
              <a:t>使用</a:t>
            </a:r>
            <a:r>
              <a:rPr lang="en-US" altLang="zh-TW" dirty="0"/>
              <a:t>address</a:t>
            </a:r>
            <a:r>
              <a:rPr lang="en-US" altLang="zh-TW" dirty="0" smtClean="0"/>
              <a:t>]</a:t>
            </a:r>
            <a:endParaRPr lang="en-US" altLang="zh-TW" dirty="0"/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TW" dirty="0"/>
              <a:t>contact information</a:t>
            </a:r>
            <a:r>
              <a:rPr lang="en-US" altLang="zh-TW" dirty="0" smtClean="0"/>
              <a:t>:</a:t>
            </a:r>
            <a:endParaRPr lang="en-US" altLang="zh-TW" dirty="0"/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zh-TW" altLang="en-US" dirty="0"/>
              <a:t>王大明</a:t>
            </a:r>
            <a:r>
              <a:rPr lang="en-US" altLang="zh-TW" dirty="0"/>
              <a:t>(</a:t>
            </a:r>
            <a:r>
              <a:rPr lang="zh-TW" altLang="en-US" dirty="0"/>
              <a:t>你的中文名字</a:t>
            </a:r>
            <a:r>
              <a:rPr lang="en-US" altLang="zh-TW" dirty="0" smtClean="0"/>
              <a:t>). </a:t>
            </a:r>
            <a:endParaRPr lang="en-US" altLang="zh-TW" dirty="0"/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TW" dirty="0"/>
              <a:t>No: 123456789(</a:t>
            </a:r>
            <a:r>
              <a:rPr lang="zh-TW" altLang="en-US" dirty="0"/>
              <a:t>你的學號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TW" sz="3300" dirty="0"/>
              <a:t>visited us at: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TW" sz="3300" dirty="0"/>
              <a:t>Department of information Engineering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TW" sz="3300" dirty="0" err="1"/>
              <a:t>Jinwen</a:t>
            </a:r>
            <a:r>
              <a:rPr lang="en-US" altLang="zh-TW" sz="3300" dirty="0"/>
              <a:t> University of Science and Technology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TW" sz="3300" dirty="0"/>
              <a:t>Taiwan</a:t>
            </a:r>
          </a:p>
          <a:p>
            <a:r>
              <a:rPr lang="zh-TW" altLang="en-US" b="1" dirty="0" smtClean="0"/>
              <a:t>上傳截止時間：</a:t>
            </a:r>
            <a:r>
              <a:rPr lang="zh-TW" altLang="zh-TW" b="1" dirty="0"/>
              <a:t>上課次日</a:t>
            </a:r>
            <a:r>
              <a:rPr lang="zh-TW" altLang="en-US" b="1" dirty="0" smtClean="0"/>
              <a:t>晚上</a:t>
            </a:r>
            <a:r>
              <a:rPr lang="en-US" altLang="zh-TW" b="1" dirty="0" smtClean="0"/>
              <a:t>11.00</a:t>
            </a:r>
            <a:r>
              <a:rPr lang="zh-TW" altLang="en-US" b="1" dirty="0" smtClean="0"/>
              <a:t>前。</a:t>
            </a:r>
            <a:endParaRPr lang="en-US" altLang="zh-TW" b="1" dirty="0" smtClean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pPr/>
              <a:t>12</a:t>
            </a:fld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7495678" y="1011981"/>
            <a:ext cx="880780" cy="2995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2329" y="346833"/>
            <a:ext cx="3524742" cy="5877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489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作業</a:t>
            </a:r>
            <a:r>
              <a:rPr lang="en-US" altLang="zh-TW" dirty="0" smtClean="0"/>
              <a:t>10</a:t>
            </a:r>
            <a:r>
              <a:rPr lang="zh-TW" altLang="en-US" dirty="0" smtClean="0"/>
              <a:t>補充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Quotation </a:t>
            </a:r>
            <a:endParaRPr lang="zh-TW" altLang="en-US" dirty="0"/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1097280" y="2086892"/>
            <a:ext cx="10278418" cy="4023360"/>
          </a:xfrm>
        </p:spPr>
        <p:txBody>
          <a:bodyPr>
            <a:normAutofit fontScale="92500"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zh-TW" altLang="en-US" b="1" dirty="0" smtClean="0"/>
              <a:t>檔名為</a:t>
            </a:r>
            <a:r>
              <a:rPr lang="en-US" altLang="zh-TW" b="1" dirty="0" smtClean="0"/>
              <a:t>HW</a:t>
            </a:r>
            <a:r>
              <a:rPr lang="zh-TW" altLang="en-US" b="1" dirty="0" smtClean="0">
                <a:solidFill>
                  <a:srgbClr val="FF0000"/>
                </a:solidFill>
              </a:rPr>
              <a:t>本週檔名</a:t>
            </a:r>
            <a:r>
              <a:rPr lang="en-US" altLang="zh-TW" b="1" dirty="0" smtClean="0"/>
              <a:t>(</a:t>
            </a:r>
            <a:r>
              <a:rPr lang="zh-TW" altLang="en-US" b="1" dirty="0" smtClean="0"/>
              <a:t>例如</a:t>
            </a:r>
            <a:r>
              <a:rPr lang="en-US" altLang="zh-TW" b="1" dirty="0" smtClean="0"/>
              <a:t>HW</a:t>
            </a:r>
            <a:r>
              <a:rPr lang="en-US" altLang="zh-TW" b="1" dirty="0" smtClean="0">
                <a:solidFill>
                  <a:srgbClr val="FF0000"/>
                </a:solidFill>
              </a:rPr>
              <a:t>10</a:t>
            </a:r>
            <a:r>
              <a:rPr lang="en-US" altLang="zh-TW" b="1" dirty="0" smtClean="0"/>
              <a:t>.htm)</a:t>
            </a:r>
            <a:r>
              <a:rPr lang="zh-TW" altLang="en-US" b="1" dirty="0" smtClean="0"/>
              <a:t>，</a:t>
            </a:r>
            <a:r>
              <a:rPr lang="zh-TW" altLang="en-US" b="1" dirty="0">
                <a:cs typeface="新細明體" panose="02020500000000000000" pitchFamily="18" charset="-120"/>
              </a:rPr>
              <a:t>請上傳到學校</a:t>
            </a:r>
            <a:r>
              <a:rPr lang="zh-TW" altLang="en-US" b="1" dirty="0" smtClean="0">
                <a:cs typeface="新細明體" panose="02020500000000000000" pitchFamily="18" charset="-120"/>
              </a:rPr>
              <a:t>網站。</a:t>
            </a:r>
            <a:endParaRPr lang="en-US" altLang="zh-TW" b="1" dirty="0" smtClean="0"/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zh-TW" altLang="en-US" b="1" dirty="0"/>
              <a:t>請</a:t>
            </a:r>
            <a:r>
              <a:rPr lang="zh-TW" altLang="en-US" b="1" dirty="0" smtClean="0"/>
              <a:t>在</a:t>
            </a:r>
            <a:r>
              <a:rPr lang="en-US" altLang="zh-TW" b="1" dirty="0" smtClean="0"/>
              <a:t>google</a:t>
            </a:r>
            <a:r>
              <a:rPr lang="zh-TW" altLang="en-US" b="1" dirty="0" smtClean="0"/>
              <a:t>表單，填入可鏈結網址：例如</a:t>
            </a:r>
            <a:r>
              <a:rPr lang="en-US" altLang="zh-TW" b="1" dirty="0" smtClean="0">
                <a:hlinkClick r:id="rId2"/>
              </a:rPr>
              <a:t>http</a:t>
            </a:r>
            <a:r>
              <a:rPr lang="en-US" altLang="zh-TW" b="1" dirty="0" smtClean="0">
                <a:hlinkClick r:id="rId2"/>
              </a:rPr>
              <a:t>://studyweb.just.edu.tw</a:t>
            </a:r>
            <a:r>
              <a:rPr lang="en-US" altLang="zh-TW" b="1" dirty="0" smtClean="0">
                <a:hlinkClick r:id="rId2"/>
              </a:rPr>
              <a:t>/~s</a:t>
            </a:r>
            <a:r>
              <a:rPr lang="en-US" altLang="zh-TW" b="1" dirty="0" smtClean="0">
                <a:solidFill>
                  <a:srgbClr val="FF0000"/>
                </a:solidFill>
                <a:hlinkClick r:id="rId2"/>
              </a:rPr>
              <a:t>123456789</a:t>
            </a:r>
            <a:r>
              <a:rPr lang="en-US" altLang="zh-TW" b="1" dirty="0" smtClean="0">
                <a:hlinkClick r:id="rId2"/>
              </a:rPr>
              <a:t>/hw</a:t>
            </a:r>
            <a:r>
              <a:rPr lang="en-US" altLang="zh-TW" b="1" dirty="0" smtClean="0">
                <a:solidFill>
                  <a:srgbClr val="FF0000"/>
                </a:solidFill>
                <a:hlinkClick r:id="rId2"/>
              </a:rPr>
              <a:t>10</a:t>
            </a:r>
            <a:r>
              <a:rPr lang="en-US" altLang="zh-TW" b="1" dirty="0" smtClean="0">
                <a:hlinkClick r:id="rId2"/>
              </a:rPr>
              <a:t>.htm</a:t>
            </a:r>
            <a:endParaRPr lang="en-US" altLang="zh-TW" b="1" dirty="0" smtClean="0"/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zh-TW" altLang="en-US" b="1" dirty="0" smtClean="0"/>
              <a:t>上傳截止時間：</a:t>
            </a:r>
            <a:r>
              <a:rPr lang="zh-TW" altLang="zh-TW" b="1" dirty="0"/>
              <a:t>上課次日</a:t>
            </a:r>
            <a:r>
              <a:rPr lang="zh-TW" altLang="en-US" b="1" dirty="0" smtClean="0"/>
              <a:t>晚上</a:t>
            </a:r>
            <a:r>
              <a:rPr lang="en-US" altLang="zh-TW" b="1" dirty="0" smtClean="0"/>
              <a:t>11.00</a:t>
            </a:r>
            <a:r>
              <a:rPr lang="zh-TW" altLang="en-US" b="1" dirty="0" smtClean="0"/>
              <a:t>前。</a:t>
            </a:r>
            <a:endParaRPr lang="en-US" altLang="zh-TW" b="1" dirty="0" smtClean="0"/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TW" b="1" dirty="0" smtClean="0"/>
              <a:t>google</a:t>
            </a:r>
            <a:r>
              <a:rPr lang="zh-TW" altLang="en-US" b="1" dirty="0"/>
              <a:t>表單</a:t>
            </a:r>
            <a:r>
              <a:rPr lang="en-US" altLang="zh-TW" sz="2900" b="1" dirty="0" smtClean="0">
                <a:hlinkClick r:id="rId3"/>
              </a:rPr>
              <a:t>https</a:t>
            </a:r>
            <a:r>
              <a:rPr lang="en-US" altLang="zh-TW" sz="2900" b="1" dirty="0">
                <a:hlinkClick r:id="rId3"/>
              </a:rPr>
              <a:t>://</a:t>
            </a:r>
            <a:r>
              <a:rPr lang="en-US" altLang="zh-TW" sz="2900" b="1" dirty="0" smtClean="0">
                <a:hlinkClick r:id="rId3"/>
              </a:rPr>
              <a:t>forms.gle/k2w9fWn6vT7JR1Z97</a:t>
            </a:r>
            <a:endParaRPr lang="en-US" altLang="zh-TW" sz="2900" b="1" dirty="0" smtClean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pPr/>
              <a:t>13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48104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tx1"/>
                </a:solidFill>
              </a:rPr>
              <a:t>HTML &lt;</a:t>
            </a:r>
            <a:r>
              <a:rPr lang="en-US" altLang="zh-TW" dirty="0" err="1">
                <a:solidFill>
                  <a:schemeClr val="tx1"/>
                </a:solidFill>
              </a:rPr>
              <a:t>blockquote</a:t>
            </a:r>
            <a:r>
              <a:rPr lang="en-US" altLang="zh-TW" dirty="0">
                <a:solidFill>
                  <a:schemeClr val="tx1"/>
                </a:solidFill>
              </a:rPr>
              <a:t>&gt; for </a:t>
            </a:r>
            <a:r>
              <a:rPr lang="en-US" altLang="zh-TW" dirty="0" smtClean="0">
                <a:solidFill>
                  <a:schemeClr val="tx1"/>
                </a:solidFill>
              </a:rPr>
              <a:t>Quotations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The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HTML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3600" dirty="0">
                <a:solidFill>
                  <a:srgbClr val="DC143C"/>
                </a:solidFill>
                <a:latin typeface="Consolas" panose="020B0609020204030204" pitchFamily="49" charset="0"/>
                <a:ea typeface="細明體" panose="02020509000000000000" pitchFamily="49" charset="-120"/>
              </a:rPr>
              <a:t>&lt;</a:t>
            </a:r>
            <a:r>
              <a:rPr lang="en-US" altLang="zh-TW" sz="3600" dirty="0" err="1">
                <a:solidFill>
                  <a:srgbClr val="DC143C"/>
                </a:solidFill>
                <a:latin typeface="Consolas" panose="020B0609020204030204" pitchFamily="49" charset="0"/>
                <a:ea typeface="細明體" panose="02020509000000000000" pitchFamily="49" charset="-120"/>
              </a:rPr>
              <a:t>blockquote</a:t>
            </a:r>
            <a:r>
              <a:rPr lang="en-US" altLang="zh-TW" sz="3600" dirty="0">
                <a:solidFill>
                  <a:srgbClr val="DC143C"/>
                </a:solidFill>
                <a:latin typeface="Consolas" panose="020B0609020204030204" pitchFamily="49" charset="0"/>
                <a:ea typeface="細明體" panose="02020509000000000000" pitchFamily="49" charset="-120"/>
              </a:rPr>
              <a:t>&gt;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element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defines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a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section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that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is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quoted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from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another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source.</a:t>
            </a:r>
            <a:endParaRPr lang="zh-TW" altLang="en-US" dirty="0">
              <a:solidFill>
                <a:srgbClr val="000000"/>
              </a:solidFill>
              <a:latin typeface="Verdana" panose="020B0604030504040204" pitchFamily="34" charset="0"/>
              <a:ea typeface="新細明體" panose="02020500000000000000" pitchFamily="18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Browsers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usually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indent</a:t>
            </a:r>
            <a:r>
              <a:rPr lang="en-US" altLang="zh-TW" b="1" dirty="0" smtClean="0">
                <a:solidFill>
                  <a:srgbClr val="000000"/>
                </a:solidFill>
              </a:rPr>
              <a:t>(</a:t>
            </a:r>
            <a:r>
              <a:rPr lang="zh-TW" altLang="en-US" b="1" dirty="0" smtClean="0">
                <a:solidFill>
                  <a:srgbClr val="000000"/>
                </a:solidFill>
              </a:rPr>
              <a:t>縮排</a:t>
            </a:r>
            <a:r>
              <a:rPr lang="en-US" altLang="zh-TW" b="1" dirty="0" smtClean="0">
                <a:solidFill>
                  <a:srgbClr val="000000"/>
                </a:solidFill>
              </a:rPr>
              <a:t>)</a:t>
            </a:r>
            <a:r>
              <a:rPr lang="zh-TW" altLang="en-US" dirty="0" smtClean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3600" dirty="0" smtClean="0">
                <a:solidFill>
                  <a:srgbClr val="DC143C"/>
                </a:solidFill>
                <a:latin typeface="Consolas" panose="020B0609020204030204" pitchFamily="49" charset="0"/>
                <a:ea typeface="細明體" panose="02020509000000000000" pitchFamily="49" charset="-120"/>
              </a:rPr>
              <a:t>&lt;</a:t>
            </a:r>
            <a:r>
              <a:rPr lang="en-US" altLang="zh-TW" sz="3600" dirty="0" err="1">
                <a:solidFill>
                  <a:srgbClr val="DC143C"/>
                </a:solidFill>
                <a:latin typeface="Consolas" panose="020B0609020204030204" pitchFamily="49" charset="0"/>
                <a:ea typeface="細明體" panose="02020509000000000000" pitchFamily="49" charset="-120"/>
              </a:rPr>
              <a:t>blockquote</a:t>
            </a:r>
            <a:r>
              <a:rPr lang="en-US" altLang="zh-TW" sz="3600" dirty="0">
                <a:solidFill>
                  <a:srgbClr val="DC143C"/>
                </a:solidFill>
                <a:latin typeface="Consolas" panose="020B0609020204030204" pitchFamily="49" charset="0"/>
                <a:ea typeface="細明體" panose="02020509000000000000" pitchFamily="49" charset="-120"/>
              </a:rPr>
              <a:t>&gt;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elements.</a:t>
            </a:r>
            <a:endParaRPr lang="zh-TW" altLang="en-US" dirty="0">
              <a:solidFill>
                <a:srgbClr val="000000"/>
              </a:solidFill>
              <a:latin typeface="Verdana" panose="020B0604030504040204" pitchFamily="34" charset="0"/>
              <a:ea typeface="新細明體" panose="02020500000000000000" pitchFamily="18" charset="-120"/>
            </a:endParaRPr>
          </a:p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Quotation 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pPr/>
              <a:t>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97486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spcAft>
                <a:spcPts val="0"/>
              </a:spcAft>
            </a:pP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&lt;</a:t>
            </a:r>
            <a:r>
              <a:rPr lang="en-US" altLang="zh-TW" dirty="0">
                <a:solidFill>
                  <a:srgbClr val="A52A2A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p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&gt;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Here is a quote from WWF's website: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&lt;</a:t>
            </a:r>
            <a:r>
              <a:rPr lang="en-US" altLang="zh-TW" dirty="0">
                <a:solidFill>
                  <a:srgbClr val="A52A2A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/p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&gt;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/>
            </a:r>
            <a:b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</a:b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&lt;</a:t>
            </a:r>
            <a:r>
              <a:rPr lang="en-US" altLang="zh-TW" dirty="0" err="1">
                <a:solidFill>
                  <a:srgbClr val="A52A2A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blockquote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 cite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="http://www.worldwildlife.org/who/index.html"&gt;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/>
            </a:r>
            <a:b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</a:b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For 50 years, WWF has been protecting the future of nature.</a:t>
            </a:r>
            <a:b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</a:b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The world's leading conservation organization,</a:t>
            </a:r>
            <a:b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</a:b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WWF works in 100 countries and is supported by</a:t>
            </a:r>
            <a:b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</a:b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1.2 million members in the United States and</a:t>
            </a:r>
            <a:b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</a:b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close to 5 million globally.</a:t>
            </a:r>
            <a:b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</a:b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&lt;</a:t>
            </a:r>
            <a:r>
              <a:rPr lang="en-US" altLang="zh-TW" dirty="0">
                <a:solidFill>
                  <a:srgbClr val="A52A2A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/</a:t>
            </a:r>
            <a:r>
              <a:rPr lang="en-US" altLang="zh-TW" dirty="0" err="1">
                <a:solidFill>
                  <a:srgbClr val="A52A2A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blockquote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&gt;</a:t>
            </a:r>
            <a:endParaRPr lang="zh-TW" altLang="zh-TW" dirty="0"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Quotation 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pPr/>
              <a:t>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52457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dirty="0">
                <a:solidFill>
                  <a:schemeClr val="tx1"/>
                </a:solidFill>
              </a:rPr>
              <a:t>HTML &lt;q&gt; for </a:t>
            </a: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Short</a:t>
            </a:r>
            <a:r>
              <a:rPr lang="en-US" altLang="zh-TW" b="0" dirty="0">
                <a:solidFill>
                  <a:schemeClr val="tx1"/>
                </a:solidFill>
              </a:rPr>
              <a:t> </a:t>
            </a:r>
            <a:r>
              <a:rPr lang="en-US" altLang="zh-TW" b="0" dirty="0" smtClean="0">
                <a:solidFill>
                  <a:schemeClr val="tx1"/>
                </a:solidFill>
              </a:rPr>
              <a:t>Quotations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The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HTML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3600" dirty="0">
                <a:solidFill>
                  <a:srgbClr val="DC143C"/>
                </a:solidFill>
                <a:latin typeface="Consolas" panose="020B0609020204030204" pitchFamily="49" charset="0"/>
                <a:ea typeface="細明體" panose="02020509000000000000" pitchFamily="49" charset="-120"/>
              </a:rPr>
              <a:t>&lt;q&gt;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tag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defines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a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short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4000" b="1" dirty="0">
                <a:solidFill>
                  <a:srgbClr val="FF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q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uotation.</a:t>
            </a:r>
            <a:endParaRPr lang="zh-TW" altLang="en-US" dirty="0">
              <a:solidFill>
                <a:srgbClr val="000000"/>
              </a:solidFill>
              <a:latin typeface="Verdana" panose="020B0604030504040204" pitchFamily="34" charset="0"/>
              <a:ea typeface="新細明體" panose="02020500000000000000" pitchFamily="18" charset="-120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Browsers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normally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insert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b="1" dirty="0">
                <a:solidFill>
                  <a:schemeClr val="accent1">
                    <a:lumMod val="75000"/>
                  </a:schemeClr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quotation</a:t>
            </a:r>
            <a:r>
              <a:rPr lang="zh-TW" altLang="en-US" b="1" dirty="0">
                <a:solidFill>
                  <a:schemeClr val="accent1">
                    <a:lumMod val="75000"/>
                  </a:schemeClr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marks</a:t>
            </a:r>
            <a:r>
              <a:rPr lang="zh-TW" altLang="en-US" b="1" dirty="0" smtClean="0">
                <a:solidFill>
                  <a:schemeClr val="accent1">
                    <a:lumMod val="75000"/>
                  </a:schemeClr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(</a:t>
            </a:r>
            <a:r>
              <a:rPr lang="zh-TW" altLang="en-US" b="1" dirty="0" smtClean="0">
                <a:solidFill>
                  <a:schemeClr val="accent1">
                    <a:lumMod val="75000"/>
                  </a:schemeClr>
                </a:solidFill>
              </a:rPr>
              <a:t>單引號</a:t>
            </a:r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)</a:t>
            </a:r>
            <a:r>
              <a:rPr lang="zh-TW" altLang="en-US" b="1" dirty="0" smtClean="0">
                <a:solidFill>
                  <a:schemeClr val="accent1">
                    <a:lumMod val="75000"/>
                  </a:schemeClr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around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the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quotation</a:t>
            </a:r>
            <a:r>
              <a:rPr lang="en-US" altLang="zh-TW" dirty="0" smtClean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.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endParaRPr lang="zh-TW" altLang="en-US" dirty="0">
              <a:solidFill>
                <a:srgbClr val="000000"/>
              </a:solidFill>
              <a:latin typeface="Verdana" panose="020B0604030504040204" pitchFamily="34" charset="0"/>
              <a:ea typeface="新細明體" panose="02020500000000000000" pitchFamily="18" charset="-120"/>
            </a:endParaRPr>
          </a:p>
          <a:p>
            <a:pPr marL="266700" indent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TW" dirty="0" smtClean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&lt;</a:t>
            </a:r>
            <a:r>
              <a:rPr lang="en-US" altLang="zh-TW" dirty="0">
                <a:solidFill>
                  <a:srgbClr val="A52A2A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p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&gt;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WWF's</a:t>
            </a:r>
            <a:r>
              <a:rPr lang="zh-TW" altLang="en-US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goal</a:t>
            </a:r>
            <a:r>
              <a:rPr lang="zh-TW" altLang="en-US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is</a:t>
            </a:r>
            <a:r>
              <a:rPr lang="zh-TW" altLang="en-US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to:</a:t>
            </a:r>
            <a:r>
              <a:rPr lang="zh-TW" altLang="en-US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&lt;</a:t>
            </a:r>
            <a:r>
              <a:rPr lang="en-US" altLang="zh-TW" dirty="0">
                <a:solidFill>
                  <a:srgbClr val="A52A2A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q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&gt;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Build</a:t>
            </a:r>
            <a:r>
              <a:rPr lang="zh-TW" altLang="en-US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a</a:t>
            </a:r>
            <a:r>
              <a:rPr lang="zh-TW" altLang="en-US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future</a:t>
            </a:r>
            <a:r>
              <a:rPr lang="zh-TW" altLang="en-US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where</a:t>
            </a:r>
            <a:r>
              <a:rPr lang="zh-TW" altLang="en-US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people</a:t>
            </a:r>
            <a:r>
              <a:rPr lang="zh-TW" altLang="en-US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live</a:t>
            </a:r>
            <a:r>
              <a:rPr lang="zh-TW" altLang="en-US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in</a:t>
            </a:r>
            <a:r>
              <a:rPr lang="zh-TW" altLang="en-US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harmony</a:t>
            </a:r>
            <a:r>
              <a:rPr lang="zh-TW" altLang="en-US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with</a:t>
            </a:r>
            <a:r>
              <a:rPr lang="zh-TW" altLang="en-US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nature.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&lt;</a:t>
            </a:r>
            <a:r>
              <a:rPr lang="en-US" altLang="zh-TW" dirty="0">
                <a:solidFill>
                  <a:srgbClr val="A52A2A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/q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&gt;&lt;</a:t>
            </a:r>
            <a:r>
              <a:rPr lang="en-US" altLang="zh-TW" dirty="0">
                <a:solidFill>
                  <a:srgbClr val="A52A2A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/p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&gt;</a:t>
            </a:r>
            <a:endParaRPr lang="zh-TW" altLang="en-US" dirty="0">
              <a:solidFill>
                <a:srgbClr val="0000CD"/>
              </a:solidFill>
              <a:latin typeface="Consolas" panose="020B0609020204030204" pitchFamily="49" charset="0"/>
              <a:ea typeface="新細明體" panose="02020500000000000000" pitchFamily="18" charset="-120"/>
            </a:endParaRPr>
          </a:p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Quotation 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pPr/>
              <a:t>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76382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dirty="0">
                <a:solidFill>
                  <a:schemeClr val="tx1"/>
                </a:solidFill>
              </a:rPr>
              <a:t>HTML &lt;</a:t>
            </a:r>
            <a:r>
              <a:rPr lang="en-US" altLang="zh-TW" b="0" dirty="0" err="1">
                <a:solidFill>
                  <a:schemeClr val="tx1"/>
                </a:solidFill>
              </a:rPr>
              <a:t>abbr</a:t>
            </a:r>
            <a:r>
              <a:rPr lang="en-US" altLang="zh-TW" b="0" dirty="0">
                <a:solidFill>
                  <a:schemeClr val="tx1"/>
                </a:solidFill>
              </a:rPr>
              <a:t>&gt; for </a:t>
            </a:r>
            <a:r>
              <a:rPr lang="en-US" altLang="zh-TW" b="0" dirty="0" smtClean="0">
                <a:solidFill>
                  <a:schemeClr val="tx1"/>
                </a:solidFill>
              </a:rPr>
              <a:t>Abbreviations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The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HTML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3600" dirty="0">
                <a:solidFill>
                  <a:srgbClr val="DC143C"/>
                </a:solidFill>
                <a:latin typeface="Consolas" panose="020B0609020204030204" pitchFamily="49" charset="0"/>
                <a:ea typeface="細明體" panose="02020509000000000000" pitchFamily="49" charset="-120"/>
              </a:rPr>
              <a:t>&lt;</a:t>
            </a:r>
            <a:r>
              <a:rPr lang="en-US" altLang="zh-TW" sz="3600" dirty="0" err="1">
                <a:solidFill>
                  <a:srgbClr val="DC143C"/>
                </a:solidFill>
                <a:latin typeface="Consolas" panose="020B0609020204030204" pitchFamily="49" charset="0"/>
                <a:ea typeface="細明體" panose="02020509000000000000" pitchFamily="49" charset="-120"/>
              </a:rPr>
              <a:t>abbr</a:t>
            </a:r>
            <a:r>
              <a:rPr lang="en-US" altLang="zh-TW" sz="3600" dirty="0">
                <a:solidFill>
                  <a:srgbClr val="DC143C"/>
                </a:solidFill>
                <a:latin typeface="Consolas" panose="020B0609020204030204" pitchFamily="49" charset="0"/>
                <a:ea typeface="細明體" panose="02020509000000000000" pitchFamily="49" charset="-120"/>
              </a:rPr>
              <a:t>&gt;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tag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defines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an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5200" b="1" dirty="0">
                <a:solidFill>
                  <a:srgbClr val="FF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abbr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eviation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or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an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acronym,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like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"HTML",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"CSS",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"Mr.",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"Dr.",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"ASAP",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"ATM".</a:t>
            </a:r>
            <a:endParaRPr lang="zh-TW" altLang="en-US" dirty="0">
              <a:solidFill>
                <a:srgbClr val="000000"/>
              </a:solidFill>
              <a:latin typeface="Verdana" panose="020B0604030504040204" pitchFamily="34" charset="0"/>
              <a:ea typeface="新細明體" panose="02020500000000000000" pitchFamily="18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Marking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abbreviations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can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give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useful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information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to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browsers,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translation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systems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and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search-engines.</a:t>
            </a:r>
            <a:endParaRPr lang="zh-TW" altLang="en-US" dirty="0">
              <a:solidFill>
                <a:srgbClr val="000000"/>
              </a:solidFill>
              <a:latin typeface="Verdana" panose="020B0604030504040204" pitchFamily="34" charset="0"/>
              <a:ea typeface="新細明體" panose="02020500000000000000" pitchFamily="18" charset="-120"/>
            </a:endParaRPr>
          </a:p>
          <a:p>
            <a:r>
              <a:rPr lang="en-US" altLang="zh-TW" b="1" kern="1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Tip:</a:t>
            </a:r>
            <a:r>
              <a:rPr lang="zh-TW" altLang="en-US" kern="1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Use</a:t>
            </a:r>
            <a:r>
              <a:rPr lang="zh-TW" altLang="en-US" kern="1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the</a:t>
            </a:r>
            <a:r>
              <a:rPr lang="zh-TW" altLang="en-US" kern="1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global</a:t>
            </a:r>
            <a:r>
              <a:rPr lang="zh-TW" altLang="en-US" kern="1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title</a:t>
            </a:r>
            <a:r>
              <a:rPr lang="zh-TW" altLang="en-US" kern="1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attribute</a:t>
            </a:r>
            <a:r>
              <a:rPr lang="zh-TW" altLang="en-US" kern="1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to</a:t>
            </a:r>
            <a:r>
              <a:rPr lang="zh-TW" altLang="en-US" kern="1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show</a:t>
            </a:r>
            <a:r>
              <a:rPr lang="zh-TW" altLang="en-US" kern="1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the</a:t>
            </a:r>
            <a:r>
              <a:rPr lang="zh-TW" altLang="en-US" kern="1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description</a:t>
            </a:r>
            <a:r>
              <a:rPr lang="zh-TW" altLang="en-US" kern="1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for</a:t>
            </a:r>
            <a:r>
              <a:rPr lang="zh-TW" altLang="en-US" kern="1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the</a:t>
            </a:r>
            <a:r>
              <a:rPr lang="zh-TW" altLang="en-US" kern="1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abbreviation/acronym</a:t>
            </a:r>
            <a:r>
              <a:rPr lang="zh-TW" altLang="en-US" kern="1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when</a:t>
            </a:r>
            <a:r>
              <a:rPr lang="zh-TW" altLang="en-US" kern="1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you</a:t>
            </a:r>
            <a:r>
              <a:rPr lang="zh-TW" altLang="en-US" kern="1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mouse</a:t>
            </a:r>
            <a:r>
              <a:rPr lang="zh-TW" altLang="en-US" kern="1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over</a:t>
            </a:r>
            <a:r>
              <a:rPr lang="zh-TW" altLang="en-US" kern="1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the</a:t>
            </a:r>
            <a:r>
              <a:rPr lang="zh-TW" altLang="en-US" kern="1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element.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Quotation 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pPr/>
              <a:t>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36503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&lt;</a:t>
            </a:r>
            <a:r>
              <a:rPr lang="en-US" altLang="zh-TW" sz="2400" dirty="0">
                <a:solidFill>
                  <a:srgbClr val="A52A2A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p</a:t>
            </a:r>
            <a:r>
              <a:rPr lang="en-US" altLang="zh-TW" sz="240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&gt;</a:t>
            </a:r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The </a:t>
            </a:r>
            <a:r>
              <a:rPr lang="en-US" altLang="zh-TW" sz="240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&lt;</a:t>
            </a:r>
            <a:r>
              <a:rPr lang="en-US" altLang="zh-TW" sz="2400" dirty="0" err="1">
                <a:solidFill>
                  <a:srgbClr val="A52A2A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abbr</a:t>
            </a:r>
            <a:r>
              <a:rPr lang="en-US" altLang="zh-TW" sz="2400" dirty="0">
                <a:solidFill>
                  <a:srgbClr val="FF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 title</a:t>
            </a:r>
            <a:r>
              <a:rPr lang="en-US" altLang="zh-TW" sz="240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="World Health Organization"&gt;</a:t>
            </a:r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WHO</a:t>
            </a:r>
            <a:r>
              <a:rPr lang="en-US" altLang="zh-TW" sz="240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&lt;</a:t>
            </a:r>
            <a:r>
              <a:rPr lang="en-US" altLang="zh-TW" sz="2400" dirty="0">
                <a:solidFill>
                  <a:srgbClr val="A52A2A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/</a:t>
            </a:r>
            <a:r>
              <a:rPr lang="en-US" altLang="zh-TW" sz="2400" dirty="0" err="1">
                <a:solidFill>
                  <a:srgbClr val="A52A2A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abbr</a:t>
            </a:r>
            <a:r>
              <a:rPr lang="en-US" altLang="zh-TW" sz="240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&gt;</a:t>
            </a:r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 was founded in 1948.</a:t>
            </a:r>
            <a:r>
              <a:rPr lang="en-US" altLang="zh-TW" sz="240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&lt;</a:t>
            </a:r>
            <a:r>
              <a:rPr lang="en-US" altLang="zh-TW" sz="2400" dirty="0">
                <a:solidFill>
                  <a:srgbClr val="A52A2A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/p</a:t>
            </a:r>
            <a:r>
              <a:rPr lang="en-US" altLang="zh-TW" sz="240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&gt;</a:t>
            </a:r>
            <a:endParaRPr lang="zh-TW" altLang="en-US" sz="2400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Quotation 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pPr/>
              <a:t>5</a:t>
            </a:fld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1042" y="2911527"/>
            <a:ext cx="6527341" cy="3548258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8420100" y="2943225"/>
            <a:ext cx="2990850" cy="8191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3895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b="0" dirty="0">
                <a:solidFill>
                  <a:schemeClr val="tx1"/>
                </a:solidFill>
              </a:rPr>
              <a:t>HTML &lt;address&gt; for Contact Information</a:t>
            </a:r>
            <a:endParaRPr lang="zh-TW" altLang="zh-TW" sz="4000" dirty="0">
              <a:solidFill>
                <a:schemeClr val="tx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The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HTML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3600" dirty="0">
                <a:solidFill>
                  <a:srgbClr val="DC143C"/>
                </a:solidFill>
                <a:latin typeface="Consolas" panose="020B0609020204030204" pitchFamily="49" charset="0"/>
                <a:ea typeface="細明體" panose="02020509000000000000" pitchFamily="49" charset="-120"/>
              </a:rPr>
              <a:t>&lt;address&gt;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tag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defines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the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contact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information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for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the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author/owner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of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a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document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or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an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article.</a:t>
            </a:r>
            <a:endParaRPr lang="zh-TW" altLang="en-US" dirty="0">
              <a:solidFill>
                <a:srgbClr val="000000"/>
              </a:solidFill>
              <a:latin typeface="Verdana" panose="020B0604030504040204" pitchFamily="34" charset="0"/>
              <a:ea typeface="新細明體" panose="02020500000000000000" pitchFamily="18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The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contact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information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can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be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an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email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address,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URL,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physical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address,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phone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number,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social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media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handle,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etc.</a:t>
            </a:r>
            <a:endParaRPr lang="zh-TW" altLang="en-US" dirty="0">
              <a:solidFill>
                <a:srgbClr val="000000"/>
              </a:solidFill>
              <a:latin typeface="Verdana" panose="020B0604030504040204" pitchFamily="34" charset="0"/>
              <a:ea typeface="新細明體" panose="02020500000000000000" pitchFamily="18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The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text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in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the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3600" dirty="0">
                <a:solidFill>
                  <a:srgbClr val="DC143C"/>
                </a:solidFill>
                <a:latin typeface="Consolas" panose="020B0609020204030204" pitchFamily="49" charset="0"/>
                <a:ea typeface="細明體" panose="02020509000000000000" pitchFamily="49" charset="-120"/>
              </a:rPr>
              <a:t>&lt;address&gt;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element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usually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renders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in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i="1" u="sng" dirty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italic</a:t>
            </a:r>
            <a:r>
              <a:rPr lang="en-US" altLang="zh-TW" i="1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,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and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browsers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will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always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add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a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line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break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before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and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after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the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3600" dirty="0">
                <a:solidFill>
                  <a:srgbClr val="DC143C"/>
                </a:solidFill>
                <a:latin typeface="Consolas" panose="020B0609020204030204" pitchFamily="49" charset="0"/>
                <a:ea typeface="細明體" panose="02020509000000000000" pitchFamily="49" charset="-120"/>
              </a:rPr>
              <a:t>&lt;address&gt;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element.</a:t>
            </a:r>
            <a:endParaRPr lang="zh-TW" altLang="en-US" dirty="0">
              <a:solidFill>
                <a:srgbClr val="000000"/>
              </a:solidFill>
              <a:latin typeface="Verdana" panose="020B0604030504040204" pitchFamily="34" charset="0"/>
              <a:ea typeface="新細明體" panose="02020500000000000000" pitchFamily="18" charset="-120"/>
            </a:endParaRPr>
          </a:p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Quotation 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pPr/>
              <a:t>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07324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79" y="1845734"/>
            <a:ext cx="10229627" cy="4023360"/>
          </a:xfrm>
        </p:spPr>
        <p:txBody>
          <a:bodyPr>
            <a:normAutofit fontScale="85000" lnSpcReduction="20000"/>
          </a:bodyPr>
          <a:lstStyle/>
          <a:p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&lt;</a:t>
            </a:r>
            <a:r>
              <a:rPr lang="en-US" altLang="zh-TW" dirty="0">
                <a:solidFill>
                  <a:srgbClr val="A52A2A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address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&gt;</a:t>
            </a:r>
            <a:r>
              <a:rPr lang="zh-TW" altLang="en-US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/>
            </a:r>
            <a:br>
              <a:rPr lang="zh-TW" altLang="en-US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</a:b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Written</a:t>
            </a:r>
            <a:r>
              <a:rPr lang="zh-TW" altLang="en-US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by</a:t>
            </a:r>
            <a:r>
              <a:rPr lang="zh-TW" altLang="en-US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John</a:t>
            </a:r>
            <a:r>
              <a:rPr lang="zh-TW" altLang="en-US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Doe.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&lt;</a:t>
            </a:r>
            <a:r>
              <a:rPr lang="en-US" altLang="zh-TW" dirty="0" err="1">
                <a:solidFill>
                  <a:srgbClr val="A52A2A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br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&gt;</a:t>
            </a:r>
            <a:r>
              <a:rPr lang="zh-TW" altLang="en-US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/>
            </a:r>
            <a:br>
              <a:rPr lang="zh-TW" altLang="en-US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</a:b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Visit</a:t>
            </a:r>
            <a:r>
              <a:rPr lang="zh-TW" altLang="en-US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us</a:t>
            </a:r>
            <a:r>
              <a:rPr lang="zh-TW" altLang="en-US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at: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&lt;</a:t>
            </a:r>
            <a:r>
              <a:rPr lang="en-US" altLang="zh-TW" dirty="0" err="1">
                <a:solidFill>
                  <a:srgbClr val="A52A2A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br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&gt;</a:t>
            </a:r>
            <a:r>
              <a:rPr lang="zh-TW" altLang="en-US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/>
            </a:r>
            <a:br>
              <a:rPr lang="zh-TW" altLang="en-US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</a:b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Example.com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&lt;</a:t>
            </a:r>
            <a:r>
              <a:rPr lang="en-US" altLang="zh-TW" dirty="0" err="1">
                <a:solidFill>
                  <a:srgbClr val="A52A2A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br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&gt;</a:t>
            </a:r>
            <a:r>
              <a:rPr lang="zh-TW" altLang="en-US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/>
            </a:r>
            <a:br>
              <a:rPr lang="zh-TW" altLang="en-US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</a:b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Box</a:t>
            </a:r>
            <a:r>
              <a:rPr lang="zh-TW" altLang="en-US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564,</a:t>
            </a:r>
            <a:r>
              <a:rPr lang="zh-TW" altLang="en-US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Disneyland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&lt;</a:t>
            </a:r>
            <a:r>
              <a:rPr lang="en-US" altLang="zh-TW" dirty="0" err="1">
                <a:solidFill>
                  <a:srgbClr val="A52A2A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br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&gt;</a:t>
            </a:r>
            <a:r>
              <a:rPr lang="zh-TW" altLang="en-US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/>
            </a:r>
            <a:br>
              <a:rPr lang="zh-TW" altLang="en-US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</a:b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USA</a:t>
            </a:r>
            <a:r>
              <a:rPr lang="zh-TW" altLang="en-US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/>
            </a:r>
            <a:br>
              <a:rPr lang="zh-TW" altLang="en-US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</a:b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&lt;</a:t>
            </a:r>
            <a:r>
              <a:rPr lang="en-US" altLang="zh-TW" dirty="0">
                <a:solidFill>
                  <a:srgbClr val="A52A2A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/address</a:t>
            </a:r>
            <a:r>
              <a:rPr lang="en-US" altLang="zh-TW" dirty="0" smtClean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&gt;</a:t>
            </a:r>
            <a:endParaRPr lang="zh-TW" altLang="en-US" dirty="0">
              <a:solidFill>
                <a:srgbClr val="0000CD"/>
              </a:solidFill>
              <a:latin typeface="Consolas" panose="020B0609020204030204" pitchFamily="49" charset="0"/>
              <a:ea typeface="新細明體" panose="02020500000000000000" pitchFamily="18" charset="-12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Quotation 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pPr/>
              <a:t>7</a:t>
            </a:fld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0697" y="2162051"/>
            <a:ext cx="4692612" cy="3505324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819900" y="3505138"/>
            <a:ext cx="3162300" cy="20955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3998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dirty="0">
                <a:solidFill>
                  <a:schemeClr val="tx1"/>
                </a:solidFill>
              </a:rPr>
              <a:t>HTML &lt;cite&gt; for Work </a:t>
            </a:r>
            <a:r>
              <a:rPr lang="en-US" altLang="zh-TW" b="0" dirty="0" smtClean="0">
                <a:solidFill>
                  <a:schemeClr val="tx1"/>
                </a:solidFill>
              </a:rPr>
              <a:t>Title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The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HTML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3600" dirty="0">
                <a:solidFill>
                  <a:srgbClr val="DC143C"/>
                </a:solidFill>
                <a:latin typeface="Consolas" panose="020B0609020204030204" pitchFamily="49" charset="0"/>
                <a:ea typeface="細明體" panose="02020509000000000000" pitchFamily="49" charset="-120"/>
              </a:rPr>
              <a:t>&lt;cite&gt;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tag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defines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the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title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of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a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creative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work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(e.g.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a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book,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a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poem,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a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song,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a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movie,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a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painting,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a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sculpture,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etc.).</a:t>
            </a:r>
            <a:endParaRPr lang="zh-TW" altLang="en-US" dirty="0">
              <a:solidFill>
                <a:srgbClr val="000000"/>
              </a:solidFill>
              <a:latin typeface="Verdana" panose="020B0604030504040204" pitchFamily="34" charset="0"/>
              <a:ea typeface="新細明體" panose="02020500000000000000" pitchFamily="18" charset="-120"/>
            </a:endParaRP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zh-TW" altLang="en-US" b="1" dirty="0" smtClean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   </a:t>
            </a:r>
            <a:r>
              <a:rPr lang="en-US" altLang="zh-TW" b="1" dirty="0" smtClean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Note</a:t>
            </a:r>
            <a:r>
              <a:rPr lang="en-US" altLang="zh-TW" b="1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: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A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person's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name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is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not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the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title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of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a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work.</a:t>
            </a:r>
            <a:endParaRPr lang="zh-TW" altLang="en-US" dirty="0">
              <a:solidFill>
                <a:srgbClr val="000000"/>
              </a:solidFill>
              <a:latin typeface="Verdana" panose="020B0604030504040204" pitchFamily="34" charset="0"/>
              <a:ea typeface="新細明體" panose="02020500000000000000" pitchFamily="18" charset="-120"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The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text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in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the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3600" dirty="0">
                <a:solidFill>
                  <a:srgbClr val="DC143C"/>
                </a:solidFill>
                <a:latin typeface="Consolas" panose="020B0609020204030204" pitchFamily="49" charset="0"/>
                <a:ea typeface="細明體" panose="02020509000000000000" pitchFamily="49" charset="-120"/>
              </a:rPr>
              <a:t>&lt;cite&gt;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element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usually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renders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in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i="1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italic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.</a:t>
            </a:r>
            <a:endParaRPr lang="zh-TW" altLang="en-US" dirty="0">
              <a:solidFill>
                <a:srgbClr val="000000"/>
              </a:solidFill>
              <a:latin typeface="Verdana" panose="020B0604030504040204" pitchFamily="34" charset="0"/>
              <a:ea typeface="新細明體" panose="02020500000000000000" pitchFamily="18" charset="-120"/>
            </a:endParaRPr>
          </a:p>
          <a:p>
            <a:pPr marL="0" indent="0">
              <a:buNone/>
            </a:pPr>
            <a:r>
              <a:rPr lang="en-US" altLang="zh-TW" sz="2400" dirty="0" smtClean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&lt;</a:t>
            </a:r>
            <a:r>
              <a:rPr lang="en-US" altLang="zh-TW" sz="2400" dirty="0">
                <a:solidFill>
                  <a:srgbClr val="A52A2A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p</a:t>
            </a:r>
            <a:r>
              <a:rPr lang="en-US" altLang="zh-TW" sz="240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&gt;&lt;</a:t>
            </a:r>
            <a:r>
              <a:rPr lang="en-US" altLang="zh-TW" sz="2400" dirty="0">
                <a:solidFill>
                  <a:srgbClr val="A52A2A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cite</a:t>
            </a:r>
            <a:r>
              <a:rPr lang="en-US" altLang="zh-TW" sz="240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&gt;</a:t>
            </a:r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The</a:t>
            </a:r>
            <a:r>
              <a:rPr lang="zh-TW" altLang="en-US" sz="24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 </a:t>
            </a:r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Scream</a:t>
            </a:r>
            <a:r>
              <a:rPr lang="en-US" altLang="zh-TW" sz="240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&lt;</a:t>
            </a:r>
            <a:r>
              <a:rPr lang="en-US" altLang="zh-TW" sz="2400" dirty="0">
                <a:solidFill>
                  <a:srgbClr val="A52A2A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/cite</a:t>
            </a:r>
            <a:r>
              <a:rPr lang="en-US" altLang="zh-TW" sz="240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&gt;</a:t>
            </a:r>
            <a:r>
              <a:rPr lang="zh-TW" altLang="en-US" sz="24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 </a:t>
            </a:r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by</a:t>
            </a:r>
            <a:r>
              <a:rPr lang="zh-TW" altLang="en-US" sz="24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 </a:t>
            </a:r>
            <a:r>
              <a:rPr lang="en-US" altLang="zh-TW" sz="2400" dirty="0" err="1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Edvard</a:t>
            </a:r>
            <a:r>
              <a:rPr lang="zh-TW" altLang="en-US" sz="24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 </a:t>
            </a:r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Munch.</a:t>
            </a:r>
            <a:r>
              <a:rPr lang="zh-TW" altLang="en-US" sz="24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 </a:t>
            </a:r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Painted</a:t>
            </a:r>
            <a:r>
              <a:rPr lang="zh-TW" altLang="en-US" sz="24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 </a:t>
            </a:r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in</a:t>
            </a:r>
            <a:r>
              <a:rPr lang="zh-TW" altLang="en-US" sz="24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 </a:t>
            </a:r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1893.</a:t>
            </a:r>
            <a:r>
              <a:rPr lang="en-US" altLang="zh-TW" sz="240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&lt;</a:t>
            </a:r>
            <a:r>
              <a:rPr lang="en-US" altLang="zh-TW" sz="2400" dirty="0">
                <a:solidFill>
                  <a:srgbClr val="A52A2A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/p</a:t>
            </a:r>
            <a:r>
              <a:rPr lang="en-US" altLang="zh-TW" sz="240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&gt;</a:t>
            </a:r>
            <a:endParaRPr lang="zh-TW" altLang="en-US" sz="2400" dirty="0">
              <a:solidFill>
                <a:srgbClr val="0000CD"/>
              </a:solidFill>
              <a:latin typeface="Consolas" panose="020B0609020204030204" pitchFamily="49" charset="0"/>
              <a:ea typeface="新細明體" panose="02020500000000000000" pitchFamily="18" charset="-120"/>
            </a:endParaRPr>
          </a:p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Quotation 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pPr/>
              <a:t>8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60738688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回顧">
  <a:themeElements>
    <a:clrScheme name="紫蘿蘭色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要素</Template>
  <TotalTime>238</TotalTime>
  <Words>874</Words>
  <Application>Microsoft Office PowerPoint</Application>
  <PresentationFormat>寬螢幕</PresentationFormat>
  <Paragraphs>98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12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14</vt:i4>
      </vt:variant>
    </vt:vector>
  </HeadingPairs>
  <TitlesOfParts>
    <vt:vector size="28" baseType="lpstr">
      <vt:lpstr>細明體</vt:lpstr>
      <vt:lpstr>微軟正黑體</vt:lpstr>
      <vt:lpstr>新細明體</vt:lpstr>
      <vt:lpstr>Arial</vt:lpstr>
      <vt:lpstr>Arial Narrow</vt:lpstr>
      <vt:lpstr>Calibri</vt:lpstr>
      <vt:lpstr>Calibri Light</vt:lpstr>
      <vt:lpstr>Consolas</vt:lpstr>
      <vt:lpstr>Times New Roman</vt:lpstr>
      <vt:lpstr>Verdana</vt:lpstr>
      <vt:lpstr>Wingdings</vt:lpstr>
      <vt:lpstr>Wingdings 2</vt:lpstr>
      <vt:lpstr>HDOfficeLightV0</vt:lpstr>
      <vt:lpstr>回顧</vt:lpstr>
      <vt:lpstr>10. Quotation and Citation Elements</vt:lpstr>
      <vt:lpstr>HTML &lt;blockquote&gt; for Quotations</vt:lpstr>
      <vt:lpstr>Example</vt:lpstr>
      <vt:lpstr>HTML &lt;q&gt; for Short Quotations</vt:lpstr>
      <vt:lpstr>HTML &lt;abbr&gt; for Abbreviations</vt:lpstr>
      <vt:lpstr>Example</vt:lpstr>
      <vt:lpstr>HTML &lt;address&gt; for Contact Information</vt:lpstr>
      <vt:lpstr>Example</vt:lpstr>
      <vt:lpstr>HTML &lt;cite&gt; for Work Title</vt:lpstr>
      <vt:lpstr>補充</vt:lpstr>
      <vt:lpstr>HTML &lt;bdo&gt; for Bi-Directional Override</vt:lpstr>
      <vt:lpstr>Summary</vt:lpstr>
      <vt:lpstr>作業10</vt:lpstr>
      <vt:lpstr>作業10補充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Favicon</dc:title>
  <dc:creator>李弘斌</dc:creator>
  <cp:lastModifiedBy>李弘斌</cp:lastModifiedBy>
  <cp:revision>78</cp:revision>
  <dcterms:created xsi:type="dcterms:W3CDTF">2022-02-23T02:23:54Z</dcterms:created>
  <dcterms:modified xsi:type="dcterms:W3CDTF">2022-03-20T20:45:48Z</dcterms:modified>
</cp:coreProperties>
</file>