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36"/>
  </p:notesMasterIdLst>
  <p:sldIdLst>
    <p:sldId id="256" r:id="rId3"/>
    <p:sldId id="277" r:id="rId4"/>
    <p:sldId id="257" r:id="rId5"/>
    <p:sldId id="258" r:id="rId6"/>
    <p:sldId id="259" r:id="rId7"/>
    <p:sldId id="260" r:id="rId8"/>
    <p:sldId id="278" r:id="rId9"/>
    <p:sldId id="274" r:id="rId10"/>
    <p:sldId id="263" r:id="rId11"/>
    <p:sldId id="280" r:id="rId12"/>
    <p:sldId id="281" r:id="rId13"/>
    <p:sldId id="282" r:id="rId14"/>
    <p:sldId id="283" r:id="rId15"/>
    <p:sldId id="279" r:id="rId16"/>
    <p:sldId id="275" r:id="rId17"/>
    <p:sldId id="265" r:id="rId18"/>
    <p:sldId id="284" r:id="rId19"/>
    <p:sldId id="285" r:id="rId20"/>
    <p:sldId id="288" r:id="rId21"/>
    <p:sldId id="286" r:id="rId22"/>
    <p:sldId id="276" r:id="rId23"/>
    <p:sldId id="262" r:id="rId24"/>
    <p:sldId id="299" r:id="rId25"/>
    <p:sldId id="295" r:id="rId26"/>
    <p:sldId id="289" r:id="rId27"/>
    <p:sldId id="290" r:id="rId28"/>
    <p:sldId id="291" r:id="rId29"/>
    <p:sldId id="298" r:id="rId30"/>
    <p:sldId id="292" r:id="rId31"/>
    <p:sldId id="302" r:id="rId32"/>
    <p:sldId id="300" r:id="rId33"/>
    <p:sldId id="303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31C2-A137-4A52-A9DE-91C54F45DAF7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E6E8-DE0F-4FD2-9178-B1B57E484D1E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377C-8ABB-4DD7-8C2F-ED4407169E7B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49A4-44AD-42D8-A716-D65413C76A54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9BC-7085-4A47-966A-77D4F4779E05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HTML- Colors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0A3F-90B7-4DE1-9EFB-101E00EC0974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F04B-C355-47B6-A853-DA5EBB2EF89B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051-F70A-491E-9E74-BBB11B47C4DB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372-2368-48C6-B336-995A51952DC4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EA-3DAE-469C-9632-520AD2A96082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374E3A-E6E0-4676-A69A-715A5C8F256D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235-3758-424D-A15F-3D5F80052C3D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89DB-3B97-4EE5-B235-EE92EBB55A2A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3770-3603-447A-A12F-EE59E5D7BFCB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CAB-2E14-43D1-8C13-653BFE039A20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6372-BE83-44C6-8CA6-79E187AAF8A0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C36-99A7-4ECB-9E44-9E8DD8FCAFC4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8151-84D5-4324-AC65-2F0DDF569119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1D2A-B382-402D-A2EA-DE729C2ACAAE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16E1-A1D9-47E4-8C31-FBC94F6822E1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D54E-2C8F-487C-9945-578A1B303860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4146-1101-467D-906C-B94E40F44385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1A9028-5EAC-416D-8B10-FCA1CAD88E92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D20381-BC9D-4C40-8893-36C834CA3B04}" type="datetime1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olors_hex.asp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olors_hsl.asp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olorcodes.com/" TargetMode="External"/><Relationship Id="rId2" Type="http://schemas.openxmlformats.org/officeDocument/2006/relationships/hyperlink" Target="https://www.rapidtables.com/web/color/RGB_Color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htmlcolorcodes.com/color-char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2w9fWn6vT7JR1Z97" TargetMode="External"/><Relationship Id="rId2" Type="http://schemas.openxmlformats.org/officeDocument/2006/relationships/hyperlink" Target="http://fs2.just.edu.tw/~s123456789/hw6(&#31684;&#20363;).ht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colors_rgb.asp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Colors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771913" cy="114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>
                <a:latin typeface="微軟正黑體" panose="020B0604030504040204" pitchFamily="34" charset="-120"/>
              </a:rPr>
              <a:t>HTML colors are specified with predefined color names, or with RGB, HEX, HSL, RGBA, or HSLA values. </a:t>
            </a:r>
            <a:endParaRPr lang="en-US" altLang="zh-TW" cap="none" dirty="0" smtClean="0">
              <a:latin typeface="微軟正黑體" panose="020B0604030504040204" pitchFamily="34" charset="-12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cap="none" dirty="0">
                <a:latin typeface="微軟正黑體" panose="020B0604030504040204" pitchFamily="34" charset="-120"/>
              </a:rPr>
              <a:t>顏色可直接</a:t>
            </a:r>
            <a:r>
              <a:rPr lang="zh-TW" altLang="en-US" cap="none" dirty="0" smtClean="0">
                <a:latin typeface="微軟正黑體" panose="020B0604030504040204" pitchFamily="34" charset="-120"/>
              </a:rPr>
              <a:t>用名稱來表示，或者配合</a:t>
            </a:r>
            <a:r>
              <a:rPr lang="en-US" altLang="zh-TW" cap="none" dirty="0" smtClean="0">
                <a:latin typeface="微軟正黑體" panose="020B0604030504040204" pitchFamily="34" charset="-120"/>
              </a:rPr>
              <a:t>RGB</a:t>
            </a:r>
            <a:r>
              <a:rPr lang="zh-TW" altLang="en-US" cap="none" dirty="0" smtClean="0">
                <a:latin typeface="微軟正黑體" panose="020B0604030504040204" pitchFamily="34" charset="-120"/>
              </a:rPr>
              <a:t>等用不同的符號或數字來代表。</a:t>
            </a:r>
            <a:endParaRPr lang="en-US" altLang="zh-TW" cap="none" dirty="0">
              <a:latin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6480" y="5873234"/>
            <a:ext cx="6001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TW" u="sng" kern="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cs typeface="新細明體" panose="02020500000000000000" pitchFamily="18" charset="-120"/>
              </a:rPr>
              <a:t>https://www.w3schools.com/colors/colors_names.asp</a:t>
            </a:r>
            <a:endParaRPr lang="zh-TW" altLang="zh-TW" kern="1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RGB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For example, </a:t>
            </a:r>
            <a:r>
              <a:rPr lang="en-US" altLang="zh-TW" dirty="0" err="1"/>
              <a:t>rgb</a:t>
            </a:r>
            <a:r>
              <a:rPr lang="en-US" altLang="zh-TW" dirty="0"/>
              <a:t>(255, 0, 0) is displayed as </a:t>
            </a:r>
            <a:r>
              <a:rPr lang="en-US" altLang="zh-TW" b="1" dirty="0">
                <a:solidFill>
                  <a:srgbClr val="FF0000"/>
                </a:solidFill>
              </a:rPr>
              <a:t>red</a:t>
            </a:r>
            <a:r>
              <a:rPr lang="en-US" altLang="zh-TW" dirty="0"/>
              <a:t>, because red is set to its highest value (255), and the other two (green and blue) are set to 0.</a:t>
            </a:r>
          </a:p>
          <a:p>
            <a:r>
              <a:rPr lang="en-US" altLang="zh-TW" dirty="0"/>
              <a:t>Another example, </a:t>
            </a:r>
            <a:r>
              <a:rPr lang="en-US" altLang="zh-TW" dirty="0" err="1"/>
              <a:t>rgb</a:t>
            </a:r>
            <a:r>
              <a:rPr lang="en-US" altLang="zh-TW" dirty="0"/>
              <a:t>(0, 255, 0) is displayed as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altLang="zh-TW" dirty="0"/>
              <a:t>, because green is set to its highest value (255), and the other two (red and blue) are set to 0.</a:t>
            </a:r>
          </a:p>
          <a:p>
            <a:r>
              <a:rPr lang="en-US" altLang="zh-TW" dirty="0"/>
              <a:t>To display black, set all color parameters to 0, like this: </a:t>
            </a:r>
            <a:r>
              <a:rPr lang="en-US" altLang="zh-TW" dirty="0" err="1"/>
              <a:t>rgb</a:t>
            </a:r>
            <a:r>
              <a:rPr lang="en-US" altLang="zh-TW" dirty="0"/>
              <a:t>(0, 0, 0).</a:t>
            </a:r>
          </a:p>
          <a:p>
            <a:r>
              <a:rPr lang="en-US" altLang="zh-TW" dirty="0"/>
              <a:t>To display white, set all color parameters to 255, like this: </a:t>
            </a:r>
            <a:r>
              <a:rPr lang="en-US" altLang="zh-TW" dirty="0" err="1"/>
              <a:t>rgb</a:t>
            </a:r>
            <a:r>
              <a:rPr lang="en-US" altLang="zh-TW" dirty="0"/>
              <a:t>(255, 255, 255).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58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63" y="2424293"/>
            <a:ext cx="5372850" cy="2314898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13" y="2409639"/>
            <a:ext cx="5572903" cy="26673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47775" y="5426124"/>
            <a:ext cx="967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&lt;h1 style="background-color:rgb(255, 0, 0);"&gt;rgb(255, 0, 0)&lt;/h1&gt;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67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Shades of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Gray(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灰色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Shades of gray are often defined using </a:t>
            </a:r>
            <a:r>
              <a:rPr lang="en-US" altLang="zh-TW" dirty="0">
                <a:solidFill>
                  <a:srgbClr val="C00000"/>
                </a:solidFill>
              </a:rPr>
              <a:t>equal values</a:t>
            </a:r>
            <a:r>
              <a:rPr lang="en-US" altLang="zh-TW" dirty="0"/>
              <a:t> for all three parameters: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02" y="3087411"/>
            <a:ext cx="6723148" cy="3195159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34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RGBA Color </a:t>
            </a:r>
            <a:r>
              <a:rPr lang="en-US" altLang="zh-TW" dirty="0" smtClean="0"/>
              <a:t>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087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RGBA color values are an extension of RGB color values with an </a:t>
            </a:r>
            <a:r>
              <a:rPr lang="en-US" altLang="zh-TW" dirty="0">
                <a:solidFill>
                  <a:srgbClr val="C00000"/>
                </a:solidFill>
              </a:rPr>
              <a:t>Alpha channel - which specifies the </a:t>
            </a:r>
            <a:r>
              <a:rPr lang="en-US" altLang="zh-TW" dirty="0" smtClean="0">
                <a:solidFill>
                  <a:srgbClr val="C00000"/>
                </a:solidFill>
              </a:rPr>
              <a:t>opacity(</a:t>
            </a:r>
            <a:r>
              <a:rPr lang="zh-TW" altLang="en-US" dirty="0" smtClean="0">
                <a:solidFill>
                  <a:srgbClr val="C00000"/>
                </a:solidFill>
              </a:rPr>
              <a:t>透明度</a:t>
            </a:r>
            <a:r>
              <a:rPr lang="en-US" altLang="zh-TW" dirty="0" smtClean="0">
                <a:solidFill>
                  <a:srgbClr val="C00000"/>
                </a:solidFill>
              </a:rPr>
              <a:t>) </a:t>
            </a:r>
            <a:r>
              <a:rPr lang="en-US" altLang="zh-TW" dirty="0">
                <a:solidFill>
                  <a:srgbClr val="C00000"/>
                </a:solidFill>
              </a:rPr>
              <a:t>for a color.</a:t>
            </a:r>
          </a:p>
          <a:p>
            <a:r>
              <a:rPr lang="en-US" altLang="zh-TW" dirty="0"/>
              <a:t>An RGBA color value is specified with:</a:t>
            </a:r>
          </a:p>
          <a:p>
            <a:pPr marL="0" indent="0">
              <a:buNone/>
            </a:pPr>
            <a:r>
              <a:rPr lang="en-US" altLang="zh-TW" b="1" dirty="0" smtClean="0"/>
              <a:t>         </a:t>
            </a:r>
            <a:r>
              <a:rPr lang="en-US" altLang="zh-TW" b="1" dirty="0" err="1" smtClean="0"/>
              <a:t>rgba</a:t>
            </a:r>
            <a:r>
              <a:rPr lang="en-US" altLang="zh-TW" b="1" dirty="0" smtClean="0"/>
              <a:t>(</a:t>
            </a:r>
            <a:r>
              <a:rPr lang="en-US" altLang="zh-TW" b="1" i="1" dirty="0" smtClean="0"/>
              <a:t>red</a:t>
            </a:r>
            <a:r>
              <a:rPr lang="en-US" altLang="zh-TW" b="1" i="1" dirty="0"/>
              <a:t>,</a:t>
            </a:r>
            <a:r>
              <a:rPr lang="en-US" altLang="zh-TW" b="1" dirty="0"/>
              <a:t> </a:t>
            </a:r>
            <a:r>
              <a:rPr lang="en-US" altLang="zh-TW" b="1" i="1" dirty="0"/>
              <a:t>green</a:t>
            </a:r>
            <a:r>
              <a:rPr lang="en-US" altLang="zh-TW" b="1" dirty="0"/>
              <a:t>, </a:t>
            </a:r>
            <a:r>
              <a:rPr lang="en-US" altLang="zh-TW" b="1" i="1" dirty="0"/>
              <a:t>blue, alpha</a:t>
            </a:r>
            <a:r>
              <a:rPr lang="en-US" altLang="zh-TW" b="1" dirty="0"/>
              <a:t>)</a:t>
            </a:r>
          </a:p>
          <a:p>
            <a:r>
              <a:rPr lang="en-US" altLang="zh-TW" dirty="0"/>
              <a:t>The alpha parameter is a number between 0.0 (fully </a:t>
            </a:r>
            <a:r>
              <a:rPr lang="en-US" altLang="zh-TW" dirty="0" smtClean="0"/>
              <a:t>transparent(</a:t>
            </a:r>
            <a:r>
              <a:rPr lang="zh-TW" altLang="en-US" dirty="0" smtClean="0"/>
              <a:t>穿透</a:t>
            </a:r>
            <a:r>
              <a:rPr lang="en-US" altLang="zh-TW" dirty="0" smtClean="0"/>
              <a:t>) </a:t>
            </a:r>
            <a:r>
              <a:rPr lang="en-US" altLang="zh-TW" dirty="0"/>
              <a:t>and 1.0 (not transparent at all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43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7680" y="2219089"/>
            <a:ext cx="10808971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000" dirty="0"/>
              <a:t>&lt;h1 style="background-color:rgba(255, 99, 71, 0);"&gt;rgba(255, 99, 71, 0)&lt;/h1&gt;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000" dirty="0"/>
              <a:t>&lt;h1 style="background-color:rgba(255, 99, 71, 0.2);"&gt;rgba(255, 99, 71, 0.2)&lt;/h1&gt;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000" dirty="0"/>
              <a:t>&lt;h1 style="background-color:rgba(255, 99, 71, 0.4);"&gt;rgba(255, 99, 71, 0.4)&lt;/h1&gt;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000" dirty="0"/>
              <a:t>&lt;h1 style="background-color:rgba(255, 99, 71, 0.6);"&gt;rgba(255, 99, 71, 0.6)&lt;/h1&gt;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000" dirty="0"/>
              <a:t>&lt;h1 style="background-color:rgba(255, 99, 71, 0.8);"&gt;rgba(255, 99, 71, 0.8)&lt;/h1&gt;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000" dirty="0"/>
              <a:t>&lt;h1 style="background-color:rgba(255, 99, 71, 1);"&gt;rgba(255, 99, 71, 1)&lt;/h1&gt;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000" y="2209328"/>
            <a:ext cx="5563376" cy="339137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77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HTML HEX Colors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771913" cy="1143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/>
              <a:t>A hexadecimal color is specified with: #RRGGBB, where the RR (red), GG (green) and BB (blue) hexadecimal integers specify the components of the color.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/>
              <a:t>HEX</a:t>
            </a:r>
            <a:r>
              <a:rPr lang="zh-TW" altLang="en-US" cap="none" dirty="0" smtClean="0"/>
              <a:t>顏色</a:t>
            </a:r>
            <a:r>
              <a:rPr lang="zh-TW" altLang="en-US" cap="none" dirty="0"/>
              <a:t>定義</a:t>
            </a:r>
            <a:endParaRPr lang="zh-TW" altLang="zh-TW" cap="none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zh-TW" altLang="zh-TW" b="0" cap="none" dirty="0"/>
          </a:p>
        </p:txBody>
      </p:sp>
      <p:sp>
        <p:nvSpPr>
          <p:cNvPr id="4" name="矩形 3"/>
          <p:cNvSpPr/>
          <p:nvPr/>
        </p:nvSpPr>
        <p:spPr>
          <a:xfrm>
            <a:off x="6758492" y="5882198"/>
            <a:ext cx="542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TW" u="sng" dirty="0">
                <a:hlinkClick r:id="rId2"/>
              </a:rPr>
              <a:t>https://www.w3schools.com/html/html_colors_hex.asp</a:t>
            </a:r>
            <a:endParaRPr lang="zh-TW" altLang="zh-TW" kern="1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HEX Color </a:t>
            </a:r>
            <a:r>
              <a:rPr lang="en-US" altLang="zh-TW" dirty="0" smtClean="0">
                <a:solidFill>
                  <a:schemeClr val="tx1"/>
                </a:solidFill>
              </a:rPr>
              <a:t>Values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34744" cy="402336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 HTML, a color can be specified using a </a:t>
            </a:r>
            <a:r>
              <a:rPr lang="en-US" altLang="zh-TW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hexadecimal</a:t>
            </a:r>
            <a:r>
              <a:rPr lang="zh-TW" altLang="en-US" dirty="0" smtClean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cs typeface="Calibri" panose="020F0502020204030204" pitchFamily="34" charset="0"/>
              </a:rPr>
              <a:t>(</a:t>
            </a:r>
            <a:r>
              <a:rPr lang="zh-TW" altLang="en-US" dirty="0">
                <a:solidFill>
                  <a:srgbClr val="000000"/>
                </a:solidFill>
                <a:cs typeface="Calibri" panose="020F0502020204030204" pitchFamily="34" charset="0"/>
              </a:rPr>
              <a:t>十六進</a:t>
            </a:r>
            <a:r>
              <a:rPr lang="zh-TW" altLang="en-US" dirty="0" smtClean="0">
                <a:solidFill>
                  <a:srgbClr val="000000"/>
                </a:solidFill>
                <a:cs typeface="Calibri" panose="020F0502020204030204" pitchFamily="34" charset="0"/>
              </a:rPr>
              <a:t>制</a:t>
            </a:r>
            <a:r>
              <a:rPr lang="en-US" altLang="zh-TW" dirty="0" smtClean="0">
                <a:solidFill>
                  <a:srgbClr val="000000"/>
                </a:solidFill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value 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 the form: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altLang="zh-TW" sz="4000" b="1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#</a:t>
            </a:r>
            <a:r>
              <a:rPr lang="en-US" altLang="zh-TW" sz="4000" b="1" i="1" dirty="0" err="1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rrggbb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Where </a:t>
            </a:r>
            <a:r>
              <a:rPr lang="en-US" altLang="zh-TW" dirty="0" err="1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rr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(red), gg (green) and bb (blue) are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hexadecimal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values between 00 and </a:t>
            </a:r>
            <a:r>
              <a:rPr lang="en-US" altLang="zh-TW" dirty="0" err="1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ff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(same as </a:t>
            </a:r>
            <a:r>
              <a:rPr lang="en-US" altLang="zh-TW" dirty="0">
                <a:solidFill>
                  <a:srgbClr val="C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decimal</a:t>
            </a: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0-255).</a:t>
            </a:r>
            <a:endParaRPr lang="zh-TW" altLang="zh-TW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35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For example, #ff0000 is displayed as </a:t>
            </a:r>
            <a:r>
              <a:rPr lang="en-US" altLang="zh-TW" b="1" dirty="0">
                <a:solidFill>
                  <a:srgbClr val="FF0000"/>
                </a:solidFill>
              </a:rPr>
              <a:t>red</a:t>
            </a:r>
            <a:r>
              <a:rPr lang="en-US" altLang="zh-TW" dirty="0"/>
              <a:t>, because red is set to its highest value (</a:t>
            </a:r>
            <a:r>
              <a:rPr lang="en-US" altLang="zh-TW" dirty="0" err="1"/>
              <a:t>ff</a:t>
            </a:r>
            <a:r>
              <a:rPr lang="en-US" altLang="zh-TW" dirty="0"/>
              <a:t>), and the other two (green and blue) are set to 00.</a:t>
            </a:r>
          </a:p>
          <a:p>
            <a:r>
              <a:rPr lang="en-US" altLang="zh-TW" dirty="0"/>
              <a:t>Another example, #00ff00 is displayed as 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altLang="zh-TW" dirty="0"/>
              <a:t>, because green is set to its highest value (</a:t>
            </a:r>
            <a:r>
              <a:rPr lang="en-US" altLang="zh-TW" dirty="0" err="1"/>
              <a:t>ff</a:t>
            </a:r>
            <a:r>
              <a:rPr lang="en-US" altLang="zh-TW" dirty="0"/>
              <a:t>), and the other two (red and blue) are set to 00.</a:t>
            </a:r>
          </a:p>
          <a:p>
            <a:r>
              <a:rPr lang="en-US" altLang="zh-TW" dirty="0"/>
              <a:t>To display black, set all color parameters to 00, like this: #000000.</a:t>
            </a:r>
          </a:p>
          <a:p>
            <a:r>
              <a:rPr lang="en-US" altLang="zh-TW" dirty="0"/>
              <a:t>To display white, set all color parameters to </a:t>
            </a:r>
            <a:r>
              <a:rPr lang="en-US" altLang="zh-TW" dirty="0" err="1"/>
              <a:t>ff</a:t>
            </a:r>
            <a:r>
              <a:rPr lang="en-US" altLang="zh-TW" dirty="0"/>
              <a:t>, like this: #</a:t>
            </a:r>
            <a:r>
              <a:rPr lang="en-US" altLang="zh-TW" dirty="0" err="1"/>
              <a:t>ffffff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0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3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13" y="2500151"/>
            <a:ext cx="5372850" cy="2314898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7775" y="5426124"/>
            <a:ext cx="967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&lt;h1 style="background-color:#ff0000;"&gt;#ff0000&lt;/h1&gt;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16" y="2500151"/>
            <a:ext cx="5325218" cy="234347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88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4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8" y="2248311"/>
            <a:ext cx="5572903" cy="26673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248311"/>
            <a:ext cx="5649113" cy="266737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94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&lt;style&gt;</a:t>
            </a:r>
            <a:r>
              <a:rPr lang="zh-TW" altLang="en-US" dirty="0" smtClean="0">
                <a:solidFill>
                  <a:schemeClr val="tx1"/>
                </a:solidFill>
              </a:rPr>
              <a:t>複習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6850" y="2305050"/>
            <a:ext cx="9688830" cy="350129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TW" altLang="en-US" sz="3600" spc="-50" dirty="0">
                <a:solidFill>
                  <a:schemeClr val="tx1"/>
                </a:solidFill>
                <a:cs typeface="+mj-cs"/>
              </a:rPr>
              <a:t>背景顏色</a:t>
            </a:r>
            <a:r>
              <a:rPr lang="en-US" altLang="zh-TW" sz="3600" spc="-50" dirty="0">
                <a:solidFill>
                  <a:schemeClr val="tx1"/>
                </a:solidFill>
                <a:cs typeface="+mj-cs"/>
              </a:rPr>
              <a:t>(</a:t>
            </a:r>
            <a:r>
              <a:rPr lang="zh-TW" altLang="en-US" sz="3600" spc="-50" dirty="0">
                <a:solidFill>
                  <a:schemeClr val="tx1"/>
                </a:solidFill>
                <a:cs typeface="+mj-cs"/>
              </a:rPr>
              <a:t>整體、段落</a:t>
            </a:r>
            <a:r>
              <a:rPr lang="en-US" altLang="zh-TW" sz="3600" spc="-50" dirty="0" smtClean="0">
                <a:solidFill>
                  <a:schemeClr val="tx1"/>
                </a:solidFill>
                <a:cs typeface="+mj-cs"/>
              </a:rPr>
              <a:t>)-</a:t>
            </a:r>
            <a:r>
              <a:rPr lang="zh-TW" altLang="en-US" sz="3600" spc="-50" dirty="0" smtClean="0">
                <a:solidFill>
                  <a:schemeClr val="tx1"/>
                </a:solidFill>
                <a:cs typeface="+mj-cs"/>
              </a:rPr>
              <a:t> </a:t>
            </a:r>
            <a:r>
              <a:rPr lang="en-US" altLang="zh-TW" sz="3600" spc="-50" dirty="0" smtClean="0">
                <a:solidFill>
                  <a:schemeClr val="tx1"/>
                </a:solidFill>
                <a:cs typeface="+mj-cs"/>
              </a:rPr>
              <a:t>background color</a:t>
            </a:r>
            <a:endParaRPr lang="en-US" altLang="zh-TW" sz="3600" spc="-50" dirty="0">
              <a:solidFill>
                <a:schemeClr val="tx1"/>
              </a:solidFill>
              <a:cs typeface="+mj-cs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TW" altLang="en-US" sz="3600" spc="-50" dirty="0">
                <a:solidFill>
                  <a:schemeClr val="tx1"/>
                </a:solidFill>
                <a:cs typeface="+mj-cs"/>
              </a:rPr>
              <a:t>文字</a:t>
            </a:r>
            <a:r>
              <a:rPr lang="zh-TW" altLang="en-US" sz="3600" spc="-50" dirty="0" smtClean="0">
                <a:solidFill>
                  <a:schemeClr val="tx1"/>
                </a:solidFill>
                <a:cs typeface="+mj-cs"/>
              </a:rPr>
              <a:t>顏色</a:t>
            </a:r>
            <a:r>
              <a:rPr lang="en-US" altLang="zh-TW" sz="3600" spc="-50" dirty="0" smtClean="0">
                <a:solidFill>
                  <a:schemeClr val="tx1"/>
                </a:solidFill>
                <a:cs typeface="+mj-cs"/>
              </a:rPr>
              <a:t>-</a:t>
            </a:r>
            <a:r>
              <a:rPr lang="zh-TW" altLang="en-US" sz="3600" spc="-50" dirty="0" smtClean="0">
                <a:solidFill>
                  <a:schemeClr val="tx1"/>
                </a:solidFill>
                <a:cs typeface="+mj-cs"/>
              </a:rPr>
              <a:t> </a:t>
            </a:r>
            <a:r>
              <a:rPr lang="en-US" altLang="zh-TW" sz="3600" spc="-50" dirty="0" smtClean="0">
                <a:solidFill>
                  <a:schemeClr val="tx1"/>
                </a:solidFill>
                <a:cs typeface="+mj-cs"/>
              </a:rPr>
              <a:t>text color</a:t>
            </a:r>
            <a:endParaRPr lang="en-US" altLang="zh-TW" sz="3600" spc="-50" dirty="0">
              <a:solidFill>
                <a:schemeClr val="tx1"/>
              </a:solidFill>
              <a:cs typeface="+mj-cs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TW" altLang="en-US" sz="3600" spc="-50" dirty="0">
                <a:solidFill>
                  <a:schemeClr val="tx1"/>
                </a:solidFill>
                <a:cs typeface="+mj-cs"/>
              </a:rPr>
              <a:t>表格框架</a:t>
            </a:r>
            <a:r>
              <a:rPr lang="zh-TW" altLang="en-US" sz="3600" spc="-50" dirty="0" smtClean="0">
                <a:solidFill>
                  <a:schemeClr val="tx1"/>
                </a:solidFill>
                <a:cs typeface="+mj-cs"/>
              </a:rPr>
              <a:t>顏色</a:t>
            </a:r>
            <a:r>
              <a:rPr lang="en-US" altLang="zh-TW" sz="3600" spc="-50" dirty="0" smtClean="0">
                <a:solidFill>
                  <a:schemeClr val="tx1"/>
                </a:solidFill>
                <a:cs typeface="+mj-cs"/>
              </a:rPr>
              <a:t>-</a:t>
            </a:r>
            <a:r>
              <a:rPr lang="zh-TW" altLang="en-US" sz="3600" spc="-50" dirty="0" smtClean="0">
                <a:solidFill>
                  <a:schemeClr val="tx1"/>
                </a:solidFill>
                <a:cs typeface="+mj-cs"/>
              </a:rPr>
              <a:t> </a:t>
            </a:r>
            <a:r>
              <a:rPr lang="en-US" altLang="zh-TW" sz="3600" spc="-50" dirty="0" smtClean="0">
                <a:solidFill>
                  <a:schemeClr val="tx1"/>
                </a:solidFill>
                <a:cs typeface="+mj-cs"/>
              </a:rPr>
              <a:t>border color</a:t>
            </a:r>
            <a:endParaRPr lang="en-US" altLang="zh-TW" sz="3600" spc="-50" dirty="0">
              <a:solidFill>
                <a:schemeClr val="tx1"/>
              </a:solidFill>
              <a:cs typeface="+mj-cs"/>
            </a:endParaRPr>
          </a:p>
          <a:p>
            <a:pPr marL="342900">
              <a:spcBef>
                <a:spcPts val="1400"/>
              </a:spcBef>
              <a:spcAft>
                <a:spcPts val="1400"/>
              </a:spcAft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45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Shades of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Gray(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灰色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/>
              <a:t>Shades of gray are often defined using </a:t>
            </a:r>
            <a:r>
              <a:rPr lang="en-US" altLang="zh-TW" dirty="0">
                <a:solidFill>
                  <a:srgbClr val="C00000"/>
                </a:solidFill>
              </a:rPr>
              <a:t>equal values</a:t>
            </a:r>
            <a:r>
              <a:rPr lang="en-US" altLang="zh-TW" dirty="0"/>
              <a:t> for all three parameters: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7" y="3087411"/>
            <a:ext cx="5693284" cy="27057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087411"/>
            <a:ext cx="5753903" cy="268642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85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solidFill>
                  <a:schemeClr val="tx1"/>
                </a:solidFill>
              </a:rPr>
              <a:t>HTML HSL and HSLA Colors</a:t>
            </a:r>
            <a:endParaRPr lang="zh-TW" altLang="zh-TW" sz="5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771913" cy="114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/>
              <a:t>HSL stands for hue(</a:t>
            </a:r>
            <a:r>
              <a:rPr lang="zh-TW" altLang="zh-TW" cap="none" dirty="0"/>
              <a:t>色相</a:t>
            </a:r>
            <a:r>
              <a:rPr lang="en-US" altLang="zh-TW" cap="none" dirty="0"/>
              <a:t>), saturation(</a:t>
            </a:r>
            <a:r>
              <a:rPr lang="zh-TW" altLang="zh-TW" cap="none" dirty="0"/>
              <a:t>飽和度</a:t>
            </a:r>
            <a:r>
              <a:rPr lang="en-US" altLang="zh-TW" cap="none" dirty="0"/>
              <a:t>), and lightness(</a:t>
            </a:r>
            <a:r>
              <a:rPr lang="zh-TW" altLang="zh-TW" cap="none" dirty="0"/>
              <a:t>亮度</a:t>
            </a:r>
            <a:r>
              <a:rPr lang="en-US" altLang="zh-TW" cap="none" dirty="0"/>
              <a:t>).</a:t>
            </a:r>
            <a:endParaRPr lang="zh-TW" altLang="zh-TW" cap="none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/>
              <a:t>HSLA color values are an extension of HSL with an Alpha channel (opacity</a:t>
            </a:r>
            <a:r>
              <a:rPr lang="en-US" altLang="zh-TW" cap="none" dirty="0" smtClean="0"/>
              <a:t>).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cap="none" dirty="0" smtClean="0"/>
              <a:t>HSL</a:t>
            </a:r>
            <a:r>
              <a:rPr lang="zh-TW" altLang="en-US" cap="none" dirty="0" smtClean="0"/>
              <a:t>顏色</a:t>
            </a:r>
            <a:r>
              <a:rPr lang="zh-TW" altLang="en-US" cap="none" dirty="0"/>
              <a:t>定義</a:t>
            </a:r>
            <a:endParaRPr lang="zh-TW" altLang="zh-TW" cap="none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zh-TW" altLang="zh-TW" b="0" cap="none" dirty="0"/>
          </a:p>
        </p:txBody>
      </p:sp>
      <p:sp>
        <p:nvSpPr>
          <p:cNvPr id="4" name="矩形 3"/>
          <p:cNvSpPr/>
          <p:nvPr/>
        </p:nvSpPr>
        <p:spPr>
          <a:xfrm>
            <a:off x="6758492" y="5882198"/>
            <a:ext cx="5358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hlinkClick r:id="rId2"/>
              </a:rPr>
              <a:t>https://www.w3schools.com/html/html_colors_hsl.asp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47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HSL Color Values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64732" cy="4023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 HTML, a color can be specified using hue, saturation, and lightness (HSL) in the form: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4000" b="1" dirty="0" err="1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hsl</a:t>
            </a:r>
            <a:r>
              <a:rPr lang="en-US" altLang="zh-TW" sz="4000" b="1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(</a:t>
            </a:r>
            <a:r>
              <a:rPr lang="en-US" altLang="zh-TW" sz="4000" b="1" i="1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hue</a:t>
            </a:r>
            <a:r>
              <a:rPr lang="en-US" altLang="zh-TW" sz="4000" b="1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4000" b="1" i="1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saturation</a:t>
            </a:r>
            <a:r>
              <a:rPr lang="en-US" altLang="zh-TW" sz="4000" b="1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4000" b="1" i="1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lightness</a:t>
            </a:r>
            <a:r>
              <a:rPr lang="en-US" altLang="zh-TW" sz="4000" b="1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)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Hue is a degree on the color wheel from 0 to 360. 0 is red, 120 is green, and 240 is blue.</a:t>
            </a:r>
            <a:endParaRPr lang="zh-TW" altLang="zh-TW" sz="3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Saturation is a percentage value, 0% means a shade of gray, and 100% is the full color.</a:t>
            </a:r>
            <a:endParaRPr lang="zh-TW" altLang="zh-TW" sz="3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31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Lightness is also a percentage value, 0% is black, and 100% is white.</a:t>
            </a:r>
            <a:endParaRPr lang="zh-TW" altLang="zh-TW" sz="31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6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3025" y="4838699"/>
            <a:ext cx="9812655" cy="84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&lt;h1 style="</a:t>
            </a:r>
            <a:r>
              <a:rPr lang="en-US" altLang="zh-TW" sz="1800" dirty="0" err="1"/>
              <a:t>background-color:hsl</a:t>
            </a:r>
            <a:r>
              <a:rPr lang="en-US" altLang="zh-TW" sz="1800" dirty="0"/>
              <a:t>(248, 53%, 58%);"&gt;</a:t>
            </a:r>
            <a:r>
              <a:rPr lang="en-US" altLang="zh-TW" sz="1800" dirty="0" err="1"/>
              <a:t>hsl</a:t>
            </a:r>
            <a:r>
              <a:rPr lang="en-US" altLang="zh-TW" sz="1800" dirty="0"/>
              <a:t>(248, 53%, 58%)&lt;/h1&gt;</a:t>
            </a:r>
            <a:endParaRPr lang="zh-TW" altLang="en-US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79" y="2147734"/>
            <a:ext cx="5315692" cy="220058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10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Saturation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Saturation can be described as the intensity of a color.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100% is pure color, no shades of gray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50% is 50% gray, but you can still see the color.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0% is completely gray, you can no longer see the color.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46" y="3831847"/>
            <a:ext cx="5315344" cy="246912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14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Lightness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 lightness of a color can be described as how much light you want to give the color, where 0% means no light (black), 50% means 50% light (neither dark nor light) 100% means full lightness (white).</a:t>
            </a:r>
            <a:endParaRPr lang="zh-TW" altLang="en-US" sz="22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96" y="3417639"/>
            <a:ext cx="5792008" cy="2676899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322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58028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Shades of Gray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Shades of gray are often defined by setting the hue and saturation to 0, and adjust the lightness from 0% to 100% to get darker/lighter shades:</a:t>
            </a:r>
            <a:endParaRPr lang="zh-TW" altLang="en-US" sz="220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589" y="3205302"/>
            <a:ext cx="5706271" cy="280074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2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HSLA Color Values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HSLA color values are an extension of HSL color values with an Alpha channel - which specifies the opacity for a color.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An HSLA color value is specified with: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2200" dirty="0" smtClean="0"/>
              <a:t>         </a:t>
            </a:r>
            <a:r>
              <a:rPr lang="en-US" altLang="zh-TW" sz="2200" b="1" i="1" dirty="0" err="1" smtClean="0"/>
              <a:t>hsla</a:t>
            </a:r>
            <a:r>
              <a:rPr lang="en-US" altLang="zh-TW" sz="2200" b="1" i="1" dirty="0" smtClean="0"/>
              <a:t>(hue</a:t>
            </a:r>
            <a:r>
              <a:rPr lang="en-US" altLang="zh-TW" sz="2200" b="1" i="1" dirty="0"/>
              <a:t>, saturation, lightness, alpha)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The alpha parameter is a number between 0.0 (fully transparent) and 1.0 (not transparent at all):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37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72" y="2766860"/>
            <a:ext cx="5792008" cy="2181529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867" y="2552518"/>
            <a:ext cx="5753903" cy="26102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97279" y="5599111"/>
            <a:ext cx="9980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&lt;h1 style="background-color:hsla(9, 100%, 64%, 1);"&gt;hsla(9, 100%, 64%, 1)&lt;/h1&gt;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929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參考網站</a:t>
            </a:r>
            <a:endParaRPr lang="zh-TW" altLang="en-US" sz="2400" spc="200" dirty="0">
              <a:solidFill>
                <a:schemeClr val="tx2"/>
              </a:solidFill>
              <a:latin typeface="Arial Narrow" panose="020B0606020202030204" pitchFamily="34" charset="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www.rapidtables.com/web/color/RGB_Color.html</a:t>
            </a:r>
            <a:endParaRPr lang="en-US" altLang="zh-TW" sz="2000" dirty="0" smtClean="0"/>
          </a:p>
          <a:p>
            <a:r>
              <a:rPr lang="en-US" altLang="zh-TW" sz="2000" dirty="0">
                <a:hlinkClick r:id="rId3"/>
              </a:rPr>
              <a:t>https://htmlcolorcodes.com</a:t>
            </a:r>
            <a:r>
              <a:rPr lang="en-US" altLang="zh-TW" sz="2000" dirty="0" smtClean="0">
                <a:hlinkClick r:id="rId3"/>
              </a:rPr>
              <a:t>/</a:t>
            </a:r>
            <a:endParaRPr lang="en-US" altLang="zh-TW" sz="2000" dirty="0" smtClean="0"/>
          </a:p>
          <a:p>
            <a:r>
              <a:rPr lang="en-US" altLang="zh-TW" sz="2000" dirty="0">
                <a:hlinkClick r:id="rId4"/>
              </a:rPr>
              <a:t>https://htmlcolorcodes.com/color-chart</a:t>
            </a:r>
            <a:r>
              <a:rPr lang="en-US" altLang="zh-TW" sz="2000" dirty="0" smtClean="0">
                <a:hlinkClick r:id="rId4"/>
              </a:rPr>
              <a:t>/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28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style=“background-color: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869" y="1782980"/>
            <a:ext cx="11854601" cy="4023360"/>
          </a:xfrm>
        </p:spPr>
        <p:txBody>
          <a:bodyPr>
            <a:normAutofit/>
          </a:bodyPr>
          <a:lstStyle/>
          <a:p>
            <a:pPr marL="904875" indent="-457200">
              <a:spcAft>
                <a:spcPts val="0"/>
              </a:spcAft>
            </a:pP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</a:t>
            </a:r>
            <a:r>
              <a:rPr lang="en-US" altLang="zh-TW" sz="26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background-color:DodgerBlue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;"&gt;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Hello World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sz="2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indent="457200">
              <a:spcAft>
                <a:spcPts val="0"/>
              </a:spcAft>
              <a:buNone/>
            </a:pP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</a:t>
            </a:r>
            <a:r>
              <a:rPr lang="en-US" altLang="zh-TW" sz="26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background-color:Tomato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;"&gt;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Lorem ipsum...&lt;/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sz="2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>
              <a:spcBef>
                <a:spcPts val="1400"/>
              </a:spcBef>
              <a:spcAft>
                <a:spcPts val="1400"/>
              </a:spcAft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12a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10666095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300" b="1" dirty="0" smtClean="0">
                <a:cs typeface="新細明體" panose="02020500000000000000" pitchFamily="18" charset="-120"/>
              </a:rPr>
              <a:t>請問</a:t>
            </a:r>
            <a:r>
              <a:rPr lang="zh-TW" altLang="en-US" sz="3300" b="1" dirty="0">
                <a:cs typeface="新細明體" panose="02020500000000000000" pitchFamily="18" charset="-120"/>
              </a:rPr>
              <a:t>景文科大的代表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色：棕色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(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任何一種棕色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)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，</a:t>
            </a:r>
            <a:r>
              <a:rPr lang="zh-TW" altLang="en-US" sz="3300" b="1" dirty="0">
                <a:cs typeface="新細明體" panose="02020500000000000000" pitchFamily="18" charset="-120"/>
              </a:rPr>
              <a:t>他的英文全名、</a:t>
            </a:r>
            <a:r>
              <a:rPr lang="en-US" altLang="zh-TW" sz="3300" b="1" dirty="0">
                <a:cs typeface="新細明體" panose="02020500000000000000" pitchFamily="18" charset="-120"/>
              </a:rPr>
              <a:t>RGB</a:t>
            </a:r>
            <a:r>
              <a:rPr lang="zh-TW" altLang="en-US" sz="3300" b="1" dirty="0">
                <a:cs typeface="新細明體" panose="02020500000000000000" pitchFamily="18" charset="-120"/>
              </a:rPr>
              <a:t>、</a:t>
            </a:r>
            <a:r>
              <a:rPr lang="en-US" altLang="zh-TW" sz="3300" b="1" dirty="0">
                <a:cs typeface="新細明體" panose="02020500000000000000" pitchFamily="18" charset="-120"/>
              </a:rPr>
              <a:t>HEX</a:t>
            </a:r>
            <a:r>
              <a:rPr lang="zh-TW" altLang="en-US" sz="3300" b="1" dirty="0">
                <a:cs typeface="新細明體" panose="02020500000000000000" pitchFamily="18" charset="-120"/>
              </a:rPr>
              <a:t>、</a:t>
            </a:r>
            <a:r>
              <a:rPr lang="en-US" altLang="zh-TW" sz="3300" b="1" dirty="0">
                <a:cs typeface="新細明體" panose="02020500000000000000" pitchFamily="18" charset="-120"/>
              </a:rPr>
              <a:t>HSL </a:t>
            </a:r>
            <a:r>
              <a:rPr lang="zh-TW" altLang="en-US" sz="3300" b="1" dirty="0">
                <a:cs typeface="新細明體" panose="02020500000000000000" pitchFamily="18" charset="-120"/>
              </a:rPr>
              <a:t>分別是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多少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(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共四種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)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？</a:t>
            </a:r>
            <a:endParaRPr lang="en-US" altLang="zh-TW" sz="3300" b="1" dirty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300" b="1" dirty="0" smtClean="0">
                <a:cs typeface="新細明體" panose="02020500000000000000" pitchFamily="18" charset="-120"/>
              </a:rPr>
              <a:t>請請</a:t>
            </a:r>
            <a:r>
              <a:rPr lang="zh-TW" altLang="en-US" sz="3300" b="1" dirty="0">
                <a:cs typeface="新細明體" panose="02020500000000000000" pitchFamily="18" charset="-120"/>
              </a:rPr>
              <a:t>加入不同的透明度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，</a:t>
            </a:r>
            <a:r>
              <a:rPr lang="zh-TW" altLang="en-US" sz="3300" b="1" dirty="0">
                <a:cs typeface="新細明體" panose="02020500000000000000" pitchFamily="18" charset="-120"/>
              </a:rPr>
              <a:t>探討棕色透明度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如何影響顏色的表現？</a:t>
            </a:r>
            <a:endParaRPr lang="en-US" altLang="zh-TW" sz="3300" b="1" dirty="0" smtClean="0">
              <a:cs typeface="新細明體" panose="02020500000000000000" pitchFamily="18" charset="-120"/>
            </a:endParaRPr>
          </a:p>
          <a:p>
            <a:pPr marL="62865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3300" b="1" dirty="0" smtClean="0">
                <a:cs typeface="新細明體" panose="02020500000000000000" pitchFamily="18" charset="-120"/>
              </a:rPr>
              <a:t>請</a:t>
            </a:r>
            <a:r>
              <a:rPr lang="zh-TW" altLang="en-US" sz="3300" b="1" dirty="0">
                <a:cs typeface="新細明體" panose="02020500000000000000" pitchFamily="18" charset="-120"/>
              </a:rPr>
              <a:t>舉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實例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(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包含顏色資料與</a:t>
            </a:r>
            <a:r>
              <a:rPr lang="zh-TW" altLang="en-US" sz="3300" b="1" dirty="0">
                <a:cs typeface="新細明體" panose="02020500000000000000" pitchFamily="18" charset="-120"/>
              </a:rPr>
              <a:t>所出現的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成果，例如本簡報的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example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 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2)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來說明上述四個作業，並用</a:t>
            </a:r>
            <a:r>
              <a:rPr lang="zh-TW" altLang="en-US" sz="3300" b="1" dirty="0">
                <a:cs typeface="新細明體" panose="02020500000000000000" pitchFamily="18" charset="-120"/>
              </a:rPr>
              <a:t>一個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網頁來呈現。</a:t>
            </a:r>
            <a:endParaRPr lang="en-US" altLang="zh-TW" sz="33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300" b="1" dirty="0" smtClean="0">
                <a:cs typeface="新細明體" panose="02020500000000000000" pitchFamily="18" charset="-120"/>
              </a:rPr>
              <a:t>網頁的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title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註明：顏色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介紹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1-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王大明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(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你的名字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)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 製</a:t>
            </a:r>
            <a:endParaRPr lang="en-US" altLang="zh-TW" sz="3300" b="1" dirty="0"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7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12b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10666095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300" b="1" dirty="0">
                <a:cs typeface="新細明體" panose="02020500000000000000" pitchFamily="18" charset="-120"/>
              </a:rPr>
              <a:t>請做出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下頁之網頁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。</a:t>
            </a:r>
            <a:endParaRPr lang="en-US" altLang="zh-TW" sz="33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300" b="1" dirty="0" smtClean="0">
                <a:cs typeface="新細明體" panose="02020500000000000000" pitchFamily="18" charset="-120"/>
              </a:rPr>
              <a:t>網頁的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title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註明：顏色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介紹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2-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王大明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(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你的名字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)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 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製</a:t>
            </a:r>
            <a:endParaRPr lang="en-US" altLang="zh-TW" sz="33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300" b="1" dirty="0">
                <a:cs typeface="新細明體" panose="02020500000000000000" pitchFamily="18" charset="-120"/>
              </a:rPr>
              <a:t>請留存下來，下次若可以回到學校上課，再上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傳到</a:t>
            </a:r>
            <a:r>
              <a:rPr lang="en-US" altLang="zh-TW" sz="3300" b="1" dirty="0" err="1" smtClean="0">
                <a:cs typeface="新細明體" panose="02020500000000000000" pitchFamily="18" charset="-120"/>
              </a:rPr>
              <a:t>studyweb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上</a:t>
            </a:r>
            <a:endParaRPr lang="en-US" altLang="zh-TW" sz="3300" b="1" dirty="0" smtClean="0">
              <a:cs typeface="新細明體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sz="3300" b="1" dirty="0" smtClean="0">
                <a:cs typeface="新細明體" panose="02020500000000000000" pitchFamily="18" charset="-120"/>
              </a:rPr>
              <a:t>避免下周也遠距教學，期中考不筆試，改為交作業。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(</a:t>
            </a:r>
            <a:r>
              <a:rPr lang="zh-TW" altLang="en-US" sz="3300" b="1" dirty="0" smtClean="0">
                <a:cs typeface="新細明體" panose="02020500000000000000" pitchFamily="18" charset="-120"/>
              </a:rPr>
              <a:t>確定過去的作業都交了</a:t>
            </a:r>
            <a:r>
              <a:rPr lang="en-US" altLang="zh-TW" sz="3300" b="1" dirty="0" smtClean="0">
                <a:cs typeface="新細明體" panose="02020500000000000000" pitchFamily="18" charset="-120"/>
              </a:rPr>
              <a:t>)</a:t>
            </a:r>
            <a:endParaRPr lang="en-US" altLang="zh-TW" sz="3300" b="1" dirty="0"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0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12b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73430" y="2024027"/>
            <a:ext cx="10666095" cy="402336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&lt;h1 style="</a:t>
            </a:r>
            <a:r>
              <a:rPr lang="en-US" altLang="zh-TW" sz="3300" b="1" dirty="0" err="1">
                <a:solidFill>
                  <a:schemeClr val="bg1"/>
                </a:solidFill>
                <a:cs typeface="新細明體" panose="02020500000000000000" pitchFamily="18" charset="-120"/>
              </a:rPr>
              <a:t>color:blue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"&gt;</a:t>
            </a:r>
            <a:r>
              <a:rPr lang="zh-TW" altLang="en-US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景文科技大學 資工系 王大明 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s12345678&lt;/h1&gt;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&lt;h1 style="</a:t>
            </a:r>
            <a:r>
              <a:rPr lang="en-US" altLang="zh-TW" sz="3300" b="1" dirty="0" err="1">
                <a:solidFill>
                  <a:schemeClr val="bg1"/>
                </a:solidFill>
                <a:cs typeface="新細明體" panose="02020500000000000000" pitchFamily="18" charset="-120"/>
              </a:rPr>
              <a:t>background-color:rgb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(238, 30, 28, 0.2);color:red;font-size:20px"&gt;</a:t>
            </a:r>
            <a:r>
              <a:rPr lang="zh-TW" altLang="en-US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景文科技大學 資工系 王大明 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s12345678 </a:t>
            </a:r>
            <a:r>
              <a:rPr lang="zh-TW" altLang="en-US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透明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0.2 (font-size:20px)&lt;/h1&gt;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&lt;h1 style="</a:t>
            </a:r>
            <a:r>
              <a:rPr lang="en-US" altLang="zh-TW" sz="3300" b="1" dirty="0" err="1">
                <a:solidFill>
                  <a:schemeClr val="bg1"/>
                </a:solidFill>
                <a:cs typeface="新細明體" panose="02020500000000000000" pitchFamily="18" charset="-120"/>
              </a:rPr>
              <a:t>background-color:rgb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(255, 0, 0, 0.5);"&gt;</a:t>
            </a:r>
            <a:r>
              <a:rPr lang="zh-TW" altLang="en-US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景文科技大學 資工系 王大明 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s12345678 </a:t>
            </a:r>
            <a:r>
              <a:rPr lang="zh-TW" altLang="en-US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透明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0.1&lt;/h1&gt;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&lt;h1 style="</a:t>
            </a:r>
            <a:r>
              <a:rPr lang="en-US" altLang="zh-TW" sz="3300" b="1" dirty="0" err="1">
                <a:solidFill>
                  <a:schemeClr val="bg1"/>
                </a:solidFill>
                <a:cs typeface="新細明體" panose="02020500000000000000" pitchFamily="18" charset="-120"/>
              </a:rPr>
              <a:t>background-color:rgb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(106, 90, 205); </a:t>
            </a:r>
            <a:r>
              <a:rPr lang="en-US" altLang="zh-TW" sz="3300" b="1" dirty="0" err="1">
                <a:solidFill>
                  <a:schemeClr val="bg1"/>
                </a:solidFill>
                <a:cs typeface="新細明體" panose="02020500000000000000" pitchFamily="18" charset="-120"/>
              </a:rPr>
              <a:t>color:white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"&gt;</a:t>
            </a:r>
            <a:r>
              <a:rPr lang="zh-TW" altLang="en-US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景文科技大學 資工系 王大明 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s12345678&lt;/h1&gt;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&lt;h1 style="</a:t>
            </a:r>
            <a:r>
              <a:rPr lang="en-US" altLang="zh-TW" sz="3300" b="1" dirty="0" err="1">
                <a:solidFill>
                  <a:schemeClr val="bg1"/>
                </a:solidFill>
                <a:cs typeface="新細明體" panose="02020500000000000000" pitchFamily="18" charset="-120"/>
              </a:rPr>
              <a:t>background-color:rgb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(0, 0, 255);color:yellow;font-size:80px"&gt;</a:t>
            </a:r>
            <a:r>
              <a:rPr lang="zh-TW" altLang="en-US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景文科技大學 資工系 王大明 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s12345678 (font-size:80px)&lt;/h1&gt;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&lt;h1 style="</a:t>
            </a:r>
            <a:r>
              <a:rPr lang="en-US" altLang="zh-TW" sz="3300" b="1" dirty="0" err="1">
                <a:solidFill>
                  <a:schemeClr val="bg1"/>
                </a:solidFill>
                <a:cs typeface="新細明體" panose="02020500000000000000" pitchFamily="18" charset="-120"/>
              </a:rPr>
              <a:t>background-color:rgb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(60, 79, 113);</a:t>
            </a:r>
            <a:r>
              <a:rPr lang="en-US" altLang="zh-TW" sz="3300" b="1" dirty="0" err="1">
                <a:solidFill>
                  <a:schemeClr val="bg1"/>
                </a:solidFill>
                <a:cs typeface="新細明體" panose="02020500000000000000" pitchFamily="18" charset="-120"/>
              </a:rPr>
              <a:t>color:lightgreen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"&gt;</a:t>
            </a:r>
            <a:r>
              <a:rPr lang="zh-TW" altLang="en-US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景文科技大學 資工系 王大明 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s12345678&lt;/h1&gt;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&lt;h1 style="</a:t>
            </a:r>
            <a:r>
              <a:rPr lang="en-US" altLang="zh-TW" sz="3300" b="1" dirty="0" err="1">
                <a:solidFill>
                  <a:schemeClr val="bg1"/>
                </a:solidFill>
                <a:cs typeface="新細明體" panose="02020500000000000000" pitchFamily="18" charset="-120"/>
              </a:rPr>
              <a:t>background-color:rgb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(255, 165, 0);"&gt;</a:t>
            </a:r>
            <a:r>
              <a:rPr lang="zh-TW" altLang="en-US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景文科技大學 資工系 王大明 </a:t>
            </a: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s12345678&lt;/h1&gt;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3300" b="1" dirty="0">
              <a:solidFill>
                <a:schemeClr val="bg1"/>
              </a:solidFill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3300" b="1" dirty="0">
              <a:solidFill>
                <a:schemeClr val="bg1"/>
              </a:solidFill>
              <a:cs typeface="新細明體" panose="02020500000000000000" pitchFamily="18" charset="-12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3300" b="1" dirty="0">
                <a:solidFill>
                  <a:schemeClr val="bg1"/>
                </a:solidFill>
                <a:cs typeface="新細明體" panose="02020500000000000000" pitchFamily="18" charset="-120"/>
              </a:rPr>
              <a:t>&lt;/html&gt;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sz="3300" b="1" dirty="0"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36" y="291613"/>
            <a:ext cx="10231278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(</a:t>
            </a:r>
            <a:r>
              <a:rPr lang="zh-TW" altLang="en-US" dirty="0" smtClean="0"/>
              <a:t>暫時不用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2086892"/>
            <a:ext cx="10278418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檔名為</a:t>
            </a:r>
            <a:r>
              <a:rPr lang="en-US" altLang="zh-TW" b="1" dirty="0" smtClean="0"/>
              <a:t>HW</a:t>
            </a:r>
            <a:r>
              <a:rPr lang="zh-TW" altLang="en-US" b="1" dirty="0" smtClean="0">
                <a:solidFill>
                  <a:srgbClr val="FF0000"/>
                </a:solidFill>
              </a:rPr>
              <a:t>本週檔名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例如</a:t>
            </a:r>
            <a:r>
              <a:rPr lang="en-US" altLang="zh-TW" b="1" dirty="0" smtClean="0"/>
              <a:t>HW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en-US" altLang="zh-TW" b="1" dirty="0" smtClean="0"/>
              <a:t>.htm)</a:t>
            </a:r>
            <a:r>
              <a:rPr lang="zh-TW" altLang="en-US" b="1" dirty="0" smtClean="0"/>
              <a:t>，</a:t>
            </a:r>
            <a:r>
              <a:rPr lang="zh-TW" altLang="en-US" b="1" dirty="0">
                <a:cs typeface="新細明體" panose="02020500000000000000" pitchFamily="18" charset="-120"/>
              </a:rPr>
              <a:t>請上傳到學校</a:t>
            </a:r>
            <a:r>
              <a:rPr lang="zh-TW" altLang="en-US" b="1" dirty="0" smtClean="0">
                <a:cs typeface="新細明體" panose="02020500000000000000" pitchFamily="18" charset="-120"/>
              </a:rPr>
              <a:t>網站。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請</a:t>
            </a:r>
            <a:r>
              <a:rPr lang="zh-TW" altLang="en-US" b="1" dirty="0" smtClean="0"/>
              <a:t>在</a:t>
            </a:r>
            <a:r>
              <a:rPr lang="en-US" altLang="zh-TW" b="1" dirty="0" smtClean="0"/>
              <a:t>google</a:t>
            </a:r>
            <a:r>
              <a:rPr lang="zh-TW" altLang="en-US" b="1" dirty="0" smtClean="0"/>
              <a:t>表單，填入可鏈結網址：例如</a:t>
            </a:r>
            <a:r>
              <a:rPr lang="en-US" altLang="zh-TW" b="1" dirty="0" smtClean="0">
                <a:hlinkClick r:id="rId2"/>
              </a:rPr>
              <a:t>http://fs2.just.edu.tw/~s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123456789</a:t>
            </a:r>
            <a:r>
              <a:rPr lang="en-US" altLang="zh-TW" b="1" dirty="0" smtClean="0">
                <a:hlinkClick r:id="rId2"/>
              </a:rPr>
              <a:t>/hw</a:t>
            </a:r>
            <a:r>
              <a:rPr lang="en-US" altLang="zh-TW" b="1" dirty="0" smtClean="0">
                <a:solidFill>
                  <a:srgbClr val="FF0000"/>
                </a:solidFill>
                <a:hlinkClick r:id="rId2"/>
              </a:rPr>
              <a:t>12</a:t>
            </a:r>
            <a:r>
              <a:rPr lang="en-US" altLang="zh-TW" b="1" dirty="0" smtClean="0">
                <a:hlinkClick r:id="rId2"/>
              </a:rPr>
              <a:t>.htm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 smtClean="0"/>
              <a:t>上傳截止時間：本周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晚上</a:t>
            </a:r>
            <a:r>
              <a:rPr lang="en-US" altLang="zh-TW" b="1" dirty="0" smtClean="0"/>
              <a:t>11.00</a:t>
            </a:r>
            <a:r>
              <a:rPr lang="zh-TW" altLang="en-US" b="1" dirty="0" smtClean="0"/>
              <a:t>前。</a:t>
            </a:r>
            <a:endParaRPr lang="en-US" altLang="zh-TW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b="1" dirty="0" smtClean="0"/>
              <a:t>google</a:t>
            </a:r>
            <a:r>
              <a:rPr lang="zh-TW" altLang="en-US" b="1" dirty="0"/>
              <a:t>表單</a:t>
            </a:r>
            <a:r>
              <a:rPr lang="en-US" altLang="zh-TW" sz="2900" b="1" dirty="0" smtClean="0">
                <a:hlinkClick r:id="rId3"/>
              </a:rPr>
              <a:t>https</a:t>
            </a:r>
            <a:r>
              <a:rPr lang="en-US" altLang="zh-TW" sz="2900" b="1" dirty="0">
                <a:hlinkClick r:id="rId3"/>
              </a:rPr>
              <a:t>://</a:t>
            </a:r>
            <a:r>
              <a:rPr lang="en-US" altLang="zh-TW" sz="2900" b="1" dirty="0" smtClean="0">
                <a:hlinkClick r:id="rId3"/>
              </a:rPr>
              <a:t>forms.gle/k2w9fWn6vT7JR1Z97</a:t>
            </a:r>
            <a:endParaRPr lang="en-US" altLang="zh-TW" sz="2900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TW" altLang="en-US" b="1" dirty="0"/>
              <a:t>上傳方式介紹：</a:t>
            </a:r>
            <a:r>
              <a:rPr lang="en-US" altLang="zh-TW" sz="2900" b="1" dirty="0"/>
              <a:t>http://fs3.just.edu.tw/~cc/04_teach/doc/useFTP.htm</a:t>
            </a:r>
            <a:endParaRPr lang="zh-TW" altLang="en-US" sz="29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0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style</a:t>
            </a:r>
            <a:r>
              <a:rPr lang="en-US" altLang="zh-TW" dirty="0" smtClean="0">
                <a:solidFill>
                  <a:schemeClr val="tx1"/>
                </a:solidFill>
              </a:rPr>
              <a:t>=“color: (Text)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1036449" cy="402336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8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</a:t>
            </a:r>
            <a:r>
              <a:rPr lang="en-US" altLang="zh-TW" sz="28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color:Tomato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;"&gt;</a:t>
            </a: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Hello World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8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sz="28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spcAft>
                <a:spcPts val="0"/>
              </a:spcAft>
              <a:buNone/>
            </a:pP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8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</a:t>
            </a:r>
            <a:r>
              <a:rPr lang="en-US" altLang="zh-TW" sz="28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color:DodgerBlue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;"&gt;</a:t>
            </a: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Lorem ipsum...&lt;/</a:t>
            </a:r>
            <a:r>
              <a:rPr lang="en-US" altLang="zh-TW" sz="28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sz="28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buNone/>
            </a:pP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8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</a:t>
            </a:r>
            <a:r>
              <a:rPr lang="en-US" altLang="zh-TW" sz="28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color:MediumSeaGreen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;"&gt;</a:t>
            </a:r>
            <a:r>
              <a:rPr lang="en-US" altLang="zh-TW" sz="2800" dirty="0" err="1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Ut</a:t>
            </a: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wisi</a:t>
            </a: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enim</a:t>
            </a:r>
            <a:r>
              <a:rPr lang="en-US" altLang="zh-TW" sz="28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...&lt;/</a:t>
            </a:r>
            <a:r>
              <a:rPr lang="en-US" altLang="zh-TW" sz="28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8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sz="28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style</a:t>
            </a:r>
            <a:r>
              <a:rPr lang="en-US" altLang="zh-TW" dirty="0" smtClean="0">
                <a:solidFill>
                  <a:schemeClr val="tx1"/>
                </a:solidFill>
              </a:rPr>
              <a:t>=“border: -</a:t>
            </a:r>
            <a:r>
              <a:rPr lang="zh-TW" altLang="en-US" dirty="0" smtClean="0">
                <a:solidFill>
                  <a:schemeClr val="tx1"/>
                </a:solidFill>
              </a:rPr>
              <a:t> 縮寫</a:t>
            </a:r>
            <a:r>
              <a:rPr lang="en-US" altLang="zh-TW" dirty="0" smtClean="0">
                <a:solidFill>
                  <a:schemeClr val="tx1"/>
                </a:solidFill>
              </a:rPr>
              <a:t>(Border color)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45414" cy="402336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="border:2px solid Tomato;"&gt;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Hello World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sz="2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spcAft>
                <a:spcPts val="0"/>
              </a:spcAft>
              <a:buNone/>
            </a:pP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="border:2px solid </a:t>
            </a:r>
            <a:r>
              <a:rPr lang="en-US" altLang="zh-TW" sz="2600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DodgerBlue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;"&gt;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Hello World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sz="2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spcAft>
                <a:spcPts val="0"/>
              </a:spcAft>
              <a:buNone/>
            </a:pP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="border:2px solid Violet;"&gt;</a:t>
            </a:r>
            <a:r>
              <a:rPr lang="en-US" altLang="zh-TW" sz="2600" dirty="0">
                <a:solidFill>
                  <a:schemeClr val="tx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Hello World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sz="260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sz="260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sz="2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zh-TW" altLang="en-US" sz="2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Color Values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55767" cy="402336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</a:t>
            </a:r>
            <a:r>
              <a:rPr lang="en-US" altLang="zh-TW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background-color:rgb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(255, 99, 71);"&gt;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...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="background-color:#ff6347;"&gt;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...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dirty="0" smtClean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</a:t>
            </a:r>
            <a:r>
              <a:rPr lang="en-US" altLang="zh-TW" dirty="0" err="1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background-color:hsl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(9, 100%, 64%);"&gt;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...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dirty="0" smtClean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</a:t>
            </a:r>
            <a:r>
              <a:rPr lang="en-US" altLang="zh-TW" dirty="0" err="1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background-color:rgba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(255, 99, 71, 0.5);"&gt;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...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dirty="0" smtClean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spcAft>
                <a:spcPts val="0"/>
              </a:spcAft>
              <a:buNone/>
            </a:pPr>
            <a:r>
              <a:rPr lang="en-US" altLang="zh-TW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h1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 style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="</a:t>
            </a:r>
            <a:r>
              <a:rPr lang="en-US" altLang="zh-TW" dirty="0" err="1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background-color:hsla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(9, 100%, 64%, 0.5);"&gt;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...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&lt;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/h1</a:t>
            </a: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&gt;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Color Name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7900" y="1845734"/>
            <a:ext cx="5519687" cy="4023360"/>
          </a:xfrm>
        </p:spPr>
        <p:txBody>
          <a:bodyPr/>
          <a:lstStyle/>
          <a:p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zh-TW" altLang="en-US" sz="2000" kern="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kern="1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2000" kern="100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color:gold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;"&gt;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</a:rPr>
              <a:t>Gold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zh-TW" altLang="en-US" sz="2000" dirty="0"/>
          </a:p>
          <a:p>
            <a:r>
              <a:rPr lang="en-US" altLang="zh-TW" sz="2000" kern="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zh-TW" altLang="en-US" sz="2000" kern="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kern="1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="color</a:t>
            </a:r>
            <a:r>
              <a:rPr lang="en-US" altLang="zh-TW" sz="2000" kern="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:#FFD700;"&gt;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</a:rPr>
              <a:t>Gold</a:t>
            </a:r>
            <a:r>
              <a:rPr lang="en-US" altLang="zh-TW" sz="2000" kern="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kern="1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altLang="zh-TW" sz="2000" kern="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sz="2000" kern="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542925" indent="0">
              <a:buNone/>
            </a:pPr>
            <a:r>
              <a:rPr lang="zh-TW" altLang="en-US" b="1" kern="100" dirty="0">
                <a:solidFill>
                  <a:schemeClr val="tx1"/>
                </a:solidFill>
                <a:latin typeface="Consolas" panose="020B0609020204030204" pitchFamily="49" charset="0"/>
              </a:rPr>
              <a:t>上述兩種</a:t>
            </a:r>
            <a:r>
              <a:rPr lang="zh-TW" altLang="en-US" b="1" kern="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效果一樣</a:t>
            </a:r>
            <a:endParaRPr lang="zh-TW" altLang="en-US" b="1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40742" y="5845252"/>
            <a:ext cx="5282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https://www.w3schools.com/colors/colors_names.asp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87" y="380999"/>
            <a:ext cx="5320185" cy="52428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31306" y="2328051"/>
            <a:ext cx="883919" cy="529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1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solidFill>
                  <a:schemeClr val="tx1"/>
                </a:solidFill>
              </a:rPr>
              <a:t>HTML RGB and RGBA Colors</a:t>
            </a:r>
            <a:endParaRPr lang="zh-TW" altLang="zh-TW" sz="5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771913" cy="1143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3400" cap="none" dirty="0"/>
              <a:t>An RGB color value represents RED, GREEN, and BLUE light sources.</a:t>
            </a:r>
            <a:endParaRPr lang="zh-TW" altLang="zh-TW" sz="3400" cap="none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3400" cap="none" dirty="0"/>
              <a:t>An RGBA color value is an extension of RGB with an Alpha channel (opacity).(</a:t>
            </a:r>
            <a:r>
              <a:rPr lang="zh-TW" altLang="zh-TW" sz="3400" cap="none" dirty="0"/>
              <a:t>不透明</a:t>
            </a:r>
            <a:r>
              <a:rPr lang="en-US" altLang="zh-TW" sz="3400" cap="none" dirty="0" smtClean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sz="3400" cap="none" dirty="0" smtClean="0"/>
              <a:t>RGB</a:t>
            </a:r>
            <a:r>
              <a:rPr lang="zh-TW" altLang="en-US" sz="3400" cap="none" dirty="0" smtClean="0"/>
              <a:t>顏色定義</a:t>
            </a:r>
            <a:endParaRPr lang="zh-TW" altLang="zh-TW" sz="3400" cap="none" dirty="0"/>
          </a:p>
          <a:p>
            <a:endParaRPr lang="en-US" altLang="zh-TW" cap="none" dirty="0">
              <a:latin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58492" y="5882198"/>
            <a:ext cx="5401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altLang="zh-TW" u="sng" dirty="0">
                <a:hlinkClick r:id="rId2"/>
              </a:rPr>
              <a:t>https://www.w3schools.com/html/html_colors_rgb.asp</a:t>
            </a:r>
            <a:endParaRPr lang="zh-TW" altLang="zh-TW" kern="1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RGB Color </a:t>
            </a:r>
            <a:r>
              <a:rPr lang="en-US" altLang="zh-TW" dirty="0" smtClean="0">
                <a:solidFill>
                  <a:schemeClr val="tx1"/>
                </a:solidFill>
              </a:rPr>
              <a:t>Values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 Colors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 HTML, a color can be specified as an RGB value, using this formula:</a:t>
            </a:r>
            <a:endParaRPr lang="zh-TW" altLang="zh-TW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457200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4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rgb</a:t>
            </a:r>
            <a:r>
              <a:rPr lang="en-US" altLang="zh-TW" sz="40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(</a:t>
            </a:r>
            <a:r>
              <a:rPr lang="en-US" altLang="zh-TW" sz="4000" b="1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red,green</a:t>
            </a:r>
            <a:r>
              <a:rPr lang="en-US" altLang="zh-TW" sz="4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lang="en-US" altLang="zh-TW" sz="4000" b="1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blue</a:t>
            </a:r>
            <a:r>
              <a:rPr lang="en-US" altLang="zh-TW" sz="4000" b="1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alibri" panose="020F0502020204030204" pitchFamily="34" charset="0"/>
              </a:rPr>
              <a:t>)</a:t>
            </a:r>
            <a:endParaRPr lang="zh-TW" altLang="zh-TW" dirty="0" smtClean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Each parameter (red, green, and blue) defines the intensity of the color with a value between 0 and 255.</a:t>
            </a:r>
            <a:endParaRPr lang="zh-TW" altLang="zh-TW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This means that there are 256 x 256 x 256 = 16777216 possible colors!</a:t>
            </a:r>
            <a:endParaRPr lang="zh-TW" altLang="zh-TW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indent="457200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9676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223</TotalTime>
  <Words>2131</Words>
  <Application>Microsoft Office PowerPoint</Application>
  <PresentationFormat>寬螢幕</PresentationFormat>
  <Paragraphs>202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HTML Colors</vt:lpstr>
      <vt:lpstr>&lt;style&gt;複習</vt:lpstr>
      <vt:lpstr>style=“background-color:</vt:lpstr>
      <vt:lpstr>style=“color: (Text)</vt:lpstr>
      <vt:lpstr>style=“border: - 縮寫(Border color)</vt:lpstr>
      <vt:lpstr>Color Values</vt:lpstr>
      <vt:lpstr>Color Name</vt:lpstr>
      <vt:lpstr>HTML RGB and RGBA Colors</vt:lpstr>
      <vt:lpstr>RGB Color Values</vt:lpstr>
      <vt:lpstr>RGB</vt:lpstr>
      <vt:lpstr>Example 1</vt:lpstr>
      <vt:lpstr>Shades of Gray(灰色)</vt:lpstr>
      <vt:lpstr>RGBA Color Values</vt:lpstr>
      <vt:lpstr>Example 2</vt:lpstr>
      <vt:lpstr>HTML HEX Colors</vt:lpstr>
      <vt:lpstr>HEX Color Values</vt:lpstr>
      <vt:lpstr>HEX</vt:lpstr>
      <vt:lpstr>Example 3</vt:lpstr>
      <vt:lpstr>Example 4</vt:lpstr>
      <vt:lpstr>Shades of Gray(灰色)</vt:lpstr>
      <vt:lpstr>HTML HSL and HSLA Colors</vt:lpstr>
      <vt:lpstr>HSL Color Values</vt:lpstr>
      <vt:lpstr>Example 5</vt:lpstr>
      <vt:lpstr>Saturation</vt:lpstr>
      <vt:lpstr>Lightness</vt:lpstr>
      <vt:lpstr>Shades of Gray</vt:lpstr>
      <vt:lpstr>HSLA Color Values</vt:lpstr>
      <vt:lpstr>Example 6</vt:lpstr>
      <vt:lpstr>參考網站</vt:lpstr>
      <vt:lpstr>作業12a</vt:lpstr>
      <vt:lpstr>作業12b</vt:lpstr>
      <vt:lpstr>作業12b</vt:lpstr>
      <vt:lpstr>作業補充(暫時不用)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51</cp:revision>
  <dcterms:created xsi:type="dcterms:W3CDTF">2022-02-23T02:23:54Z</dcterms:created>
  <dcterms:modified xsi:type="dcterms:W3CDTF">2022-04-10T13:24:58Z</dcterms:modified>
</cp:coreProperties>
</file>