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684" r:id="rId2"/>
  </p:sldMasterIdLst>
  <p:notesMasterIdLst>
    <p:notesMasterId r:id="rId21"/>
  </p:notesMasterIdLst>
  <p:sldIdLst>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101" d="100"/>
          <a:sy n="101" d="100"/>
        </p:scale>
        <p:origin x="14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D9C49-5F4A-4C0F-9D78-FD462A77B8CB}" type="datetimeFigureOut">
              <a:rPr lang="zh-TW" altLang="en-US" smtClean="0"/>
              <a:t>2022/3/2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ABA97-6DE6-4F15-8690-2F06C5C23BBE}" type="slidenum">
              <a:rPr lang="zh-TW" altLang="en-US" smtClean="0"/>
              <a:t>‹#›</a:t>
            </a:fld>
            <a:endParaRPr lang="zh-TW" altLang="en-US"/>
          </a:p>
        </p:txBody>
      </p:sp>
    </p:spTree>
    <p:extLst>
      <p:ext uri="{BB962C8B-B14F-4D97-AF65-F5344CB8AC3E}">
        <p14:creationId xmlns:p14="http://schemas.microsoft.com/office/powerpoint/2010/main" val="295532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D9A865C-DE25-433C-A611-2A691F4F7202}"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391113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77E600F-C078-4BCA-AFB2-1BCA8A9A1C85}"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368684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DA1AFFD1-47A8-4F4B-B7BF-427CE0500B1E}"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91652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b="1" spc="-50" baseline="0">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b="1" cap="all" spc="200" baseline="0">
                <a:solidFill>
                  <a:schemeClr val="tx2"/>
                </a:solidFill>
                <a:latin typeface="Arial Narrow" panose="020B0606020202030204" pitchFamily="34" charset="0"/>
                <a:ea typeface="微軟正黑體" panose="020B0604030504040204" pitchFamily="34"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dirty="0" smtClean="0"/>
              <a:t>按一下以編輯母片副標題樣式</a:t>
            </a:r>
            <a:endParaRPr lang="en-US" dirty="0"/>
          </a:p>
        </p:txBody>
      </p:sp>
      <p:sp>
        <p:nvSpPr>
          <p:cNvPr id="4" name="Date Placeholder 3"/>
          <p:cNvSpPr>
            <a:spLocks noGrp="1"/>
          </p:cNvSpPr>
          <p:nvPr>
            <p:ph type="dt" sz="half" idx="10"/>
          </p:nvPr>
        </p:nvSpPr>
        <p:spPr/>
        <p:txBody>
          <a:bodyPr/>
          <a:lstStyle/>
          <a:p>
            <a:fld id="{D2F5FB3B-0CAD-4319-B649-E660CF9C87D8}"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2748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marL="0">
              <a:defRPr sz="4400" b="1">
                <a:latin typeface="微軟正黑體" panose="020B0604030504040204" pitchFamily="34" charset="-120"/>
                <a:ea typeface="微軟正黑體" panose="020B0604030504040204" pitchFamily="34" charset="-120"/>
              </a:defRPr>
            </a:lvl1pPr>
          </a:lstStyle>
          <a:p>
            <a:r>
              <a:rPr lang="zh-TW" altLang="en-US" dirty="0" smtClean="0"/>
              <a:t>按一下以編輯母片標題樣式</a:t>
            </a:r>
            <a:endParaRPr lang="en-US" dirty="0"/>
          </a:p>
        </p:txBody>
      </p:sp>
      <p:sp>
        <p:nvSpPr>
          <p:cNvPr id="3" name="Content Placeholder 2"/>
          <p:cNvSpPr>
            <a:spLocks noGrp="1"/>
          </p:cNvSpPr>
          <p:nvPr>
            <p:ph idx="1"/>
          </p:nvPr>
        </p:nvSpPr>
        <p:spPr/>
        <p:txBody>
          <a:bodyPr>
            <a:normAutofit/>
          </a:bodyPr>
          <a:lstStyle>
            <a:lvl1pPr marL="447675" indent="-447675">
              <a:lnSpc>
                <a:spcPct val="150000"/>
              </a:lnSpc>
              <a:buSzPct val="60000"/>
              <a:buFont typeface="Wingdings" panose="05000000000000000000" pitchFamily="2" charset="2"/>
              <a:buChar char="l"/>
              <a:defRPr sz="3200">
                <a:latin typeface="微軟正黑體" panose="020B0604030504040204" pitchFamily="34" charset="-120"/>
                <a:ea typeface="微軟正黑體" panose="020B0604030504040204" pitchFamily="34" charset="-120"/>
              </a:defRPr>
            </a:lvl1pPr>
            <a:lvl2pPr>
              <a:lnSpc>
                <a:spcPct val="150000"/>
              </a:lnSpc>
              <a:defRPr sz="2800">
                <a:latin typeface="微軟正黑體" panose="020B0604030504040204" pitchFamily="34" charset="-120"/>
                <a:ea typeface="微軟正黑體" panose="020B0604030504040204" pitchFamily="34" charset="-120"/>
              </a:defRPr>
            </a:lvl2pPr>
            <a:lvl3pPr>
              <a:lnSpc>
                <a:spcPct val="150000"/>
              </a:lnSpc>
              <a:defRPr sz="2000">
                <a:latin typeface="微軟正黑體" panose="020B0604030504040204" pitchFamily="34" charset="-120"/>
                <a:ea typeface="微軟正黑體" panose="020B0604030504040204" pitchFamily="34" charset="-120"/>
              </a:defRPr>
            </a:lvl3pPr>
            <a:lvl4pPr>
              <a:lnSpc>
                <a:spcPct val="150000"/>
              </a:lnSpc>
              <a:defRPr sz="2000">
                <a:latin typeface="微軟正黑體" panose="020B0604030504040204" pitchFamily="34" charset="-120"/>
                <a:ea typeface="微軟正黑體" panose="020B0604030504040204" pitchFamily="34" charset="-120"/>
              </a:defRPr>
            </a:lvl4pPr>
            <a:lvl5pPr>
              <a:lnSpc>
                <a:spcPct val="150000"/>
              </a:lnSpc>
              <a:defRPr sz="2000">
                <a:latin typeface="微軟正黑體" panose="020B0604030504040204" pitchFamily="34" charset="-120"/>
                <a:ea typeface="微軟正黑體" panose="020B0604030504040204" pitchFamily="34"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DA616625-8F84-46E5-B126-A96F9A78630B}" type="datetime1">
              <a:rPr lang="zh-TW" altLang="en-US" smtClean="0"/>
              <a:t>2022/3/2</a:t>
            </a:fld>
            <a:endParaRPr lang="zh-TW" altLang="en-US"/>
          </a:p>
        </p:txBody>
      </p:sp>
      <p:sp>
        <p:nvSpPr>
          <p:cNvPr id="5" name="Footer Placeholder 4"/>
          <p:cNvSpPr>
            <a:spLocks noGrp="1"/>
          </p:cNvSpPr>
          <p:nvPr>
            <p:ph type="ftr" sz="quarter" idx="11"/>
          </p:nvPr>
        </p:nvSpPr>
        <p:spPr/>
        <p:txBody>
          <a:bodyPr/>
          <a:lstStyle>
            <a:lvl1pPr>
              <a:defRPr sz="1600" b="1"/>
            </a:lvl1pPr>
          </a:lstStyle>
          <a:p>
            <a:r>
              <a:rPr lang="en-US" altLang="zh-TW" dirty="0" smtClean="0"/>
              <a:t>HPLI  / HTML - </a:t>
            </a:r>
            <a:r>
              <a:rPr lang="en-US" altLang="zh-TW" dirty="0" err="1" smtClean="0"/>
              <a:t>css</a:t>
            </a:r>
            <a:endParaRPr lang="zh-TW" altLang="en-US" dirty="0"/>
          </a:p>
        </p:txBody>
      </p:sp>
      <p:sp>
        <p:nvSpPr>
          <p:cNvPr id="6" name="Slide Number Placeholder 5"/>
          <p:cNvSpPr>
            <a:spLocks noGrp="1"/>
          </p:cNvSpPr>
          <p:nvPr>
            <p:ph type="sldNum" sz="quarter" idx="12"/>
          </p:nvPr>
        </p:nvSpPr>
        <p:spPr/>
        <p:txBody>
          <a:bodyPr/>
          <a:lstStyle>
            <a:lvl1pPr>
              <a:defRPr sz="1400" b="1"/>
            </a:lvl1pPr>
          </a:lstStyle>
          <a:p>
            <a:fld id="{DDDDA1CD-EA3D-49E1-AF4C-B715EC7A2469}" type="slidenum">
              <a:rPr lang="zh-TW" altLang="en-US" smtClean="0"/>
              <a:pPr/>
              <a:t>‹#›</a:t>
            </a:fld>
            <a:endParaRPr lang="zh-TW" altLang="en-US" dirty="0"/>
          </a:p>
        </p:txBody>
      </p:sp>
    </p:spTree>
    <p:extLst>
      <p:ext uri="{BB962C8B-B14F-4D97-AF65-F5344CB8AC3E}">
        <p14:creationId xmlns:p14="http://schemas.microsoft.com/office/powerpoint/2010/main" val="25377281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8570295-6FDD-4F1F-8D2B-370991BAAC62}"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9427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1930D5D-E045-4792-AF97-B1C76E618153}" type="datetime1">
              <a:rPr lang="zh-TW" altLang="en-US" smtClean="0"/>
              <a:t>2022/3/2</a:t>
            </a:fld>
            <a:endParaRPr lang="zh-TW" altLang="en-US"/>
          </a:p>
        </p:txBody>
      </p:sp>
      <p:sp>
        <p:nvSpPr>
          <p:cNvPr id="6" name="Footer Placeholder 5"/>
          <p:cNvSpPr>
            <a:spLocks noGrp="1"/>
          </p:cNvSpPr>
          <p:nvPr>
            <p:ph type="ftr" sz="quarter" idx="11"/>
          </p:nvPr>
        </p:nvSpPr>
        <p:spPr/>
        <p:txBody>
          <a:bodyPr/>
          <a:lstStyle/>
          <a:p>
            <a:r>
              <a:rPr lang="en-US" altLang="zh-TW" smtClean="0"/>
              <a:t>HPLI  / HTML - css</a:t>
            </a:r>
            <a:endParaRPr lang="zh-TW" altLang="en-US"/>
          </a:p>
        </p:txBody>
      </p:sp>
      <p:sp>
        <p:nvSpPr>
          <p:cNvPr id="7" name="Slide Number Placeholder 6"/>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1541491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039E284-BA57-4D9E-9E60-D1F49BF5D40D}" type="datetime1">
              <a:rPr lang="zh-TW" altLang="en-US" smtClean="0"/>
              <a:t>2022/3/2</a:t>
            </a:fld>
            <a:endParaRPr lang="zh-TW" altLang="en-US"/>
          </a:p>
        </p:txBody>
      </p:sp>
      <p:sp>
        <p:nvSpPr>
          <p:cNvPr id="8" name="Footer Placeholder 7"/>
          <p:cNvSpPr>
            <a:spLocks noGrp="1"/>
          </p:cNvSpPr>
          <p:nvPr>
            <p:ph type="ftr" sz="quarter" idx="11"/>
          </p:nvPr>
        </p:nvSpPr>
        <p:spPr/>
        <p:txBody>
          <a:bodyPr/>
          <a:lstStyle/>
          <a:p>
            <a:r>
              <a:rPr lang="en-US" altLang="zh-TW" smtClean="0"/>
              <a:t>HPLI  / HTML - css</a:t>
            </a:r>
            <a:endParaRPr lang="zh-TW" altLang="en-US"/>
          </a:p>
        </p:txBody>
      </p:sp>
      <p:sp>
        <p:nvSpPr>
          <p:cNvPr id="9" name="Slide Number Placeholder 8"/>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15846941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80A024A-EA7B-4AD6-94B9-8BB162E3EFEB}" type="datetime1">
              <a:rPr lang="zh-TW" altLang="en-US" smtClean="0"/>
              <a:t>2022/3/2</a:t>
            </a:fld>
            <a:endParaRPr lang="zh-TW" altLang="en-US"/>
          </a:p>
        </p:txBody>
      </p:sp>
      <p:sp>
        <p:nvSpPr>
          <p:cNvPr id="4" name="Footer Placeholder 3"/>
          <p:cNvSpPr>
            <a:spLocks noGrp="1"/>
          </p:cNvSpPr>
          <p:nvPr>
            <p:ph type="ftr" sz="quarter" idx="11"/>
          </p:nvPr>
        </p:nvSpPr>
        <p:spPr/>
        <p:txBody>
          <a:bodyPr/>
          <a:lstStyle/>
          <a:p>
            <a:r>
              <a:rPr lang="en-US" altLang="zh-TW" smtClean="0"/>
              <a:t>HPLI  / HTML - css</a:t>
            </a:r>
            <a:endParaRPr lang="zh-TW" altLang="en-US"/>
          </a:p>
        </p:txBody>
      </p:sp>
      <p:sp>
        <p:nvSpPr>
          <p:cNvPr id="5" name="Slide Number Placeholder 4"/>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248550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C0717F-3701-4AD6-8712-3D5EF68D3574}" type="datetime1">
              <a:rPr lang="zh-TW" altLang="en-US" smtClean="0"/>
              <a:t>2022/3/2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TW" smtClean="0"/>
              <a:t>HPLI  / HTML - css</a:t>
            </a:r>
            <a:endParaRPr lang="zh-TW" altLang="en-US"/>
          </a:p>
        </p:txBody>
      </p:sp>
      <p:sp>
        <p:nvSpPr>
          <p:cNvPr id="9" name="Slide Number Placeholder 8"/>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3500709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224A3C-DDFA-4991-A5BC-62C7BE25896C}" type="datetime1">
              <a:rPr lang="zh-TW" altLang="en-US" smtClean="0"/>
              <a:t>2022/3/2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TW" smtClean="0"/>
              <a:t>HPLI  / HTML - css</a:t>
            </a:r>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423927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0B3E9C3-5EB4-4C2E-A543-C1BAFD70AE58}"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2766236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310DE9A-4468-47A0-8325-3C125494B524}" type="datetime1">
              <a:rPr lang="zh-TW" altLang="en-US" smtClean="0"/>
              <a:t>2022/3/2</a:t>
            </a:fld>
            <a:endParaRPr lang="zh-TW" altLang="en-US"/>
          </a:p>
        </p:txBody>
      </p:sp>
      <p:sp>
        <p:nvSpPr>
          <p:cNvPr id="6" name="Footer Placeholder 5"/>
          <p:cNvSpPr>
            <a:spLocks noGrp="1"/>
          </p:cNvSpPr>
          <p:nvPr>
            <p:ph type="ftr" sz="quarter" idx="11"/>
          </p:nvPr>
        </p:nvSpPr>
        <p:spPr/>
        <p:txBody>
          <a:bodyPr/>
          <a:lstStyle/>
          <a:p>
            <a:r>
              <a:rPr lang="en-US" altLang="zh-TW" smtClean="0"/>
              <a:t>HPLI  / HTML - css</a:t>
            </a:r>
            <a:endParaRPr lang="zh-TW" altLang="en-US"/>
          </a:p>
        </p:txBody>
      </p:sp>
      <p:sp>
        <p:nvSpPr>
          <p:cNvPr id="7" name="Slide Number Placeholder 6"/>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3359372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A4A3BED-2E45-4CC1-89D6-6287FF3F174F}"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2640456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DF090BD-E07E-4144-B000-DD5532F5BC3F}"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378486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7DFF91C-0E09-4C5B-8B99-10B9181A7933}" type="datetime1">
              <a:rPr lang="zh-TW" altLang="en-US" smtClean="0"/>
              <a:t>2022/3/2</a:t>
            </a:fld>
            <a:endParaRPr lang="zh-TW" altLang="en-US"/>
          </a:p>
        </p:txBody>
      </p:sp>
      <p:sp>
        <p:nvSpPr>
          <p:cNvPr id="5" name="Footer Placeholder 4"/>
          <p:cNvSpPr>
            <a:spLocks noGrp="1"/>
          </p:cNvSpPr>
          <p:nvPr>
            <p:ph type="ftr" sz="quarter" idx="11"/>
          </p:nvPr>
        </p:nvSpPr>
        <p:spPr/>
        <p:txBody>
          <a:bodyPr/>
          <a:lstStyle/>
          <a:p>
            <a:r>
              <a:rPr lang="en-US" altLang="zh-TW" smtClean="0"/>
              <a:t>HPLI  / HTML - css</a:t>
            </a:r>
            <a:endParaRPr lang="zh-TW" altLang="en-US"/>
          </a:p>
        </p:txBody>
      </p:sp>
      <p:sp>
        <p:nvSpPr>
          <p:cNvPr id="6" name="Slide Number Placeholder 5"/>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19085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A0EC292-971C-423F-BE74-C7DDFAA636ED}" type="datetime1">
              <a:rPr lang="zh-TW" altLang="en-US" smtClean="0"/>
              <a:t>2022/3/2</a:t>
            </a:fld>
            <a:endParaRPr lang="zh-TW" altLang="en-US"/>
          </a:p>
        </p:txBody>
      </p:sp>
      <p:sp>
        <p:nvSpPr>
          <p:cNvPr id="6" name="Footer Placeholder 5"/>
          <p:cNvSpPr>
            <a:spLocks noGrp="1"/>
          </p:cNvSpPr>
          <p:nvPr>
            <p:ph type="ftr" sz="quarter" idx="11"/>
          </p:nvPr>
        </p:nvSpPr>
        <p:spPr/>
        <p:txBody>
          <a:bodyPr/>
          <a:lstStyle/>
          <a:p>
            <a:r>
              <a:rPr lang="en-US" altLang="zh-TW" smtClean="0"/>
              <a:t>HPLI  / HTML - css</a:t>
            </a:r>
            <a:endParaRPr lang="zh-TW" altLang="en-US"/>
          </a:p>
        </p:txBody>
      </p:sp>
      <p:sp>
        <p:nvSpPr>
          <p:cNvPr id="7" name="Slide Number Placeholder 6"/>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351851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484DF4B3-6D69-4B4B-8A19-C1AE826B4585}" type="datetime1">
              <a:rPr lang="zh-TW" altLang="en-US" smtClean="0"/>
              <a:t>2022/3/2</a:t>
            </a:fld>
            <a:endParaRPr lang="zh-TW" altLang="en-US"/>
          </a:p>
        </p:txBody>
      </p:sp>
      <p:sp>
        <p:nvSpPr>
          <p:cNvPr id="8" name="Footer Placeholder 7"/>
          <p:cNvSpPr>
            <a:spLocks noGrp="1"/>
          </p:cNvSpPr>
          <p:nvPr>
            <p:ph type="ftr" sz="quarter" idx="11"/>
          </p:nvPr>
        </p:nvSpPr>
        <p:spPr/>
        <p:txBody>
          <a:bodyPr/>
          <a:lstStyle/>
          <a:p>
            <a:r>
              <a:rPr lang="en-US" altLang="zh-TW" smtClean="0"/>
              <a:t>HPLI  / HTML - css</a:t>
            </a:r>
            <a:endParaRPr lang="zh-TW" altLang="en-US"/>
          </a:p>
        </p:txBody>
      </p:sp>
      <p:sp>
        <p:nvSpPr>
          <p:cNvPr id="9" name="Slide Number Placeholder 8"/>
          <p:cNvSpPr>
            <a:spLocks noGrp="1"/>
          </p:cNvSpPr>
          <p:nvPr>
            <p:ph type="sldNum" sz="quarter" idx="12"/>
          </p:nvPr>
        </p:nvSpPr>
        <p:spPr/>
        <p:txBody>
          <a:bodyPr/>
          <a:lstStyle/>
          <a:p>
            <a:fld id="{DDDDA1CD-EA3D-49E1-AF4C-B715EC7A2469}"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230457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6E0EF8E-EA08-47DB-BBCB-E902C8683784}" type="datetime1">
              <a:rPr lang="zh-TW" altLang="en-US" smtClean="0"/>
              <a:t>2022/3/2</a:t>
            </a:fld>
            <a:endParaRPr lang="zh-TW" altLang="en-US"/>
          </a:p>
        </p:txBody>
      </p:sp>
      <p:sp>
        <p:nvSpPr>
          <p:cNvPr id="4" name="Footer Placeholder 3"/>
          <p:cNvSpPr>
            <a:spLocks noGrp="1"/>
          </p:cNvSpPr>
          <p:nvPr>
            <p:ph type="ftr" sz="quarter" idx="11"/>
          </p:nvPr>
        </p:nvSpPr>
        <p:spPr/>
        <p:txBody>
          <a:bodyPr/>
          <a:lstStyle/>
          <a:p>
            <a:r>
              <a:rPr lang="en-US" altLang="zh-TW" smtClean="0"/>
              <a:t>HPLI  / HTML - css</a:t>
            </a:r>
            <a:endParaRPr lang="zh-TW" altLang="en-US"/>
          </a:p>
        </p:txBody>
      </p:sp>
      <p:sp>
        <p:nvSpPr>
          <p:cNvPr id="5" name="Slide Number Placeholder 4"/>
          <p:cNvSpPr>
            <a:spLocks noGrp="1"/>
          </p:cNvSpPr>
          <p:nvPr>
            <p:ph type="sldNum" sz="quarter" idx="12"/>
          </p:nvPr>
        </p:nvSpPr>
        <p:spPr/>
        <p:txBody>
          <a:bodyPr/>
          <a:lstStyle/>
          <a:p>
            <a:fld id="{DDDDA1CD-EA3D-49E1-AF4C-B715EC7A2469}"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288453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ADB67-03C8-4F81-A913-9BD828E0998C}" type="datetime1">
              <a:rPr lang="zh-TW" altLang="en-US" smtClean="0"/>
              <a:t>2022/3/2</a:t>
            </a:fld>
            <a:endParaRPr lang="zh-TW" altLang="en-US"/>
          </a:p>
        </p:txBody>
      </p:sp>
      <p:sp>
        <p:nvSpPr>
          <p:cNvPr id="3" name="Footer Placeholder 2"/>
          <p:cNvSpPr>
            <a:spLocks noGrp="1"/>
          </p:cNvSpPr>
          <p:nvPr>
            <p:ph type="ftr" sz="quarter" idx="11"/>
          </p:nvPr>
        </p:nvSpPr>
        <p:spPr/>
        <p:txBody>
          <a:bodyPr/>
          <a:lstStyle/>
          <a:p>
            <a:r>
              <a:rPr lang="en-US" altLang="zh-TW" smtClean="0"/>
              <a:t>HPLI  / HTML - css</a:t>
            </a:r>
            <a:endParaRPr lang="zh-TW" altLang="en-US"/>
          </a:p>
        </p:txBody>
      </p:sp>
      <p:sp>
        <p:nvSpPr>
          <p:cNvPr id="4" name="Slide Number Placeholder 3"/>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383485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34441DB-66DA-435D-805F-14706A23C46D}" type="datetime1">
              <a:rPr lang="zh-TW" altLang="en-US" smtClean="0"/>
              <a:t>2022/3/2</a:t>
            </a:fld>
            <a:endParaRPr lang="zh-TW" altLang="en-US"/>
          </a:p>
        </p:txBody>
      </p:sp>
      <p:sp>
        <p:nvSpPr>
          <p:cNvPr id="6" name="Footer Placeholder 5"/>
          <p:cNvSpPr>
            <a:spLocks noGrp="1"/>
          </p:cNvSpPr>
          <p:nvPr>
            <p:ph type="ftr" sz="quarter" idx="11"/>
          </p:nvPr>
        </p:nvSpPr>
        <p:spPr/>
        <p:txBody>
          <a:bodyPr/>
          <a:lstStyle/>
          <a:p>
            <a:r>
              <a:rPr lang="en-US" altLang="zh-TW" smtClean="0"/>
              <a:t>HPLI  / HTML - css</a:t>
            </a:r>
            <a:endParaRPr lang="zh-TW" altLang="en-US"/>
          </a:p>
        </p:txBody>
      </p:sp>
      <p:sp>
        <p:nvSpPr>
          <p:cNvPr id="7" name="Slide Number Placeholder 6"/>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211780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E7EA95F-4CD5-4858-AE02-8153BA76FB18}" type="datetime1">
              <a:rPr lang="zh-TW" altLang="en-US" smtClean="0"/>
              <a:t>2022/3/2</a:t>
            </a:fld>
            <a:endParaRPr lang="zh-TW" altLang="en-US"/>
          </a:p>
        </p:txBody>
      </p:sp>
      <p:sp>
        <p:nvSpPr>
          <p:cNvPr id="6" name="Footer Placeholder 5"/>
          <p:cNvSpPr>
            <a:spLocks noGrp="1"/>
          </p:cNvSpPr>
          <p:nvPr>
            <p:ph type="ftr" sz="quarter" idx="11"/>
          </p:nvPr>
        </p:nvSpPr>
        <p:spPr/>
        <p:txBody>
          <a:bodyPr/>
          <a:lstStyle/>
          <a:p>
            <a:r>
              <a:rPr lang="en-US" altLang="zh-TW" smtClean="0"/>
              <a:t>HPLI  / HTML - css</a:t>
            </a:r>
            <a:endParaRPr lang="zh-TW" altLang="en-US"/>
          </a:p>
        </p:txBody>
      </p:sp>
      <p:sp>
        <p:nvSpPr>
          <p:cNvPr id="7" name="Slide Number Placeholder 6"/>
          <p:cNvSpPr>
            <a:spLocks noGrp="1"/>
          </p:cNvSpPr>
          <p:nvPr>
            <p:ph type="sldNum" sz="quarter" idx="12"/>
          </p:nvPr>
        </p:nvSpPr>
        <p:spPr/>
        <p:txBody>
          <a:body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176613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0581127-813A-4E33-88B7-C47481CDC56F}" type="datetime1">
              <a:rPr lang="zh-TW" altLang="en-US" smtClean="0"/>
              <a:t>2022/3/2</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ltLang="zh-TW" smtClean="0"/>
              <a:t>HPLI  / HTML - css</a:t>
            </a:r>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DDDA1CD-EA3D-49E1-AF4C-B715EC7A2469}" type="slidenum">
              <a:rPr lang="zh-TW" altLang="en-US" smtClean="0"/>
              <a:t>‹#›</a:t>
            </a:fld>
            <a:endParaRPr lang="zh-TW" altLang="en-US"/>
          </a:p>
        </p:txBody>
      </p:sp>
    </p:spTree>
    <p:extLst>
      <p:ext uri="{BB962C8B-B14F-4D97-AF65-F5344CB8AC3E}">
        <p14:creationId xmlns:p14="http://schemas.microsoft.com/office/powerpoint/2010/main" val="1490448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0E94CF-DD40-4916-B884-309A2FA3E4E2}" type="datetime1">
              <a:rPr lang="zh-TW" altLang="en-US" smtClean="0"/>
              <a:t>2022/3/2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TW" smtClean="0"/>
              <a:t>HPLI  / HTML - css</a:t>
            </a:r>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DDA1CD-EA3D-49E1-AF4C-B715EC7A2469}"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089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微軟正黑體" panose="020B0604030504040204" pitchFamily="34" charset="-120"/>
          <a:ea typeface="微軟正黑體" panose="020B0604030504040204" pitchFamily="34" charset="-120"/>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84048" indent="-182880" algn="l" defTabSz="914400" rtl="0" eaLnBrk="1" latinLnBrk="0" hangingPunct="1">
        <a:lnSpc>
          <a:spcPct val="15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56692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74980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93268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tags/tag_link.asp" TargetMode="External"/><Relationship Id="rId2" Type="http://schemas.openxmlformats.org/officeDocument/2006/relationships/hyperlink" Target="https://www.w3schools.com/tags/tag_style.asp"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k2w9fWn6vT7JR1Z97" TargetMode="External"/><Relationship Id="rId2" Type="http://schemas.openxmlformats.org/officeDocument/2006/relationships/hyperlink" Target="http://fs2.just.edu.tw/~s123456789/hw6(&#31684;&#20363;).ht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13.</a:t>
            </a:r>
            <a:r>
              <a:rPr lang="zh-TW" altLang="en-US" dirty="0" smtClean="0"/>
              <a:t> </a:t>
            </a:r>
            <a:r>
              <a:rPr lang="en-US" altLang="zh-TW" dirty="0" smtClean="0"/>
              <a:t>CSS</a:t>
            </a:r>
            <a:endParaRPr lang="zh-TW" altLang="en-US" dirty="0"/>
          </a:p>
        </p:txBody>
      </p:sp>
      <p:sp>
        <p:nvSpPr>
          <p:cNvPr id="3" name="副標題 2"/>
          <p:cNvSpPr>
            <a:spLocks noGrp="1"/>
          </p:cNvSpPr>
          <p:nvPr>
            <p:ph type="subTitle" idx="1"/>
          </p:nvPr>
        </p:nvSpPr>
        <p:spPr>
          <a:xfrm>
            <a:off x="1100050" y="4455620"/>
            <a:ext cx="10987175" cy="1143000"/>
          </a:xfrm>
        </p:spPr>
        <p:txBody>
          <a:bodyPr>
            <a:normAutofit fontScale="92500" lnSpcReduction="10000"/>
          </a:bodyPr>
          <a:lstStyle/>
          <a:p>
            <a:pPr>
              <a:lnSpc>
                <a:spcPct val="110000"/>
              </a:lnSpc>
              <a:spcBef>
                <a:spcPts val="600"/>
              </a:spcBef>
              <a:spcAft>
                <a:spcPts val="0"/>
              </a:spcAft>
            </a:pPr>
            <a:r>
              <a:rPr lang="en-US" altLang="zh-TW" sz="2000" cap="none" dirty="0">
                <a:latin typeface="微軟正黑體" panose="020B0604030504040204" pitchFamily="34" charset="-120"/>
              </a:rPr>
              <a:t>CSS stands for Cascading Style Sheets. </a:t>
            </a:r>
          </a:p>
          <a:p>
            <a:pPr>
              <a:lnSpc>
                <a:spcPct val="110000"/>
              </a:lnSpc>
              <a:spcBef>
                <a:spcPts val="600"/>
              </a:spcBef>
              <a:spcAft>
                <a:spcPts val="0"/>
              </a:spcAft>
            </a:pPr>
            <a:r>
              <a:rPr lang="en-US" altLang="zh-TW" sz="2000" cap="none" dirty="0">
                <a:latin typeface="微軟正黑體" panose="020B0604030504040204" pitchFamily="34" charset="-120"/>
              </a:rPr>
              <a:t>Cascading Style Sheets (CSS) is used to format the layout of a webpage. </a:t>
            </a:r>
            <a:endParaRPr lang="en-US" altLang="zh-TW" sz="2000" cap="none" dirty="0" smtClean="0">
              <a:latin typeface="微軟正黑體" panose="020B0604030504040204" pitchFamily="34" charset="-120"/>
            </a:endParaRPr>
          </a:p>
          <a:p>
            <a:pPr>
              <a:lnSpc>
                <a:spcPct val="110000"/>
              </a:lnSpc>
              <a:spcBef>
                <a:spcPts val="600"/>
              </a:spcBef>
              <a:spcAft>
                <a:spcPts val="0"/>
              </a:spcAft>
            </a:pPr>
            <a:r>
              <a:rPr lang="en-US" altLang="zh-TW" sz="2000" cap="none" dirty="0" smtClean="0">
                <a:latin typeface="微軟正黑體" panose="020B0604030504040204" pitchFamily="34" charset="-120"/>
              </a:rPr>
              <a:t>CSS</a:t>
            </a:r>
            <a:r>
              <a:rPr lang="zh-TW" altLang="en-US" sz="2000" cap="none" dirty="0" smtClean="0">
                <a:latin typeface="微軟正黑體" panose="020B0604030504040204" pitchFamily="34" charset="-120"/>
              </a:rPr>
              <a:t>通常用於網頁設計。</a:t>
            </a:r>
            <a:endParaRPr lang="en-US" altLang="zh-TW" sz="2000" cap="none" dirty="0">
              <a:latin typeface="微軟正黑體" panose="020B0604030504040204" pitchFamily="34" charset="-120"/>
            </a:endParaRPr>
          </a:p>
        </p:txBody>
      </p:sp>
      <p:sp>
        <p:nvSpPr>
          <p:cNvPr id="4" name="矩形 3"/>
          <p:cNvSpPr/>
          <p:nvPr/>
        </p:nvSpPr>
        <p:spPr>
          <a:xfrm>
            <a:off x="6126480" y="5873234"/>
            <a:ext cx="5288627" cy="369332"/>
          </a:xfrm>
          <a:prstGeom prst="rect">
            <a:avLst/>
          </a:prstGeom>
        </p:spPr>
        <p:txBody>
          <a:bodyPr wrap="none">
            <a:spAutoFit/>
          </a:bodyPr>
          <a:lstStyle/>
          <a:p>
            <a:pPr>
              <a:spcBef>
                <a:spcPts val="1500"/>
              </a:spcBef>
              <a:spcAft>
                <a:spcPts val="1500"/>
              </a:spcAft>
            </a:pPr>
            <a:r>
              <a:rPr lang="en-US" altLang="zh-TW" u="sng" kern="0" dirty="0">
                <a:solidFill>
                  <a:schemeClr val="accent5">
                    <a:lumMod val="75000"/>
                  </a:schemeClr>
                </a:solidFill>
                <a:latin typeface="微軟正黑體" panose="020B0604030504040204" pitchFamily="34" charset="-120"/>
                <a:cs typeface="新細明體" panose="02020500000000000000" pitchFamily="18" charset="-120"/>
              </a:rPr>
              <a:t>https://www.w3schools.com/html/html_css.asp</a:t>
            </a:r>
            <a:endParaRPr lang="zh-TW" altLang="zh-TW" kern="100" dirty="0">
              <a:solidFill>
                <a:schemeClr val="accent5">
                  <a:lumMod val="7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0840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2324100" y="1845734"/>
            <a:ext cx="8831580" cy="4023360"/>
          </a:xfrm>
        </p:spPr>
        <p:txBody>
          <a:bodyPr>
            <a:normAutofit fontScale="47500" lnSpcReduction="20000"/>
          </a:bodyPr>
          <a:lstStyle/>
          <a:p>
            <a:pPr>
              <a:lnSpc>
                <a:spcPct val="120000"/>
              </a:lnSpc>
              <a:spcBef>
                <a:spcPts val="200"/>
              </a:spcBef>
            </a:pP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36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style</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h1 </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color</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 blue</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font-family</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 </a:t>
            </a:r>
            <a:r>
              <a:rPr lang="en-US" altLang="zh-TW" sz="3600" kern="0" dirty="0" err="1">
                <a:solidFill>
                  <a:srgbClr val="0000CD"/>
                </a:solidFill>
                <a:latin typeface="Consolas" panose="020B0609020204030204" pitchFamily="49" charset="0"/>
                <a:ea typeface="新細明體" panose="02020500000000000000" pitchFamily="18" charset="-120"/>
                <a:cs typeface="Calibri" panose="020F0502020204030204" pitchFamily="34" charset="0"/>
              </a:rPr>
              <a:t>verdana</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font-size</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 300%</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p </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color</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 red</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font-family</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 courier</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font-size</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 160%</a:t>
            </a: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36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/style</a:t>
            </a:r>
            <a:r>
              <a:rPr lang="en-US" altLang="zh-TW" sz="36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9</a:t>
            </a:fld>
            <a:endParaRPr lang="zh-TW" altLang="en-US" dirty="0"/>
          </a:p>
        </p:txBody>
      </p:sp>
    </p:spTree>
    <p:extLst>
      <p:ext uri="{BB962C8B-B14F-4D97-AF65-F5344CB8AC3E}">
        <p14:creationId xmlns:p14="http://schemas.microsoft.com/office/powerpoint/2010/main" val="94671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CSS </a:t>
            </a:r>
            <a:r>
              <a:rPr lang="en-US" altLang="zh-TW" dirty="0" smtClean="0">
                <a:solidFill>
                  <a:schemeClr val="tx1"/>
                </a:solidFill>
              </a:rPr>
              <a:t>Border</a:t>
            </a:r>
            <a:endParaRPr lang="zh-TW" altLang="en-US" dirty="0">
              <a:solidFill>
                <a:schemeClr val="tx1"/>
              </a:solidFill>
            </a:endParaRPr>
          </a:p>
        </p:txBody>
      </p:sp>
      <p:sp>
        <p:nvSpPr>
          <p:cNvPr id="3" name="內容版面配置區 2"/>
          <p:cNvSpPr>
            <a:spLocks noGrp="1"/>
          </p:cNvSpPr>
          <p:nvPr>
            <p:ph idx="1"/>
          </p:nvPr>
        </p:nvSpPr>
        <p:spPr/>
        <p:txBody>
          <a:bodyPr>
            <a:normAutofit/>
          </a:bodyPr>
          <a:lstStyle/>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border</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defines a border around an HTML element.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r>
              <a:rPr lang="en-US" altLang="zh-TW" b="1"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Tip:</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You can define a border for nearly all HTML elements</a:t>
            </a:r>
            <a:r>
              <a:rPr lang="en-US" altLang="zh-TW" kern="0" dirty="0" smtClean="0">
                <a:solidFill>
                  <a:srgbClr val="000000"/>
                </a:solidFill>
                <a:latin typeface="Verdana" panose="020B0604030504040204" pitchFamily="34" charset="0"/>
                <a:ea typeface="新細明體" panose="02020500000000000000" pitchFamily="18" charset="-120"/>
                <a:cs typeface="Calibri" panose="020F0502020204030204" pitchFamily="34" charset="0"/>
              </a:rPr>
              <a: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10</a:t>
            </a:fld>
            <a:endParaRPr lang="zh-TW" altLang="en-US" dirty="0"/>
          </a:p>
        </p:txBody>
      </p:sp>
    </p:spTree>
    <p:extLst>
      <p:ext uri="{BB962C8B-B14F-4D97-AF65-F5344CB8AC3E}">
        <p14:creationId xmlns:p14="http://schemas.microsoft.com/office/powerpoint/2010/main" val="76266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CSS </a:t>
            </a:r>
            <a:r>
              <a:rPr lang="en-US" altLang="zh-TW" dirty="0" smtClean="0">
                <a:solidFill>
                  <a:schemeClr val="tx1"/>
                </a:solidFill>
              </a:rPr>
              <a:t>Padding</a:t>
            </a:r>
            <a:endParaRPr lang="zh-TW" altLang="en-US" dirty="0">
              <a:solidFill>
                <a:schemeClr val="tx1"/>
              </a:solidFill>
            </a:endParaRPr>
          </a:p>
        </p:txBody>
      </p:sp>
      <p:sp>
        <p:nvSpPr>
          <p:cNvPr id="3" name="內容版面配置區 2"/>
          <p:cNvSpPr>
            <a:spLocks noGrp="1"/>
          </p:cNvSpPr>
          <p:nvPr>
            <p:ph idx="1"/>
          </p:nvPr>
        </p:nvSpPr>
        <p:spPr/>
        <p:txBody>
          <a:bodyPr>
            <a:normAutofit/>
          </a:bodyPr>
          <a:lstStyle/>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padding</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defines a padding (space) between the text and the border</a:t>
            </a:r>
            <a:r>
              <a:rPr lang="en-US" altLang="zh-TW" kern="0" dirty="0" smtClean="0">
                <a:solidFill>
                  <a:srgbClr val="000000"/>
                </a:solidFill>
                <a:latin typeface="Verdana" panose="020B0604030504040204" pitchFamily="34" charset="0"/>
                <a:ea typeface="新細明體" panose="02020500000000000000" pitchFamily="18" charset="-120"/>
                <a:cs typeface="Calibri" panose="020F0502020204030204" pitchFamily="34" charset="0"/>
              </a:rPr>
              <a:t>.</a:t>
            </a:r>
          </a:p>
          <a:p>
            <a:pPr marL="342900">
              <a:spcBef>
                <a:spcPts val="1400"/>
              </a:spcBef>
              <a:spcAft>
                <a:spcPts val="1400"/>
              </a:spcAft>
            </a:pP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11</a:t>
            </a:fld>
            <a:endParaRPr lang="zh-TW" altLang="en-US" dirty="0"/>
          </a:p>
        </p:txBody>
      </p:sp>
    </p:spTree>
    <p:extLst>
      <p:ext uri="{BB962C8B-B14F-4D97-AF65-F5344CB8AC3E}">
        <p14:creationId xmlns:p14="http://schemas.microsoft.com/office/powerpoint/2010/main" val="230285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CSS </a:t>
            </a:r>
            <a:r>
              <a:rPr lang="en-US" altLang="zh-TW" dirty="0" smtClean="0">
                <a:solidFill>
                  <a:schemeClr val="tx1"/>
                </a:solidFill>
              </a:rPr>
              <a:t>Margin</a:t>
            </a:r>
            <a:endParaRPr lang="zh-TW" altLang="en-US" dirty="0"/>
          </a:p>
        </p:txBody>
      </p:sp>
      <p:sp>
        <p:nvSpPr>
          <p:cNvPr id="3" name="內容版面配置區 2"/>
          <p:cNvSpPr>
            <a:spLocks noGrp="1"/>
          </p:cNvSpPr>
          <p:nvPr>
            <p:ph idx="1"/>
          </p:nvPr>
        </p:nvSpPr>
        <p:spPr>
          <a:xfrm>
            <a:off x="1097279" y="1845734"/>
            <a:ext cx="10884049" cy="4023360"/>
          </a:xfrm>
        </p:spPr>
        <p:txBody>
          <a:bodyPr>
            <a:normAutofit fontScale="92500" lnSpcReduction="20000"/>
          </a:bodyPr>
          <a:lstStyle/>
          <a:p>
            <a:pPr>
              <a:lnSpc>
                <a:spcPct val="120000"/>
              </a:lnSpc>
              <a:spcBef>
                <a:spcPts val="600"/>
              </a:spcBef>
              <a:spcAft>
                <a:spcPts val="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margin</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defines a margin (space) outside the border</a:t>
            </a:r>
            <a:r>
              <a:rPr lang="en-US" altLang="zh-TW" kern="0" dirty="0" smtClean="0">
                <a:solidFill>
                  <a:srgbClr val="000000"/>
                </a:solidFill>
                <a:latin typeface="Verdana" panose="020B0604030504040204" pitchFamily="34" charset="0"/>
                <a:ea typeface="新細明體" panose="02020500000000000000" pitchFamily="18" charset="-120"/>
                <a:cs typeface="Calibri" panose="020F0502020204030204" pitchFamily="34" charset="0"/>
              </a:rPr>
              <a:t>.</a:t>
            </a:r>
          </a:p>
          <a:p>
            <a:pPr marL="0" indent="0">
              <a:lnSpc>
                <a:spcPct val="120000"/>
              </a:lnSpc>
              <a:spcBef>
                <a:spcPts val="600"/>
              </a:spcBef>
              <a:spcAft>
                <a:spcPts val="0"/>
              </a:spcAft>
              <a:buNone/>
            </a:pPr>
            <a:endParaRPr lang="en-US" altLang="zh-TW" kern="0" dirty="0" smtClean="0">
              <a:solidFill>
                <a:srgbClr val="000000"/>
              </a:solidFill>
              <a:latin typeface="Verdana" panose="020B0604030504040204" pitchFamily="34" charset="0"/>
              <a:ea typeface="新細明體" panose="02020500000000000000" pitchFamily="18" charset="-120"/>
              <a:cs typeface="Calibri" panose="020F0502020204030204" pitchFamily="34" charset="0"/>
            </a:endParaRPr>
          </a:p>
          <a:p>
            <a:pPr marL="0" lvl="1" indent="0">
              <a:lnSpc>
                <a:spcPct val="120000"/>
              </a:lnSpc>
              <a:spcBef>
                <a:spcPts val="600"/>
              </a:spcBef>
              <a:spcAft>
                <a:spcPts val="0"/>
              </a:spcAft>
              <a:buSzPct val="30000"/>
              <a:buNone/>
            </a:pPr>
            <a:r>
              <a:rPr lang="en-US" altLang="zh-TW" kern="100" dirty="0" smtClean="0">
                <a:solidFill>
                  <a:schemeClr val="tx1"/>
                </a:solidFill>
                <a:latin typeface="Calibri" panose="020F0502020204030204" pitchFamily="34" charset="0"/>
                <a:ea typeface="新細明體" panose="02020500000000000000" pitchFamily="18" charset="-120"/>
                <a:cs typeface="Times New Roman" panose="02020603050405020304" pitchFamily="18" charset="0"/>
              </a:rPr>
              <a:t>      p </a:t>
            </a:r>
            <a:r>
              <a:rPr lang="en-US" altLang="zh-TW" kern="100" dirty="0">
                <a:solidFill>
                  <a:schemeClr val="tx1"/>
                </a:solidFill>
                <a:latin typeface="Calibri" panose="020F0502020204030204" pitchFamily="34" charset="0"/>
                <a:ea typeface="新細明體" panose="02020500000000000000" pitchFamily="18" charset="-120"/>
                <a:cs typeface="Times New Roman" panose="02020603050405020304" pitchFamily="18" charset="0"/>
              </a:rPr>
              <a:t>{</a:t>
            </a:r>
          </a:p>
          <a:p>
            <a:pPr marL="0" lvl="1" indent="393573">
              <a:lnSpc>
                <a:spcPct val="120000"/>
              </a:lnSpc>
              <a:spcBef>
                <a:spcPts val="600"/>
              </a:spcBef>
              <a:spcAft>
                <a:spcPts val="0"/>
              </a:spcAft>
              <a:buNone/>
            </a:pPr>
            <a:r>
              <a:rPr lang="en-US" altLang="zh-TW" kern="100" dirty="0">
                <a:solidFill>
                  <a:schemeClr val="tx1"/>
                </a:solidFill>
                <a:latin typeface="Calibri" panose="020F0502020204030204" pitchFamily="34" charset="0"/>
                <a:ea typeface="新細明體" panose="02020500000000000000" pitchFamily="18" charset="-120"/>
                <a:cs typeface="Times New Roman" panose="02020603050405020304" pitchFamily="18" charset="0"/>
              </a:rPr>
              <a:t>  border: 2px solid </a:t>
            </a:r>
            <a:r>
              <a:rPr lang="en-US" altLang="zh-TW" kern="100" dirty="0" err="1">
                <a:solidFill>
                  <a:schemeClr val="tx1"/>
                </a:solidFill>
                <a:latin typeface="Calibri" panose="020F0502020204030204" pitchFamily="34" charset="0"/>
                <a:ea typeface="新細明體" panose="02020500000000000000" pitchFamily="18" charset="-120"/>
                <a:cs typeface="Times New Roman" panose="02020603050405020304" pitchFamily="18" charset="0"/>
              </a:rPr>
              <a:t>powderblue</a:t>
            </a:r>
            <a:r>
              <a:rPr lang="en-US" altLang="zh-TW" kern="100" dirty="0">
                <a:solidFill>
                  <a:schemeClr val="tx1"/>
                </a:solidFill>
                <a:latin typeface="Calibri" panose="020F0502020204030204" pitchFamily="34" charset="0"/>
                <a:ea typeface="新細明體" panose="02020500000000000000" pitchFamily="18" charset="-120"/>
                <a:cs typeface="Times New Roman" panose="02020603050405020304" pitchFamily="18" charset="0"/>
              </a:rPr>
              <a:t>;</a:t>
            </a:r>
          </a:p>
          <a:p>
            <a:pPr marL="0" lvl="1" indent="393573">
              <a:lnSpc>
                <a:spcPct val="120000"/>
              </a:lnSpc>
              <a:spcBef>
                <a:spcPts val="600"/>
              </a:spcBef>
              <a:spcAft>
                <a:spcPts val="0"/>
              </a:spcAft>
              <a:buNone/>
            </a:pPr>
            <a:r>
              <a:rPr lang="en-US" altLang="zh-TW" kern="100" dirty="0">
                <a:solidFill>
                  <a:schemeClr val="tx1"/>
                </a:solidFill>
                <a:latin typeface="Calibri" panose="020F0502020204030204" pitchFamily="34" charset="0"/>
                <a:ea typeface="新細明體" panose="02020500000000000000" pitchFamily="18" charset="-120"/>
                <a:cs typeface="Times New Roman" panose="02020603050405020304" pitchFamily="18" charset="0"/>
              </a:rPr>
              <a:t>  margin: 50px;</a:t>
            </a:r>
          </a:p>
          <a:p>
            <a:pPr marL="0" lvl="1" indent="393573">
              <a:lnSpc>
                <a:spcPct val="120000"/>
              </a:lnSpc>
              <a:spcBef>
                <a:spcPts val="600"/>
              </a:spcBef>
              <a:spcAft>
                <a:spcPts val="0"/>
              </a:spcAft>
              <a:buNone/>
            </a:pPr>
            <a:r>
              <a:rPr lang="en-US" altLang="zh-TW" kern="100" dirty="0">
                <a:solidFill>
                  <a:schemeClr val="tx1"/>
                </a:solidFill>
                <a:latin typeface="Calibri" panose="020F0502020204030204" pitchFamily="34" charset="0"/>
                <a:ea typeface="新細明體" panose="02020500000000000000" pitchFamily="18" charset="-120"/>
                <a:cs typeface="Times New Roman" panose="02020603050405020304" pitchFamily="18" charset="0"/>
              </a:rPr>
              <a:t>  padding: 30px;</a:t>
            </a:r>
          </a:p>
          <a:p>
            <a:pPr marL="0" lvl="1" indent="393573">
              <a:lnSpc>
                <a:spcPct val="120000"/>
              </a:lnSpc>
              <a:spcBef>
                <a:spcPts val="600"/>
              </a:spcBef>
              <a:spcAft>
                <a:spcPts val="0"/>
              </a:spcAft>
              <a:buNone/>
            </a:pPr>
            <a:r>
              <a:rPr lang="en-US" altLang="zh-TW" kern="100" dirty="0" smtClean="0">
                <a:solidFill>
                  <a:schemeClr val="tx1"/>
                </a:solidFill>
                <a:latin typeface="Calibri" panose="020F0502020204030204" pitchFamily="34" charset="0"/>
                <a:ea typeface="新細明體" panose="02020500000000000000" pitchFamily="18" charset="-120"/>
                <a:cs typeface="Times New Roman" panose="02020603050405020304" pitchFamily="18" charset="0"/>
              </a:rPr>
              <a:t>}</a:t>
            </a:r>
          </a:p>
          <a:p>
            <a:pPr marL="0" lvl="1" indent="393573">
              <a:lnSpc>
                <a:spcPct val="120000"/>
              </a:lnSpc>
              <a:buNone/>
            </a:pPr>
            <a:endParaRPr lang="en-US" altLang="zh-TW" kern="100" dirty="0">
              <a:solidFill>
                <a:schemeClr val="tx1"/>
              </a:solidFill>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12</a:t>
            </a:fld>
            <a:endParaRPr lang="zh-TW" altLang="en-US" dirty="0"/>
          </a:p>
        </p:txBody>
      </p:sp>
      <p:pic>
        <p:nvPicPr>
          <p:cNvPr id="6" name="圖片 5"/>
          <p:cNvPicPr>
            <a:picLocks noChangeAspect="1"/>
          </p:cNvPicPr>
          <p:nvPr/>
        </p:nvPicPr>
        <p:blipFill>
          <a:blip r:embed="rId2"/>
          <a:stretch>
            <a:fillRect/>
          </a:stretch>
        </p:blipFill>
        <p:spPr>
          <a:xfrm>
            <a:off x="6903802" y="2576568"/>
            <a:ext cx="3210373" cy="3400900"/>
          </a:xfrm>
          <a:prstGeom prst="rect">
            <a:avLst/>
          </a:prstGeom>
        </p:spPr>
      </p:pic>
    </p:spTree>
    <p:extLst>
      <p:ext uri="{BB962C8B-B14F-4D97-AF65-F5344CB8AC3E}">
        <p14:creationId xmlns:p14="http://schemas.microsoft.com/office/powerpoint/2010/main" val="74269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Link to External CSS</a:t>
            </a:r>
            <a:endParaRPr lang="zh-TW" altLang="en-US" dirty="0">
              <a:solidFill>
                <a:schemeClr val="tx1"/>
              </a:solidFill>
            </a:endParaRPr>
          </a:p>
        </p:txBody>
      </p:sp>
      <p:sp>
        <p:nvSpPr>
          <p:cNvPr id="3" name="內容版面配置區 2"/>
          <p:cNvSpPr>
            <a:spLocks noGrp="1"/>
          </p:cNvSpPr>
          <p:nvPr>
            <p:ph idx="1"/>
          </p:nvPr>
        </p:nvSpPr>
        <p:spPr>
          <a:xfrm>
            <a:off x="1097279" y="1845734"/>
            <a:ext cx="11036449" cy="4023360"/>
          </a:xfrm>
        </p:spPr>
        <p:txBody>
          <a:bodyPr>
            <a:normAutofit fontScale="85000" lnSpcReduction="20000"/>
          </a:bodyPr>
          <a:lstStyle/>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External style sheets can be referenced with a full URL or with a path relative to the current web page.</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a:spcBef>
                <a:spcPts val="700"/>
              </a:spcBef>
              <a:spcAft>
                <a:spcPts val="700"/>
              </a:spcAft>
            </a:pP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b="1"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link</a:t>
            </a:r>
            <a:r>
              <a:rPr lang="en-US" altLang="zh-TW" b="1"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b="1" kern="0" dirty="0" err="1">
                <a:solidFill>
                  <a:srgbClr val="FF0000"/>
                </a:solidFill>
                <a:latin typeface="Consolas" panose="020B0609020204030204" pitchFamily="49" charset="0"/>
                <a:ea typeface="新細明體" panose="02020500000000000000" pitchFamily="18" charset="-120"/>
                <a:cs typeface="Calibri" panose="020F0502020204030204" pitchFamily="34" charset="0"/>
              </a:rPr>
              <a:t>rel</a:t>
            </a: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="stylesheet"</a:t>
            </a:r>
            <a:r>
              <a:rPr lang="en-US" altLang="zh-TW" b="1"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b="1" kern="0" dirty="0" err="1">
                <a:solidFill>
                  <a:srgbClr val="FF0000"/>
                </a:solidFill>
                <a:latin typeface="Consolas" panose="020B0609020204030204" pitchFamily="49" charset="0"/>
                <a:ea typeface="新細明體" panose="02020500000000000000" pitchFamily="18" charset="-120"/>
                <a:cs typeface="Calibri" panose="020F0502020204030204" pitchFamily="34" charset="0"/>
              </a:rPr>
              <a:t>href</a:t>
            </a: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="https://www.w3schools.com/html/styles.css"&gt; </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spcBef>
                <a:spcPts val="700"/>
              </a:spcBef>
              <a:spcAft>
                <a:spcPts val="700"/>
              </a:spcAft>
              <a:buNone/>
            </a:pP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b="1"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link</a:t>
            </a:r>
            <a:r>
              <a:rPr lang="en-US" altLang="zh-TW" b="1"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b="1" kern="0" dirty="0" err="1">
                <a:solidFill>
                  <a:srgbClr val="FF0000"/>
                </a:solidFill>
                <a:latin typeface="Consolas" panose="020B0609020204030204" pitchFamily="49" charset="0"/>
                <a:ea typeface="新細明體" panose="02020500000000000000" pitchFamily="18" charset="-120"/>
                <a:cs typeface="Calibri" panose="020F0502020204030204" pitchFamily="34" charset="0"/>
              </a:rPr>
              <a:t>rel</a:t>
            </a: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="stylesheet"</a:t>
            </a:r>
            <a:r>
              <a:rPr lang="en-US" altLang="zh-TW" b="1"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b="1" kern="0" dirty="0" err="1">
                <a:solidFill>
                  <a:srgbClr val="FF0000"/>
                </a:solidFill>
                <a:latin typeface="Consolas" panose="020B0609020204030204" pitchFamily="49" charset="0"/>
                <a:ea typeface="新細明體" panose="02020500000000000000" pitchFamily="18" charset="-120"/>
                <a:cs typeface="Calibri" panose="020F0502020204030204" pitchFamily="34" charset="0"/>
              </a:rPr>
              <a:t>href</a:t>
            </a: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="/html/styles.css"&gt; </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spcBef>
                <a:spcPts val="700"/>
              </a:spcBef>
              <a:spcAft>
                <a:spcPts val="700"/>
              </a:spcAft>
              <a:buNone/>
            </a:pP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b="1"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link</a:t>
            </a:r>
            <a:r>
              <a:rPr lang="en-US" altLang="zh-TW" b="1"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b="1" kern="0" dirty="0" err="1">
                <a:solidFill>
                  <a:srgbClr val="FF0000"/>
                </a:solidFill>
                <a:latin typeface="Consolas" panose="020B0609020204030204" pitchFamily="49" charset="0"/>
                <a:ea typeface="新細明體" panose="02020500000000000000" pitchFamily="18" charset="-120"/>
                <a:cs typeface="Calibri" panose="020F0502020204030204" pitchFamily="34" charset="0"/>
              </a:rPr>
              <a:t>rel</a:t>
            </a: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="stylesheet"</a:t>
            </a:r>
            <a:r>
              <a:rPr lang="en-US" altLang="zh-TW" b="1"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b="1" kern="0" dirty="0" err="1">
                <a:solidFill>
                  <a:srgbClr val="FF0000"/>
                </a:solidFill>
                <a:latin typeface="Consolas" panose="020B0609020204030204" pitchFamily="49" charset="0"/>
                <a:ea typeface="新細明體" panose="02020500000000000000" pitchFamily="18" charset="-120"/>
                <a:cs typeface="Calibri" panose="020F0502020204030204" pitchFamily="34" charset="0"/>
              </a:rPr>
              <a:t>href</a:t>
            </a:r>
            <a:r>
              <a:rPr lang="en-US" altLang="zh-TW" b="1"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="styles.css"&gt; </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頁尾版面配置區 3"/>
          <p:cNvSpPr>
            <a:spLocks noGrp="1"/>
          </p:cNvSpPr>
          <p:nvPr>
            <p:ph type="ftr" sz="quarter" idx="11"/>
          </p:nvPr>
        </p:nvSpPr>
        <p:spPr/>
        <p:txBody>
          <a:bodyPr/>
          <a:lstStyle/>
          <a:p>
            <a:r>
              <a:rPr lang="en-US" altLang="zh-TW" sz="1600" smtClean="0"/>
              <a:t>HPLI  / HTML - css</a:t>
            </a:r>
            <a:endParaRPr lang="zh-TW" altLang="en-US" sz="1600"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13</a:t>
            </a:fld>
            <a:endParaRPr lang="zh-TW" altLang="en-US" dirty="0"/>
          </a:p>
        </p:txBody>
      </p:sp>
    </p:spTree>
    <p:extLst>
      <p:ext uri="{BB962C8B-B14F-4D97-AF65-F5344CB8AC3E}">
        <p14:creationId xmlns:p14="http://schemas.microsoft.com/office/powerpoint/2010/main" val="150839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Chapter </a:t>
            </a:r>
            <a:r>
              <a:rPr lang="en-US" altLang="zh-TW" dirty="0" smtClean="0">
                <a:solidFill>
                  <a:schemeClr val="tx1"/>
                </a:solidFill>
              </a:rPr>
              <a:t>Summary</a:t>
            </a:r>
            <a:endParaRPr lang="zh-TW" altLang="en-US" dirty="0">
              <a:solidFill>
                <a:schemeClr val="tx1"/>
              </a:solidFill>
            </a:endParaRPr>
          </a:p>
        </p:txBody>
      </p:sp>
      <p:sp>
        <p:nvSpPr>
          <p:cNvPr id="3" name="內容版面配置區 2"/>
          <p:cNvSpPr>
            <a:spLocks noGrp="1"/>
          </p:cNvSpPr>
          <p:nvPr>
            <p:ph idx="1"/>
          </p:nvPr>
        </p:nvSpPr>
        <p:spPr/>
        <p:txBody>
          <a:bodyPr>
            <a:normAutofit fontScale="55000" lnSpcReduction="20000"/>
          </a:bodyPr>
          <a:lstStyle/>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HTML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style</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attribute for inline styling</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HTML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&lt;style&gt;</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element to define internal CSS</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HTML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&lt;link&gt;</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element to refer to an external CSS file</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HTML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&lt;head&gt;</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element to store &lt;style&gt; and &lt;link&gt; elements</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color</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for text colors</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font-family</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for text fonts</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font-size</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for text sizes</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border</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for borders</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padding</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for space inside the border</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lvl="0" fontAlgn="ctr">
              <a:lnSpc>
                <a:spcPct val="120000"/>
              </a:lnSpc>
              <a:spcBef>
                <a:spcPts val="400"/>
              </a:spcBef>
              <a:spcAft>
                <a:spcPts val="400"/>
              </a:spcAft>
              <a:buSzPts val="1000"/>
              <a:tabLst>
                <a:tab pos="457200" algn="l"/>
              </a:tabLs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Use 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margin</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for space outside the border</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14</a:t>
            </a:fld>
            <a:endParaRPr lang="zh-TW" altLang="en-US" dirty="0"/>
          </a:p>
        </p:txBody>
      </p:sp>
    </p:spTree>
    <p:extLst>
      <p:ext uri="{BB962C8B-B14F-4D97-AF65-F5344CB8AC3E}">
        <p14:creationId xmlns:p14="http://schemas.microsoft.com/office/powerpoint/2010/main" val="194889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HTML Style Tags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15</a:t>
            </a:fld>
            <a:endParaRPr lang="zh-TW" altLang="en-US" dirty="0"/>
          </a:p>
        </p:txBody>
      </p:sp>
      <p:graphicFrame>
        <p:nvGraphicFramePr>
          <p:cNvPr id="6" name="內容版面配置區 6"/>
          <p:cNvGraphicFramePr>
            <a:graphicFrameLocks/>
          </p:cNvGraphicFramePr>
          <p:nvPr>
            <p:extLst>
              <p:ext uri="{D42A27DB-BD31-4B8C-83A1-F6EECF244321}">
                <p14:modId xmlns:p14="http://schemas.microsoft.com/office/powerpoint/2010/main" val="3895843561"/>
              </p:ext>
            </p:extLst>
          </p:nvPr>
        </p:nvGraphicFramePr>
        <p:xfrm>
          <a:off x="1097280" y="2303036"/>
          <a:ext cx="10704860" cy="3247158"/>
        </p:xfrm>
        <a:graphic>
          <a:graphicData uri="http://schemas.openxmlformats.org/drawingml/2006/table">
            <a:tbl>
              <a:tblPr firstRow="1" firstCol="1" bandRow="1">
                <a:tableStyleId>{9DCAF9ED-07DC-4A11-8D7F-57B35C25682E}</a:tableStyleId>
              </a:tblPr>
              <a:tblGrid>
                <a:gridCol w="1759532">
                  <a:extLst>
                    <a:ext uri="{9D8B030D-6E8A-4147-A177-3AD203B41FA5}">
                      <a16:colId xmlns:a16="http://schemas.microsoft.com/office/drawing/2014/main" val="3456696288"/>
                    </a:ext>
                  </a:extLst>
                </a:gridCol>
                <a:gridCol w="8945328">
                  <a:extLst>
                    <a:ext uri="{9D8B030D-6E8A-4147-A177-3AD203B41FA5}">
                      <a16:colId xmlns:a16="http://schemas.microsoft.com/office/drawing/2014/main" val="2993402010"/>
                    </a:ext>
                  </a:extLst>
                </a:gridCol>
              </a:tblGrid>
              <a:tr h="1056601">
                <a:tc>
                  <a:txBody>
                    <a:bodyPr/>
                    <a:lstStyle/>
                    <a:p>
                      <a:pPr algn="ctr">
                        <a:spcAft>
                          <a:spcPts val="0"/>
                        </a:spcAft>
                      </a:pPr>
                      <a:r>
                        <a:rPr lang="en-US" sz="2400" kern="0" dirty="0">
                          <a:effectLst/>
                          <a:latin typeface="微軟正黑體" panose="020B0604030504040204" pitchFamily="34" charset="-120"/>
                          <a:ea typeface="微軟正黑體" panose="020B0604030504040204" pitchFamily="34" charset="-120"/>
                        </a:rPr>
                        <a:t>Tag</a:t>
                      </a:r>
                      <a:endParaRPr lang="zh-TW" sz="2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8790" marR="58790" marT="39194" marB="39194" anchor="ctr"/>
                </a:tc>
                <a:tc>
                  <a:txBody>
                    <a:bodyPr/>
                    <a:lstStyle/>
                    <a:p>
                      <a:pPr algn="l">
                        <a:spcAft>
                          <a:spcPts val="0"/>
                        </a:spcAft>
                      </a:pPr>
                      <a:r>
                        <a:rPr lang="en-US" sz="2400" kern="0" dirty="0">
                          <a:effectLst/>
                          <a:latin typeface="微軟正黑體" panose="020B0604030504040204" pitchFamily="34" charset="-120"/>
                          <a:ea typeface="微軟正黑體" panose="020B0604030504040204" pitchFamily="34" charset="-120"/>
                        </a:rPr>
                        <a:t>Description</a:t>
                      </a:r>
                      <a:endParaRPr lang="zh-TW" sz="2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8790" marR="58790" marT="39194" marB="39194" anchor="ctr"/>
                </a:tc>
                <a:extLst>
                  <a:ext uri="{0D108BD9-81ED-4DB2-BD59-A6C34878D82A}">
                    <a16:rowId xmlns:a16="http://schemas.microsoft.com/office/drawing/2014/main" val="3247409190"/>
                  </a:ext>
                </a:extLst>
              </a:tr>
              <a:tr h="1133956">
                <a:tc>
                  <a:txBody>
                    <a:bodyPr/>
                    <a:lstStyle/>
                    <a:p>
                      <a:pPr algn="ctr" fontAlgn="t"/>
                      <a:r>
                        <a:rPr lang="en-US" sz="2400" dirty="0">
                          <a:effectLst/>
                          <a:latin typeface="微軟正黑體" panose="020B0604030504040204" pitchFamily="34" charset="-120"/>
                          <a:ea typeface="微軟正黑體" panose="020B0604030504040204" pitchFamily="34" charset="-120"/>
                          <a:hlinkClick r:id="rId2"/>
                        </a:rPr>
                        <a:t>&lt;style&gt;</a:t>
                      </a:r>
                      <a:endParaRPr lang="en-US" sz="2400" dirty="0">
                        <a:effectLst/>
                        <a:latin typeface="微軟正黑體" panose="020B0604030504040204" pitchFamily="34" charset="-120"/>
                        <a:ea typeface="微軟正黑體" panose="020B0604030504040204" pitchFamily="34" charset="-120"/>
                      </a:endParaRPr>
                    </a:p>
                  </a:txBody>
                  <a:tcPr marL="152400" marR="76200" marT="76200" marB="76200" anchor="ctr"/>
                </a:tc>
                <a:tc>
                  <a:txBody>
                    <a:bodyPr/>
                    <a:lstStyle/>
                    <a:p>
                      <a:pPr algn="l" fontAlgn="t"/>
                      <a:r>
                        <a:rPr lang="en-US" sz="2400" dirty="0">
                          <a:effectLst/>
                          <a:latin typeface="微軟正黑體" panose="020B0604030504040204" pitchFamily="34" charset="-120"/>
                          <a:ea typeface="微軟正黑體" panose="020B0604030504040204" pitchFamily="34" charset="-120"/>
                        </a:rPr>
                        <a:t>Defines style information for an HTML document</a:t>
                      </a:r>
                    </a:p>
                  </a:txBody>
                  <a:tcPr marL="76200" marR="76200" marT="76200" marB="76200" anchor="ctr"/>
                </a:tc>
                <a:extLst>
                  <a:ext uri="{0D108BD9-81ED-4DB2-BD59-A6C34878D82A}">
                    <a16:rowId xmlns:a16="http://schemas.microsoft.com/office/drawing/2014/main" val="856597548"/>
                  </a:ext>
                </a:extLst>
              </a:tr>
              <a:tr h="1056601">
                <a:tc>
                  <a:txBody>
                    <a:bodyPr/>
                    <a:lstStyle/>
                    <a:p>
                      <a:pPr algn="ctr" fontAlgn="t"/>
                      <a:r>
                        <a:rPr lang="en-US" sz="2400">
                          <a:effectLst/>
                          <a:latin typeface="微軟正黑體" panose="020B0604030504040204" pitchFamily="34" charset="-120"/>
                          <a:ea typeface="微軟正黑體" panose="020B0604030504040204" pitchFamily="34" charset="-120"/>
                          <a:hlinkClick r:id="rId3"/>
                        </a:rPr>
                        <a:t>&lt;link&gt;</a:t>
                      </a:r>
                      <a:endParaRPr lang="en-US" sz="2400">
                        <a:effectLst/>
                        <a:latin typeface="微軟正黑體" panose="020B0604030504040204" pitchFamily="34" charset="-120"/>
                        <a:ea typeface="微軟正黑體" panose="020B0604030504040204" pitchFamily="34" charset="-120"/>
                      </a:endParaRPr>
                    </a:p>
                  </a:txBody>
                  <a:tcPr marL="152400" marR="76200" marT="76200" marB="76200" anchor="ctr"/>
                </a:tc>
                <a:tc>
                  <a:txBody>
                    <a:bodyPr/>
                    <a:lstStyle/>
                    <a:p>
                      <a:pPr algn="l" fontAlgn="t"/>
                      <a:r>
                        <a:rPr lang="en-US" sz="2400" dirty="0">
                          <a:effectLst/>
                          <a:latin typeface="微軟正黑體" panose="020B0604030504040204" pitchFamily="34" charset="-120"/>
                          <a:ea typeface="微軟正黑體" panose="020B0604030504040204" pitchFamily="34" charset="-120"/>
                        </a:rPr>
                        <a:t>Defines a link between a document and an external resource</a:t>
                      </a:r>
                    </a:p>
                  </a:txBody>
                  <a:tcPr marL="76200" marR="76200" marT="76200" marB="76200" anchor="ctr"/>
                </a:tc>
                <a:extLst>
                  <a:ext uri="{0D108BD9-81ED-4DB2-BD59-A6C34878D82A}">
                    <a16:rowId xmlns:a16="http://schemas.microsoft.com/office/drawing/2014/main" val="3956082642"/>
                  </a:ext>
                </a:extLst>
              </a:tr>
            </a:tbl>
          </a:graphicData>
        </a:graphic>
      </p:graphicFrame>
    </p:spTree>
    <p:extLst>
      <p:ext uri="{BB962C8B-B14F-4D97-AF65-F5344CB8AC3E}">
        <p14:creationId xmlns:p14="http://schemas.microsoft.com/office/powerpoint/2010/main" val="122793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a:t>
            </a:r>
            <a:r>
              <a:rPr lang="en-US" altLang="zh-TW" dirty="0" smtClean="0"/>
              <a:t>13</a:t>
            </a:r>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7" name="內容版面配置區 2"/>
          <p:cNvSpPr>
            <a:spLocks noGrp="1"/>
          </p:cNvSpPr>
          <p:nvPr>
            <p:ph idx="1"/>
          </p:nvPr>
        </p:nvSpPr>
        <p:spPr>
          <a:xfrm>
            <a:off x="773430" y="2024027"/>
            <a:ext cx="10666095" cy="4023360"/>
          </a:xfrm>
        </p:spPr>
        <p:txBody>
          <a:bodyPr>
            <a:normAutofit lnSpcReduction="10000"/>
          </a:bodyPr>
          <a:lstStyle/>
          <a:p>
            <a:pPr>
              <a:lnSpc>
                <a:spcPct val="120000"/>
              </a:lnSpc>
              <a:spcBef>
                <a:spcPts val="600"/>
              </a:spcBef>
              <a:spcAft>
                <a:spcPts val="0"/>
              </a:spcAft>
            </a:pPr>
            <a:r>
              <a:rPr lang="zh-TW" altLang="en-US" sz="3300" dirty="0" smtClean="0">
                <a:cs typeface="新細明體" panose="02020500000000000000" pitchFamily="18" charset="-120"/>
              </a:rPr>
              <a:t>請簡單做一個自我介紹，至少</a:t>
            </a:r>
            <a:r>
              <a:rPr lang="en-US" altLang="zh-TW" sz="3300" dirty="0" smtClean="0">
                <a:cs typeface="新細明體" panose="02020500000000000000" pitchFamily="18" charset="-120"/>
              </a:rPr>
              <a:t>200</a:t>
            </a:r>
            <a:r>
              <a:rPr lang="zh-TW" altLang="en-US" sz="3300" dirty="0" smtClean="0">
                <a:cs typeface="新細明體" panose="02020500000000000000" pitchFamily="18" charset="-120"/>
              </a:rPr>
              <a:t>字以上。網頁第</a:t>
            </a:r>
            <a:r>
              <a:rPr lang="en-US" altLang="zh-TW" sz="3300" dirty="0" smtClean="0">
                <a:cs typeface="新細明體" panose="02020500000000000000" pitchFamily="18" charset="-120"/>
              </a:rPr>
              <a:t>1</a:t>
            </a:r>
            <a:r>
              <a:rPr lang="zh-TW" altLang="en-US" sz="3300" dirty="0" smtClean="0">
                <a:cs typeface="新細明體" panose="02020500000000000000" pitchFamily="18" charset="-120"/>
              </a:rPr>
              <a:t>行標題為大名與學號。</a:t>
            </a:r>
            <a:endParaRPr lang="en-US" altLang="zh-TW" sz="3300" dirty="0" smtClean="0">
              <a:cs typeface="新細明體" panose="02020500000000000000" pitchFamily="18" charset="-120"/>
            </a:endParaRPr>
          </a:p>
          <a:p>
            <a:pPr>
              <a:lnSpc>
                <a:spcPct val="130000"/>
              </a:lnSpc>
              <a:spcBef>
                <a:spcPts val="600"/>
              </a:spcBef>
              <a:spcAft>
                <a:spcPts val="0"/>
              </a:spcAft>
            </a:pPr>
            <a:r>
              <a:rPr lang="zh-TW" altLang="en-US" sz="3300" dirty="0">
                <a:cs typeface="新細明體" panose="02020500000000000000" pitchFamily="18" charset="-120"/>
              </a:rPr>
              <a:t>請利用</a:t>
            </a:r>
            <a:r>
              <a:rPr lang="en-US" altLang="zh-TW" sz="3300" dirty="0">
                <a:cs typeface="新細明體" panose="02020500000000000000" pitchFamily="18" charset="-120"/>
              </a:rPr>
              <a:t>Inline</a:t>
            </a:r>
            <a:r>
              <a:rPr lang="zh-TW" altLang="en-US" sz="3300" dirty="0">
                <a:cs typeface="新細明體" panose="02020500000000000000" pitchFamily="18" charset="-120"/>
              </a:rPr>
              <a:t>、</a:t>
            </a:r>
            <a:r>
              <a:rPr lang="en-US" altLang="zh-TW" sz="3300" dirty="0">
                <a:cs typeface="新細明體" panose="02020500000000000000" pitchFamily="18" charset="-120"/>
              </a:rPr>
              <a:t> Internal</a:t>
            </a:r>
            <a:r>
              <a:rPr lang="zh-TW" altLang="en-US" sz="3300" dirty="0">
                <a:cs typeface="新細明體" panose="02020500000000000000" pitchFamily="18" charset="-120"/>
              </a:rPr>
              <a:t>、</a:t>
            </a:r>
            <a:r>
              <a:rPr lang="en-US" altLang="zh-TW" sz="3300" dirty="0">
                <a:cs typeface="新細明體" panose="02020500000000000000" pitchFamily="18" charset="-120"/>
              </a:rPr>
              <a:t> External</a:t>
            </a:r>
            <a:r>
              <a:rPr lang="zh-TW" altLang="en-US" sz="3300" dirty="0">
                <a:cs typeface="新細明體" panose="02020500000000000000" pitchFamily="18" charset="-120"/>
              </a:rPr>
              <a:t>的方式，美化這個段落。</a:t>
            </a:r>
            <a:endParaRPr lang="en-US" altLang="zh-TW" sz="3300" dirty="0">
              <a:cs typeface="新細明體" panose="02020500000000000000" pitchFamily="18" charset="-120"/>
            </a:endParaRPr>
          </a:p>
          <a:p>
            <a:pPr>
              <a:lnSpc>
                <a:spcPct val="130000"/>
              </a:lnSpc>
              <a:spcBef>
                <a:spcPts val="600"/>
              </a:spcBef>
              <a:spcAft>
                <a:spcPts val="0"/>
              </a:spcAft>
            </a:pPr>
            <a:r>
              <a:rPr lang="zh-TW" altLang="en-US" sz="3300" dirty="0">
                <a:cs typeface="新細明體" panose="02020500000000000000" pitchFamily="18" charset="-120"/>
              </a:rPr>
              <a:t>在最後一段，貼上你用</a:t>
            </a:r>
            <a:r>
              <a:rPr lang="en-US" altLang="zh-TW" sz="3300" dirty="0">
                <a:cs typeface="新細明體" panose="02020500000000000000" pitchFamily="18" charset="-120"/>
              </a:rPr>
              <a:t>External</a:t>
            </a:r>
            <a:r>
              <a:rPr lang="zh-TW" altLang="en-US" sz="3300" dirty="0">
                <a:cs typeface="新細明體" panose="02020500000000000000" pitchFamily="18" charset="-120"/>
              </a:rPr>
              <a:t>的</a:t>
            </a:r>
            <a:r>
              <a:rPr lang="en-US" altLang="zh-TW" sz="3300" dirty="0">
                <a:cs typeface="新細明體" panose="02020500000000000000" pitchFamily="18" charset="-120"/>
              </a:rPr>
              <a:t>CSS</a:t>
            </a:r>
            <a:r>
              <a:rPr lang="zh-TW" altLang="en-US" sz="3300" dirty="0">
                <a:cs typeface="新細明體" panose="02020500000000000000" pitchFamily="18" charset="-120"/>
              </a:rPr>
              <a:t>程式碼。</a:t>
            </a:r>
            <a:endParaRPr lang="en-US" altLang="zh-TW" sz="3300" dirty="0">
              <a:cs typeface="新細明體" panose="02020500000000000000" pitchFamily="18" charset="-120"/>
            </a:endParaRPr>
          </a:p>
          <a:p>
            <a:pPr>
              <a:lnSpc>
                <a:spcPct val="130000"/>
              </a:lnSpc>
              <a:spcBef>
                <a:spcPts val="600"/>
              </a:spcBef>
              <a:spcAft>
                <a:spcPts val="0"/>
              </a:spcAft>
            </a:pPr>
            <a:r>
              <a:rPr lang="zh-TW" altLang="en-US" sz="3300" dirty="0">
                <a:cs typeface="新細明體" panose="02020500000000000000" pitchFamily="18" charset="-120"/>
              </a:rPr>
              <a:t>網頁的</a:t>
            </a:r>
            <a:r>
              <a:rPr lang="en-US" altLang="zh-TW" sz="3300" dirty="0">
                <a:cs typeface="新細明體" panose="02020500000000000000" pitchFamily="18" charset="-120"/>
              </a:rPr>
              <a:t>title</a:t>
            </a:r>
            <a:r>
              <a:rPr lang="zh-TW" altLang="en-US" sz="3300" dirty="0">
                <a:cs typeface="新細明體" panose="02020500000000000000" pitchFamily="18" charset="-120"/>
              </a:rPr>
              <a:t>註明</a:t>
            </a:r>
            <a:r>
              <a:rPr lang="zh-TW" altLang="en-US" sz="3300" dirty="0" smtClean="0">
                <a:cs typeface="新細明體" panose="02020500000000000000" pitchFamily="18" charset="-120"/>
              </a:rPr>
              <a:t>：</a:t>
            </a:r>
            <a:r>
              <a:rPr lang="en-US" altLang="zh-TW" sz="3300" dirty="0" smtClean="0">
                <a:cs typeface="新細明體" panose="02020500000000000000" pitchFamily="18" charset="-120"/>
              </a:rPr>
              <a:t>CSS</a:t>
            </a:r>
            <a:r>
              <a:rPr lang="zh-TW" altLang="en-US" sz="3300" dirty="0" smtClean="0">
                <a:cs typeface="新細明體" panose="02020500000000000000" pitchFamily="18" charset="-120"/>
              </a:rPr>
              <a:t>介紹</a:t>
            </a:r>
            <a:r>
              <a:rPr lang="en-US" altLang="zh-TW" sz="3300" dirty="0">
                <a:cs typeface="新細明體" panose="02020500000000000000" pitchFamily="18" charset="-120"/>
              </a:rPr>
              <a:t>-</a:t>
            </a:r>
            <a:r>
              <a:rPr lang="zh-TW" altLang="en-US" sz="3300" dirty="0">
                <a:cs typeface="新細明體" panose="02020500000000000000" pitchFamily="18" charset="-120"/>
              </a:rPr>
              <a:t>王大明</a:t>
            </a:r>
            <a:r>
              <a:rPr lang="en-US" altLang="zh-TW" sz="3300" dirty="0">
                <a:cs typeface="新細明體" panose="02020500000000000000" pitchFamily="18" charset="-120"/>
              </a:rPr>
              <a:t>(</a:t>
            </a:r>
            <a:r>
              <a:rPr lang="zh-TW" altLang="en-US" sz="3300" dirty="0">
                <a:cs typeface="新細明體" panose="02020500000000000000" pitchFamily="18" charset="-120"/>
              </a:rPr>
              <a:t>你的名字</a:t>
            </a:r>
            <a:r>
              <a:rPr lang="en-US" altLang="zh-TW" sz="3300" dirty="0">
                <a:cs typeface="新細明體" panose="02020500000000000000" pitchFamily="18" charset="-120"/>
              </a:rPr>
              <a:t>)</a:t>
            </a:r>
            <a:r>
              <a:rPr lang="zh-TW" altLang="en-US" sz="3300" dirty="0">
                <a:cs typeface="新細明體" panose="02020500000000000000" pitchFamily="18" charset="-120"/>
              </a:rPr>
              <a:t> 製</a:t>
            </a:r>
            <a:endParaRPr lang="en-US" altLang="zh-TW" sz="3300" dirty="0">
              <a:cs typeface="新細明體" panose="02020500000000000000" pitchFamily="18" charset="-120"/>
            </a:endParaRPr>
          </a:p>
        </p:txBody>
      </p:sp>
      <p:sp>
        <p:nvSpPr>
          <p:cNvPr id="3" name="投影片編號版面配置區 2"/>
          <p:cNvSpPr>
            <a:spLocks noGrp="1"/>
          </p:cNvSpPr>
          <p:nvPr>
            <p:ph type="sldNum" sz="quarter" idx="12"/>
          </p:nvPr>
        </p:nvSpPr>
        <p:spPr/>
        <p:txBody>
          <a:bodyPr/>
          <a:lstStyle/>
          <a:p>
            <a:fld id="{DDDDA1CD-EA3D-49E1-AF4C-B715EC7A2469}" type="slidenum">
              <a:rPr lang="zh-TW" altLang="en-US" smtClean="0"/>
              <a:pPr/>
              <a:t>16</a:t>
            </a:fld>
            <a:endParaRPr lang="zh-TW" altLang="en-US" dirty="0"/>
          </a:p>
        </p:txBody>
      </p:sp>
    </p:spTree>
    <p:extLst>
      <p:ext uri="{BB962C8B-B14F-4D97-AF65-F5344CB8AC3E}">
        <p14:creationId xmlns:p14="http://schemas.microsoft.com/office/powerpoint/2010/main" val="2063582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作業補充</a:t>
            </a:r>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7" name="內容版面配置區 2"/>
          <p:cNvSpPr>
            <a:spLocks noGrp="1"/>
          </p:cNvSpPr>
          <p:nvPr>
            <p:ph idx="1"/>
          </p:nvPr>
        </p:nvSpPr>
        <p:spPr>
          <a:xfrm>
            <a:off x="1097280" y="2086892"/>
            <a:ext cx="10278418" cy="4023360"/>
          </a:xfrm>
        </p:spPr>
        <p:txBody>
          <a:bodyPr>
            <a:normAutofit fontScale="92500" lnSpcReduction="10000"/>
          </a:bodyPr>
          <a:lstStyle/>
          <a:p>
            <a:pPr>
              <a:lnSpc>
                <a:spcPct val="120000"/>
              </a:lnSpc>
              <a:spcBef>
                <a:spcPts val="600"/>
              </a:spcBef>
              <a:spcAft>
                <a:spcPts val="0"/>
              </a:spcAft>
            </a:pPr>
            <a:r>
              <a:rPr lang="zh-TW" altLang="en-US" b="1" dirty="0" smtClean="0"/>
              <a:t>檔名為</a:t>
            </a:r>
            <a:r>
              <a:rPr lang="en-US" altLang="zh-TW" b="1" dirty="0" smtClean="0"/>
              <a:t>HW</a:t>
            </a:r>
            <a:r>
              <a:rPr lang="zh-TW" altLang="en-US" b="1" dirty="0" smtClean="0">
                <a:solidFill>
                  <a:srgbClr val="FF0000"/>
                </a:solidFill>
              </a:rPr>
              <a:t>本週檔名</a:t>
            </a:r>
            <a:r>
              <a:rPr lang="en-US" altLang="zh-TW" b="1" dirty="0" smtClean="0"/>
              <a:t>(</a:t>
            </a:r>
            <a:r>
              <a:rPr lang="zh-TW" altLang="en-US" b="1" dirty="0" smtClean="0"/>
              <a:t>例如</a:t>
            </a:r>
            <a:r>
              <a:rPr lang="en-US" altLang="zh-TW" b="1" dirty="0" smtClean="0"/>
              <a:t>HW</a:t>
            </a:r>
            <a:r>
              <a:rPr lang="en-US" altLang="zh-TW" b="1" dirty="0" smtClean="0">
                <a:solidFill>
                  <a:srgbClr val="FF0000"/>
                </a:solidFill>
              </a:rPr>
              <a:t>13</a:t>
            </a:r>
            <a:r>
              <a:rPr lang="en-US" altLang="zh-TW" b="1" dirty="0" smtClean="0"/>
              <a:t>.htm)</a:t>
            </a:r>
            <a:r>
              <a:rPr lang="zh-TW" altLang="en-US" b="1" dirty="0" smtClean="0"/>
              <a:t>，</a:t>
            </a:r>
            <a:r>
              <a:rPr lang="zh-TW" altLang="en-US" b="1" dirty="0">
                <a:cs typeface="新細明體" panose="02020500000000000000" pitchFamily="18" charset="-120"/>
              </a:rPr>
              <a:t>請上傳到學校</a:t>
            </a:r>
            <a:r>
              <a:rPr lang="zh-TW" altLang="en-US" b="1" dirty="0" smtClean="0">
                <a:cs typeface="新細明體" panose="02020500000000000000" pitchFamily="18" charset="-120"/>
              </a:rPr>
              <a:t>網站。</a:t>
            </a:r>
            <a:endParaRPr lang="en-US" altLang="zh-TW" b="1" dirty="0" smtClean="0"/>
          </a:p>
          <a:p>
            <a:pPr>
              <a:lnSpc>
                <a:spcPct val="120000"/>
              </a:lnSpc>
              <a:spcBef>
                <a:spcPts val="600"/>
              </a:spcBef>
              <a:spcAft>
                <a:spcPts val="0"/>
              </a:spcAft>
            </a:pPr>
            <a:r>
              <a:rPr lang="zh-TW" altLang="en-US" b="1" dirty="0"/>
              <a:t>請</a:t>
            </a:r>
            <a:r>
              <a:rPr lang="zh-TW" altLang="en-US" b="1" dirty="0" smtClean="0"/>
              <a:t>在</a:t>
            </a:r>
            <a:r>
              <a:rPr lang="en-US" altLang="zh-TW" b="1" dirty="0" smtClean="0"/>
              <a:t>google</a:t>
            </a:r>
            <a:r>
              <a:rPr lang="zh-TW" altLang="en-US" b="1" dirty="0" smtClean="0"/>
              <a:t>表單，填入可鏈結網址：例如</a:t>
            </a:r>
            <a:r>
              <a:rPr lang="en-US" altLang="zh-TW" b="1" dirty="0" smtClean="0">
                <a:hlinkClick r:id="rId2"/>
              </a:rPr>
              <a:t>http://fs2.just.edu.tw/~s</a:t>
            </a:r>
            <a:r>
              <a:rPr lang="en-US" altLang="zh-TW" b="1" dirty="0" smtClean="0">
                <a:solidFill>
                  <a:srgbClr val="FF0000"/>
                </a:solidFill>
                <a:hlinkClick r:id="rId2"/>
              </a:rPr>
              <a:t>123456789</a:t>
            </a:r>
            <a:r>
              <a:rPr lang="en-US" altLang="zh-TW" b="1" dirty="0" smtClean="0">
                <a:hlinkClick r:id="rId2"/>
              </a:rPr>
              <a:t>/hw</a:t>
            </a:r>
            <a:r>
              <a:rPr lang="en-US" altLang="zh-TW" b="1" dirty="0" smtClean="0">
                <a:solidFill>
                  <a:srgbClr val="FF0000"/>
                </a:solidFill>
                <a:hlinkClick r:id="rId2"/>
              </a:rPr>
              <a:t>13</a:t>
            </a:r>
            <a:r>
              <a:rPr lang="en-US" altLang="zh-TW" b="1" dirty="0" smtClean="0">
                <a:hlinkClick r:id="rId2"/>
              </a:rPr>
              <a:t>.htm</a:t>
            </a:r>
            <a:endParaRPr lang="en-US" altLang="zh-TW" b="1" dirty="0" smtClean="0"/>
          </a:p>
          <a:p>
            <a:pPr>
              <a:lnSpc>
                <a:spcPct val="120000"/>
              </a:lnSpc>
              <a:spcBef>
                <a:spcPts val="600"/>
              </a:spcBef>
              <a:spcAft>
                <a:spcPts val="0"/>
              </a:spcAft>
            </a:pPr>
            <a:r>
              <a:rPr lang="zh-TW" altLang="en-US" b="1" dirty="0" smtClean="0"/>
              <a:t>上傳截止時間</a:t>
            </a:r>
            <a:r>
              <a:rPr lang="zh-TW" altLang="en-US" b="1" dirty="0" smtClean="0"/>
              <a:t>：</a:t>
            </a:r>
            <a:r>
              <a:rPr lang="zh-TW" altLang="en-US" b="1" dirty="0"/>
              <a:t>上課次日</a:t>
            </a:r>
            <a:r>
              <a:rPr lang="zh-TW" altLang="en-US" b="1" dirty="0" smtClean="0"/>
              <a:t>晚上</a:t>
            </a:r>
            <a:r>
              <a:rPr lang="en-US" altLang="zh-TW" b="1" dirty="0" smtClean="0"/>
              <a:t>11.00</a:t>
            </a:r>
            <a:r>
              <a:rPr lang="zh-TW" altLang="en-US" b="1" dirty="0" smtClean="0"/>
              <a:t>前。</a:t>
            </a:r>
            <a:endParaRPr lang="en-US" altLang="zh-TW" b="1" dirty="0" smtClean="0"/>
          </a:p>
          <a:p>
            <a:pPr>
              <a:lnSpc>
                <a:spcPct val="120000"/>
              </a:lnSpc>
              <a:spcBef>
                <a:spcPts val="600"/>
              </a:spcBef>
              <a:spcAft>
                <a:spcPts val="0"/>
              </a:spcAft>
            </a:pPr>
            <a:r>
              <a:rPr lang="en-US" altLang="zh-TW" b="1" dirty="0" smtClean="0"/>
              <a:t>google</a:t>
            </a:r>
            <a:r>
              <a:rPr lang="zh-TW" altLang="en-US" b="1" dirty="0"/>
              <a:t>表單</a:t>
            </a:r>
            <a:r>
              <a:rPr lang="en-US" altLang="zh-TW" sz="2900" b="1" dirty="0" smtClean="0">
                <a:hlinkClick r:id="rId3"/>
              </a:rPr>
              <a:t>https</a:t>
            </a:r>
            <a:r>
              <a:rPr lang="en-US" altLang="zh-TW" sz="2900" b="1" dirty="0">
                <a:hlinkClick r:id="rId3"/>
              </a:rPr>
              <a:t>://</a:t>
            </a:r>
            <a:r>
              <a:rPr lang="en-US" altLang="zh-TW" sz="2900" b="1" dirty="0" smtClean="0">
                <a:hlinkClick r:id="rId3"/>
              </a:rPr>
              <a:t>forms.gle/k2w9fWn6vT7JR1Z97</a:t>
            </a:r>
            <a:endParaRPr lang="en-US" altLang="zh-TW" sz="2900" b="1" dirty="0" smtClean="0"/>
          </a:p>
          <a:p>
            <a:pPr>
              <a:lnSpc>
                <a:spcPct val="120000"/>
              </a:lnSpc>
              <a:spcBef>
                <a:spcPts val="600"/>
              </a:spcBef>
              <a:spcAft>
                <a:spcPts val="0"/>
              </a:spcAft>
            </a:pPr>
            <a:r>
              <a:rPr lang="zh-TW" altLang="en-US" b="1" dirty="0"/>
              <a:t>上傳方式介紹：</a:t>
            </a:r>
            <a:r>
              <a:rPr lang="en-US" altLang="zh-TW" sz="2900" b="1" dirty="0"/>
              <a:t>http://fs3.just.edu.tw/~cc/04_teach/doc/useFTP.htm</a:t>
            </a:r>
            <a:endParaRPr lang="zh-TW" altLang="en-US" sz="2900" b="1" dirty="0"/>
          </a:p>
        </p:txBody>
      </p:sp>
      <p:sp>
        <p:nvSpPr>
          <p:cNvPr id="3" name="投影片編號版面配置區 2"/>
          <p:cNvSpPr>
            <a:spLocks noGrp="1"/>
          </p:cNvSpPr>
          <p:nvPr>
            <p:ph type="sldNum" sz="quarter" idx="12"/>
          </p:nvPr>
        </p:nvSpPr>
        <p:spPr/>
        <p:txBody>
          <a:bodyPr/>
          <a:lstStyle/>
          <a:p>
            <a:fld id="{DDDDA1CD-EA3D-49E1-AF4C-B715EC7A2469}" type="slidenum">
              <a:rPr lang="zh-TW" altLang="en-US" smtClean="0"/>
              <a:pPr/>
              <a:t>17</a:t>
            </a:fld>
            <a:endParaRPr lang="zh-TW" altLang="en-US" dirty="0"/>
          </a:p>
        </p:txBody>
      </p:sp>
    </p:spTree>
    <p:extLst>
      <p:ext uri="{BB962C8B-B14F-4D97-AF65-F5344CB8AC3E}">
        <p14:creationId xmlns:p14="http://schemas.microsoft.com/office/powerpoint/2010/main" val="3536284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solidFill>
                  <a:schemeClr val="tx1"/>
                </a:solidFill>
              </a:rPr>
              <a:t>CSS</a:t>
            </a:r>
            <a:endParaRPr lang="zh-TW" altLang="zh-TW" dirty="0">
              <a:solidFill>
                <a:schemeClr val="tx1"/>
              </a:solidFill>
            </a:endParaRPr>
          </a:p>
        </p:txBody>
      </p:sp>
      <p:sp>
        <p:nvSpPr>
          <p:cNvPr id="3" name="內容版面配置區 2"/>
          <p:cNvSpPr>
            <a:spLocks noGrp="1"/>
          </p:cNvSpPr>
          <p:nvPr>
            <p:ph idx="1"/>
          </p:nvPr>
        </p:nvSpPr>
        <p:spPr/>
        <p:txBody>
          <a:bodyPr>
            <a:normAutofit fontScale="85000" lnSpcReduction="10000"/>
          </a:bodyPr>
          <a:lstStyle/>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The word cascading means that a style applied to a parent element will also apply to all children elements within the parent. So, if you set the color of the body text to "blue", all headings, paragraphs, and other text elements within the body will also get the same color (unless you specify something else)! </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t>1</a:t>
            </a:fld>
            <a:endParaRPr lang="zh-TW" altLang="en-US"/>
          </a:p>
        </p:txBody>
      </p:sp>
    </p:spTree>
    <p:extLst>
      <p:ext uri="{BB962C8B-B14F-4D97-AF65-F5344CB8AC3E}">
        <p14:creationId xmlns:p14="http://schemas.microsoft.com/office/powerpoint/2010/main" val="2573204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CSS</a:t>
            </a:r>
            <a:endParaRPr lang="zh-TW" altLang="en-US" dirty="0"/>
          </a:p>
        </p:txBody>
      </p:sp>
      <p:sp>
        <p:nvSpPr>
          <p:cNvPr id="3" name="內容版面配置區 2"/>
          <p:cNvSpPr>
            <a:spLocks noGrp="1"/>
          </p:cNvSpPr>
          <p:nvPr>
            <p:ph idx="1"/>
          </p:nvPr>
        </p:nvSpPr>
        <p:spPr/>
        <p:txBody>
          <a:bodyPr>
            <a:normAutofit fontScale="85000" lnSpcReduction="10000"/>
          </a:bodyPr>
          <a:lstStyle/>
          <a:p>
            <a:pPr marL="342900">
              <a:spcBef>
                <a:spcPts val="1400"/>
              </a:spcBef>
              <a:spcAft>
                <a:spcPts val="1400"/>
              </a:spcAft>
            </a:pP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CSS can be added to HTML documents in 3 ways</a:t>
            </a:r>
            <a:r>
              <a:rPr lang="en-US" altLang="zh-TW" sz="2800" kern="0" dirty="0" smtClean="0">
                <a:solidFill>
                  <a:srgbClr val="000000"/>
                </a:solidFill>
                <a:latin typeface="Verdana" panose="020B0604030504040204" pitchFamily="34" charset="0"/>
                <a:ea typeface="新細明體" panose="02020500000000000000" pitchFamily="18" charset="-120"/>
                <a:cs typeface="Calibri" panose="020F0502020204030204" pitchFamily="34" charset="0"/>
              </a:rPr>
              <a:t>:</a:t>
            </a:r>
          </a:p>
          <a:p>
            <a:pPr marL="342900" lvl="0" indent="-342900" fontAlgn="ctr">
              <a:spcAft>
                <a:spcPts val="0"/>
              </a:spcAft>
              <a:buSzPts val="1000"/>
              <a:buFont typeface="Symbol" panose="05050102010706020507" pitchFamily="18" charset="2"/>
              <a:buChar char=""/>
              <a:tabLst>
                <a:tab pos="457200" algn="l"/>
              </a:tabLst>
            </a:pPr>
            <a:r>
              <a:rPr lang="en-US" altLang="zh-TW" sz="2800" b="1"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Inline</a:t>
            </a: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 by using the </a:t>
            </a:r>
            <a:r>
              <a:rPr lang="en-US" altLang="zh-TW" sz="2800"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style</a:t>
            </a: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attribute inside HTML elements</a:t>
            </a:r>
            <a:endParaRPr lang="zh-TW" altLang="zh-TW" sz="28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fontAlgn="ctr">
              <a:spcAft>
                <a:spcPts val="0"/>
              </a:spcAft>
              <a:buSzPts val="1000"/>
              <a:buFont typeface="Symbol" panose="05050102010706020507" pitchFamily="18" charset="2"/>
              <a:buChar char=""/>
              <a:tabLst>
                <a:tab pos="457200" algn="l"/>
              </a:tabLst>
            </a:pPr>
            <a:r>
              <a:rPr lang="en-US" altLang="zh-TW" sz="2800" b="1"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Internal</a:t>
            </a: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 by using a </a:t>
            </a:r>
            <a:r>
              <a:rPr lang="en-US" altLang="zh-TW" sz="2800"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&lt;style&gt;</a:t>
            </a: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element in the </a:t>
            </a:r>
            <a:r>
              <a:rPr lang="en-US" altLang="zh-TW" sz="2800"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&lt;head&gt;</a:t>
            </a: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section</a:t>
            </a:r>
            <a:endParaRPr lang="zh-TW" altLang="zh-TW" sz="28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fontAlgn="ctr">
              <a:spcAft>
                <a:spcPts val="0"/>
              </a:spcAft>
              <a:buSzPts val="1000"/>
              <a:buFont typeface="Symbol" panose="05050102010706020507" pitchFamily="18" charset="2"/>
              <a:buChar char=""/>
              <a:tabLst>
                <a:tab pos="457200" algn="l"/>
              </a:tabLst>
            </a:pPr>
            <a:r>
              <a:rPr lang="en-US" altLang="zh-TW" sz="2800" b="1"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External</a:t>
            </a: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 by using a </a:t>
            </a:r>
            <a:r>
              <a:rPr lang="en-US" altLang="zh-TW" sz="2800"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&lt;link&gt;</a:t>
            </a:r>
            <a:r>
              <a:rPr lang="en-US" altLang="zh-TW" sz="28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element to link to an external CSS file</a:t>
            </a:r>
            <a:endParaRPr lang="zh-TW" altLang="zh-TW" sz="28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endParaRPr lang="zh-TW" altLang="zh-TW" sz="2800"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t>2</a:t>
            </a:fld>
            <a:endParaRPr lang="zh-TW" altLang="en-US"/>
          </a:p>
        </p:txBody>
      </p:sp>
    </p:spTree>
    <p:extLst>
      <p:ext uri="{BB962C8B-B14F-4D97-AF65-F5344CB8AC3E}">
        <p14:creationId xmlns:p14="http://schemas.microsoft.com/office/powerpoint/2010/main" val="3279217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Inline </a:t>
            </a:r>
            <a:r>
              <a:rPr lang="en-US" altLang="zh-TW" dirty="0" smtClean="0">
                <a:solidFill>
                  <a:schemeClr val="tx1"/>
                </a:solidFill>
              </a:rPr>
              <a:t>CSS</a:t>
            </a:r>
            <a:endParaRPr lang="zh-TW" altLang="en-US" dirty="0">
              <a:solidFill>
                <a:schemeClr val="tx1"/>
              </a:solidFill>
            </a:endParaRPr>
          </a:p>
        </p:txBody>
      </p:sp>
      <p:sp>
        <p:nvSpPr>
          <p:cNvPr id="3" name="內容版面配置區 2"/>
          <p:cNvSpPr>
            <a:spLocks noGrp="1"/>
          </p:cNvSpPr>
          <p:nvPr>
            <p:ph idx="1"/>
          </p:nvPr>
        </p:nvSpPr>
        <p:spPr/>
        <p:txBody>
          <a:bodyPr>
            <a:normAutofit fontScale="47500" lnSpcReduction="20000"/>
          </a:bodyPr>
          <a:lstStyle/>
          <a:p>
            <a:pPr marL="342900">
              <a:lnSpc>
                <a:spcPct val="120000"/>
              </a:lnSpc>
              <a:spcBef>
                <a:spcPts val="600"/>
              </a:spcBef>
              <a:spcAft>
                <a:spcPts val="600"/>
              </a:spcAft>
            </a:pPr>
            <a:r>
              <a:rPr lang="en-US" altLang="zh-TW" sz="44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An inline CSS is used to apply a unique style to a single HTML element.</a:t>
            </a:r>
            <a:endParaRPr lang="zh-TW" altLang="zh-TW" sz="44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a:lnSpc>
                <a:spcPct val="120000"/>
              </a:lnSpc>
              <a:spcBef>
                <a:spcPts val="600"/>
              </a:spcBef>
              <a:spcAft>
                <a:spcPts val="600"/>
              </a:spcAft>
            </a:pPr>
            <a:r>
              <a:rPr lang="en-US" altLang="zh-TW" sz="44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An inline CSS uses the </a:t>
            </a:r>
            <a:r>
              <a:rPr lang="en-US" altLang="zh-TW" sz="4400"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style</a:t>
            </a:r>
            <a:r>
              <a:rPr lang="en-US" altLang="zh-TW" sz="4400"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attribute of an HTML element.</a:t>
            </a:r>
            <a:endParaRPr lang="zh-TW" altLang="zh-TW" sz="44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20000"/>
              </a:lnSpc>
              <a:spcBef>
                <a:spcPts val="600"/>
              </a:spcBef>
              <a:spcAft>
                <a:spcPts val="600"/>
              </a:spcAft>
            </a:pP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!DOCTYPE</a:t>
            </a:r>
            <a:r>
              <a:rPr lang="en-US" altLang="zh-TW"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html</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600"/>
              </a:spcBef>
              <a:spcAft>
                <a:spcPts val="600"/>
              </a:spcAft>
              <a:buNone/>
            </a:pP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html</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600"/>
              </a:spcBef>
              <a:spcAft>
                <a:spcPts val="600"/>
              </a:spcAft>
              <a:buNone/>
            </a:pP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body</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600"/>
              </a:spcBef>
              <a:spcAft>
                <a:spcPts val="600"/>
              </a:spcAft>
              <a:buNone/>
            </a:pP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h1</a:t>
            </a:r>
            <a:r>
              <a:rPr lang="en-US" altLang="zh-TW"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style</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a:t>
            </a:r>
            <a:r>
              <a:rPr lang="en-US" altLang="zh-TW" kern="0" dirty="0" err="1">
                <a:solidFill>
                  <a:srgbClr val="0000CD"/>
                </a:solidFill>
                <a:latin typeface="Consolas" panose="020B0609020204030204" pitchFamily="49" charset="0"/>
                <a:ea typeface="新細明體" panose="02020500000000000000" pitchFamily="18" charset="-120"/>
                <a:cs typeface="Calibri" panose="020F0502020204030204" pitchFamily="34" charset="0"/>
              </a:rPr>
              <a:t>color:blue</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r>
              <a:rPr lang="en-US" altLang="zh-TW" sz="2800" kern="0" dirty="0">
                <a:solidFill>
                  <a:schemeClr val="tx1"/>
                </a:solidFill>
                <a:ea typeface="新細明體" panose="02020500000000000000" pitchFamily="18" charset="-120"/>
                <a:cs typeface="Calibri" panose="020F0502020204030204" pitchFamily="34" charset="0"/>
              </a:rPr>
              <a:t>A Blue Heading</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/h1</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600"/>
              </a:spcBef>
              <a:spcAft>
                <a:spcPts val="600"/>
              </a:spcAft>
              <a:buNone/>
            </a:pP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p</a:t>
            </a:r>
            <a:r>
              <a:rPr lang="en-US" altLang="zh-TW" kern="0" dirty="0">
                <a:solidFill>
                  <a:srgbClr val="FF0000"/>
                </a:solidFill>
                <a:latin typeface="Consolas" panose="020B0609020204030204" pitchFamily="49" charset="0"/>
                <a:ea typeface="新細明體" panose="02020500000000000000" pitchFamily="18" charset="-120"/>
                <a:cs typeface="Calibri" panose="020F0502020204030204" pitchFamily="34" charset="0"/>
              </a:rPr>
              <a:t> style</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a:t>
            </a:r>
            <a:r>
              <a:rPr lang="en-US" altLang="zh-TW" kern="0" dirty="0" err="1">
                <a:solidFill>
                  <a:srgbClr val="0000CD"/>
                </a:solidFill>
                <a:latin typeface="Consolas" panose="020B0609020204030204" pitchFamily="49" charset="0"/>
                <a:ea typeface="新細明體" panose="02020500000000000000" pitchFamily="18" charset="-120"/>
                <a:cs typeface="Calibri" panose="020F0502020204030204" pitchFamily="34" charset="0"/>
              </a:rPr>
              <a:t>color:red</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r>
              <a:rPr lang="en-US" altLang="zh-TW" sz="2800" kern="0" dirty="0">
                <a:solidFill>
                  <a:schemeClr val="tx1"/>
                </a:solidFill>
                <a:ea typeface="新細明體" panose="02020500000000000000" pitchFamily="18" charset="-120"/>
                <a:cs typeface="Calibri" panose="020F0502020204030204" pitchFamily="34" charset="0"/>
              </a:rPr>
              <a:t>A red paragraph.</a:t>
            </a:r>
            <a:r>
              <a:rPr lang="en-US" altLang="zh-TW" kern="0" dirty="0">
                <a:solidFill>
                  <a:schemeClr val="tx1"/>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p</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600"/>
              </a:spcBef>
              <a:spcAft>
                <a:spcPts val="600"/>
              </a:spcAft>
              <a:buNone/>
            </a:pP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/body</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600"/>
              </a:spcBef>
              <a:spcAft>
                <a:spcPts val="600"/>
              </a:spcAft>
              <a:buNone/>
            </a:pP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/html</a:t>
            </a:r>
            <a:r>
              <a:rPr lang="en-US" altLang="zh-TW"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3</a:t>
            </a:fld>
            <a:endParaRPr lang="zh-TW" altLang="en-US" dirty="0"/>
          </a:p>
        </p:txBody>
      </p:sp>
      <p:pic>
        <p:nvPicPr>
          <p:cNvPr id="6" name="圖片 5"/>
          <p:cNvPicPr>
            <a:picLocks noChangeAspect="1"/>
          </p:cNvPicPr>
          <p:nvPr/>
        </p:nvPicPr>
        <p:blipFill>
          <a:blip r:embed="rId2"/>
          <a:stretch>
            <a:fillRect/>
          </a:stretch>
        </p:blipFill>
        <p:spPr>
          <a:xfrm>
            <a:off x="6565085" y="3417626"/>
            <a:ext cx="5466260" cy="2217629"/>
          </a:xfrm>
          <a:prstGeom prst="rect">
            <a:avLst/>
          </a:prstGeom>
        </p:spPr>
      </p:pic>
    </p:spTree>
    <p:extLst>
      <p:ext uri="{BB962C8B-B14F-4D97-AF65-F5344CB8AC3E}">
        <p14:creationId xmlns:p14="http://schemas.microsoft.com/office/powerpoint/2010/main" val="3692106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Internal </a:t>
            </a:r>
            <a:r>
              <a:rPr lang="en-US" altLang="zh-TW" dirty="0" smtClean="0">
                <a:solidFill>
                  <a:schemeClr val="tx1"/>
                </a:solidFill>
              </a:rPr>
              <a:t>CSS</a:t>
            </a:r>
            <a:endParaRPr lang="zh-TW" altLang="en-US" dirty="0">
              <a:solidFill>
                <a:schemeClr val="tx1"/>
              </a:solidFill>
            </a:endParaRPr>
          </a:p>
        </p:txBody>
      </p:sp>
      <p:sp>
        <p:nvSpPr>
          <p:cNvPr id="3" name="內容版面配置區 2"/>
          <p:cNvSpPr>
            <a:spLocks noGrp="1"/>
          </p:cNvSpPr>
          <p:nvPr>
            <p:ph idx="1"/>
          </p:nvPr>
        </p:nvSpPr>
        <p:spPr/>
        <p:txBody>
          <a:bodyPr>
            <a:normAutofit fontScale="92500"/>
          </a:bodyPr>
          <a:lstStyle/>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An internal CSS is used to define a style for a single HTML page.</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An internal CSS is defined in the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&lt;head&gt;</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section of an HTML page, within a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&lt;style&gt;</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element</a:t>
            </a:r>
            <a:r>
              <a:rPr lang="en-US" altLang="zh-TW" kern="0" dirty="0" smtClean="0">
                <a:solidFill>
                  <a:srgbClr val="000000"/>
                </a:solidFill>
                <a:latin typeface="Verdana" panose="020B0604030504040204" pitchFamily="34" charset="0"/>
                <a:ea typeface="新細明體" panose="02020500000000000000" pitchFamily="18" charset="-120"/>
                <a:cs typeface="Calibri" panose="020F0502020204030204" pitchFamily="34" charset="0"/>
              </a:rPr>
              <a:t>.</a:t>
            </a:r>
          </a:p>
          <a:p>
            <a:pPr marL="0" indent="0">
              <a:buNone/>
            </a:pPr>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4</a:t>
            </a:fld>
            <a:endParaRPr lang="zh-TW" altLang="en-US" dirty="0"/>
          </a:p>
        </p:txBody>
      </p:sp>
    </p:spTree>
    <p:extLst>
      <p:ext uri="{BB962C8B-B14F-4D97-AF65-F5344CB8AC3E}">
        <p14:creationId xmlns:p14="http://schemas.microsoft.com/office/powerpoint/2010/main" val="378924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1</a:t>
            </a:r>
            <a:endParaRPr lang="zh-TW" altLang="en-US" dirty="0"/>
          </a:p>
        </p:txBody>
      </p:sp>
      <p:sp>
        <p:nvSpPr>
          <p:cNvPr id="3" name="內容版面配置區 2"/>
          <p:cNvSpPr>
            <a:spLocks noGrp="1"/>
          </p:cNvSpPr>
          <p:nvPr>
            <p:ph idx="1"/>
          </p:nvPr>
        </p:nvSpPr>
        <p:spPr>
          <a:xfrm>
            <a:off x="7344560" y="1969559"/>
            <a:ext cx="5733265" cy="4023360"/>
          </a:xfrm>
        </p:spPr>
        <p:txBody>
          <a:bodyPr>
            <a:noAutofit/>
          </a:bodyPr>
          <a:lstStyle/>
          <a:p>
            <a:pPr marL="0" indent="457200">
              <a:lnSpc>
                <a:spcPct val="120000"/>
              </a:lnSpc>
              <a:spcBef>
                <a:spcPts val="200"/>
              </a:spcBef>
              <a:buNone/>
            </a:pP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body</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h1</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r>
              <a:rPr lang="en-US" altLang="zh-TW" sz="2400" kern="0" dirty="0">
                <a:solidFill>
                  <a:schemeClr val="tx1"/>
                </a:solidFill>
                <a:ea typeface="新細明體" panose="02020500000000000000" pitchFamily="18" charset="-120"/>
                <a:cs typeface="Calibri" panose="020F0502020204030204" pitchFamily="34" charset="0"/>
              </a:rPr>
              <a:t>This is a heading</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/h1</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p</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r>
              <a:rPr lang="en-US" altLang="zh-TW" sz="2400" kern="0" dirty="0">
                <a:solidFill>
                  <a:schemeClr val="tx1"/>
                </a:solidFill>
                <a:ea typeface="新細明體" panose="02020500000000000000" pitchFamily="18" charset="-120"/>
                <a:cs typeface="Calibri" panose="020F0502020204030204" pitchFamily="34" charset="0"/>
              </a:rPr>
              <a:t>This is a paragraph.</a:t>
            </a:r>
            <a:r>
              <a:rPr lang="en-US" altLang="zh-TW" sz="2400" kern="0" dirty="0">
                <a:solidFill>
                  <a:schemeClr val="tx1"/>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p</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/body</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a:solidFill>
                  <a:srgbClr val="A52A2A"/>
                </a:solidFill>
                <a:latin typeface="Consolas" panose="020B0609020204030204" pitchFamily="49" charset="0"/>
                <a:ea typeface="新細明體" panose="02020500000000000000" pitchFamily="18" charset="-120"/>
                <a:cs typeface="Calibri" panose="020F0502020204030204" pitchFamily="34" charset="0"/>
              </a:rPr>
              <a:t>/html</a:t>
            </a:r>
            <a:r>
              <a:rPr lang="en-US" altLang="zh-TW" sz="2400" kern="0" dirty="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None/>
            </a:pPr>
            <a:endParaRPr lang="zh-TW" altLang="en-US" sz="2800"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5</a:t>
            </a:fld>
            <a:endParaRPr lang="zh-TW" altLang="en-US" dirty="0"/>
          </a:p>
        </p:txBody>
      </p:sp>
      <p:sp>
        <p:nvSpPr>
          <p:cNvPr id="8" name="內容版面配置區 2"/>
          <p:cNvSpPr txBox="1">
            <a:spLocks/>
          </p:cNvSpPr>
          <p:nvPr/>
        </p:nvSpPr>
        <p:spPr>
          <a:xfrm>
            <a:off x="463251" y="1773344"/>
            <a:ext cx="6632874" cy="4023360"/>
          </a:xfrm>
          <a:prstGeom prst="rect">
            <a:avLst/>
          </a:prstGeom>
        </p:spPr>
        <p:txBody>
          <a:bodyPr vert="horz" lIns="0" tIns="45720" rIns="0" bIns="45720" rtlCol="0">
            <a:noAutofit/>
          </a:bodyPr>
          <a:lstStyle>
            <a:lvl1pPr marL="447675" indent="-447675" algn="l" defTabSz="914400" rtl="0" eaLnBrk="1" latinLnBrk="0" hangingPunct="1">
              <a:lnSpc>
                <a:spcPct val="150000"/>
              </a:lnSpc>
              <a:spcBef>
                <a:spcPts val="1200"/>
              </a:spcBef>
              <a:spcAft>
                <a:spcPts val="200"/>
              </a:spcAft>
              <a:buClr>
                <a:schemeClr val="accent1"/>
              </a:buClr>
              <a:buSzPct val="60000"/>
              <a:buFont typeface="Wingdings" panose="05000000000000000000" pitchFamily="2" charset="2"/>
              <a:buChar char="l"/>
              <a:defRPr sz="32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84048" indent="-182880" algn="l" defTabSz="914400" rtl="0" eaLnBrk="1" latinLnBrk="0" hangingPunct="1">
              <a:lnSpc>
                <a:spcPct val="15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56692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74980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93268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200"/>
              </a:spcBef>
            </a:pP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!DOCTYPE</a:t>
            </a:r>
            <a:r>
              <a:rPr lang="en-US" altLang="zh-TW" sz="2400" kern="0" dirty="0"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 html</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html</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head</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style</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  body </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2400" kern="0" dirty="0" err="1"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background-color</a:t>
            </a:r>
            <a:r>
              <a:rPr lang="en-US" altLang="zh-TW" sz="2400" kern="0" dirty="0" err="1"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2400" kern="0" dirty="0" err="1"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powderblue</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  h1   </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2400" kern="0" dirty="0"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color</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 blue</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  p    </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2400" kern="0" dirty="0"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color</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 red</a:t>
            </a:r>
            <a:r>
              <a:rPr lang="en-US" altLang="zh-TW" sz="2400" kern="0" dirty="0" smtClean="0">
                <a:solidFill>
                  <a:srgbClr val="000000"/>
                </a:solidFill>
                <a:latin typeface="Consolas" panose="020B0609020204030204" pitchFamily="49" charset="0"/>
                <a:ea typeface="新細明體" panose="02020500000000000000" pitchFamily="18" charset="-120"/>
                <a:cs typeface="Calibri" panose="020F0502020204030204" pitchFamily="34" charset="0"/>
              </a:rPr>
              <a: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/style</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sz="2400"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/head</a:t>
            </a:r>
            <a:r>
              <a:rPr lang="en-US" altLang="zh-TW" sz="2400"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sz="2400"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endParaRPr lang="zh-TW" altLang="en-US" sz="1600" dirty="0"/>
          </a:p>
        </p:txBody>
      </p:sp>
      <p:pic>
        <p:nvPicPr>
          <p:cNvPr id="7" name="圖片 6"/>
          <p:cNvPicPr>
            <a:picLocks noChangeAspect="1"/>
          </p:cNvPicPr>
          <p:nvPr/>
        </p:nvPicPr>
        <p:blipFill>
          <a:blip r:embed="rId2"/>
          <a:stretch>
            <a:fillRect/>
          </a:stretch>
        </p:blipFill>
        <p:spPr>
          <a:xfrm>
            <a:off x="6904783" y="4543017"/>
            <a:ext cx="4250897" cy="1916768"/>
          </a:xfrm>
          <a:prstGeom prst="rect">
            <a:avLst/>
          </a:prstGeom>
        </p:spPr>
      </p:pic>
    </p:spTree>
    <p:extLst>
      <p:ext uri="{BB962C8B-B14F-4D97-AF65-F5344CB8AC3E}">
        <p14:creationId xmlns:p14="http://schemas.microsoft.com/office/powerpoint/2010/main" val="123996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External CSS</a:t>
            </a:r>
            <a:endParaRPr lang="zh-TW" altLang="en-US" dirty="0">
              <a:solidFill>
                <a:schemeClr val="tx1"/>
              </a:solidFill>
            </a:endParaRPr>
          </a:p>
        </p:txBody>
      </p:sp>
      <p:sp>
        <p:nvSpPr>
          <p:cNvPr id="3" name="內容版面配置區 2"/>
          <p:cNvSpPr>
            <a:spLocks noGrp="1"/>
          </p:cNvSpPr>
          <p:nvPr>
            <p:ph idx="1"/>
          </p:nvPr>
        </p:nvSpPr>
        <p:spPr/>
        <p:txBody>
          <a:bodyPr/>
          <a:lstStyle/>
          <a:p>
            <a:pPr marL="342900" fontAlgn="ctr">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An external style sheet is used to define the style for many HTML pages.</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342900" fontAlgn="ctr">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To use an external style sheet, add a link to it in the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&lt;head&gt;</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section of each HTML page:</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6</a:t>
            </a:fld>
            <a:endParaRPr lang="zh-TW" altLang="en-US" dirty="0"/>
          </a:p>
        </p:txBody>
      </p:sp>
    </p:spTree>
    <p:extLst>
      <p:ext uri="{BB962C8B-B14F-4D97-AF65-F5344CB8AC3E}">
        <p14:creationId xmlns:p14="http://schemas.microsoft.com/office/powerpoint/2010/main" val="281015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2</a:t>
            </a:r>
            <a:r>
              <a:rPr lang="zh-TW" altLang="en-US" dirty="0" smtClean="0"/>
              <a:t> </a:t>
            </a:r>
            <a:r>
              <a:rPr lang="en-US" altLang="zh-TW" dirty="0" smtClean="0"/>
              <a:t>(</a:t>
            </a:r>
            <a:r>
              <a:rPr lang="en-US" altLang="zh-TW" dirty="0"/>
              <a:t>external &amp; </a:t>
            </a:r>
            <a:r>
              <a:rPr lang="en-US" altLang="zh-TW" dirty="0" smtClean="0"/>
              <a:t>internal</a:t>
            </a:r>
            <a:r>
              <a:rPr lang="zh-TW" altLang="en-US" dirty="0" smtClean="0"/>
              <a:t>）</a:t>
            </a:r>
            <a:endParaRPr lang="zh-TW" altLang="en-US" dirty="0"/>
          </a:p>
        </p:txBody>
      </p:sp>
      <p:sp>
        <p:nvSpPr>
          <p:cNvPr id="3" name="內容版面配置區 2"/>
          <p:cNvSpPr>
            <a:spLocks noGrp="1"/>
          </p:cNvSpPr>
          <p:nvPr>
            <p:ph idx="1"/>
          </p:nvPr>
        </p:nvSpPr>
        <p:spPr/>
        <p:txBody>
          <a:bodyPr>
            <a:normAutofit fontScale="62500" lnSpcReduction="20000"/>
          </a:bodyPr>
          <a:lstStyle/>
          <a:p>
            <a:pPr marL="0" indent="0">
              <a:lnSpc>
                <a:spcPct val="120000"/>
              </a:lnSpc>
              <a:spcBef>
                <a:spcPts val="200"/>
              </a:spcBef>
              <a:buNone/>
            </a:pPr>
            <a:r>
              <a:rPr lang="en-US" altLang="zh-TW" dirty="0">
                <a:solidFill>
                  <a:schemeClr val="tx1"/>
                </a:solidFill>
              </a:rPr>
              <a:t>styles.css </a:t>
            </a:r>
          </a:p>
          <a:p>
            <a:pPr marL="0" indent="0">
              <a:lnSpc>
                <a:spcPct val="120000"/>
              </a:lnSpc>
              <a:spcBef>
                <a:spcPts val="200"/>
              </a:spcBef>
              <a:buNone/>
            </a:pPr>
            <a:r>
              <a:rPr lang="en-US" altLang="zh-TW" dirty="0">
                <a:solidFill>
                  <a:schemeClr val="tx1"/>
                </a:solidFill>
              </a:rPr>
              <a:t> </a:t>
            </a:r>
          </a:p>
          <a:p>
            <a:pPr marL="0" indent="0">
              <a:lnSpc>
                <a:spcPct val="120000"/>
              </a:lnSpc>
              <a:spcBef>
                <a:spcPts val="200"/>
              </a:spcBef>
              <a:buNone/>
            </a:pPr>
            <a:r>
              <a:rPr lang="en-US" altLang="zh-TW" dirty="0">
                <a:solidFill>
                  <a:schemeClr val="tx1"/>
                </a:solidFill>
              </a:rPr>
              <a:t>body {</a:t>
            </a:r>
          </a:p>
          <a:p>
            <a:pPr marL="0" indent="0">
              <a:lnSpc>
                <a:spcPct val="120000"/>
              </a:lnSpc>
              <a:spcBef>
                <a:spcPts val="200"/>
              </a:spcBef>
              <a:buNone/>
            </a:pPr>
            <a:r>
              <a:rPr lang="en-US" altLang="zh-TW" dirty="0">
                <a:solidFill>
                  <a:schemeClr val="tx1"/>
                </a:solidFill>
              </a:rPr>
              <a:t>  background-color: </a:t>
            </a:r>
            <a:r>
              <a:rPr lang="en-US" altLang="zh-TW" dirty="0" err="1">
                <a:solidFill>
                  <a:schemeClr val="tx1"/>
                </a:solidFill>
              </a:rPr>
              <a:t>powderblue</a:t>
            </a:r>
            <a:r>
              <a:rPr lang="en-US" altLang="zh-TW" dirty="0">
                <a:solidFill>
                  <a:schemeClr val="tx1"/>
                </a:solidFill>
              </a:rPr>
              <a:t>;</a:t>
            </a:r>
          </a:p>
          <a:p>
            <a:pPr marL="0" indent="0">
              <a:lnSpc>
                <a:spcPct val="120000"/>
              </a:lnSpc>
              <a:spcBef>
                <a:spcPts val="200"/>
              </a:spcBef>
              <a:buNone/>
            </a:pPr>
            <a:r>
              <a:rPr lang="en-US" altLang="zh-TW" dirty="0">
                <a:solidFill>
                  <a:schemeClr val="tx1"/>
                </a:solidFill>
              </a:rPr>
              <a:t>}</a:t>
            </a:r>
          </a:p>
          <a:p>
            <a:pPr marL="0" indent="0">
              <a:lnSpc>
                <a:spcPct val="120000"/>
              </a:lnSpc>
              <a:spcBef>
                <a:spcPts val="200"/>
              </a:spcBef>
              <a:buNone/>
            </a:pPr>
            <a:r>
              <a:rPr lang="en-US" altLang="zh-TW" dirty="0">
                <a:solidFill>
                  <a:schemeClr val="tx1"/>
                </a:solidFill>
              </a:rPr>
              <a:t>h1 {</a:t>
            </a:r>
          </a:p>
          <a:p>
            <a:pPr marL="0" indent="0">
              <a:lnSpc>
                <a:spcPct val="120000"/>
              </a:lnSpc>
              <a:spcBef>
                <a:spcPts val="200"/>
              </a:spcBef>
              <a:buNone/>
            </a:pPr>
            <a:r>
              <a:rPr lang="en-US" altLang="zh-TW" dirty="0">
                <a:solidFill>
                  <a:schemeClr val="tx1"/>
                </a:solidFill>
              </a:rPr>
              <a:t>  color: blue;</a:t>
            </a:r>
          </a:p>
          <a:p>
            <a:pPr marL="0" indent="0">
              <a:lnSpc>
                <a:spcPct val="120000"/>
              </a:lnSpc>
              <a:spcBef>
                <a:spcPts val="200"/>
              </a:spcBef>
              <a:buNone/>
            </a:pPr>
            <a:r>
              <a:rPr lang="en-US" altLang="zh-TW" dirty="0">
                <a:solidFill>
                  <a:schemeClr val="tx1"/>
                </a:solidFill>
              </a:rPr>
              <a:t>}</a:t>
            </a:r>
          </a:p>
          <a:p>
            <a:pPr marL="0" indent="0">
              <a:lnSpc>
                <a:spcPct val="120000"/>
              </a:lnSpc>
              <a:spcBef>
                <a:spcPts val="200"/>
              </a:spcBef>
              <a:buNone/>
            </a:pPr>
            <a:r>
              <a:rPr lang="en-US" altLang="zh-TW" dirty="0">
                <a:solidFill>
                  <a:schemeClr val="tx1"/>
                </a:solidFill>
              </a:rPr>
              <a:t>p {</a:t>
            </a:r>
          </a:p>
          <a:p>
            <a:pPr marL="0" indent="0">
              <a:lnSpc>
                <a:spcPct val="120000"/>
              </a:lnSpc>
              <a:spcBef>
                <a:spcPts val="200"/>
              </a:spcBef>
              <a:buNone/>
            </a:pPr>
            <a:r>
              <a:rPr lang="en-US" altLang="zh-TW" dirty="0">
                <a:solidFill>
                  <a:schemeClr val="tx1"/>
                </a:solidFill>
              </a:rPr>
              <a:t>  color: red;</a:t>
            </a:r>
          </a:p>
          <a:p>
            <a:pPr marL="0" indent="0">
              <a:lnSpc>
                <a:spcPct val="120000"/>
              </a:lnSpc>
              <a:spcBef>
                <a:spcPts val="200"/>
              </a:spcBef>
              <a:buNone/>
            </a:pPr>
            <a:r>
              <a:rPr lang="en-US" altLang="zh-TW" dirty="0">
                <a:solidFill>
                  <a:schemeClr val="tx1"/>
                </a:solidFill>
              </a:rPr>
              <a:t>} </a:t>
            </a:r>
          </a:p>
          <a:p>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7</a:t>
            </a:fld>
            <a:endParaRPr lang="zh-TW" altLang="en-US" dirty="0"/>
          </a:p>
        </p:txBody>
      </p:sp>
      <p:sp>
        <p:nvSpPr>
          <p:cNvPr id="6" name="內容版面配置區 2"/>
          <p:cNvSpPr txBox="1">
            <a:spLocks/>
          </p:cNvSpPr>
          <p:nvPr/>
        </p:nvSpPr>
        <p:spPr>
          <a:xfrm>
            <a:off x="5194935" y="1913891"/>
            <a:ext cx="6777990" cy="4725033"/>
          </a:xfrm>
          <a:prstGeom prst="rect">
            <a:avLst/>
          </a:prstGeom>
        </p:spPr>
        <p:txBody>
          <a:bodyPr vert="horz" lIns="0" tIns="45720" rIns="0" bIns="45720" rtlCol="0">
            <a:normAutofit fontScale="62500" lnSpcReduction="20000"/>
          </a:bodyPr>
          <a:lstStyle>
            <a:lvl1pPr marL="447675" indent="-447675" algn="l" defTabSz="914400" rtl="0" eaLnBrk="1" latinLnBrk="0" hangingPunct="1">
              <a:lnSpc>
                <a:spcPct val="150000"/>
              </a:lnSpc>
              <a:spcBef>
                <a:spcPts val="1200"/>
              </a:spcBef>
              <a:spcAft>
                <a:spcPts val="200"/>
              </a:spcAft>
              <a:buClr>
                <a:schemeClr val="accent1"/>
              </a:buClr>
              <a:buSzPct val="60000"/>
              <a:buFont typeface="Wingdings" panose="05000000000000000000" pitchFamily="2" charset="2"/>
              <a:buChar char="l"/>
              <a:defRPr sz="32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84048" indent="-182880" algn="l" defTabSz="914400" rtl="0" eaLnBrk="1" latinLnBrk="0" hangingPunct="1">
              <a:lnSpc>
                <a:spcPct val="15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56692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74980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93268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200"/>
              </a:spcBef>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!DOCTYPE</a:t>
            </a:r>
            <a:r>
              <a:rPr lang="en-US" altLang="zh-TW" kern="0" dirty="0"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 html</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html</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head</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800" kern="0" dirty="0" smtClean="0">
                <a:ea typeface="新細明體" panose="02020500000000000000" pitchFamily="18" charset="-120"/>
                <a:cs typeface="Calibri" panose="020F0502020204030204" pitchFamily="34" charset="0"/>
              </a:rPr>
              <a:t>     </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link</a:t>
            </a:r>
            <a:r>
              <a:rPr lang="en-US" altLang="zh-TW" kern="0" dirty="0"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kern="0" dirty="0" err="1"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rel</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="stylesheet"</a:t>
            </a:r>
            <a:r>
              <a:rPr lang="en-US" altLang="zh-TW" kern="0" dirty="0"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 </a:t>
            </a:r>
            <a:r>
              <a:rPr lang="en-US" altLang="zh-TW" kern="0" dirty="0" err="1" smtClean="0">
                <a:solidFill>
                  <a:srgbClr val="FF0000"/>
                </a:solidFill>
                <a:latin typeface="Consolas" panose="020B0609020204030204" pitchFamily="49" charset="0"/>
                <a:ea typeface="新細明體" panose="02020500000000000000" pitchFamily="18" charset="-120"/>
                <a:cs typeface="Calibri" panose="020F0502020204030204" pitchFamily="34" charset="0"/>
              </a:rPr>
              <a:t>href</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="styles.css"&gt;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/head</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body</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800" kern="0" dirty="0" smtClean="0">
                <a:ea typeface="新細明體" panose="02020500000000000000" pitchFamily="18" charset="-120"/>
                <a:cs typeface="Calibri" panose="020F0502020204030204" pitchFamily="34" charset="0"/>
              </a:rPr>
              <a:t> </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h1</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r>
              <a:rPr lang="en-US" altLang="zh-TW" sz="2800" kern="0" dirty="0" smtClean="0">
                <a:solidFill>
                  <a:schemeClr val="tx1"/>
                </a:solidFill>
                <a:ea typeface="新細明體" panose="02020500000000000000" pitchFamily="18" charset="-120"/>
                <a:cs typeface="Calibri" panose="020F0502020204030204" pitchFamily="34" charset="0"/>
              </a:rPr>
              <a:t>This is a heading</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/h1</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p</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r>
              <a:rPr lang="en-US" altLang="zh-TW" sz="2800" kern="0" dirty="0" smtClean="0">
                <a:solidFill>
                  <a:schemeClr val="tx1"/>
                </a:solidFill>
                <a:ea typeface="新細明體" panose="02020500000000000000" pitchFamily="18" charset="-120"/>
                <a:cs typeface="Calibri" panose="020F0502020204030204" pitchFamily="34" charset="0"/>
              </a:rPr>
              <a:t>This is a paragraph.</a:t>
            </a:r>
            <a:r>
              <a:rPr lang="en-US" altLang="zh-TW" kern="0" dirty="0" smtClean="0">
                <a:solidFill>
                  <a:schemeClr val="tx1"/>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p</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sz="2800" kern="0" dirty="0" smtClean="0">
                <a:ea typeface="新細明體" panose="02020500000000000000" pitchFamily="18" charset="-120"/>
                <a:cs typeface="Calibri" panose="020F0502020204030204" pitchFamily="34" charset="0"/>
              </a:rPr>
              <a:t> </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/body</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457200">
              <a:lnSpc>
                <a:spcPct val="120000"/>
              </a:lnSpc>
              <a:spcBef>
                <a:spcPts val="200"/>
              </a:spcBef>
              <a:buFont typeface="Wingdings" panose="05000000000000000000" pitchFamily="2" charset="2"/>
              <a:buNone/>
            </a:pP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&lt;</a:t>
            </a:r>
            <a:r>
              <a:rPr lang="en-US" altLang="zh-TW" kern="0" dirty="0" smtClean="0">
                <a:solidFill>
                  <a:srgbClr val="A52A2A"/>
                </a:solidFill>
                <a:latin typeface="Consolas" panose="020B0609020204030204" pitchFamily="49" charset="0"/>
                <a:ea typeface="新細明體" panose="02020500000000000000" pitchFamily="18" charset="-120"/>
                <a:cs typeface="Calibri" panose="020F0502020204030204" pitchFamily="34" charset="0"/>
              </a:rPr>
              <a:t>/html</a:t>
            </a:r>
            <a:r>
              <a:rPr lang="en-US" altLang="zh-TW" kern="0" dirty="0" smtClean="0">
                <a:solidFill>
                  <a:srgbClr val="0000CD"/>
                </a:solidFill>
                <a:latin typeface="Consolas" panose="020B0609020204030204" pitchFamily="49" charset="0"/>
                <a:ea typeface="新細明體" panose="02020500000000000000" pitchFamily="18" charset="-120"/>
                <a:cs typeface="Calibri" panose="020F0502020204030204" pitchFamily="34" charset="0"/>
              </a:rPr>
              <a:t>&gt;</a:t>
            </a:r>
            <a:endParaRPr lang="zh-TW" altLang="zh-TW" kern="100" dirty="0" smtClean="0">
              <a:latin typeface="Calibri" panose="020F0502020204030204" pitchFamily="34" charset="0"/>
              <a:ea typeface="新細明體" panose="02020500000000000000" pitchFamily="18" charset="-120"/>
              <a:cs typeface="Times New Roman" panose="02020603050405020304" pitchFamily="18" charset="0"/>
            </a:endParaRPr>
          </a:p>
          <a:p>
            <a:pPr marL="0" indent="0">
              <a:lnSpc>
                <a:spcPct val="120000"/>
              </a:lnSpc>
              <a:spcBef>
                <a:spcPts val="200"/>
              </a:spcBef>
              <a:buFont typeface="Wingdings" panose="05000000000000000000" pitchFamily="2" charset="2"/>
              <a:buNone/>
            </a:pPr>
            <a:endParaRPr lang="zh-TW" altLang="en-US" dirty="0"/>
          </a:p>
        </p:txBody>
      </p:sp>
    </p:spTree>
    <p:extLst>
      <p:ext uri="{BB962C8B-B14F-4D97-AF65-F5344CB8AC3E}">
        <p14:creationId xmlns:p14="http://schemas.microsoft.com/office/powerpoint/2010/main" val="181435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CSS Colors, Fonts and </a:t>
            </a:r>
            <a:r>
              <a:rPr lang="en-US" altLang="zh-TW" dirty="0" smtClean="0">
                <a:solidFill>
                  <a:schemeClr val="tx1"/>
                </a:solidFill>
              </a:rPr>
              <a:t>Sizes</a:t>
            </a:r>
            <a:endParaRPr lang="zh-TW" altLang="en-US" dirty="0">
              <a:solidFill>
                <a:schemeClr val="tx1"/>
              </a:solidFill>
            </a:endParaRPr>
          </a:p>
        </p:txBody>
      </p:sp>
      <p:sp>
        <p:nvSpPr>
          <p:cNvPr id="3" name="內容版面配置區 2"/>
          <p:cNvSpPr>
            <a:spLocks noGrp="1"/>
          </p:cNvSpPr>
          <p:nvPr>
            <p:ph idx="1"/>
          </p:nvPr>
        </p:nvSpPr>
        <p:spPr/>
        <p:txBody>
          <a:bodyPr>
            <a:normAutofit fontScale="70000" lnSpcReduction="20000"/>
          </a:bodyPr>
          <a:lstStyle/>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Here, we will demonstrate some commonly used CSS properties. You will learn more about them later.</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color</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defines the text color to be used.</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font-family</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defines the font to be used.</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pPr marL="342900">
              <a:spcBef>
                <a:spcPts val="1400"/>
              </a:spcBef>
              <a:spcAft>
                <a:spcPts val="1400"/>
              </a:spcAft>
            </a:pP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The CSS </a:t>
            </a:r>
            <a:r>
              <a:rPr lang="en-US" altLang="zh-TW" kern="0" dirty="0">
                <a:solidFill>
                  <a:srgbClr val="DC143C"/>
                </a:solidFill>
                <a:latin typeface="Consolas" panose="020B0609020204030204" pitchFamily="49" charset="0"/>
                <a:ea typeface="新細明體" panose="02020500000000000000" pitchFamily="18" charset="-120"/>
                <a:cs typeface="Calibri" panose="020F0502020204030204" pitchFamily="34" charset="0"/>
              </a:rPr>
              <a:t>font-size</a:t>
            </a:r>
            <a:r>
              <a:rPr lang="en-US" altLang="zh-TW" kern="0" dirty="0">
                <a:solidFill>
                  <a:srgbClr val="000000"/>
                </a:solidFill>
                <a:latin typeface="Verdana" panose="020B0604030504040204" pitchFamily="34" charset="0"/>
                <a:ea typeface="新細明體" panose="02020500000000000000" pitchFamily="18" charset="-120"/>
                <a:cs typeface="Calibri" panose="020F0502020204030204" pitchFamily="34" charset="0"/>
              </a:rPr>
              <a:t> property defines the text size to be used.</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頁尾版面配置區 3"/>
          <p:cNvSpPr>
            <a:spLocks noGrp="1"/>
          </p:cNvSpPr>
          <p:nvPr>
            <p:ph type="ftr" sz="quarter" idx="11"/>
          </p:nvPr>
        </p:nvSpPr>
        <p:spPr/>
        <p:txBody>
          <a:bodyPr/>
          <a:lstStyle/>
          <a:p>
            <a:r>
              <a:rPr lang="en-US" altLang="zh-TW" smtClean="0"/>
              <a:t>HPLI  / HTML - css</a:t>
            </a:r>
            <a:endParaRPr lang="zh-TW" altLang="en-US" dirty="0"/>
          </a:p>
        </p:txBody>
      </p:sp>
      <p:sp>
        <p:nvSpPr>
          <p:cNvPr id="5" name="投影片編號版面配置區 4"/>
          <p:cNvSpPr>
            <a:spLocks noGrp="1"/>
          </p:cNvSpPr>
          <p:nvPr>
            <p:ph type="sldNum" sz="quarter" idx="12"/>
          </p:nvPr>
        </p:nvSpPr>
        <p:spPr/>
        <p:txBody>
          <a:bodyPr/>
          <a:lstStyle/>
          <a:p>
            <a:fld id="{DDDDA1CD-EA3D-49E1-AF4C-B715EC7A2469}" type="slidenum">
              <a:rPr lang="zh-TW" altLang="en-US" smtClean="0"/>
              <a:pPr/>
              <a:t>8</a:t>
            </a:fld>
            <a:endParaRPr lang="zh-TW" altLang="en-US" dirty="0"/>
          </a:p>
        </p:txBody>
      </p:sp>
    </p:spTree>
    <p:extLst>
      <p:ext uri="{BB962C8B-B14F-4D97-AF65-F5344CB8AC3E}">
        <p14:creationId xmlns:p14="http://schemas.microsoft.com/office/powerpoint/2010/main" val="53757702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顧">
  <a:themeElements>
    <a:clrScheme name="紫蘿蘭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115</TotalTime>
  <Words>1055</Words>
  <Application>Microsoft Office PowerPoint</Application>
  <PresentationFormat>寬螢幕</PresentationFormat>
  <Paragraphs>166</Paragraphs>
  <Slides>18</Slides>
  <Notes>0</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18</vt:i4>
      </vt:variant>
    </vt:vector>
  </HeadingPairs>
  <TitlesOfParts>
    <vt:vector size="31" baseType="lpstr">
      <vt:lpstr>微軟正黑體</vt:lpstr>
      <vt:lpstr>新細明體</vt:lpstr>
      <vt:lpstr>Arial Narrow</vt:lpstr>
      <vt:lpstr>Calibri</vt:lpstr>
      <vt:lpstr>Calibri Light</vt:lpstr>
      <vt:lpstr>Consolas</vt:lpstr>
      <vt:lpstr>Symbol</vt:lpstr>
      <vt:lpstr>Times New Roman</vt:lpstr>
      <vt:lpstr>Verdana</vt:lpstr>
      <vt:lpstr>Wingdings</vt:lpstr>
      <vt:lpstr>Wingdings 2</vt:lpstr>
      <vt:lpstr>HDOfficeLightV0</vt:lpstr>
      <vt:lpstr>回顧</vt:lpstr>
      <vt:lpstr>13. CSS</vt:lpstr>
      <vt:lpstr>CSS</vt:lpstr>
      <vt:lpstr>CSS</vt:lpstr>
      <vt:lpstr>Inline CSS</vt:lpstr>
      <vt:lpstr>Internal CSS</vt:lpstr>
      <vt:lpstr>Example 1</vt:lpstr>
      <vt:lpstr>External CSS</vt:lpstr>
      <vt:lpstr>Example 2 (external &amp; internal）</vt:lpstr>
      <vt:lpstr>CSS Colors, Fonts and Sizes</vt:lpstr>
      <vt:lpstr>PowerPoint 簡報</vt:lpstr>
      <vt:lpstr>CSS Border</vt:lpstr>
      <vt:lpstr>CSS Padding</vt:lpstr>
      <vt:lpstr>CSS Margin</vt:lpstr>
      <vt:lpstr>Link to External CSS</vt:lpstr>
      <vt:lpstr>Chapter Summary</vt:lpstr>
      <vt:lpstr>HTML Style Tags</vt:lpstr>
      <vt:lpstr>作業13</vt:lpstr>
      <vt:lpstr>作業補充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Favicon</dc:title>
  <dc:creator>李弘斌</dc:creator>
  <cp:lastModifiedBy>李弘斌</cp:lastModifiedBy>
  <cp:revision>27</cp:revision>
  <dcterms:created xsi:type="dcterms:W3CDTF">2022-02-23T02:23:54Z</dcterms:created>
  <dcterms:modified xsi:type="dcterms:W3CDTF">2022-03-02T11:39:17Z</dcterms:modified>
</cp:coreProperties>
</file>