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80" r:id="rId1"/>
  </p:sldMasterIdLst>
  <p:notesMasterIdLst>
    <p:notesMasterId r:id="rId35"/>
  </p:notesMasterIdLst>
  <p:sldIdLst>
    <p:sldId id="256" r:id="rId2"/>
    <p:sldId id="396" r:id="rId3"/>
    <p:sldId id="397" r:id="rId4"/>
    <p:sldId id="398" r:id="rId5"/>
    <p:sldId id="402" r:id="rId6"/>
    <p:sldId id="430" r:id="rId7"/>
    <p:sldId id="419" r:id="rId8"/>
    <p:sldId id="406" r:id="rId9"/>
    <p:sldId id="407" r:id="rId10"/>
    <p:sldId id="408" r:id="rId11"/>
    <p:sldId id="425" r:id="rId12"/>
    <p:sldId id="409" r:id="rId13"/>
    <p:sldId id="410" r:id="rId14"/>
    <p:sldId id="412" r:id="rId15"/>
    <p:sldId id="423" r:id="rId16"/>
    <p:sldId id="433" r:id="rId17"/>
    <p:sldId id="432" r:id="rId18"/>
    <p:sldId id="434" r:id="rId19"/>
    <p:sldId id="435" r:id="rId20"/>
    <p:sldId id="436" r:id="rId21"/>
    <p:sldId id="403" r:id="rId22"/>
    <p:sldId id="411" r:id="rId23"/>
    <p:sldId id="414" r:id="rId24"/>
    <p:sldId id="405" r:id="rId25"/>
    <p:sldId id="424" r:id="rId26"/>
    <p:sldId id="415" r:id="rId27"/>
    <p:sldId id="417" r:id="rId28"/>
    <p:sldId id="416" r:id="rId29"/>
    <p:sldId id="422" r:id="rId30"/>
    <p:sldId id="421" r:id="rId31"/>
    <p:sldId id="418" r:id="rId32"/>
    <p:sldId id="429" r:id="rId33"/>
    <p:sldId id="42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43C"/>
    <a:srgbClr val="A52A2A"/>
    <a:srgbClr val="0000CD"/>
    <a:srgbClr val="00429A"/>
    <a:srgbClr val="0066EE"/>
    <a:srgbClr val="B1B1F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5077" autoAdjust="0"/>
  </p:normalViewPr>
  <p:slideViewPr>
    <p:cSldViewPr snapToGrid="0">
      <p:cViewPr varScale="1">
        <p:scale>
          <a:sx n="115" d="100"/>
          <a:sy n="115" d="100"/>
        </p:scale>
        <p:origin x="12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029DA-3881-481D-A972-233A3390FE62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C9D35-6425-4C74-90EF-D19EFAF60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8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9F1-D3B6-46BC-BA30-A3A92FC7C224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4A46-28FE-432E-A985-4023DD69AFF3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7E7-628A-49C6-863D-9F81EC8B03B7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4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183362"/>
            <a:ext cx="10058400" cy="3685731"/>
          </a:xfrm>
        </p:spPr>
        <p:txBody>
          <a:bodyPr>
            <a:normAutofit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lang="zh-TW" altLang="en-US" sz="32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34988" indent="-334963" latinLnBrk="0"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809625" indent="-425450" latinLnBrk="0"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071563" indent="-504825" latinLnBrk="0"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346200" indent="-596900" latinLnBrk="0"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 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55B9-2A5C-41FC-B3DF-2369E74C794D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400" b="1" kern="1200" cap="all" baseline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45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8B8A-638D-4214-AB98-0037475CC2C4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6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lang="en-US" sz="48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B43D-2F3D-43DF-8971-1EFCE4E65C19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400" b="1" kern="1200" cap="all" baseline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6FF9F0C5-380F-41C2-899A-BAC0F0927E1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09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 lang="zh-TW" altLang="en-US" sz="3200" b="1" kern="1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 lang="zh-TW" altLang="en-US" sz="3200" b="1" kern="1200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zh-TW" altLang="en-US" dirty="0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defRPr lang="en-US" sz="2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435-1935-4D16-8984-34186E9E1F5A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5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spc="-50" baseline="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C6BF-98D2-48FD-BCF2-15C8A3A25B59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1C9A-D92D-4CF1-AA6A-70FE683C7B04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7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spc="-50" baseline="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86BFF6-EB15-4E9D-85E9-6807E8F8867C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27B-7382-4B0B-8A00-C7B22F7D0352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71396"/>
            <a:ext cx="10058400" cy="37976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8D3474-5B21-4127-B31B-EF9A42C01A39}" type="datetime1">
              <a:rPr lang="zh-TW" altLang="en-US" smtClean="0"/>
              <a:t>2022/3/28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HPLI  / HTML - Links</a:t>
            </a:r>
            <a:endParaRPr lang="en-US" altLang="zh-TW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accent1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Wingdings" panose="05000000000000000000" pitchFamily="2" charset="2"/>
        <a:buChar char="l"/>
        <a:defRPr sz="4400" b="1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34988" indent="-3651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Wingdings" panose="05000000000000000000" pitchFamily="2" charset="2"/>
        <a:buChar char="l"/>
        <a:defRPr sz="4000" b="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19138" indent="-3349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Wingdings" panose="05000000000000000000" pitchFamily="2" charset="2"/>
        <a:buChar char="l"/>
        <a:defRPr sz="3200" b="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1700" indent="-3349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Wingdings" panose="05000000000000000000" pitchFamily="2" charset="2"/>
        <a:buChar char="l"/>
        <a:defRPr sz="3200" b="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71563" indent="-3222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Wingdings" panose="05000000000000000000" pitchFamily="2" charset="2"/>
        <a:buChar char="l"/>
        <a:defRPr sz="3200" b="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tyl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web.just.edu.tw/~s123456789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14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14.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Links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>
                <a:latin typeface="Arial Narrow" panose="020B0606020202030204" pitchFamily="34" charset="0"/>
              </a:rPr>
              <a:t>Links are found in nearly all web pages.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>
                <a:latin typeface="Arial Narrow" panose="020B0606020202030204" pitchFamily="34" charset="0"/>
              </a:rPr>
              <a:t>Links allow users to click their way from page to page.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>
                <a:latin typeface="Arial Narrow" panose="020B0606020202030204" pitchFamily="34" charset="0"/>
              </a:rPr>
              <a:t>Link</a:t>
            </a:r>
            <a:r>
              <a:rPr lang="zh-TW" altLang="en-US" dirty="0" smtClean="0">
                <a:latin typeface="Arial Narrow" panose="020B0606020202030204" pitchFamily="34" charset="0"/>
              </a:rPr>
              <a:t>讓網頁互相連結</a:t>
            </a:r>
            <a:endParaRPr lang="zh-TW" altLang="zh-TW" cap="none" dirty="0">
              <a:latin typeface="Arial Narrow" panose="020B0606020202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6900" y="5866236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https://www.w3schools.com/html/html_links.asp</a:t>
            </a:r>
          </a:p>
        </p:txBody>
      </p:sp>
    </p:spTree>
    <p:extLst>
      <p:ext uri="{BB962C8B-B14F-4D97-AF65-F5344CB8AC3E}">
        <p14:creationId xmlns:p14="http://schemas.microsoft.com/office/powerpoint/2010/main" val="2862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an Email 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altLang="zh-TW" sz="2800" b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mailto: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 inside the </a:t>
            </a:r>
            <a:r>
              <a:rPr lang="en-US" altLang="zh-TW" sz="2800" b="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 attribute to create a link that opens the user's email program (to let them send a new email):</a:t>
            </a: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sz="2800" b="0" dirty="0">
                <a:solidFill>
                  <a:srgbClr val="A52A2A"/>
                </a:solidFill>
                <a:latin typeface="+mn-lt"/>
              </a:rPr>
              <a:t>a</a:t>
            </a:r>
            <a:r>
              <a:rPr lang="en-US" altLang="zh-TW" sz="2800" b="0" dirty="0">
                <a:latin typeface="+mn-lt"/>
              </a:rPr>
              <a:t> </a:t>
            </a:r>
            <a:r>
              <a:rPr lang="en-US" altLang="zh-TW" sz="2800" b="0" dirty="0" err="1">
                <a:solidFill>
                  <a:srgbClr val="FF0000"/>
                </a:solidFill>
                <a:latin typeface="+mn-lt"/>
              </a:rPr>
              <a:t>href</a:t>
            </a:r>
            <a:r>
              <a:rPr lang="en-US" altLang="zh-TW" sz="2800" b="0" dirty="0">
                <a:solidFill>
                  <a:srgbClr val="0000CD"/>
                </a:solidFill>
                <a:latin typeface="+mn-lt"/>
              </a:rPr>
              <a:t>="mailto:someone@example.com"&gt;</a:t>
            </a:r>
            <a:r>
              <a:rPr lang="en-US" altLang="zh-TW" sz="2800" b="0" dirty="0">
                <a:latin typeface="+mn-lt"/>
              </a:rPr>
              <a:t>Send email</a:t>
            </a:r>
            <a:r>
              <a:rPr lang="en-US" altLang="zh-TW" sz="2800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sz="2800" b="0" dirty="0">
                <a:solidFill>
                  <a:srgbClr val="A52A2A"/>
                </a:solidFill>
                <a:latin typeface="+mn-lt"/>
              </a:rPr>
              <a:t>/a</a:t>
            </a:r>
            <a:r>
              <a:rPr lang="en-US" altLang="zh-TW" sz="2800" b="0" dirty="0" smtClean="0">
                <a:solidFill>
                  <a:srgbClr val="0000CD"/>
                </a:solidFill>
                <a:latin typeface="+mn-lt"/>
              </a:rPr>
              <a:t>&gt;</a:t>
            </a:r>
          </a:p>
          <a:p>
            <a:pPr marL="0" indent="0">
              <a:buNone/>
            </a:pPr>
            <a:endParaRPr lang="en-US" altLang="zh-TW" sz="2800" b="0" dirty="0">
              <a:solidFill>
                <a:srgbClr val="0000CD"/>
              </a:solidFill>
              <a:latin typeface="+mn-lt"/>
            </a:endParaRPr>
          </a:p>
          <a:p>
            <a:r>
              <a:rPr lang="en-US" altLang="zh-TW" sz="2000" b="0" dirty="0" smtClean="0">
                <a:solidFill>
                  <a:srgbClr val="0000CD"/>
                </a:solidFill>
              </a:rPr>
              <a:t>https</a:t>
            </a:r>
            <a:r>
              <a:rPr lang="en-US" altLang="zh-TW" sz="2000" b="0" dirty="0">
                <a:solidFill>
                  <a:srgbClr val="0000CD"/>
                </a:solidFill>
              </a:rPr>
              <a:t>://css-tricks.com/snippets/html/mailto-links/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600" dirty="0"/>
              <a:t>設定主旨 </a:t>
            </a:r>
            <a:br>
              <a:rPr lang="zh-TW" altLang="en-US" sz="3600" dirty="0"/>
            </a:b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dirty="0" smtClean="0"/>
              <a:t>mailto:xx@yy.tw</a:t>
            </a:r>
            <a:r>
              <a:rPr lang="en-US" altLang="zh-TW" dirty="0" smtClean="0">
                <a:solidFill>
                  <a:srgbClr val="C00000"/>
                </a:solidFill>
              </a:rPr>
              <a:t>?subject</a:t>
            </a:r>
            <a:r>
              <a:rPr lang="en-US" altLang="zh-TW" dirty="0"/>
              <a:t>=</a:t>
            </a:r>
            <a:r>
              <a:rPr lang="zh-TW" altLang="en-US" dirty="0"/>
              <a:t>我的意見</a:t>
            </a:r>
            <a:r>
              <a:rPr lang="en-US" altLang="zh-TW" dirty="0"/>
              <a:t>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600" dirty="0" smtClean="0"/>
              <a:t>郵件</a:t>
            </a:r>
            <a:r>
              <a:rPr lang="zh-TW" altLang="en-US" sz="3600" dirty="0"/>
              <a:t>副本</a:t>
            </a:r>
            <a:br>
              <a:rPr lang="zh-TW" altLang="en-US" sz="3600" dirty="0"/>
            </a:b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dirty="0" smtClean="0"/>
              <a:t>mailto:xx@yy.tw</a:t>
            </a:r>
            <a:r>
              <a:rPr lang="en-US" altLang="zh-TW" dirty="0" smtClean="0">
                <a:solidFill>
                  <a:srgbClr val="C00000"/>
                </a:solidFill>
              </a:rPr>
              <a:t>?cc</a:t>
            </a:r>
            <a:r>
              <a:rPr lang="en-US" altLang="zh-TW" dirty="0" smtClean="0"/>
              <a:t>=abc@mail.com</a:t>
            </a:r>
            <a:r>
              <a:rPr lang="en-US" altLang="zh-TW" dirty="0"/>
              <a:t>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600" dirty="0" smtClean="0"/>
              <a:t>密件</a:t>
            </a:r>
            <a:r>
              <a:rPr lang="zh-TW" altLang="en-US" sz="3600" dirty="0"/>
              <a:t>副本</a:t>
            </a:r>
            <a:br>
              <a:rPr lang="zh-TW" altLang="en-US" sz="3600" dirty="0"/>
            </a:b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dirty="0" smtClean="0"/>
              <a:t>mailto:xx@yy.tw</a:t>
            </a:r>
            <a:r>
              <a:rPr lang="en-US" altLang="zh-TW" dirty="0" smtClean="0">
                <a:solidFill>
                  <a:srgbClr val="C00000"/>
                </a:solidFill>
              </a:rPr>
              <a:t>?bcc</a:t>
            </a:r>
            <a:r>
              <a:rPr lang="en-US" altLang="zh-TW" dirty="0" smtClean="0"/>
              <a:t>=abc@mail.com</a:t>
            </a:r>
            <a:r>
              <a:rPr lang="en-US" altLang="zh-TW" dirty="0"/>
              <a:t>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600" dirty="0" smtClean="0"/>
              <a:t>郵件</a:t>
            </a:r>
            <a:r>
              <a:rPr lang="zh-TW" altLang="en-US" sz="3600" dirty="0"/>
              <a:t>內容</a:t>
            </a:r>
            <a:r>
              <a:rPr lang="zh-TW" altLang="en-US" sz="3600" dirty="0" smtClean="0"/>
              <a:t>開頭</a:t>
            </a:r>
            <a:r>
              <a:rPr lang="zh-TW" altLang="en-US" sz="3600" dirty="0"/>
              <a:t>文字</a:t>
            </a:r>
            <a:br>
              <a:rPr lang="zh-TW" altLang="en-US" sz="3600" dirty="0"/>
            </a:b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dirty="0" smtClean="0"/>
              <a:t>mailto:xx@yy.tw</a:t>
            </a:r>
            <a:r>
              <a:rPr lang="en-US" altLang="zh-TW" dirty="0" smtClean="0">
                <a:solidFill>
                  <a:srgbClr val="C00000"/>
                </a:solidFill>
              </a:rPr>
              <a:t>?body</a:t>
            </a:r>
            <a:r>
              <a:rPr lang="en-US" altLang="zh-TW" dirty="0"/>
              <a:t>=</a:t>
            </a:r>
            <a:r>
              <a:rPr lang="zh-TW" altLang="en-US" dirty="0"/>
              <a:t>我要參加</a:t>
            </a:r>
            <a:r>
              <a:rPr lang="en-US" altLang="zh-TW" dirty="0"/>
              <a:t>"&gt;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78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 as a 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To use an HTML button as a link, you have to add some JavaScript code.</a:t>
            </a:r>
            <a:endParaRPr lang="zh-TW" altLang="zh-TW" sz="2800" b="0" dirty="0">
              <a:latin typeface="Verdana" panose="020B0604030504040204" pitchFamily="34" charset="0"/>
            </a:endParaRPr>
          </a:p>
          <a:p>
            <a:pPr marL="0" indent="0" latinLnBrk="0">
              <a:buNone/>
            </a:pPr>
            <a:r>
              <a:rPr lang="en-US" altLang="zh-TW" sz="2800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sz="2800" b="0" dirty="0">
                <a:solidFill>
                  <a:srgbClr val="A52A2A"/>
                </a:solidFill>
                <a:latin typeface="+mn-lt"/>
              </a:rPr>
              <a:t>button</a:t>
            </a:r>
            <a:r>
              <a:rPr lang="en-US" altLang="zh-TW" sz="2800" b="0" dirty="0">
                <a:latin typeface="+mn-lt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+mn-lt"/>
              </a:rPr>
              <a:t>onclick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="document.location='default.asp</a:t>
            </a:r>
            <a:r>
              <a:rPr lang="en-US" altLang="zh-TW" sz="2400" b="0" dirty="0" smtClean="0">
                <a:solidFill>
                  <a:srgbClr val="0000CD"/>
                </a:solidFill>
                <a:latin typeface="+mn-lt"/>
              </a:rPr>
              <a:t>'"&gt;</a:t>
            </a:r>
          </a:p>
          <a:p>
            <a:pPr marL="0" indent="0" latinLnBrk="0">
              <a:buNone/>
            </a:pPr>
            <a:r>
              <a:rPr lang="en-US" altLang="zh-TW" sz="2400" b="0" dirty="0" smtClean="0">
                <a:latin typeface="+mn-lt"/>
              </a:rPr>
              <a:t>HTML Tutorial </a:t>
            </a:r>
            <a:r>
              <a:rPr lang="en-US" altLang="zh-TW" sz="2800" b="0" dirty="0" smtClean="0">
                <a:solidFill>
                  <a:srgbClr val="A52A2A"/>
                </a:solidFill>
                <a:latin typeface="+mn-lt"/>
              </a:rPr>
              <a:t>&lt;/</a:t>
            </a:r>
            <a:r>
              <a:rPr lang="en-US" altLang="zh-TW" sz="2800" b="0" dirty="0">
                <a:solidFill>
                  <a:srgbClr val="A52A2A"/>
                </a:solidFill>
                <a:latin typeface="+mn-lt"/>
              </a:rPr>
              <a:t>button</a:t>
            </a:r>
            <a:r>
              <a:rPr lang="en-US" altLang="zh-TW" sz="2800" b="0" dirty="0">
                <a:solidFill>
                  <a:srgbClr val="0000CD"/>
                </a:solidFill>
                <a:latin typeface="+mn-lt"/>
              </a:rPr>
              <a:t>&gt;</a:t>
            </a:r>
            <a:endParaRPr lang="zh-TW" altLang="zh-TW" sz="2800" b="0" dirty="0">
              <a:solidFill>
                <a:srgbClr val="0000CD"/>
              </a:solidFill>
              <a:latin typeface="+mn-lt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37232" y="4329696"/>
            <a:ext cx="4192187" cy="17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</a:t>
            </a:r>
            <a:r>
              <a:rPr lang="en-US" altLang="zh-TW" dirty="0" smtClean="0"/>
              <a:t>titles(</a:t>
            </a:r>
            <a:r>
              <a:rPr lang="zh-TW" altLang="en-US" dirty="0" smtClean="0"/>
              <a:t>當游標移到時，補充說明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TW" sz="2400" b="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title </a:t>
            </a:r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attribute specifies extra information about an element. The information is most often shown as a tooltip text when the mouse moves over the element.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sz="2400" b="0" dirty="0">
                <a:solidFill>
                  <a:srgbClr val="A52A2A"/>
                </a:solidFill>
                <a:latin typeface="+mn-lt"/>
              </a:rPr>
              <a:t>a</a:t>
            </a:r>
            <a:r>
              <a:rPr lang="en-US" altLang="zh-TW" sz="2400" b="0" dirty="0">
                <a:latin typeface="+mn-lt"/>
              </a:rPr>
              <a:t> </a:t>
            </a:r>
            <a:r>
              <a:rPr lang="en-US" altLang="zh-TW" sz="2400" b="0" dirty="0" err="1">
                <a:solidFill>
                  <a:srgbClr val="FF0000"/>
                </a:solidFill>
                <a:latin typeface="+mn-lt"/>
              </a:rPr>
              <a:t>href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="https://www.w3schools.com/html/" </a:t>
            </a:r>
            <a:r>
              <a:rPr lang="en-US" altLang="zh-TW" sz="2400" b="0" dirty="0">
                <a:solidFill>
                  <a:srgbClr val="FF0000"/>
                </a:solidFill>
                <a:latin typeface="+mn-lt"/>
              </a:rPr>
              <a:t>title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="Go to W3Schools HTML section"&gt;</a:t>
            </a:r>
            <a:r>
              <a:rPr lang="en-US" altLang="zh-TW" sz="2400" b="0" dirty="0">
                <a:latin typeface="+mn-lt"/>
              </a:rPr>
              <a:t>Visit our HTML Tutorial</a:t>
            </a:r>
            <a:r>
              <a:rPr lang="en-US" altLang="zh-TW" sz="2400" b="0" dirty="0">
                <a:solidFill>
                  <a:srgbClr val="A52A2A"/>
                </a:solidFill>
                <a:latin typeface="+mn-lt"/>
              </a:rPr>
              <a:t>&lt;/a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&gt;</a:t>
            </a:r>
          </a:p>
          <a:p>
            <a:endParaRPr lang="zh-TW" altLang="en-US" sz="2800" b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66" y="4268130"/>
            <a:ext cx="4769961" cy="25382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55159" y="6147209"/>
            <a:ext cx="2864498" cy="625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18528"/>
            <a:ext cx="3729221" cy="19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2183362"/>
            <a:ext cx="11867607" cy="368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•  Use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DC143C"/>
                </a:solidFill>
              </a:rPr>
              <a:t>&lt;a&gt;</a:t>
            </a:r>
            <a:r>
              <a:rPr lang="en-US" altLang="zh-TW" sz="2400" dirty="0"/>
              <a:t> element to define a link</a:t>
            </a:r>
          </a:p>
          <a:p>
            <a:pPr marL="0" indent="0">
              <a:buNone/>
            </a:pPr>
            <a:r>
              <a:rPr lang="en-US" altLang="zh-TW" sz="2400" dirty="0" smtClean="0"/>
              <a:t>•  Use </a:t>
            </a:r>
            <a:r>
              <a:rPr lang="en-US" altLang="zh-TW" sz="2400" dirty="0"/>
              <a:t>the </a:t>
            </a:r>
            <a:r>
              <a:rPr lang="en-US" altLang="zh-TW" sz="2400" dirty="0" err="1">
                <a:solidFill>
                  <a:srgbClr val="DC143C"/>
                </a:solidFill>
              </a:rPr>
              <a:t>href</a:t>
            </a:r>
            <a:r>
              <a:rPr lang="en-US" altLang="zh-TW" sz="2400" dirty="0"/>
              <a:t> attribute to define the link address</a:t>
            </a:r>
          </a:p>
          <a:p>
            <a:pPr marL="0" indent="0">
              <a:buNone/>
            </a:pPr>
            <a:r>
              <a:rPr lang="en-US" altLang="zh-TW" sz="2400" dirty="0" smtClean="0"/>
              <a:t>•  Use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DC143C"/>
                </a:solidFill>
              </a:rPr>
              <a:t>target</a:t>
            </a:r>
            <a:r>
              <a:rPr lang="en-US" altLang="zh-TW" sz="2400" dirty="0"/>
              <a:t> attribute to define where to open the linked document</a:t>
            </a:r>
          </a:p>
          <a:p>
            <a:pPr marL="0" indent="0">
              <a:buNone/>
            </a:pPr>
            <a:r>
              <a:rPr lang="en-US" altLang="zh-TW" sz="2400" dirty="0" smtClean="0"/>
              <a:t>•  Use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DC143C"/>
                </a:solidFill>
              </a:rPr>
              <a:t>&lt;</a:t>
            </a:r>
            <a:r>
              <a:rPr lang="en-US" altLang="zh-TW" sz="2400" dirty="0" err="1">
                <a:solidFill>
                  <a:srgbClr val="DC143C"/>
                </a:solidFill>
              </a:rPr>
              <a:t>img</a:t>
            </a:r>
            <a:r>
              <a:rPr lang="en-US" altLang="zh-TW" sz="2400" dirty="0">
                <a:solidFill>
                  <a:srgbClr val="DC143C"/>
                </a:solidFill>
              </a:rPr>
              <a:t>&gt; </a:t>
            </a:r>
            <a:r>
              <a:rPr lang="en-US" altLang="zh-TW" sz="2400" dirty="0"/>
              <a:t>element (inside </a:t>
            </a:r>
            <a:r>
              <a:rPr lang="en-US" altLang="zh-TW" sz="2400" dirty="0">
                <a:solidFill>
                  <a:srgbClr val="DC143C"/>
                </a:solidFill>
              </a:rPr>
              <a:t>&lt;a&gt;</a:t>
            </a:r>
            <a:r>
              <a:rPr lang="en-US" altLang="zh-TW" sz="2400" dirty="0"/>
              <a:t>) to use an image as a link</a:t>
            </a:r>
          </a:p>
          <a:p>
            <a:pPr marL="0" indent="0">
              <a:buNone/>
            </a:pPr>
            <a:r>
              <a:rPr lang="en-US" altLang="zh-TW" sz="2400" dirty="0" smtClean="0"/>
              <a:t>•  Use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DC143C"/>
                </a:solidFill>
              </a:rPr>
              <a:t>mailto: </a:t>
            </a:r>
            <a:r>
              <a:rPr lang="en-US" altLang="zh-TW" sz="2400" dirty="0"/>
              <a:t>scheme inside the </a:t>
            </a:r>
            <a:r>
              <a:rPr lang="en-US" altLang="zh-TW" sz="2400" dirty="0" err="1">
                <a:solidFill>
                  <a:srgbClr val="DC143C"/>
                </a:solidFill>
              </a:rPr>
              <a:t>href</a:t>
            </a:r>
            <a:r>
              <a:rPr lang="en-US" altLang="zh-TW" sz="2400" dirty="0"/>
              <a:t> attribute to create a link that </a:t>
            </a:r>
            <a:r>
              <a:rPr lang="en-US" altLang="zh-TW" sz="2400" dirty="0" smtClean="0"/>
              <a:t>opens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the </a:t>
            </a:r>
            <a:r>
              <a:rPr lang="en-US" altLang="zh-TW" sz="2400" dirty="0"/>
              <a:t>user's email program</a:t>
            </a: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4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</a:t>
            </a:r>
            <a:r>
              <a:rPr lang="en-US" altLang="zh-TW" dirty="0" smtClean="0">
                <a:solidFill>
                  <a:schemeClr val="tx1"/>
                </a:solidFill>
              </a:rPr>
              <a:t>Link </a:t>
            </a:r>
            <a:r>
              <a:rPr lang="en-US" altLang="zh-TW" dirty="0">
                <a:solidFill>
                  <a:schemeClr val="tx1"/>
                </a:solidFill>
              </a:rPr>
              <a:t>Tags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/>
          </p:nvPr>
        </p:nvGraphicFramePr>
        <p:xfrm>
          <a:off x="1097280" y="2452325"/>
          <a:ext cx="10704860" cy="219055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59532">
                  <a:extLst>
                    <a:ext uri="{9D8B030D-6E8A-4147-A177-3AD203B41FA5}">
                      <a16:colId xmlns:a16="http://schemas.microsoft.com/office/drawing/2014/main" val="3456696288"/>
                    </a:ext>
                  </a:extLst>
                </a:gridCol>
                <a:gridCol w="8945328">
                  <a:extLst>
                    <a:ext uri="{9D8B030D-6E8A-4147-A177-3AD203B41FA5}">
                      <a16:colId xmlns:a16="http://schemas.microsoft.com/office/drawing/2014/main" val="2993402010"/>
                    </a:ext>
                  </a:extLst>
                </a:gridCol>
              </a:tblGrid>
              <a:tr h="1056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Tag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790" marR="58790" marT="39194" marB="39194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3247409190"/>
                  </a:ext>
                </a:extLst>
              </a:tr>
              <a:tr h="1133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&lt;a&gt;</a:t>
                      </a:r>
                      <a:endParaRPr 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Defines a hyperlink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5659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14a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619248" cy="402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請</a:t>
            </a:r>
            <a:r>
              <a:rPr lang="zh-TW" altLang="en-US" dirty="0" smtClean="0">
                <a:cs typeface="新細明體" panose="02020500000000000000" pitchFamily="18" charset="-120"/>
              </a:rPr>
              <a:t>設計一網頁，存成為：</a:t>
            </a:r>
            <a:r>
              <a:rPr lang="en-US" altLang="zh-TW" dirty="0" smtClean="0">
                <a:cs typeface="新細明體" panose="02020500000000000000" pitchFamily="18" charset="-120"/>
              </a:rPr>
              <a:t>index html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內容包含：</a:t>
            </a:r>
            <a:endParaRPr lang="en-US" altLang="zh-TW" dirty="0" smtClean="0"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cs typeface="新細明體" panose="02020500000000000000" pitchFamily="18" charset="-120"/>
              </a:rPr>
              <a:t>你的名字與你的學</a:t>
            </a:r>
            <a:r>
              <a:rPr lang="zh-TW" altLang="en-US" dirty="0" smtClean="0">
                <a:cs typeface="新細明體" panose="02020500000000000000" pitchFamily="18" charset="-120"/>
              </a:rPr>
              <a:t>號、</a:t>
            </a:r>
            <a:r>
              <a:rPr lang="zh-TW" altLang="en-US" dirty="0">
                <a:cs typeface="新細明體" panose="02020500000000000000" pitchFamily="18" charset="-120"/>
              </a:rPr>
              <a:t>出生月、</a:t>
            </a:r>
            <a:r>
              <a:rPr lang="zh-TW" altLang="en-US" dirty="0" smtClean="0">
                <a:cs typeface="新細明體" panose="02020500000000000000" pitchFamily="18" charset="-120"/>
              </a:rPr>
              <a:t>學校</a:t>
            </a:r>
            <a:r>
              <a:rPr lang="zh-TW" altLang="en-US" dirty="0">
                <a:cs typeface="新細明體" panose="02020500000000000000" pitchFamily="18" charset="-120"/>
              </a:rPr>
              <a:t>的</a:t>
            </a:r>
            <a:r>
              <a:rPr lang="en-US" altLang="zh-TW" dirty="0">
                <a:cs typeface="新細明體" panose="02020500000000000000" pitchFamily="18" charset="-120"/>
              </a:rPr>
              <a:t>LOGO </a:t>
            </a:r>
            <a:r>
              <a:rPr lang="zh-TW" altLang="en-US" dirty="0" smtClean="0">
                <a:cs typeface="新細明體" panose="02020500000000000000" pitchFamily="18" charset="-120"/>
              </a:rPr>
              <a:t>、資訊工程系</a:t>
            </a:r>
            <a:r>
              <a:rPr lang="zh-TW" altLang="en-US" dirty="0" smtClean="0">
                <a:cs typeface="新細明體" panose="02020500000000000000" pitchFamily="18" charset="-120"/>
              </a:rPr>
              <a:t>、私房菜、信箱</a:t>
            </a:r>
            <a:r>
              <a:rPr lang="zh-TW" altLang="en-US" dirty="0" smtClean="0">
                <a:cs typeface="新細明體" panose="02020500000000000000" pitchFamily="18" charset="-120"/>
              </a:rPr>
              <a:t>圖案。</a:t>
            </a:r>
            <a:endParaRPr lang="en-US" altLang="zh-TW" dirty="0"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 smtClean="0">
                <a:cs typeface="新細明體" panose="02020500000000000000" pitchFamily="18" charset="-120"/>
              </a:rPr>
              <a:t>從</a:t>
            </a:r>
            <a:r>
              <a:rPr lang="zh-TW" altLang="en-US" dirty="0">
                <a:cs typeface="新細明體" panose="02020500000000000000" pitchFamily="18" charset="-120"/>
              </a:rPr>
              <a:t>學校</a:t>
            </a:r>
            <a:r>
              <a:rPr lang="en-US" altLang="zh-TW" dirty="0">
                <a:cs typeface="新細明體" panose="02020500000000000000" pitchFamily="18" charset="-120"/>
              </a:rPr>
              <a:t>LOGO</a:t>
            </a:r>
            <a:r>
              <a:rPr lang="zh-TW" altLang="en-US" dirty="0">
                <a:cs typeface="新細明體" panose="02020500000000000000" pitchFamily="18" charset="-120"/>
              </a:rPr>
              <a:t>圖片，設計一連結，點選圖片，可連結到學校網址。</a:t>
            </a:r>
            <a:endParaRPr lang="en-US" altLang="zh-TW" dirty="0"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cs typeface="新細明體" panose="02020500000000000000" pitchFamily="18" charset="-120"/>
              </a:rPr>
              <a:t>點選系名文字，可連結到系上網頁</a:t>
            </a:r>
            <a:r>
              <a:rPr lang="zh-TW" altLang="en-US" dirty="0" smtClean="0">
                <a:cs typeface="新細明體" panose="02020500000000000000" pitchFamily="18" charset="-120"/>
              </a:rPr>
              <a:t>。</a:t>
            </a:r>
            <a:endParaRPr lang="en-US" altLang="zh-TW" dirty="0" smtClean="0"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cs typeface="新細明體" panose="02020500000000000000" pitchFamily="18" charset="-120"/>
              </a:rPr>
              <a:t>點選私房</a:t>
            </a:r>
            <a:r>
              <a:rPr lang="zh-TW" altLang="en-US" dirty="0" smtClean="0">
                <a:cs typeface="新細明體" panose="02020500000000000000" pitchFamily="18" charset="-120"/>
              </a:rPr>
              <a:t>菜，可以連結到：</a:t>
            </a:r>
            <a:r>
              <a:rPr lang="en-US" altLang="zh-TW" dirty="0">
                <a:cs typeface="新細明體" panose="02020500000000000000" pitchFamily="18" charset="-120"/>
              </a:rPr>
              <a:t>https://www.youtube.com/watch?v=TbbNsQJeJ7I</a:t>
            </a:r>
            <a:endParaRPr lang="en-US" altLang="zh-TW" dirty="0"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 smtClean="0">
                <a:cs typeface="新細明體" panose="02020500000000000000" pitchFamily="18" charset="-120"/>
              </a:rPr>
              <a:t>點選</a:t>
            </a:r>
            <a:r>
              <a:rPr lang="zh-TW" altLang="en-US" dirty="0">
                <a:cs typeface="新細明體" panose="02020500000000000000" pitchFamily="18" charset="-120"/>
              </a:rPr>
              <a:t>信箱圖案</a:t>
            </a:r>
            <a:r>
              <a:rPr lang="zh-TW" altLang="en-US" dirty="0" smtClean="0">
                <a:cs typeface="新細明體" panose="02020500000000000000" pitchFamily="18" charset="-120"/>
              </a:rPr>
              <a:t>，</a:t>
            </a:r>
            <a:r>
              <a:rPr lang="zh-TW" altLang="en-US" dirty="0">
                <a:cs typeface="新細明體" panose="02020500000000000000" pitchFamily="18" charset="-120"/>
              </a:rPr>
              <a:t>可以寄信給你，主旨是「來自網頁訪客的問題，寄給</a:t>
            </a:r>
            <a:r>
              <a:rPr lang="en-US" altLang="zh-TW" dirty="0">
                <a:cs typeface="新細明體" panose="02020500000000000000" pitchFamily="18" charset="-120"/>
              </a:rPr>
              <a:t>(</a:t>
            </a:r>
            <a:r>
              <a:rPr lang="zh-TW" altLang="en-US" dirty="0">
                <a:cs typeface="新細明體" panose="02020500000000000000" pitchFamily="18" charset="-120"/>
              </a:rPr>
              <a:t>你的學號</a:t>
            </a:r>
            <a:r>
              <a:rPr lang="en-US" altLang="zh-TW" dirty="0">
                <a:cs typeface="新細明體" panose="02020500000000000000" pitchFamily="18" charset="-120"/>
              </a:rPr>
              <a:t>)</a:t>
            </a:r>
            <a:r>
              <a:rPr lang="zh-TW" altLang="en-US" dirty="0">
                <a:cs typeface="新細明體" panose="02020500000000000000" pitchFamily="18" charset="-120"/>
              </a:rPr>
              <a:t>」。</a:t>
            </a:r>
            <a:endParaRPr lang="en-US" altLang="zh-TW" dirty="0"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endParaRPr lang="en-US" altLang="zh-TW" dirty="0" smtClean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14a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61924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呈</a:t>
            </a:r>
            <a:r>
              <a:rPr lang="zh-TW" altLang="en-US" dirty="0" smtClean="0">
                <a:cs typeface="新細明體" panose="02020500000000000000" pitchFamily="18" charset="-120"/>
              </a:rPr>
              <a:t>上題，</a:t>
            </a:r>
            <a:r>
              <a:rPr lang="zh-TW" altLang="en-US" dirty="0" smtClean="0">
                <a:cs typeface="新細明體" panose="02020500000000000000" pitchFamily="18" charset="-120"/>
              </a:rPr>
              <a:t>請</a:t>
            </a:r>
            <a:r>
              <a:rPr lang="zh-TW" altLang="en-US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依序</a:t>
            </a:r>
            <a:r>
              <a:rPr lang="en-US" altLang="zh-TW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由上至下</a:t>
            </a:r>
            <a:r>
              <a:rPr lang="en-US" altLang="zh-TW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)</a:t>
            </a:r>
            <a:r>
              <a:rPr lang="zh-TW" altLang="en-US" dirty="0" smtClean="0">
                <a:cs typeface="新細明體" panose="02020500000000000000" pitchFamily="18" charset="-120"/>
              </a:rPr>
              <a:t>做下列的連結</a:t>
            </a:r>
            <a:r>
              <a:rPr lang="en-US" altLang="zh-TW" dirty="0" smtClean="0">
                <a:cs typeface="新細明體" panose="02020500000000000000" pitchFamily="18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紅色</a:t>
            </a:r>
            <a:r>
              <a:rPr lang="zh-TW" altLang="en-US" dirty="0" smtClean="0">
                <a:cs typeface="新細明體" panose="02020500000000000000" pitchFamily="18" charset="-120"/>
              </a:rPr>
              <a:t>為檔案名稱，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anose="02020500000000000000" pitchFamily="18" charset="-120"/>
              </a:rPr>
              <a:t>均為小寫</a:t>
            </a:r>
            <a:r>
              <a:rPr lang="zh-TW" altLang="en-US" dirty="0" smtClean="0">
                <a:cs typeface="新細明體" panose="02020500000000000000" pitchFamily="18" charset="-120"/>
              </a:rPr>
              <a:t>，副檔名均為</a:t>
            </a:r>
            <a:r>
              <a:rPr lang="en-US" altLang="zh-TW" dirty="0" smtClean="0">
                <a:cs typeface="新細明體" panose="02020500000000000000" pitchFamily="18" charset="-120"/>
              </a:rPr>
              <a:t>html)</a:t>
            </a:r>
            <a:r>
              <a:rPr lang="zh-TW" altLang="en-US" dirty="0" smtClean="0">
                <a:cs typeface="新細明體" panose="02020500000000000000" pitchFamily="18" charset="-120"/>
              </a:rPr>
              <a:t>：</a:t>
            </a:r>
            <a:endParaRPr lang="en-US" altLang="zh-TW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>
                <a:cs typeface="新細明體" panose="02020500000000000000" pitchFamily="18" charset="-120"/>
              </a:rPr>
              <a:t>期中考練習</a:t>
            </a:r>
            <a:r>
              <a:rPr lang="en-US" altLang="zh-TW" dirty="0" smtClean="0">
                <a:cs typeface="新細明體" panose="02020500000000000000" pitchFamily="18" charset="-120"/>
              </a:rPr>
              <a:t>1(</a:t>
            </a:r>
            <a:r>
              <a:rPr lang="en-US" altLang="zh-TW" dirty="0">
                <a:solidFill>
                  <a:srgbClr val="FF0000"/>
                </a:solidFill>
                <a:cs typeface="新細明體" panose="02020500000000000000" pitchFamily="18" charset="-120"/>
              </a:rPr>
              <a:t>m1</a:t>
            </a:r>
            <a:r>
              <a:rPr lang="en-US" altLang="zh-TW" dirty="0" smtClean="0">
                <a:cs typeface="新細明體" panose="02020500000000000000" pitchFamily="18" charset="-120"/>
              </a:rPr>
              <a:t>)</a:t>
            </a:r>
            <a:r>
              <a:rPr lang="zh-TW" altLang="en-US" dirty="0" smtClean="0">
                <a:cs typeface="新細明體" panose="02020500000000000000" pitchFamily="18" charset="-120"/>
              </a:rPr>
              <a:t>、</a:t>
            </a:r>
            <a:r>
              <a:rPr lang="zh-TW" altLang="en-US" dirty="0">
                <a:cs typeface="新細明體" panose="02020500000000000000" pitchFamily="18" charset="-120"/>
              </a:rPr>
              <a:t>期中考</a:t>
            </a:r>
            <a:r>
              <a:rPr lang="zh-TW" altLang="en-US" dirty="0" smtClean="0">
                <a:cs typeface="新細明體" panose="02020500000000000000" pitchFamily="18" charset="-120"/>
              </a:rPr>
              <a:t>練習</a:t>
            </a:r>
            <a:r>
              <a:rPr lang="en-US" altLang="zh-TW" dirty="0" smtClean="0">
                <a:cs typeface="新細明體" panose="02020500000000000000" pitchFamily="18" charset="-120"/>
              </a:rPr>
              <a:t>2(</a:t>
            </a:r>
            <a:r>
              <a:rPr lang="en-US" altLang="zh-TW" dirty="0">
                <a:solidFill>
                  <a:srgbClr val="FF0000"/>
                </a:solidFill>
                <a:cs typeface="新細明體" panose="02020500000000000000" pitchFamily="18" charset="-120"/>
              </a:rPr>
              <a:t>m2</a:t>
            </a:r>
            <a:r>
              <a:rPr lang="en-US" altLang="zh-TW" dirty="0" smtClean="0">
                <a:cs typeface="新細明體" panose="02020500000000000000" pitchFamily="18" charset="-12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期中考</a:t>
            </a:r>
            <a:r>
              <a:rPr lang="en-US" altLang="zh-TW" dirty="0" smtClean="0">
                <a:cs typeface="新細明體" panose="02020500000000000000" pitchFamily="18" charset="-120"/>
              </a:rPr>
              <a:t>1(</a:t>
            </a:r>
            <a:r>
              <a:rPr lang="en-US" altLang="zh-TW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midterm1</a:t>
            </a:r>
            <a:r>
              <a:rPr lang="en-US" altLang="zh-TW" dirty="0">
                <a:cs typeface="新細明體" panose="02020500000000000000" pitchFamily="18" charset="-120"/>
              </a:rPr>
              <a:t>)</a:t>
            </a:r>
            <a:r>
              <a:rPr lang="zh-TW" altLang="en-US" dirty="0">
                <a:cs typeface="新細明體" panose="02020500000000000000" pitchFamily="18" charset="-120"/>
              </a:rPr>
              <a:t>、</a:t>
            </a:r>
            <a:r>
              <a:rPr lang="zh-TW" altLang="en-US" dirty="0" smtClean="0">
                <a:cs typeface="新細明體" panose="02020500000000000000" pitchFamily="18" charset="-120"/>
              </a:rPr>
              <a:t>期中考</a:t>
            </a:r>
            <a:r>
              <a:rPr lang="en-US" altLang="zh-TW" dirty="0" smtClean="0">
                <a:cs typeface="新細明體" panose="02020500000000000000" pitchFamily="18" charset="-120"/>
              </a:rPr>
              <a:t>2(</a:t>
            </a:r>
            <a:r>
              <a:rPr lang="en-US" altLang="zh-TW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midterm2</a:t>
            </a:r>
            <a:r>
              <a:rPr lang="en-US" altLang="zh-TW" dirty="0" smtClean="0">
                <a:cs typeface="新細明體" panose="02020500000000000000" pitchFamily="18" charset="-12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期末考</a:t>
            </a:r>
            <a:r>
              <a:rPr lang="zh-TW" altLang="en-US" dirty="0">
                <a:cs typeface="新細明體" panose="02020500000000000000" pitchFamily="18" charset="-120"/>
              </a:rPr>
              <a:t>練習</a:t>
            </a:r>
            <a:r>
              <a:rPr lang="en-US" altLang="zh-TW" dirty="0" smtClean="0">
                <a:cs typeface="新細明體" panose="02020500000000000000" pitchFamily="18" charset="-120"/>
              </a:rPr>
              <a:t>1(</a:t>
            </a:r>
            <a:r>
              <a:rPr lang="en-US" altLang="zh-TW" dirty="0">
                <a:solidFill>
                  <a:srgbClr val="FF0000"/>
                </a:solidFill>
                <a:cs typeface="新細明體" panose="02020500000000000000" pitchFamily="18" charset="-120"/>
              </a:rPr>
              <a:t>f1</a:t>
            </a:r>
            <a:r>
              <a:rPr lang="en-US" altLang="zh-TW" dirty="0">
                <a:cs typeface="新細明體" panose="02020500000000000000" pitchFamily="18" charset="-120"/>
              </a:rPr>
              <a:t>)</a:t>
            </a:r>
            <a:r>
              <a:rPr lang="zh-TW" altLang="en-US" dirty="0">
                <a:cs typeface="新細明體" panose="02020500000000000000" pitchFamily="18" charset="-120"/>
              </a:rPr>
              <a:t>、</a:t>
            </a:r>
            <a:r>
              <a:rPr lang="zh-TW" altLang="en-US" dirty="0" smtClean="0">
                <a:cs typeface="新細明體" panose="02020500000000000000" pitchFamily="18" charset="-120"/>
              </a:rPr>
              <a:t>期</a:t>
            </a:r>
            <a:r>
              <a:rPr lang="zh-TW" altLang="en-US" dirty="0">
                <a:cs typeface="新細明體" panose="02020500000000000000" pitchFamily="18" charset="-120"/>
              </a:rPr>
              <a:t>末</a:t>
            </a:r>
            <a:r>
              <a:rPr lang="zh-TW" altLang="en-US" dirty="0" smtClean="0">
                <a:cs typeface="新細明體" panose="02020500000000000000" pitchFamily="18" charset="-120"/>
              </a:rPr>
              <a:t>考</a:t>
            </a:r>
            <a:r>
              <a:rPr lang="zh-TW" altLang="en-US" dirty="0">
                <a:cs typeface="新細明體" panose="02020500000000000000" pitchFamily="18" charset="-120"/>
              </a:rPr>
              <a:t>練習</a:t>
            </a:r>
            <a:r>
              <a:rPr lang="en-US" altLang="zh-TW" dirty="0" smtClean="0">
                <a:cs typeface="新細明體" panose="02020500000000000000" pitchFamily="18" charset="-120"/>
              </a:rPr>
              <a:t>2(</a:t>
            </a:r>
            <a:r>
              <a:rPr lang="en-US" altLang="zh-TW" dirty="0">
                <a:solidFill>
                  <a:srgbClr val="FF0000"/>
                </a:solidFill>
                <a:cs typeface="新細明體" panose="02020500000000000000" pitchFamily="18" charset="-120"/>
              </a:rPr>
              <a:t>f2</a:t>
            </a:r>
            <a:r>
              <a:rPr lang="en-US" altLang="zh-TW" dirty="0">
                <a:cs typeface="新細明體" panose="02020500000000000000" pitchFamily="18" charset="-12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期末考</a:t>
            </a:r>
            <a:r>
              <a:rPr lang="en-US" altLang="zh-TW" dirty="0" smtClean="0">
                <a:cs typeface="新細明體" panose="02020500000000000000" pitchFamily="18" charset="-120"/>
              </a:rPr>
              <a:t>1(</a:t>
            </a:r>
            <a:r>
              <a:rPr lang="en-US" altLang="zh-TW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final1</a:t>
            </a:r>
            <a:r>
              <a:rPr lang="en-US" altLang="zh-TW" dirty="0">
                <a:cs typeface="新細明體" panose="02020500000000000000" pitchFamily="18" charset="-120"/>
              </a:rPr>
              <a:t>)</a:t>
            </a:r>
            <a:r>
              <a:rPr lang="zh-TW" altLang="en-US" dirty="0">
                <a:cs typeface="新細明體" panose="02020500000000000000" pitchFamily="18" charset="-120"/>
              </a:rPr>
              <a:t>、</a:t>
            </a:r>
            <a:r>
              <a:rPr lang="zh-TW" altLang="en-US" dirty="0" smtClean="0">
                <a:cs typeface="新細明體" panose="02020500000000000000" pitchFamily="18" charset="-120"/>
              </a:rPr>
              <a:t>期末考</a:t>
            </a:r>
            <a:r>
              <a:rPr lang="en-US" altLang="zh-TW" dirty="0" smtClean="0">
                <a:cs typeface="新細明體" panose="02020500000000000000" pitchFamily="18" charset="-120"/>
              </a:rPr>
              <a:t>2(</a:t>
            </a:r>
            <a:r>
              <a:rPr lang="en-US" altLang="zh-TW" dirty="0" smtClean="0">
                <a:solidFill>
                  <a:srgbClr val="FF0000"/>
                </a:solidFill>
                <a:cs typeface="新細明體" panose="02020500000000000000" pitchFamily="18" charset="-120"/>
              </a:rPr>
              <a:t>final2</a:t>
            </a:r>
            <a:r>
              <a:rPr lang="en-US" altLang="zh-TW" dirty="0" smtClean="0">
                <a:cs typeface="新細明體" panose="02020500000000000000" pitchFamily="18" charset="-12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作業</a:t>
            </a:r>
            <a:r>
              <a:rPr lang="en-US" altLang="zh-TW" dirty="0" smtClean="0">
                <a:cs typeface="新細明體" panose="02020500000000000000" pitchFamily="18" charset="-120"/>
              </a:rPr>
              <a:t>7-30(</a:t>
            </a:r>
            <a:r>
              <a:rPr lang="en-US" altLang="zh-TW" dirty="0">
                <a:solidFill>
                  <a:srgbClr val="FF0000"/>
                </a:solidFill>
                <a:cs typeface="新細明體" panose="02020500000000000000" pitchFamily="18" charset="-120"/>
              </a:rPr>
              <a:t>hw7-hw30</a:t>
            </a:r>
            <a:r>
              <a:rPr lang="en-US" altLang="zh-TW" dirty="0" smtClean="0">
                <a:cs typeface="新細明體" panose="02020500000000000000" pitchFamily="18" charset="-120"/>
              </a:rPr>
              <a:t>)</a:t>
            </a:r>
            <a:endParaRPr lang="en-US" altLang="zh-TW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dirty="0" smtClean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42" y="403167"/>
            <a:ext cx="8276901" cy="24654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59" y="3832167"/>
            <a:ext cx="7851865" cy="24696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85753" y="3052243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私房菜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54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7" y="338044"/>
            <a:ext cx="9361119" cy="5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Links - Hyperlinks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80260"/>
            <a:ext cx="10058400" cy="37888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HTML links are hyperlinks.</a:t>
            </a: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You can click on a link and jump to another document.</a:t>
            </a: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When you move the mouse over a link, the </a:t>
            </a:r>
            <a:r>
              <a:rPr lang="en-US" altLang="zh-TW" dirty="0">
                <a:solidFill>
                  <a:srgbClr val="C00000"/>
                </a:solidFill>
              </a:rPr>
              <a:t>mouse arrow</a:t>
            </a:r>
            <a:r>
              <a:rPr lang="en-US" altLang="zh-TW" dirty="0"/>
              <a:t> will turn into </a:t>
            </a:r>
            <a:r>
              <a:rPr lang="en-US" altLang="zh-TW" dirty="0">
                <a:solidFill>
                  <a:srgbClr val="C00000"/>
                </a:solidFill>
              </a:rPr>
              <a:t>a little </a:t>
            </a:r>
            <a:r>
              <a:rPr lang="en-US" altLang="zh-TW" dirty="0" smtClean="0">
                <a:solidFill>
                  <a:srgbClr val="C00000"/>
                </a:solidFill>
              </a:rPr>
              <a:t>hand</a:t>
            </a:r>
            <a:r>
              <a:rPr lang="en-US" altLang="zh-TW" dirty="0" smtClean="0"/>
              <a:t>(</a:t>
            </a:r>
            <a:r>
              <a:rPr lang="zh-TW" altLang="en-US" b="0" dirty="0"/>
              <a:t>變成一隻小</a:t>
            </a:r>
            <a:r>
              <a:rPr lang="zh-TW" altLang="en-US" b="0" dirty="0" smtClean="0"/>
              <a:t>手</a:t>
            </a:r>
            <a:r>
              <a:rPr lang="en-US" altLang="zh-TW" b="0" dirty="0" smtClean="0"/>
              <a:t>)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6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index.html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上傳截止時間：上課次日晚上</a:t>
            </a:r>
            <a:r>
              <a:rPr lang="en-US" altLang="zh-TW" b="1" dirty="0"/>
              <a:t>11.00</a:t>
            </a:r>
            <a:r>
              <a:rPr lang="zh-TW" altLang="en-US" b="1" dirty="0"/>
              <a:t>前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hlinkClick r:id="rId2"/>
              </a:rPr>
              <a:t>http://studyweb.just.edu.tw</a:t>
            </a:r>
            <a:r>
              <a:rPr lang="en-US" altLang="zh-TW" b="1" dirty="0">
                <a:hlinkClick r:id="rId2"/>
              </a:rPr>
              <a:t>/~</a:t>
            </a:r>
            <a:r>
              <a:rPr lang="en-US" altLang="zh-TW" b="1" dirty="0" smtClean="0">
                <a:hlinkClick r:id="rId2"/>
              </a:rPr>
              <a:t>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/index.html</a:t>
            </a:r>
            <a:endParaRPr lang="en-US" altLang="zh-TW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5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14a. Links </a:t>
            </a:r>
            <a:r>
              <a:rPr lang="en-US" altLang="zh-TW" sz="5400" dirty="0"/>
              <a:t>- Different </a:t>
            </a:r>
            <a:r>
              <a:rPr lang="en-US" altLang="zh-TW" sz="5400" dirty="0" smtClean="0"/>
              <a:t>Colors</a:t>
            </a:r>
            <a:endParaRPr lang="zh-TW" altLang="zh-TW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283296" cy="12640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>
                <a:latin typeface="Arial Narrow" panose="020B0606020202030204" pitchFamily="34" charset="0"/>
              </a:rPr>
              <a:t>An HTML link is displayed in a different color depending on whether it has been visited, </a:t>
            </a:r>
            <a:r>
              <a:rPr lang="en-US" altLang="zh-TW" dirty="0">
                <a:latin typeface="Arial Narrow" panose="020B0606020202030204" pitchFamily="34" charset="0"/>
              </a:rPr>
              <a:t>is unvisited, or is active</a:t>
            </a:r>
            <a:r>
              <a:rPr lang="zh-TW" altLang="en-US" dirty="0">
                <a:latin typeface="Arial Narrow" panose="020B0606020202030204" pitchFamily="34" charset="0"/>
              </a:rPr>
              <a:t> </a:t>
            </a:r>
            <a:r>
              <a:rPr lang="en-US" altLang="zh-TW" cap="none" dirty="0" smtClean="0">
                <a:latin typeface="Arial Narrow" panose="020B0606020202030204" pitchFamily="34" charset="0"/>
              </a:rPr>
              <a:t>page.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TW" altLang="en-US" dirty="0">
                <a:latin typeface="Arial Narrow" panose="020B0606020202030204" pitchFamily="34" charset="0"/>
              </a:rPr>
              <a:t>連結點的顏色變化</a:t>
            </a:r>
            <a:endParaRPr lang="zh-TW" altLang="zh-TW" cap="none" dirty="0">
              <a:latin typeface="Arial Narrow" panose="020B0606020202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6900" y="5866236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https://www.w3schools.com/html/html_links.asp</a:t>
            </a:r>
          </a:p>
        </p:txBody>
      </p:sp>
    </p:spTree>
    <p:extLst>
      <p:ext uri="{BB962C8B-B14F-4D97-AF65-F5344CB8AC3E}">
        <p14:creationId xmlns:p14="http://schemas.microsoft.com/office/powerpoint/2010/main" val="36853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Link </a:t>
            </a:r>
            <a:r>
              <a:rPr lang="en-US" altLang="zh-TW" dirty="0" smtClean="0"/>
              <a:t>Colors-1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By default, a link will appear like this (in all browsers):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sz="2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unvisited link is underlined and blue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sz="2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visited link is underlined and purple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sz="2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active link is underlined and </a:t>
            </a:r>
            <a:r>
              <a:rPr lang="en-US" altLang="zh-TW" sz="2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red(</a:t>
            </a:r>
            <a:r>
              <a:rPr lang="zh-TW" altLang="en-US" sz="2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按下那一瞬間</a:t>
            </a:r>
            <a:r>
              <a:rPr lang="en-US" altLang="zh-TW" sz="2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TW" sz="28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4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9356" y="1940766"/>
            <a:ext cx="10058400" cy="368573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Verdana" panose="020B0604030504040204" pitchFamily="34" charset="0"/>
                <a:ea typeface="Verdana" panose="020B0604030504040204" pitchFamily="34" charset="0"/>
              </a:rPr>
              <a:t>You can change the link state colors, by using CSS</a:t>
            </a:r>
            <a:r>
              <a:rPr lang="en-US" altLang="zh-TW" sz="2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TW" sz="2000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 smtClean="0">
                <a:solidFill>
                  <a:srgbClr val="A52A2A"/>
                </a:solidFill>
                <a:latin typeface="+mj-lt"/>
              </a:rPr>
              <a:t>&lt;</a:t>
            </a:r>
            <a:r>
              <a:rPr lang="en-US" altLang="zh-TW" sz="2000" b="0" dirty="0">
                <a:solidFill>
                  <a:srgbClr val="A52A2A"/>
                </a:solidFill>
                <a:latin typeface="+mj-lt"/>
              </a:rPr>
              <a:t>style&gt;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solidFill>
                  <a:srgbClr val="A52A2A"/>
                </a:solidFill>
                <a:latin typeface="+mj-lt"/>
              </a:rPr>
              <a:t>a:link </a:t>
            </a:r>
            <a:r>
              <a:rPr lang="en-US" altLang="zh-TW" sz="2000" b="0" dirty="0">
                <a:latin typeface="+mj-lt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color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green</a:t>
            </a:r>
            <a:r>
              <a:rPr lang="en-US" altLang="zh-TW" sz="2000" b="0" dirty="0"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background-color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transparent</a:t>
            </a:r>
            <a:r>
              <a:rPr lang="en-US" altLang="zh-TW" sz="2000" b="0" dirty="0"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text-decoration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none</a:t>
            </a:r>
            <a:r>
              <a:rPr lang="en-US" altLang="zh-TW" sz="2000" b="0" dirty="0"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 smtClean="0">
                <a:latin typeface="+mj-lt"/>
              </a:rPr>
              <a:t>}</a:t>
            </a:r>
            <a:endParaRPr lang="en-US" altLang="zh-TW" sz="2000" b="0" dirty="0">
              <a:latin typeface="+mj-lt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466115" y="2752531"/>
            <a:ext cx="4581331" cy="26872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52425" indent="-352425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lang="zh-TW" altLang="en-US" sz="32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34988" indent="-3349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09625" indent="-425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71563" indent="-5048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346200" indent="-596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TW" sz="1400" b="0" dirty="0" smtClean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solidFill>
                  <a:srgbClr val="A52A2A"/>
                </a:solidFill>
                <a:latin typeface="+mj-lt"/>
              </a:rPr>
              <a:t>a:visited</a:t>
            </a:r>
            <a:r>
              <a:rPr lang="en-US" altLang="zh-TW" sz="2000" b="0" dirty="0" smtClean="0">
                <a:latin typeface="+mj-lt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  </a:t>
            </a: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color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pink</a:t>
            </a:r>
            <a:r>
              <a:rPr lang="en-US" altLang="zh-TW" sz="2000" b="0" dirty="0" smtClean="0"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  </a:t>
            </a: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background-color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transparent</a:t>
            </a:r>
            <a:r>
              <a:rPr lang="en-US" altLang="zh-TW" sz="2000" b="0" dirty="0" smtClean="0"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  </a:t>
            </a: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text-decoration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none</a:t>
            </a:r>
            <a:r>
              <a:rPr lang="en-US" altLang="zh-TW" sz="2000" b="0" dirty="0" smtClean="0"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sz="1400" b="0" dirty="0" smtClean="0"/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1280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080" y="2478707"/>
            <a:ext cx="5000307" cy="36857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solidFill>
                  <a:srgbClr val="A52A2A"/>
                </a:solidFill>
                <a:latin typeface="+mj-lt"/>
              </a:rPr>
              <a:t>a:hover</a:t>
            </a:r>
            <a:r>
              <a:rPr lang="en-US" altLang="zh-TW" sz="2000" b="0" dirty="0">
                <a:latin typeface="+mj-lt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  color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red</a:t>
            </a:r>
            <a:r>
              <a:rPr lang="en-US" altLang="zh-TW" sz="2000" b="0" dirty="0"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background-color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transparent</a:t>
            </a:r>
            <a:r>
              <a:rPr lang="en-US" altLang="zh-TW" sz="2000" b="0" dirty="0"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text-decoration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underline</a:t>
            </a:r>
            <a:r>
              <a:rPr lang="en-US" altLang="zh-TW" sz="2000" b="0" dirty="0"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+mj-lt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zh-TW" altLang="en-US" sz="1600" b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859624" y="2478706"/>
            <a:ext cx="10501637" cy="36857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52425" indent="-352425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lang="zh-TW" altLang="en-US" sz="32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34988" indent="-3349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09625" indent="-425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71563" indent="-5048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346200" indent="-596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solidFill>
                  <a:srgbClr val="A52A2A"/>
                </a:solidFill>
                <a:latin typeface="+mj-lt"/>
              </a:rPr>
              <a:t>a:active</a:t>
            </a:r>
            <a:r>
              <a:rPr lang="en-US" altLang="zh-TW" sz="2000" b="0" dirty="0" smtClean="0">
                <a:latin typeface="+mj-lt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  color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yellow</a:t>
            </a:r>
            <a:r>
              <a:rPr lang="en-US" altLang="zh-TW" sz="2000" b="0" dirty="0" smtClean="0"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  </a:t>
            </a: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background-color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transparent</a:t>
            </a:r>
            <a:r>
              <a:rPr lang="en-US" altLang="zh-TW" sz="2000" b="0" dirty="0" smtClean="0"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  </a:t>
            </a: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text-decoration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underline</a:t>
            </a:r>
            <a:r>
              <a:rPr lang="en-US" altLang="zh-TW" sz="2000" b="0" dirty="0" smtClean="0"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latin typeface="+mj-lt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2000" b="0" dirty="0" smtClean="0">
                <a:solidFill>
                  <a:srgbClr val="A52A2A"/>
                </a:solidFill>
                <a:latin typeface="+mj-lt"/>
              </a:rPr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64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Link </a:t>
            </a:r>
            <a:r>
              <a:rPr lang="en-US" altLang="zh-TW" dirty="0" smtClean="0"/>
              <a:t>Colors-1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26" y="1919922"/>
            <a:ext cx="4000291" cy="285735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20707"/>
              </p:ext>
            </p:extLst>
          </p:nvPr>
        </p:nvGraphicFramePr>
        <p:xfrm>
          <a:off x="1161470" y="2085597"/>
          <a:ext cx="5593893" cy="37834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64631">
                  <a:extLst>
                    <a:ext uri="{9D8B030D-6E8A-4147-A177-3AD203B41FA5}">
                      <a16:colId xmlns:a16="http://schemas.microsoft.com/office/drawing/2014/main" val="3239715673"/>
                    </a:ext>
                  </a:extLst>
                </a:gridCol>
                <a:gridCol w="1864631">
                  <a:extLst>
                    <a:ext uri="{9D8B030D-6E8A-4147-A177-3AD203B41FA5}">
                      <a16:colId xmlns:a16="http://schemas.microsoft.com/office/drawing/2014/main" val="2280984825"/>
                    </a:ext>
                  </a:extLst>
                </a:gridCol>
                <a:gridCol w="1864631">
                  <a:extLst>
                    <a:ext uri="{9D8B030D-6E8A-4147-A177-3AD203B41FA5}">
                      <a16:colId xmlns:a16="http://schemas.microsoft.com/office/drawing/2014/main" val="3510464718"/>
                    </a:ext>
                  </a:extLst>
                </a:gridCol>
              </a:tblGrid>
              <a:tr h="756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items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text-decoration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68635"/>
                  </a:ext>
                </a:extLst>
              </a:tr>
              <a:tr h="7566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visited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none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pink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206918"/>
                  </a:ext>
                </a:extLst>
              </a:tr>
              <a:tr h="7566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hover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underlined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red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048548"/>
                  </a:ext>
                </a:extLst>
              </a:tr>
              <a:tr h="7566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unvisited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none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green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111424"/>
                  </a:ext>
                </a:extLst>
              </a:tr>
              <a:tr h="7566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active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underlined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yellow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07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</a:t>
            </a:r>
            <a:r>
              <a:rPr lang="en-US" altLang="zh-TW" dirty="0" smtClean="0"/>
              <a:t>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9397" y="1856791"/>
            <a:ext cx="9006954" cy="368573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latin typeface="Verdana" panose="020B0604030504040204" pitchFamily="34" charset="0"/>
                <a:ea typeface="Verdana" panose="020B0604030504040204" pitchFamily="34" charset="0"/>
              </a:rPr>
              <a:t>A link can also be styled as a button, by using CSS:</a:t>
            </a:r>
            <a:endParaRPr lang="zh-TW" altLang="zh-TW" sz="2000" b="0" dirty="0">
              <a:latin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/>
              <a:t> </a:t>
            </a:r>
            <a:endParaRPr lang="zh-TW" altLang="zh-TW" sz="2000" b="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sz="2000" b="0" dirty="0">
                <a:solidFill>
                  <a:srgbClr val="A52A2A"/>
                </a:solidFill>
                <a:latin typeface="+mj-lt"/>
              </a:rPr>
              <a:t>&lt;style&gt;</a:t>
            </a:r>
            <a:br>
              <a:rPr lang="en-US" altLang="zh-TW" sz="2000" b="0" dirty="0">
                <a:solidFill>
                  <a:srgbClr val="A52A2A"/>
                </a:solidFill>
                <a:latin typeface="+mj-lt"/>
              </a:rPr>
            </a:br>
            <a:r>
              <a:rPr lang="en-US" altLang="zh-TW" sz="2000" b="0" dirty="0">
                <a:solidFill>
                  <a:srgbClr val="A52A2A"/>
                </a:solidFill>
                <a:latin typeface="+mj-lt"/>
              </a:rPr>
              <a:t>a:link, a:visited </a:t>
            </a:r>
            <a:r>
              <a:rPr lang="en-US" altLang="zh-TW" sz="2000" b="0" dirty="0">
                <a:latin typeface="+mj-lt"/>
              </a:rPr>
              <a:t>{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background-color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#f44336</a:t>
            </a:r>
            <a:r>
              <a:rPr lang="en-US" altLang="zh-TW" sz="2000" b="0" dirty="0">
                <a:latin typeface="+mj-lt"/>
              </a:rPr>
              <a:t>;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color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white</a:t>
            </a:r>
            <a:r>
              <a:rPr lang="en-US" altLang="zh-TW" sz="2000" b="0" dirty="0">
                <a:latin typeface="+mj-lt"/>
              </a:rPr>
              <a:t>;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padding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15px 25px</a:t>
            </a:r>
            <a:r>
              <a:rPr lang="en-US" altLang="zh-TW" sz="2000" b="0" dirty="0">
                <a:latin typeface="+mj-lt"/>
              </a:rPr>
              <a:t>;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 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text-align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center</a:t>
            </a:r>
            <a:r>
              <a:rPr lang="en-US" altLang="zh-TW" sz="2000" b="0" dirty="0">
                <a:latin typeface="+mj-lt"/>
              </a:rPr>
              <a:t>;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 text-decoration</a:t>
            </a:r>
            <a:r>
              <a:rPr lang="en-US" altLang="zh-TW" sz="2000" b="0" dirty="0">
                <a:latin typeface="+mj-lt"/>
              </a:rPr>
              <a:t>: 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none</a:t>
            </a:r>
            <a:r>
              <a:rPr lang="en-US" altLang="zh-TW" sz="2000" b="0" dirty="0">
                <a:latin typeface="+mj-lt"/>
              </a:rPr>
              <a:t>;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 </a:t>
            </a:r>
            <a:r>
              <a:rPr lang="en-US" altLang="zh-TW" sz="2000" b="0" dirty="0">
                <a:solidFill>
                  <a:srgbClr val="FF0000"/>
                </a:solidFill>
                <a:latin typeface="+mj-lt"/>
              </a:rPr>
              <a:t> display</a:t>
            </a:r>
            <a:r>
              <a:rPr lang="en-US" altLang="zh-TW" sz="2000" b="0" dirty="0">
                <a:solidFill>
                  <a:srgbClr val="0000CD"/>
                </a:solidFill>
                <a:latin typeface="+mj-lt"/>
              </a:rPr>
              <a:t>: inline-block</a:t>
            </a:r>
            <a:r>
              <a:rPr lang="en-US" altLang="zh-TW" sz="2000" b="0" dirty="0">
                <a:latin typeface="+mj-lt"/>
              </a:rPr>
              <a:t>;</a:t>
            </a:r>
            <a:br>
              <a:rPr lang="en-US" altLang="zh-TW" sz="2000" b="0" dirty="0">
                <a:latin typeface="+mj-lt"/>
              </a:rPr>
            </a:br>
            <a:r>
              <a:rPr lang="en-US" altLang="zh-TW" sz="2000" b="0" dirty="0">
                <a:latin typeface="+mj-lt"/>
              </a:rPr>
              <a:t>}</a:t>
            </a:r>
            <a:r>
              <a:rPr lang="en-US" altLang="zh-TW" sz="1350" b="0" dirty="0">
                <a:latin typeface="+mj-lt"/>
              </a:rPr>
              <a:t/>
            </a:r>
            <a:br>
              <a:rPr lang="en-US" altLang="zh-TW" sz="1350" b="0" dirty="0">
                <a:latin typeface="+mj-lt"/>
              </a:rPr>
            </a:br>
            <a:endParaRPr lang="zh-TW" altLang="en-US" sz="1350" b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6426" y="2425958"/>
            <a:ext cx="4826839" cy="36857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52425" indent="-352425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lang="zh-TW" altLang="en-US" sz="32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34988" indent="-3349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09625" indent="-425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71563" indent="-5048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346200" indent="-596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TW" sz="1350" b="0" dirty="0" smtClean="0">
                <a:latin typeface="+mj-lt"/>
              </a:rPr>
              <a:t/>
            </a:r>
            <a:br>
              <a:rPr lang="en-US" altLang="zh-TW" sz="1350" b="0" dirty="0" smtClean="0">
                <a:latin typeface="+mj-lt"/>
              </a:rPr>
            </a:br>
            <a:r>
              <a:rPr lang="en-US" altLang="zh-TW" sz="2000" b="0" dirty="0" smtClean="0">
                <a:latin typeface="+mj-lt"/>
              </a:rPr>
              <a:t/>
            </a:r>
            <a:br>
              <a:rPr lang="en-US" altLang="zh-TW" sz="2000" b="0" dirty="0" smtClean="0">
                <a:latin typeface="+mj-lt"/>
              </a:rPr>
            </a:br>
            <a:r>
              <a:rPr lang="en-US" altLang="zh-TW" sz="2000" b="0" dirty="0" smtClean="0">
                <a:solidFill>
                  <a:srgbClr val="A52A2A"/>
                </a:solidFill>
                <a:latin typeface="+mj-lt"/>
              </a:rPr>
              <a:t>a:hover, a:active </a:t>
            </a:r>
            <a:r>
              <a:rPr lang="en-US" altLang="zh-TW" sz="2000" b="0" dirty="0" smtClean="0">
                <a:latin typeface="+mj-lt"/>
              </a:rPr>
              <a:t>{</a:t>
            </a:r>
            <a:br>
              <a:rPr lang="en-US" altLang="zh-TW" sz="2000" b="0" dirty="0" smtClean="0">
                <a:latin typeface="+mj-lt"/>
              </a:rPr>
            </a:br>
            <a:r>
              <a:rPr lang="en-US" altLang="zh-TW" sz="2000" b="0" dirty="0" smtClean="0">
                <a:latin typeface="+mj-lt"/>
              </a:rPr>
              <a:t>  </a:t>
            </a:r>
            <a:r>
              <a:rPr lang="en-US" altLang="zh-TW" sz="2000" b="0" dirty="0" smtClean="0">
                <a:solidFill>
                  <a:srgbClr val="FF0000"/>
                </a:solidFill>
                <a:latin typeface="+mj-lt"/>
              </a:rPr>
              <a:t>background-color</a:t>
            </a:r>
            <a:r>
              <a:rPr lang="en-US" altLang="zh-TW" sz="2000" b="0" dirty="0" smtClean="0">
                <a:latin typeface="+mj-lt"/>
              </a:rPr>
              <a:t>: </a:t>
            </a:r>
            <a:r>
              <a:rPr lang="en-US" altLang="zh-TW" sz="2000" b="0" dirty="0" smtClean="0">
                <a:solidFill>
                  <a:srgbClr val="0000CD"/>
                </a:solidFill>
                <a:latin typeface="+mj-lt"/>
              </a:rPr>
              <a:t>red</a:t>
            </a:r>
            <a:r>
              <a:rPr lang="en-US" altLang="zh-TW" sz="2000" b="0" dirty="0" smtClean="0">
                <a:latin typeface="+mj-lt"/>
              </a:rPr>
              <a:t>;</a:t>
            </a:r>
            <a:br>
              <a:rPr lang="en-US" altLang="zh-TW" sz="2000" b="0" dirty="0" smtClean="0">
                <a:latin typeface="+mj-lt"/>
              </a:rPr>
            </a:br>
            <a:r>
              <a:rPr lang="en-US" altLang="zh-TW" sz="2000" b="0" dirty="0" smtClean="0">
                <a:latin typeface="+mj-lt"/>
              </a:rPr>
              <a:t>}</a:t>
            </a:r>
            <a:br>
              <a:rPr lang="en-US" altLang="zh-TW" sz="2000" b="0" dirty="0" smtClean="0">
                <a:latin typeface="+mj-lt"/>
              </a:rPr>
            </a:br>
            <a:r>
              <a:rPr lang="en-US" altLang="zh-TW" sz="2000" b="0" dirty="0" smtClean="0">
                <a:solidFill>
                  <a:srgbClr val="A52A2A"/>
                </a:solidFill>
                <a:latin typeface="+mj-lt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sz="1350" b="0" dirty="0"/>
          </a:p>
        </p:txBody>
      </p:sp>
    </p:spTree>
    <p:extLst>
      <p:ext uri="{BB962C8B-B14F-4D97-AF65-F5344CB8AC3E}">
        <p14:creationId xmlns:p14="http://schemas.microsoft.com/office/powerpoint/2010/main" val="13398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tx1"/>
                </a:solidFill>
              </a:rPr>
              <a:t>14b. </a:t>
            </a:r>
            <a:r>
              <a:rPr lang="en-US" altLang="zh-TW" sz="4800" dirty="0">
                <a:solidFill>
                  <a:schemeClr val="tx1"/>
                </a:solidFill>
              </a:rPr>
              <a:t>Links - Create Bookmarks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Arial Narrow" panose="020B0606020202030204" pitchFamily="34" charset="0"/>
              </a:rPr>
              <a:t>HTML links can be used to create bookmarks, so that readers can jump to specific parts of a web page. </a:t>
            </a:r>
            <a:endParaRPr lang="en-US" altLang="zh-TW" dirty="0" smtClean="0">
              <a:latin typeface="Arial Narrow" panose="020B0606020202030204" pitchFamily="34" charset="0"/>
            </a:endParaRPr>
          </a:p>
          <a:p>
            <a:r>
              <a:rPr lang="zh-TW" altLang="en-US" dirty="0">
                <a:latin typeface="Arial Narrow" panose="020B0606020202030204" pitchFamily="34" charset="0"/>
              </a:rPr>
              <a:t>利用書籤可以做同一</a:t>
            </a:r>
            <a:r>
              <a:rPr lang="zh-TW" altLang="en-US" dirty="0" smtClean="0">
                <a:latin typeface="Arial Narrow" panose="020B0606020202030204" pitchFamily="34" charset="0"/>
              </a:rPr>
              <a:t>網頁彼此之間的連結</a:t>
            </a:r>
            <a:endParaRPr lang="en-US" altLang="zh-TW" dirty="0" smtClean="0">
              <a:latin typeface="Arial Narrow" panose="020B0606020202030204" pitchFamily="34" charset="0"/>
            </a:endParaRPr>
          </a:p>
          <a:p>
            <a:endParaRPr lang="zh-TW" altLang="zh-TW" b="0" dirty="0">
              <a:latin typeface="Arial Narrow" panose="020B0606020202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4996" y="5895688"/>
            <a:ext cx="7831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https://www.w3schools.com/html/html_links_bookmarks.asp</a:t>
            </a:r>
          </a:p>
        </p:txBody>
      </p:sp>
    </p:spTree>
    <p:extLst>
      <p:ext uri="{BB962C8B-B14F-4D97-AF65-F5344CB8AC3E}">
        <p14:creationId xmlns:p14="http://schemas.microsoft.com/office/powerpoint/2010/main" val="4162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Bookmark in 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Bookmarks can be useful if a web page is very long.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zh-TW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To create a bookmark - first create the bookmark, then add a link to it.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zh-TW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When the link is clicked, the page will scroll down or up to the location with the bookmark</a:t>
            </a:r>
            <a:r>
              <a:rPr lang="en-US" altLang="zh-TW" b="0" dirty="0"/>
              <a:t>.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zh-TW" altLang="en-US" b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5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First</a:t>
            </a:r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, use the id attribute to create a bookmark: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+mn-lt"/>
              </a:rPr>
              <a:t>h2</a:t>
            </a:r>
            <a:r>
              <a:rPr lang="en-US" altLang="zh-TW" b="0" dirty="0">
                <a:latin typeface="+mn-lt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+mn-lt"/>
              </a:rPr>
              <a:t>id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="C4"&gt;</a:t>
            </a:r>
            <a:r>
              <a:rPr lang="en-US" altLang="zh-TW" b="0" dirty="0">
                <a:latin typeface="+mn-lt"/>
              </a:rPr>
              <a:t>Chapter 4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+mn-lt"/>
              </a:rPr>
              <a:t>/h2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Then, add a link to the bookmark ("Jump to Chapter 4"), from within the same page: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+mn-lt"/>
              </a:rPr>
              <a:t>a</a:t>
            </a:r>
            <a:r>
              <a:rPr lang="en-US" altLang="zh-TW" b="0" dirty="0">
                <a:latin typeface="+mn-lt"/>
              </a:rPr>
              <a:t> </a:t>
            </a:r>
            <a:r>
              <a:rPr lang="en-US" altLang="zh-TW" b="0" dirty="0" err="1">
                <a:solidFill>
                  <a:srgbClr val="FF0000"/>
                </a:solidFill>
                <a:latin typeface="+mn-lt"/>
              </a:rPr>
              <a:t>href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="#C4"&gt;</a:t>
            </a:r>
            <a:r>
              <a:rPr lang="en-US" altLang="zh-TW" b="0" dirty="0">
                <a:latin typeface="+mn-lt"/>
              </a:rPr>
              <a:t>Jump to Chapter 4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+mn-lt"/>
              </a:rPr>
              <a:t>/a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TW" b="0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TW" b="0" dirty="0">
                <a:latin typeface="+mn-lt"/>
              </a:rPr>
              <a:t>You can also add a link to a bookmark on another page: 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+mn-lt"/>
              </a:rPr>
              <a:t>a</a:t>
            </a:r>
            <a:r>
              <a:rPr lang="en-US" altLang="zh-TW" b="0" dirty="0">
                <a:latin typeface="+mn-lt"/>
              </a:rPr>
              <a:t> </a:t>
            </a:r>
            <a:r>
              <a:rPr lang="en-US" altLang="zh-TW" b="0" dirty="0" err="1">
                <a:solidFill>
                  <a:srgbClr val="FF0000"/>
                </a:solidFill>
                <a:latin typeface="+mn-lt"/>
              </a:rPr>
              <a:t>href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="html_demo.html#C4"&gt; </a:t>
            </a:r>
            <a:r>
              <a:rPr lang="en-US" altLang="zh-TW" b="0" dirty="0">
                <a:latin typeface="+mn-lt"/>
              </a:rPr>
              <a:t>Jump to Chapter 4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+mn-lt"/>
              </a:rPr>
              <a:t>/a</a:t>
            </a:r>
            <a:r>
              <a:rPr lang="en-US" altLang="zh-TW" b="0" dirty="0">
                <a:solidFill>
                  <a:srgbClr val="0000CD"/>
                </a:solidFill>
                <a:latin typeface="+mn-lt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zh-TW" altLang="en-US" b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7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Links – </a:t>
            </a:r>
            <a:r>
              <a:rPr lang="en-US" altLang="zh-TW" dirty="0" smtClean="0"/>
              <a:t>Syntax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56792"/>
            <a:ext cx="10378554" cy="3685731"/>
          </a:xfrm>
        </p:spPr>
        <p:txBody>
          <a:bodyPr>
            <a:no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The HTML </a:t>
            </a:r>
            <a:r>
              <a:rPr lang="en-US" altLang="zh-TW" sz="2800" b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&lt;a&gt;</a:t>
            </a: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tag defines a hyperlink. It has the following syntax:</a:t>
            </a:r>
            <a:endParaRPr lang="en-US" altLang="zh-TW" sz="2800" b="0" dirty="0">
              <a:cs typeface="新細明體" panose="02020500000000000000" pitchFamily="18" charset="-120"/>
            </a:endParaRPr>
          </a:p>
          <a:p>
            <a:pPr marL="0" lvl="0" indent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800" b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&lt;</a:t>
            </a:r>
            <a:r>
              <a:rPr lang="en-US" altLang="zh-TW" sz="2800" b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a</a:t>
            </a:r>
            <a:r>
              <a:rPr lang="en-US" altLang="zh-TW" sz="2800" b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800" b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sz="2800" b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sz="2800" b="0" i="1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url</a:t>
            </a:r>
            <a:r>
              <a:rPr lang="en-US" altLang="zh-TW" sz="2800" b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"&gt;</a:t>
            </a:r>
            <a:r>
              <a:rPr lang="en-US" altLang="zh-TW" sz="2800" b="0" i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link text</a:t>
            </a:r>
            <a:r>
              <a:rPr lang="en-US" altLang="zh-TW" sz="2800" b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800" b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/a</a:t>
            </a:r>
            <a:r>
              <a:rPr lang="en-US" altLang="zh-TW" sz="2800" b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lang="en-US" altLang="zh-TW" sz="2800" b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0" dirty="0"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most</a:t>
            </a: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important attribute of the </a:t>
            </a:r>
            <a:r>
              <a:rPr lang="en-US" altLang="zh-TW" sz="2800" b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&lt;a&gt;</a:t>
            </a: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element is the </a:t>
            </a:r>
            <a:r>
              <a:rPr lang="en-US" altLang="zh-TW" sz="2800" b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href</a:t>
            </a: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attribute, </a:t>
            </a:r>
            <a:r>
              <a:rPr lang="en-US" altLang="zh-TW" sz="2800" b="0" dirty="0"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which</a:t>
            </a: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indicates the </a:t>
            </a:r>
            <a:r>
              <a:rPr lang="en-US" altLang="zh-TW" sz="2800" b="0" dirty="0"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link's </a:t>
            </a:r>
            <a:r>
              <a:rPr lang="en-US" altLang="zh-TW" sz="2800" b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destination</a:t>
            </a:r>
            <a:r>
              <a:rPr lang="en-US" altLang="zh-TW" sz="2800" b="0" dirty="0"/>
              <a:t> </a:t>
            </a:r>
            <a:r>
              <a:rPr lang="en-US" altLang="zh-TW" sz="2800" b="0" dirty="0" smtClean="0"/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href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= hyperlink reference</a:t>
            </a:r>
            <a:endParaRPr lang="en-US" altLang="zh-TW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388636"/>
            <a:ext cx="3950581" cy="3685731"/>
          </a:xfrm>
        </p:spPr>
        <p:txBody>
          <a:bodyPr>
            <a:normAutofit/>
          </a:bodyPr>
          <a:lstStyle/>
          <a:p>
            <a:pPr latinLnBrk="0"/>
            <a:r>
              <a:rPr lang="en-US" altLang="zh-TW" sz="2000" dirty="0"/>
              <a:t>&lt;p&gt;</a:t>
            </a:r>
            <a:r>
              <a:rPr lang="en-US" altLang="zh-TW" sz="2000" dirty="0">
                <a:solidFill>
                  <a:srgbClr val="FF0000"/>
                </a:solidFill>
              </a:rPr>
              <a:t>&lt;a </a:t>
            </a:r>
            <a:r>
              <a:rPr lang="en-US" altLang="zh-TW" sz="2000" dirty="0" err="1">
                <a:solidFill>
                  <a:srgbClr val="FF0000"/>
                </a:solidFill>
              </a:rPr>
              <a:t>href</a:t>
            </a:r>
            <a:r>
              <a:rPr lang="en-US" altLang="zh-TW" sz="2000" dirty="0">
                <a:solidFill>
                  <a:srgbClr val="FF0000"/>
                </a:solidFill>
              </a:rPr>
              <a:t>="#C4"&gt;</a:t>
            </a:r>
            <a:r>
              <a:rPr lang="en-US" altLang="zh-TW" sz="2000" dirty="0"/>
              <a:t>Jump to Chapter 4&lt;/a&gt;&lt;/p</a:t>
            </a:r>
            <a:r>
              <a:rPr lang="en-US" altLang="zh-TW" sz="2000" dirty="0" smtClean="0"/>
              <a:t>&gt;</a:t>
            </a:r>
          </a:p>
          <a:p>
            <a:pPr latinLnBrk="0"/>
            <a:endParaRPr lang="en-US" altLang="zh-TW" sz="2000" dirty="0"/>
          </a:p>
          <a:p>
            <a:pPr latinLnBrk="0"/>
            <a:r>
              <a:rPr lang="en-US" altLang="zh-TW" sz="2000" dirty="0">
                <a:solidFill>
                  <a:srgbClr val="FF0000"/>
                </a:solidFill>
              </a:rPr>
              <a:t>&lt;h2 id="C4"&gt;</a:t>
            </a:r>
            <a:r>
              <a:rPr lang="en-US" altLang="zh-TW" sz="2000" dirty="0"/>
              <a:t>Chapter 4&lt;/h2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91" y="1610854"/>
            <a:ext cx="567769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31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83362"/>
            <a:ext cx="10962536" cy="3685731"/>
          </a:xfrm>
        </p:spPr>
        <p:txBody>
          <a:bodyPr>
            <a:normAutofit/>
          </a:bodyPr>
          <a:lstStyle/>
          <a:p>
            <a:r>
              <a:rPr lang="en-US" altLang="zh-TW" sz="24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TW" sz="2400" b="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</a:t>
            </a:r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 attribute (id="value") to define bookmarks in a page</a:t>
            </a:r>
          </a:p>
          <a:p>
            <a:r>
              <a:rPr lang="en-US" altLang="zh-TW" sz="24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TW" sz="2400" b="0" dirty="0" err="1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altLang="zh-TW" sz="24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attribute (</a:t>
            </a:r>
            <a:r>
              <a:rPr lang="en-US" altLang="zh-TW" sz="2400" b="0" dirty="0" err="1"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altLang="zh-TW" sz="2400" b="0" dirty="0">
                <a:latin typeface="Verdana" panose="020B0604030504040204" pitchFamily="34" charset="0"/>
                <a:ea typeface="Verdana" panose="020B0604030504040204" pitchFamily="34" charset="0"/>
              </a:rPr>
              <a:t>="#value") to link to the bookmark</a:t>
            </a: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6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14b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619248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請</a:t>
            </a:r>
            <a:r>
              <a:rPr lang="zh-TW" altLang="en-US" dirty="0" smtClean="0">
                <a:cs typeface="新細明體" panose="02020500000000000000" pitchFamily="18" charset="-120"/>
              </a:rPr>
              <a:t>設計</a:t>
            </a:r>
            <a:r>
              <a:rPr lang="zh-TW" altLang="en-US" dirty="0">
                <a:cs typeface="新細明體" panose="02020500000000000000" pitchFamily="18" charset="-120"/>
              </a:rPr>
              <a:t>另外</a:t>
            </a:r>
            <a:r>
              <a:rPr lang="zh-TW" altLang="en-US" dirty="0" smtClean="0">
                <a:cs typeface="新細明體" panose="02020500000000000000" pitchFamily="18" charset="-120"/>
              </a:rPr>
              <a:t>一網頁，內容包含：</a:t>
            </a:r>
            <a:endParaRPr lang="en-US" altLang="zh-TW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 smtClean="0">
                <a:cs typeface="新細明體" panose="02020500000000000000" pitchFamily="18" charset="-120"/>
              </a:rPr>
              <a:t>你</a:t>
            </a:r>
            <a:r>
              <a:rPr lang="zh-TW" altLang="en-US" dirty="0">
                <a:cs typeface="新細明體" panose="02020500000000000000" pitchFamily="18" charset="-120"/>
              </a:rPr>
              <a:t>過去</a:t>
            </a:r>
            <a:r>
              <a:rPr lang="en-US" altLang="zh-TW" dirty="0">
                <a:cs typeface="新細明體" panose="02020500000000000000" pitchFamily="18" charset="-120"/>
              </a:rPr>
              <a:t>3</a:t>
            </a:r>
            <a:r>
              <a:rPr lang="zh-TW" altLang="en-US" dirty="0">
                <a:cs typeface="新細明體" panose="02020500000000000000" pitchFamily="18" charset="-120"/>
              </a:rPr>
              <a:t>學期所修的課程</a:t>
            </a:r>
            <a:r>
              <a:rPr lang="zh-TW" altLang="en-US" dirty="0" smtClean="0">
                <a:cs typeface="新細明體" panose="02020500000000000000" pitchFamily="18" charset="-120"/>
              </a:rPr>
              <a:t>，分為</a:t>
            </a:r>
            <a:r>
              <a:rPr lang="en-US" altLang="zh-TW" dirty="0" smtClean="0">
                <a:cs typeface="新細明體" panose="02020500000000000000" pitchFamily="18" charset="-120"/>
              </a:rPr>
              <a:t>3</a:t>
            </a:r>
            <a:r>
              <a:rPr lang="zh-TW" altLang="en-US" dirty="0" smtClean="0">
                <a:cs typeface="新細明體" panose="02020500000000000000" pitchFamily="18" charset="-120"/>
              </a:rPr>
              <a:t>個區塊。</a:t>
            </a:r>
            <a:endParaRPr lang="en-US" altLang="zh-TW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>
                <a:cs typeface="新細明體" panose="02020500000000000000" pitchFamily="18" charset="-120"/>
              </a:rPr>
              <a:t>在最上面，</a:t>
            </a:r>
            <a:r>
              <a:rPr lang="zh-TW" altLang="en-US" dirty="0" smtClean="0">
                <a:cs typeface="新細明體" panose="02020500000000000000" pitchFamily="18" charset="-120"/>
              </a:rPr>
              <a:t>設計</a:t>
            </a:r>
            <a:r>
              <a:rPr lang="en-US" altLang="zh-TW" dirty="0" smtClean="0">
                <a:cs typeface="新細明體" panose="02020500000000000000" pitchFamily="18" charset="-120"/>
              </a:rPr>
              <a:t>3</a:t>
            </a:r>
            <a:r>
              <a:rPr lang="zh-TW" altLang="en-US" dirty="0" smtClean="0">
                <a:cs typeface="新細明體" panose="02020500000000000000" pitchFamily="18" charset="-120"/>
              </a:rPr>
              <a:t>個連結，按連結</a:t>
            </a:r>
            <a:r>
              <a:rPr lang="zh-TW" altLang="en-US" dirty="0">
                <a:cs typeface="新細明體" panose="02020500000000000000" pitchFamily="18" charset="-120"/>
              </a:rPr>
              <a:t>利用</a:t>
            </a:r>
            <a:r>
              <a:rPr lang="en-US" altLang="zh-TW" dirty="0">
                <a:cs typeface="新細明體" panose="02020500000000000000" pitchFamily="18" charset="-120"/>
              </a:rPr>
              <a:t>id</a:t>
            </a:r>
            <a:r>
              <a:rPr lang="zh-TW" altLang="en-US" dirty="0" smtClean="0">
                <a:cs typeface="新細明體" panose="02020500000000000000" pitchFamily="18" charset="-120"/>
              </a:rPr>
              <a:t>，可以自動跳到該學期所修課程之介紹。</a:t>
            </a:r>
            <a:endParaRPr lang="en-US" altLang="zh-TW" dirty="0" smtClean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dirty="0"/>
              <a:t>HW14a </a:t>
            </a:r>
            <a:r>
              <a:rPr lang="zh-TW" altLang="en-US" dirty="0"/>
              <a:t>和 </a:t>
            </a:r>
            <a:r>
              <a:rPr lang="en-US" altLang="zh-TW" dirty="0"/>
              <a:t>HW14b.htm)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上傳截止時間：上課次日晚上</a:t>
            </a:r>
            <a:r>
              <a:rPr lang="en-US" altLang="zh-TW" b="1" dirty="0"/>
              <a:t>11.00</a:t>
            </a:r>
            <a:r>
              <a:rPr lang="zh-TW" altLang="en-US" b="1" dirty="0"/>
              <a:t>前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請在</a:t>
            </a:r>
            <a:r>
              <a:rPr lang="en-US" altLang="zh-TW" b="1" dirty="0"/>
              <a:t>google</a:t>
            </a:r>
            <a:r>
              <a:rPr lang="zh-TW" altLang="en-US" b="1" dirty="0"/>
              <a:t>表單，填入可鏈結網址：例如</a:t>
            </a:r>
            <a:r>
              <a:rPr lang="en-US" altLang="zh-TW" b="1" dirty="0">
                <a:hlinkClick r:id="rId2"/>
              </a:rPr>
              <a:t>http://fs2.just.edu.tw</a:t>
            </a:r>
            <a:r>
              <a:rPr lang="en-US" altLang="zh-TW" b="1">
                <a:hlinkClick r:id="rId2"/>
              </a:rPr>
              <a:t>/~</a:t>
            </a:r>
            <a:r>
              <a:rPr lang="en-US" altLang="zh-TW" b="1" smtClean="0">
                <a:hlinkClick r:id="rId2"/>
              </a:rPr>
              <a:t>s</a:t>
            </a:r>
            <a:r>
              <a:rPr lang="en-US" altLang="zh-TW" b="1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smtClean="0">
                <a:hlinkClick r:id="rId2"/>
              </a:rPr>
              <a:t>/hw</a:t>
            </a:r>
            <a:r>
              <a:rPr lang="en-US" altLang="zh-TW" b="1" smtClean="0">
                <a:solidFill>
                  <a:srgbClr val="FF0000"/>
                </a:solidFill>
                <a:hlinkClick r:id="rId2"/>
              </a:rPr>
              <a:t>14a</a:t>
            </a:r>
            <a:r>
              <a:rPr lang="en-US" altLang="zh-TW" b="1" smtClean="0">
                <a:hlinkClick r:id="rId2"/>
              </a:rPr>
              <a:t>.htm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>
                <a:hlinkClick r:id="rId3"/>
              </a:rPr>
              <a:t>https://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b="1" dirty="0"/>
              <a:t>http://fs3.just.edu.tw/~</a:t>
            </a:r>
            <a:r>
              <a:rPr lang="en-US" altLang="zh-TW" b="1" dirty="0" smtClean="0"/>
              <a:t>cc/04_teach/doc/useFTP.htm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Links – </a:t>
            </a:r>
            <a:r>
              <a:rPr lang="en-US" altLang="zh-TW" dirty="0" smtClean="0"/>
              <a:t>Syntax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83362"/>
            <a:ext cx="10370042" cy="3685731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By default, links will appear as follows in all browsers:</a:t>
            </a:r>
            <a:endParaRPr lang="zh-TW" altLang="zh-TW" b="0" dirty="0">
              <a:latin typeface="Verdana" panose="020B0604030504040204" pitchFamily="34" charset="0"/>
            </a:endParaRPr>
          </a:p>
          <a:p>
            <a:pPr lvl="0"/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An unvisited link is underlined and blue</a:t>
            </a:r>
            <a:endParaRPr lang="zh-TW" altLang="zh-TW" b="0" dirty="0">
              <a:latin typeface="Verdana" panose="020B0604030504040204" pitchFamily="34" charset="0"/>
            </a:endParaRPr>
          </a:p>
          <a:p>
            <a:pPr lvl="0"/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A visited link is underlined and purple</a:t>
            </a:r>
            <a:endParaRPr lang="zh-TW" altLang="zh-TW" b="0" dirty="0">
              <a:latin typeface="Verdana" panose="020B0604030504040204" pitchFamily="34" charset="0"/>
            </a:endParaRPr>
          </a:p>
          <a:p>
            <a:pPr lvl="0"/>
            <a:r>
              <a:rPr lang="en-US" altLang="zh-TW" b="0" dirty="0">
                <a:latin typeface="Verdana" panose="020B0604030504040204" pitchFamily="34" charset="0"/>
                <a:ea typeface="Verdana" panose="020B0604030504040204" pitchFamily="34" charset="0"/>
              </a:rPr>
              <a:t>An active link is underlined and </a:t>
            </a:r>
            <a:r>
              <a:rPr lang="en-US" altLang="zh-TW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red</a:t>
            </a:r>
            <a:endParaRPr lang="zh-TW" altLang="zh-TW" b="0" dirty="0">
              <a:latin typeface="Verdana" panose="020B060403050404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5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Links - The target </a:t>
            </a:r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45" y="2071394"/>
            <a:ext cx="11044444" cy="3685731"/>
          </a:xfrm>
        </p:spPr>
        <p:txBody>
          <a:bodyPr>
            <a:normAutofit/>
          </a:bodyPr>
          <a:lstStyle/>
          <a:p>
            <a:pPr latinLnBrk="0">
              <a:lnSpc>
                <a:spcPct val="120000"/>
              </a:lnSpc>
              <a:spcBef>
                <a:spcPts val="200"/>
              </a:spcBef>
            </a:pPr>
            <a:r>
              <a:rPr lang="en-US" altLang="zh-TW" sz="2000" b="0" dirty="0">
                <a:latin typeface="Verdana" panose="020B0604030504040204" pitchFamily="34" charset="0"/>
                <a:ea typeface="Verdana" panose="020B0604030504040204" pitchFamily="34" charset="0"/>
              </a:rPr>
              <a:t>By default, the linked page will be displayed in the current browser window. To change this, you must specify another target for the link</a:t>
            </a:r>
            <a:r>
              <a:rPr lang="en-US" altLang="zh-TW" sz="2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TW" sz="20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</a:t>
            </a:r>
            <a:r>
              <a:rPr lang="en-US" altLang="zh-TW" sz="2000" dirty="0">
                <a:latin typeface="Verdana" panose="020B0604030504040204" pitchFamily="34" charset="0"/>
                <a:ea typeface="Verdana" panose="020B0604030504040204" pitchFamily="34" charset="0"/>
              </a:rPr>
              <a:t> attribute can have one of the following values</a:t>
            </a:r>
            <a:endParaRPr lang="en-US" altLang="zh-TW" sz="2000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atinLnBrk="0"/>
            <a:endParaRPr lang="zh-TW" altLang="en-US" sz="2400" b="0" dirty="0">
              <a:latin typeface="Verdana" panose="020B060403050404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42407"/>
              </p:ext>
            </p:extLst>
          </p:nvPr>
        </p:nvGraphicFramePr>
        <p:xfrm>
          <a:off x="1036319" y="3341567"/>
          <a:ext cx="10393681" cy="2844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9326">
                  <a:extLst>
                    <a:ext uri="{9D8B030D-6E8A-4147-A177-3AD203B41FA5}">
                      <a16:colId xmlns:a16="http://schemas.microsoft.com/office/drawing/2014/main" val="2709662682"/>
                    </a:ext>
                  </a:extLst>
                </a:gridCol>
                <a:gridCol w="9144355">
                  <a:extLst>
                    <a:ext uri="{9D8B030D-6E8A-4147-A177-3AD203B41FA5}">
                      <a16:colId xmlns:a16="http://schemas.microsoft.com/office/drawing/2014/main" val="2117282562"/>
                    </a:ext>
                  </a:extLst>
                </a:gridCol>
              </a:tblGrid>
              <a:tr h="5689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新畫面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71355"/>
                  </a:ext>
                </a:extLst>
              </a:tr>
              <a:tr h="5689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_self 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出現在點擊的網頁或子網頁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預設值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，若本網頁有其他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，仍會存在。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21920"/>
                  </a:ext>
                </a:extLst>
              </a:tr>
              <a:tr h="5689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_blank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全新的視窗網頁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669687"/>
                  </a:ext>
                </a:extLst>
              </a:tr>
              <a:tr h="5689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_parent 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出現在本網頁的主頁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92584"/>
                  </a:ext>
                </a:extLst>
              </a:tr>
              <a:tr h="5689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_top 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全新的視窗網頁，但在本網頁的主頁出現。若本網頁有其他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，會被取代。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03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430" y="1946106"/>
            <a:ext cx="6020112" cy="430493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23265" y="2244436"/>
            <a:ext cx="3789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6450" indent="-8064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dirty="0"/>
              <a:t>_self</a:t>
            </a:r>
            <a:r>
              <a:rPr lang="zh-TW" altLang="en-US" dirty="0"/>
              <a:t>：淺藍色區域</a:t>
            </a:r>
          </a:p>
          <a:p>
            <a:pPr marL="806450" indent="-8064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dirty="0" smtClean="0"/>
              <a:t>_blank</a:t>
            </a:r>
            <a:r>
              <a:rPr lang="zh-TW" altLang="en-US" dirty="0" smtClean="0"/>
              <a:t>：新網頁</a:t>
            </a:r>
            <a:endParaRPr lang="en-US" altLang="zh-TW" dirty="0" smtClean="0"/>
          </a:p>
          <a:p>
            <a:pPr marL="806450" indent="-8064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dirty="0" smtClean="0"/>
              <a:t>_parent</a:t>
            </a:r>
            <a:r>
              <a:rPr lang="zh-TW" altLang="en-US" dirty="0" smtClean="0"/>
              <a:t>：</a:t>
            </a:r>
            <a:r>
              <a:rPr lang="zh-TW" altLang="en-US" dirty="0"/>
              <a:t>米</a:t>
            </a:r>
            <a:r>
              <a:rPr lang="zh-TW" altLang="en-US" dirty="0" smtClean="0"/>
              <a:t>色</a:t>
            </a:r>
            <a:r>
              <a:rPr lang="zh-TW" altLang="en-US" dirty="0"/>
              <a:t>區域</a:t>
            </a:r>
          </a:p>
          <a:p>
            <a:pPr marL="806450" indent="-8064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dirty="0" smtClean="0"/>
              <a:t>_top</a:t>
            </a:r>
            <a:r>
              <a:rPr lang="zh-TW" altLang="en-US" dirty="0" smtClean="0"/>
              <a:t>：</a:t>
            </a:r>
            <a:r>
              <a:rPr lang="zh-TW" altLang="en-US" dirty="0"/>
              <a:t>米</a:t>
            </a:r>
            <a:r>
              <a:rPr lang="zh-TW" altLang="en-US" dirty="0" smtClean="0"/>
              <a:t>色區域</a:t>
            </a:r>
            <a:r>
              <a:rPr lang="en-US" altLang="zh-TW" dirty="0" smtClean="0"/>
              <a:t>(</a:t>
            </a:r>
            <a:r>
              <a:rPr lang="zh-TW" altLang="en-US" dirty="0" smtClean="0"/>
              <a:t>擴大，淺藍、綠色區域都不見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68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Absolute URLs vs. Relative URLs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/>
              <a:t>absolute </a:t>
            </a:r>
            <a:r>
              <a:rPr lang="en-US" altLang="zh-TW" dirty="0"/>
              <a:t>URL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外部連結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0" dirty="0" smtClean="0"/>
              <a:t>(</a:t>
            </a:r>
            <a:r>
              <a:rPr lang="en-US" altLang="zh-TW" b="0" dirty="0"/>
              <a:t>a full web address) in the </a:t>
            </a:r>
            <a:r>
              <a:rPr lang="en-US" altLang="zh-TW" b="0" dirty="0" err="1">
                <a:solidFill>
                  <a:srgbClr val="DC143C"/>
                </a:solidFill>
              </a:rPr>
              <a:t>href</a:t>
            </a:r>
            <a:r>
              <a:rPr lang="en-US" altLang="zh-TW" b="0" dirty="0"/>
              <a:t> attribute.</a:t>
            </a: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0" dirty="0"/>
              <a:t>A local link (a link to a page within the same website) is specified with a </a:t>
            </a:r>
            <a:r>
              <a:rPr lang="en-US" altLang="zh-TW" dirty="0"/>
              <a:t>relative URL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內部</a:t>
            </a:r>
            <a:r>
              <a:rPr lang="zh-TW" altLang="en-US" dirty="0"/>
              <a:t>連結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0" dirty="0" smtClean="0"/>
              <a:t>(</a:t>
            </a:r>
            <a:r>
              <a:rPr lang="en-US" altLang="zh-TW" b="0" dirty="0"/>
              <a:t>without the "https://</a:t>
            </a:r>
            <a:r>
              <a:rPr lang="en-US" altLang="zh-TW" b="0" dirty="0" smtClean="0"/>
              <a:t>www."):</a:t>
            </a:r>
            <a:endParaRPr lang="en-US" altLang="zh-TW" b="0" dirty="0"/>
          </a:p>
          <a:p>
            <a:pPr marL="0" indent="0">
              <a:buNone/>
            </a:pPr>
            <a:endParaRPr lang="zh-TW" altLang="en-US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Absolute URLs vs. Relative URLs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b="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latin typeface="Consolas" panose="020B0609020204030204" pitchFamily="49" charset="0"/>
              </a:rPr>
              <a:t>Absolute URLs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="https://www.w3.org/"&gt;</a:t>
            </a:r>
            <a:r>
              <a:rPr lang="en-US" altLang="zh-TW" b="0" dirty="0">
                <a:latin typeface="Consolas" panose="020B0609020204030204" pitchFamily="49" charset="0"/>
              </a:rPr>
              <a:t>W3C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a </a:t>
            </a:r>
            <a:r>
              <a:rPr lang="en-US" altLang="zh-TW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="https://www.google.com/"&gt;</a:t>
            </a:r>
            <a:r>
              <a:rPr lang="en-US" altLang="zh-TW" b="0" dirty="0">
                <a:latin typeface="Consolas" panose="020B0609020204030204" pitchFamily="49" charset="0"/>
              </a:rPr>
              <a:t>Google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TW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latin typeface="Consolas" panose="020B0609020204030204" pitchFamily="49" charset="0"/>
              </a:rPr>
              <a:t>Relative URLs&lt;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b="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="html_images.asp"&gt;</a:t>
            </a:r>
            <a:r>
              <a:rPr lang="en-US" altLang="zh-TW" b="0" dirty="0">
                <a:latin typeface="Consolas" panose="020B0609020204030204" pitchFamily="49" charset="0"/>
              </a:rPr>
              <a:t>HTML Images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a </a:t>
            </a:r>
            <a:r>
              <a:rPr lang="en-US" altLang="zh-TW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US" altLang="zh-TW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/default.asp"&gt;</a:t>
            </a:r>
            <a:r>
              <a:rPr lang="en-US" altLang="zh-TW" b="0" dirty="0">
                <a:latin typeface="Consolas" panose="020B0609020204030204" pitchFamily="49" charset="0"/>
              </a:rPr>
              <a:t>CSS Tutorial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TW" altLang="en-US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Links - Use an Image as a 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To use an image as a link, just put the </a:t>
            </a:r>
            <a:r>
              <a:rPr lang="en-US" altLang="zh-TW" sz="2800" b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zh-TW" sz="2800" b="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altLang="zh-TW" sz="2800" b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tag inside the </a:t>
            </a:r>
            <a:r>
              <a:rPr lang="en-US" altLang="zh-TW" sz="2800" b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&lt;a&gt;</a:t>
            </a:r>
            <a:r>
              <a:rPr lang="en-US" altLang="zh-TW" sz="2800" b="0" dirty="0">
                <a:latin typeface="Verdana" panose="020B0604030504040204" pitchFamily="34" charset="0"/>
                <a:ea typeface="Verdana" panose="020B0604030504040204" pitchFamily="34" charset="0"/>
              </a:rPr>
              <a:t> tag: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sz="2400" b="0" dirty="0">
                <a:solidFill>
                  <a:srgbClr val="A52A2A"/>
                </a:solidFill>
                <a:latin typeface="+mn-lt"/>
              </a:rPr>
              <a:t>a</a:t>
            </a:r>
            <a:r>
              <a:rPr lang="en-US" altLang="zh-TW" sz="2400" b="0" dirty="0">
                <a:latin typeface="+mn-lt"/>
              </a:rPr>
              <a:t> </a:t>
            </a:r>
            <a:r>
              <a:rPr lang="en-US" altLang="zh-TW" sz="2400" b="0" dirty="0" err="1">
                <a:solidFill>
                  <a:srgbClr val="FF0000"/>
                </a:solidFill>
                <a:latin typeface="+mn-lt"/>
              </a:rPr>
              <a:t>href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="default.asp"&gt;</a:t>
            </a:r>
          </a:p>
          <a:p>
            <a:pPr marL="0" indent="0">
              <a:buNone/>
            </a:pPr>
            <a:r>
              <a:rPr lang="en-US" altLang="zh-TW" sz="2400" b="0" dirty="0" smtClean="0">
                <a:solidFill>
                  <a:srgbClr val="0000CD"/>
                </a:solidFill>
                <a:latin typeface="+mn-lt"/>
              </a:rPr>
              <a:t>&lt;</a:t>
            </a:r>
            <a:r>
              <a:rPr lang="en-US" altLang="zh-TW" sz="2400" b="0" dirty="0" err="1">
                <a:solidFill>
                  <a:srgbClr val="A52A2A"/>
                </a:solidFill>
                <a:latin typeface="+mn-lt"/>
              </a:rPr>
              <a:t>img</a:t>
            </a:r>
            <a:r>
              <a:rPr lang="en-US" altLang="zh-TW" sz="2400" b="0" dirty="0">
                <a:latin typeface="+mn-lt"/>
              </a:rPr>
              <a:t> </a:t>
            </a:r>
            <a:r>
              <a:rPr lang="en-US" altLang="zh-TW" sz="2400" b="0" dirty="0" err="1">
                <a:solidFill>
                  <a:srgbClr val="FF0000"/>
                </a:solidFill>
                <a:latin typeface="+mn-lt"/>
              </a:rPr>
              <a:t>src</a:t>
            </a:r>
            <a:r>
              <a:rPr lang="en-US" altLang="zh-TW" sz="2400" b="0" dirty="0" smtClean="0">
                <a:solidFill>
                  <a:srgbClr val="0000CD"/>
                </a:solidFill>
                <a:latin typeface="+mn-lt"/>
              </a:rPr>
              <a:t>="smiley.gif"</a:t>
            </a:r>
            <a:r>
              <a:rPr lang="en-US" altLang="zh-TW" sz="2400" b="0" dirty="0" smtClean="0">
                <a:latin typeface="+mn-lt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+mn-lt"/>
              </a:rPr>
              <a:t>alt</a:t>
            </a:r>
            <a:r>
              <a:rPr lang="en-US" altLang="zh-TW" sz="2400" b="0" dirty="0" smtClean="0">
                <a:solidFill>
                  <a:srgbClr val="0000CD"/>
                </a:solidFill>
                <a:latin typeface="+mn-lt"/>
              </a:rPr>
              <a:t>="no 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show </a:t>
            </a:r>
            <a:r>
              <a:rPr lang="en-US" altLang="zh-TW" sz="2400" b="0" dirty="0" smtClean="0">
                <a:solidFill>
                  <a:srgbClr val="0000CD"/>
                </a:solidFill>
                <a:latin typeface="+mn-lt"/>
              </a:rPr>
              <a:t>"</a:t>
            </a:r>
            <a:r>
              <a:rPr lang="en-US" altLang="zh-TW" sz="2400" b="0" dirty="0" smtClean="0">
                <a:latin typeface="+mn-lt"/>
              </a:rPr>
              <a:t> </a:t>
            </a:r>
            <a:r>
              <a:rPr lang="en-US" altLang="zh-TW" sz="2400" b="0" dirty="0" smtClean="0">
                <a:solidFill>
                  <a:srgbClr val="FF0000"/>
                </a:solidFill>
                <a:latin typeface="+mn-lt"/>
              </a:rPr>
              <a:t>style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="width:42px"&gt;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rgbClr val="A52A2A"/>
                </a:solidFill>
                <a:latin typeface="+mn-lt"/>
              </a:rPr>
              <a:t>&lt;/a</a:t>
            </a:r>
            <a:r>
              <a:rPr lang="en-US" altLang="zh-TW" sz="2400" b="0" dirty="0">
                <a:solidFill>
                  <a:srgbClr val="0000CD"/>
                </a:solidFill>
                <a:latin typeface="+mn-lt"/>
              </a:rPr>
              <a:t>&gt;</a:t>
            </a:r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 / HTML - Links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2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2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1895</Words>
  <Application>Microsoft Office PowerPoint</Application>
  <PresentationFormat>寬螢幕</PresentationFormat>
  <Paragraphs>255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細明體</vt:lpstr>
      <vt:lpstr>微軟正黑體</vt:lpstr>
      <vt:lpstr>新細明體</vt:lpstr>
      <vt:lpstr>Arial</vt:lpstr>
      <vt:lpstr>Arial Narrow</vt:lpstr>
      <vt:lpstr>Calibri</vt:lpstr>
      <vt:lpstr>Consolas</vt:lpstr>
      <vt:lpstr>Times New Roman</vt:lpstr>
      <vt:lpstr>Verdana</vt:lpstr>
      <vt:lpstr>Wingdings</vt:lpstr>
      <vt:lpstr>回顧</vt:lpstr>
      <vt:lpstr>14. Links</vt:lpstr>
      <vt:lpstr>HTML Links - Hyperlinks</vt:lpstr>
      <vt:lpstr>HTML Links – Syntax 1</vt:lpstr>
      <vt:lpstr>HTML Links – Syntax 2</vt:lpstr>
      <vt:lpstr>HTML Links - The target Attribute</vt:lpstr>
      <vt:lpstr>範例</vt:lpstr>
      <vt:lpstr>Absolute URLs vs. Relative URLs</vt:lpstr>
      <vt:lpstr>Absolute URLs vs. Relative URLs</vt:lpstr>
      <vt:lpstr>HTML Links - Use an Image as a Link</vt:lpstr>
      <vt:lpstr>Link to an Email Address</vt:lpstr>
      <vt:lpstr>Example</vt:lpstr>
      <vt:lpstr>Button as a Link</vt:lpstr>
      <vt:lpstr>Link titles(當游標移到時，補充說明)</vt:lpstr>
      <vt:lpstr>Summary 1</vt:lpstr>
      <vt:lpstr>HTML Link Tags</vt:lpstr>
      <vt:lpstr>作業14a</vt:lpstr>
      <vt:lpstr>作業14a</vt:lpstr>
      <vt:lpstr>PowerPoint 簡報</vt:lpstr>
      <vt:lpstr>PowerPoint 簡報</vt:lpstr>
      <vt:lpstr>作業補充</vt:lpstr>
      <vt:lpstr>14a. Links - Different Colors</vt:lpstr>
      <vt:lpstr>HTML Link Colors-1</vt:lpstr>
      <vt:lpstr>Example 1</vt:lpstr>
      <vt:lpstr>Example 2</vt:lpstr>
      <vt:lpstr>HTML Link Colors-1</vt:lpstr>
      <vt:lpstr>Link Buttons</vt:lpstr>
      <vt:lpstr>14b. Links - Create Bookmarks</vt:lpstr>
      <vt:lpstr>Create a Bookmark in HTML</vt:lpstr>
      <vt:lpstr>Example </vt:lpstr>
      <vt:lpstr>PowerPoint 簡報</vt:lpstr>
      <vt:lpstr>Summary 2</vt:lpstr>
      <vt:lpstr>作業14b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數字的運算</dc:title>
  <dc:creator>HP Li</dc:creator>
  <cp:lastModifiedBy>李弘斌</cp:lastModifiedBy>
  <cp:revision>123</cp:revision>
  <dcterms:created xsi:type="dcterms:W3CDTF">2021-12-11T05:19:50Z</dcterms:created>
  <dcterms:modified xsi:type="dcterms:W3CDTF">2022-03-27T22:46:34Z</dcterms:modified>
</cp:coreProperties>
</file>