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2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0FBB-16CA-4ECD-A9D1-7BF332A8CA49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ED8D-E656-42A6-AAB1-81B32B59BE59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5008-88E4-4319-AFF8-41C9017CD90C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DB07-F77B-40DB-924E-C03650C59890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FC09-D84E-492C-82C0-27CFBA361E5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 - favicon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4B8A-EE63-4EDD-B13D-2BFA6C65D7E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F1F9-B331-4DAE-B804-095BD1F6EE67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F121-1AAF-44DD-9756-26728B419658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D0EB-5B12-4433-8F81-21E2021D6A1C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7F02-993F-4E96-92EE-99BE92CD87C2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9A7215-7679-4B82-A2DC-0F6382E32A6A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7F0-5386-401E-9530-253B4E6ED79C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4345-901F-42D1-8C31-DD76ED181683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8867-AD00-4746-AF15-9717BB4FF06E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785-9088-44CD-99DD-D418F29D5234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EE88-E6F6-48EC-B0E8-6D04A4B041BF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1E3D-2719-4FB1-A1ED-62B95DFA5C45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4007-5B57-4AEC-B1F5-DE756446B0D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27AB-2ABA-43C6-AA66-E6BA9E3CA612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AC8A-D3BD-4D2F-9846-EF126EC4515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F88-3FE0-400F-8D0A-1441D8CE1404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E949-1975-406E-9320-C9984779C4FF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1082F9-A96A-4565-8FD9-06E20D840206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E31394-DC2D-4692-A52A-086C66D7954D}" type="datetime1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 - favicon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avicon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link.asp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s2.just.edu.tw/~s123456789/hw7.htm" TargetMode="External"/><Relationship Id="rId2" Type="http://schemas.openxmlformats.org/officeDocument/2006/relationships/hyperlink" Target="https://favicon.cc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16.ht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vicon.cc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16</a:t>
            </a:r>
            <a:r>
              <a:rPr lang="en-US" altLang="zh-TW" dirty="0" smtClean="0"/>
              <a:t>. </a:t>
            </a:r>
            <a:r>
              <a:rPr lang="en-US" altLang="zh-TW" dirty="0" smtClean="0"/>
              <a:t>Favicon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cap="none" dirty="0" smtClean="0">
                <a:latin typeface="微軟正黑體" panose="020B0604030504040204" pitchFamily="34" charset="-120"/>
              </a:rPr>
              <a:t>A favicon is a small image displayed next to the page title in the browser tab.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>
                <a:latin typeface="微軟正黑體" panose="020B0604030504040204" pitchFamily="34" charset="-120"/>
              </a:rPr>
              <a:t>Favicon</a:t>
            </a:r>
            <a:r>
              <a:rPr lang="zh-TW" altLang="en-US" cap="none" dirty="0" smtClean="0">
                <a:latin typeface="微軟正黑體" panose="020B0604030504040204" pitchFamily="34" charset="-120"/>
              </a:rPr>
              <a:t>是網頁標題旁邊的小圖案。</a:t>
            </a:r>
            <a:endParaRPr lang="zh-TW" altLang="zh-TW" b="1" cap="none" dirty="0" smtClean="0"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574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TW" u="sng" kern="0" dirty="0">
                <a:solidFill>
                  <a:srgbClr val="FF0000"/>
                </a:solidFill>
                <a:latin typeface="微軟正黑體" panose="020B0604030504040204" pitchFamily="34" charset="-120"/>
                <a:cs typeface="新細明體" panose="02020500000000000000" pitchFamily="18" charset="-120"/>
                <a:hlinkClick r:id="rId2"/>
              </a:rPr>
              <a:t>https://www.w3schools.com/html/html_favicon.asp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HTML &lt;link&gt; element to insert a favicon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93743" y="2763508"/>
            <a:ext cx="9407687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79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40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&lt;</a:t>
            </a:r>
            <a:r>
              <a:rPr lang="en-US" altLang="zh-TW" sz="4000" kern="0" dirty="0">
                <a:solidFill>
                  <a:srgbClr val="A52A2A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link</a:t>
            </a:r>
            <a:r>
              <a:rPr lang="en-US" altLang="zh-TW" sz="4000" kern="0" dirty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</a:t>
            </a:r>
            <a:endParaRPr lang="en-US" altLang="zh-TW" sz="4000" kern="0" dirty="0" smtClean="0">
              <a:solidFill>
                <a:srgbClr val="FF0000"/>
              </a:solidFill>
              <a:latin typeface="Consolas" panose="020B0609020204030204" pitchFamily="49" charset="0"/>
              <a:cs typeface="新細明體" panose="02020500000000000000" pitchFamily="18" charset="-120"/>
            </a:endParaRPr>
          </a:p>
          <a:p>
            <a:pPr marL="9779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4000" kern="0" dirty="0" err="1" smtClean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rel</a:t>
            </a:r>
            <a:r>
              <a:rPr lang="en-US" altLang="zh-TW" sz="40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="icon"</a:t>
            </a:r>
            <a:r>
              <a:rPr lang="en-US" altLang="zh-TW" sz="4000" kern="0" dirty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</a:t>
            </a:r>
          </a:p>
          <a:p>
            <a:pPr marL="9779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4000" kern="0" dirty="0" smtClean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type</a:t>
            </a:r>
            <a:r>
              <a:rPr lang="en-US" altLang="zh-TW" sz="4000" kern="0" dirty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="image/x-icon"</a:t>
            </a:r>
            <a:r>
              <a:rPr lang="en-US" altLang="zh-TW" sz="4000" kern="0" dirty="0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 </a:t>
            </a:r>
            <a:r>
              <a:rPr lang="en-US" altLang="zh-TW" sz="4000" kern="0" dirty="0" err="1">
                <a:solidFill>
                  <a:srgbClr val="FF0000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href</a:t>
            </a:r>
            <a:r>
              <a:rPr lang="en-US" altLang="zh-TW" sz="4000" kern="0" dirty="0" smtClean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="favicon.ico“</a:t>
            </a:r>
          </a:p>
          <a:p>
            <a:pPr marL="9779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4000" kern="0" dirty="0" smtClean="0">
                <a:solidFill>
                  <a:srgbClr val="0000CD"/>
                </a:solidFill>
                <a:latin typeface="Consolas" panose="020B0609020204030204" pitchFamily="49" charset="0"/>
                <a:cs typeface="新細明體" panose="02020500000000000000" pitchFamily="18" charset="-120"/>
              </a:rPr>
              <a:t>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Link 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90241"/>
              </p:ext>
            </p:extLst>
          </p:nvPr>
        </p:nvGraphicFramePr>
        <p:xfrm>
          <a:off x="1068387" y="2365784"/>
          <a:ext cx="10058400" cy="18396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1567">
                  <a:extLst>
                    <a:ext uri="{9D8B030D-6E8A-4147-A177-3AD203B41FA5}">
                      <a16:colId xmlns:a16="http://schemas.microsoft.com/office/drawing/2014/main" val="2339922002"/>
                    </a:ext>
                  </a:extLst>
                </a:gridCol>
                <a:gridCol w="7916833">
                  <a:extLst>
                    <a:ext uri="{9D8B030D-6E8A-4147-A177-3AD203B41FA5}">
                      <a16:colId xmlns:a16="http://schemas.microsoft.com/office/drawing/2014/main" val="2593398487"/>
                    </a:ext>
                  </a:extLst>
                </a:gridCol>
              </a:tblGrid>
              <a:tr h="955707"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Description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36173518"/>
                  </a:ext>
                </a:extLst>
              </a:tr>
              <a:tr h="777081"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  <a:hlinkClick r:id="rId2"/>
                        </a:rPr>
                        <a:t>&lt;link&gt;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Defines the relationship between a document and an external resource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07715022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5617845" cy="40233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請利用</a:t>
            </a:r>
            <a:r>
              <a:rPr lang="en-US" altLang="zh-TW" u="sng" dirty="0">
                <a:hlinkClick r:id="rId2"/>
              </a:rPr>
              <a:t>https://favicon.cc </a:t>
            </a:r>
            <a:r>
              <a:rPr lang="zh-TW" altLang="en-US" b="1" dirty="0" smtClean="0">
                <a:cs typeface="新細明體" panose="02020500000000000000" pitchFamily="18" charset="-120"/>
              </a:rPr>
              <a:t>作一個小圖像。</a:t>
            </a:r>
            <a:endParaRPr lang="en-US" altLang="zh-TW" b="1" dirty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並製作一網頁，</a:t>
            </a:r>
            <a:r>
              <a:rPr lang="zh-TW" altLang="en-US" b="1" dirty="0">
                <a:cs typeface="新細明體" panose="02020500000000000000" pitchFamily="18" charset="-120"/>
              </a:rPr>
              <a:t>上傳小</a:t>
            </a:r>
            <a:r>
              <a:rPr lang="zh-TW" altLang="en-US" b="1" dirty="0" smtClean="0">
                <a:cs typeface="新細明體" panose="02020500000000000000" pitchFamily="18" charset="-120"/>
              </a:rPr>
              <a:t>圖像，讓標題旁有該小圖像。</a:t>
            </a:r>
            <a:endParaRPr lang="en-US" altLang="zh-TW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>
                <a:cs typeface="新細明體" panose="02020500000000000000" pitchFamily="18" charset="-120"/>
              </a:rPr>
              <a:t>請將網頁與小圖像</a:t>
            </a:r>
            <a:r>
              <a:rPr lang="en-US" altLang="zh-TW" b="1" dirty="0" smtClean="0">
                <a:cs typeface="新細明體" panose="02020500000000000000" pitchFamily="18" charset="-120"/>
              </a:rPr>
              <a:t>(</a:t>
            </a:r>
            <a:r>
              <a:rPr lang="zh-TW" altLang="en-US" b="1" dirty="0" smtClean="0">
                <a:cs typeface="新細明體" panose="02020500000000000000" pitchFamily="18" charset="-120"/>
              </a:rPr>
              <a:t>注意相關位置</a:t>
            </a:r>
            <a:r>
              <a:rPr lang="en-US" altLang="zh-TW" b="1" dirty="0" smtClean="0">
                <a:cs typeface="新細明體" panose="02020500000000000000" pitchFamily="18" charset="-120"/>
              </a:rPr>
              <a:t>)</a:t>
            </a:r>
            <a:r>
              <a:rPr lang="zh-TW" altLang="en-US" b="1" dirty="0" smtClean="0">
                <a:cs typeface="新細明體" panose="02020500000000000000" pitchFamily="18" charset="-120"/>
              </a:rPr>
              <a:t>同時上傳到學校網站，</a:t>
            </a:r>
            <a:r>
              <a:rPr lang="zh-TW" altLang="en-US" b="1" dirty="0" smtClean="0"/>
              <a:t>檔名</a:t>
            </a:r>
            <a:r>
              <a:rPr lang="zh-TW" altLang="en-US" b="1" dirty="0"/>
              <a:t>為</a:t>
            </a:r>
            <a:r>
              <a:rPr lang="en-US" altLang="zh-TW" b="1" dirty="0" smtClean="0"/>
              <a:t>hw16.htm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3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3"/>
              </a:rPr>
              <a:t>123456789</a:t>
            </a:r>
            <a:r>
              <a:rPr lang="en-US" altLang="zh-TW" b="1" dirty="0" smtClean="0">
                <a:hlinkClick r:id="rId3"/>
              </a:rPr>
              <a:t>/hw7.htm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</a:t>
            </a:r>
            <a:r>
              <a:rPr lang="zh-TW" altLang="en-US" b="1" dirty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/>
              <a:t>https</a:t>
            </a:r>
            <a:r>
              <a:rPr lang="en-US" altLang="zh-TW" sz="2900" b="1" dirty="0"/>
              <a:t>://forms.gle/k2w9fWn6vT7JR1Z97</a:t>
            </a:r>
            <a:endParaRPr lang="zh-TW" altLang="en-US" sz="29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25" y="497559"/>
            <a:ext cx="914528" cy="10288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991" y="2149758"/>
            <a:ext cx="3812188" cy="369814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6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703" y="2037982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&lt;!DOCTYPE html&gt;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&lt;!-- favicon --&gt;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&lt;html&gt;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 smtClean="0"/>
              <a:t>&lt;</a:t>
            </a:r>
            <a:r>
              <a:rPr lang="en-US" altLang="zh-TW" sz="1400" dirty="0"/>
              <a:t>head&gt;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  &lt;title&gt;</a:t>
            </a:r>
            <a:r>
              <a:rPr lang="zh-TW" altLang="en-US" sz="1400" dirty="0"/>
              <a:t>王大明</a:t>
            </a:r>
            <a:r>
              <a:rPr lang="en-US" altLang="zh-TW" sz="1400" dirty="0"/>
              <a:t>(</a:t>
            </a:r>
            <a:r>
              <a:rPr lang="zh-TW" altLang="en-US" sz="1400" dirty="0"/>
              <a:t>你的名字</a:t>
            </a:r>
            <a:r>
              <a:rPr lang="en-US" altLang="zh-TW" sz="1400" dirty="0"/>
              <a:t>)</a:t>
            </a:r>
            <a:r>
              <a:rPr lang="zh-TW" altLang="en-US" sz="1400" dirty="0"/>
              <a:t>網頁</a:t>
            </a:r>
            <a:r>
              <a:rPr lang="en-US" altLang="zh-TW" sz="1400" dirty="0"/>
              <a:t>&lt;/title&gt;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  &lt;link </a:t>
            </a:r>
            <a:r>
              <a:rPr lang="en-US" altLang="zh-TW" sz="1400" dirty="0" err="1"/>
              <a:t>rel</a:t>
            </a:r>
            <a:r>
              <a:rPr lang="en-US" altLang="zh-TW" sz="1400" dirty="0"/>
              <a:t>="icon" type="image/x-icon"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="favicon.ico"&gt;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&lt;/head&gt;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&lt;body&gt;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 smtClean="0"/>
              <a:t>&lt;</a:t>
            </a:r>
            <a:r>
              <a:rPr lang="en-US" altLang="zh-TW" sz="1400" dirty="0"/>
              <a:t>h1&gt;</a:t>
            </a:r>
            <a:r>
              <a:rPr lang="zh-TW" altLang="en-US" sz="1400" dirty="0"/>
              <a:t>這是</a:t>
            </a:r>
            <a:r>
              <a:rPr lang="en-US" altLang="zh-TW" sz="1400" dirty="0"/>
              <a:t>16</a:t>
            </a:r>
            <a:r>
              <a:rPr lang="zh-TW" altLang="en-US" sz="1400" dirty="0"/>
              <a:t>週作業</a:t>
            </a:r>
            <a:r>
              <a:rPr lang="en-US" altLang="zh-TW" sz="1400" dirty="0"/>
              <a:t>&lt;/h1&gt;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&lt;p&gt; favicon: </a:t>
            </a:r>
            <a:r>
              <a:rPr lang="zh-TW" altLang="en-US" sz="1400" dirty="0"/>
              <a:t>你的名字、學號 </a:t>
            </a:r>
            <a:r>
              <a:rPr lang="en-US" altLang="zh-TW" sz="1400" dirty="0"/>
              <a:t>&lt;/p&gt;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 smtClean="0"/>
              <a:t>&lt;/</a:t>
            </a:r>
            <a:r>
              <a:rPr lang="en-US" altLang="zh-TW" sz="1400" dirty="0"/>
              <a:t>body&gt;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3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作業補充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HW1</a:t>
            </a:r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/hw16.htm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</a:t>
            </a:r>
            <a:r>
              <a:rPr lang="zh-TW" altLang="en-US" b="1" dirty="0" smtClean="0"/>
              <a:t>：上課次日晚上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>
                <a:hlinkClick r:id="rId3"/>
              </a:rPr>
              <a:t>https</a:t>
            </a:r>
            <a:r>
              <a:rPr lang="en-US" altLang="zh-TW" sz="2900" b="1" dirty="0">
                <a:hlinkClick r:id="rId3"/>
              </a:rPr>
              <a:t>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sz="2900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上傳方式介紹：</a:t>
            </a:r>
            <a:r>
              <a:rPr lang="en-US" altLang="zh-TW" sz="2900" b="1" dirty="0"/>
              <a:t>http://fs3.just.edu.tw/~cc/04_teach/doc/useFTP.htm</a:t>
            </a:r>
            <a:endParaRPr lang="zh-TW" altLang="en-US" sz="29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4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a Favicon in 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SzPct val="60000"/>
              <a:buFont typeface="Wingdings" panose="05000000000000000000" pitchFamily="2" charset="2"/>
              <a:buChar char="l"/>
            </a:pPr>
            <a:r>
              <a:rPr lang="en-US" altLang="zh-TW" dirty="0"/>
              <a:t>You can use any image you like as your favicon. You can also create your own favicon on sites like </a:t>
            </a:r>
            <a:r>
              <a:rPr lang="en-US" altLang="zh-TW" u="sng" dirty="0">
                <a:hlinkClick r:id="rId2"/>
              </a:rPr>
              <a:t>https://favicon.cc</a:t>
            </a:r>
            <a:r>
              <a:rPr lang="en-US" altLang="zh-TW" dirty="0"/>
              <a:t>.</a:t>
            </a:r>
            <a:endParaRPr lang="zh-TW" altLang="zh-TW" dirty="0"/>
          </a:p>
          <a:p>
            <a:pPr marL="361950" indent="-361950">
              <a:buSzPct val="60000"/>
              <a:buFont typeface="Wingdings" panose="05000000000000000000" pitchFamily="2" charset="2"/>
              <a:buChar char="l"/>
            </a:pPr>
            <a:r>
              <a:rPr lang="en-US" altLang="zh-TW" b="1" dirty="0"/>
              <a:t>Tip:</a:t>
            </a:r>
            <a:r>
              <a:rPr lang="en-US" altLang="zh-TW" dirty="0"/>
              <a:t> A favicon is a small image, so it should be a simple image with high contrast.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Favicon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favicon image is displayed to the left of the page title in the browser tab, like this:</a:t>
            </a:r>
            <a:endParaRPr lang="zh-TW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 descr="Example of favic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3762374"/>
            <a:ext cx="8339138" cy="199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Favicon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common name for a favicon image is "favicon.ico".</a:t>
            </a:r>
            <a:endParaRPr lang="zh-TW" altLang="zh-TW" dirty="0"/>
          </a:p>
          <a:p>
            <a:r>
              <a:rPr lang="en-US" altLang="zh-TW" dirty="0"/>
              <a:t>Next, add a &lt;link&gt; element to your "index.html" file, after the &lt;title&gt; element, like this: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!DOCTYPE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head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title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My Page Title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/title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link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rel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="icon"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type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="image/x-icon"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href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="/images/favicon.ico"&gt;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/head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body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h1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This is a Heading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/h1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/body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/html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- </a:t>
            </a:r>
            <a:r>
              <a:rPr lang="en-US" altLang="zh-TW" dirty="0" err="1" smtClean="0"/>
              <a:t>rel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14723"/>
            <a:ext cx="10470943" cy="4023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b="1" dirty="0"/>
              <a:t>required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rel</a:t>
            </a:r>
            <a:r>
              <a:rPr lang="en-US" altLang="zh-TW" dirty="0"/>
              <a:t> attribute specifies the </a:t>
            </a:r>
            <a:r>
              <a:rPr lang="en-US" altLang="zh-TW" b="1" u="sng" dirty="0">
                <a:solidFill>
                  <a:srgbClr val="FF0000"/>
                </a:solidFill>
              </a:rPr>
              <a:t>rel</a:t>
            </a:r>
            <a:r>
              <a:rPr lang="en-US" altLang="zh-TW" u="sng" dirty="0"/>
              <a:t>ationship</a:t>
            </a:r>
            <a:r>
              <a:rPr lang="en-US" altLang="zh-TW" dirty="0"/>
              <a:t> between the current document and the linked document/resource</a:t>
            </a:r>
            <a:r>
              <a:rPr lang="en-US" altLang="zh-TW" dirty="0" smtClean="0"/>
              <a:t>.</a:t>
            </a:r>
          </a:p>
          <a:p>
            <a:endParaRPr lang="zh-TW" altLang="zh-TW" dirty="0"/>
          </a:p>
          <a:p>
            <a:pPr marL="9779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link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rel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="icon"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type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="image/x-icon"</a:t>
            </a:r>
            <a:r>
              <a:rPr lang="en-US" altLang="zh-TW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href</a:t>
            </a:r>
            <a:r>
              <a:rPr lang="en-US" altLang="zh-TW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="/images/favicon.ico"&gt;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31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- </a:t>
            </a:r>
            <a:r>
              <a:rPr lang="en-US" altLang="zh-TW" dirty="0" err="1" smtClean="0"/>
              <a:t>rel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9297" y="5654302"/>
            <a:ext cx="970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https://www.w3schools.com/tags/att_link_rel.asp</a:t>
            </a:r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616003"/>
              </p:ext>
            </p:extLst>
          </p:nvPr>
        </p:nvGraphicFramePr>
        <p:xfrm>
          <a:off x="1154083" y="2296633"/>
          <a:ext cx="10058400" cy="28066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1567">
                  <a:extLst>
                    <a:ext uri="{9D8B030D-6E8A-4147-A177-3AD203B41FA5}">
                      <a16:colId xmlns:a16="http://schemas.microsoft.com/office/drawing/2014/main" val="2339922002"/>
                    </a:ext>
                  </a:extLst>
                </a:gridCol>
                <a:gridCol w="7916833">
                  <a:extLst>
                    <a:ext uri="{9D8B030D-6E8A-4147-A177-3AD203B41FA5}">
                      <a16:colId xmlns:a16="http://schemas.microsoft.com/office/drawing/2014/main" val="2593398487"/>
                    </a:ext>
                  </a:extLst>
                </a:gridCol>
              </a:tblGrid>
              <a:tr h="925246"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Description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36173518"/>
                  </a:ext>
                </a:extLst>
              </a:tr>
              <a:tr h="1881398">
                <a:tc>
                  <a:txBody>
                    <a:bodyPr/>
                    <a:lstStyle/>
                    <a:p>
                      <a:pPr algn="ctr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u="sng" kern="0" dirty="0" smtClean="0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icon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4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Imports an icon to represent the document.</a:t>
                      </a:r>
                      <a:br>
                        <a:rPr lang="en-US" altLang="zh-TW" sz="24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</a:br>
                      <a:endParaRPr lang="en-US" altLang="zh-TW" sz="2400" kern="0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4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Example: &lt;link </a:t>
                      </a:r>
                      <a:r>
                        <a:rPr lang="en-US" altLang="zh-TW" sz="2400" kern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rel</a:t>
                      </a:r>
                      <a:r>
                        <a:rPr lang="en-US" altLang="zh-TW" sz="24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="icon" </a:t>
                      </a:r>
                      <a:r>
                        <a:rPr lang="en-US" altLang="zh-TW" sz="2400" kern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href</a:t>
                      </a:r>
                      <a:r>
                        <a:rPr lang="en-US" altLang="zh-TW" sz="2400" kern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="favicon.ico" type="image/x-icon"&gt;</a:t>
                      </a:r>
                      <a:endParaRPr lang="zh-TW" sz="2400" kern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0771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05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-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14723"/>
            <a:ext cx="10470943" cy="4023360"/>
          </a:xfrm>
        </p:spPr>
        <p:txBody>
          <a:bodyPr>
            <a:noAutofit/>
          </a:bodyPr>
          <a:lstStyle/>
          <a:p>
            <a:pPr lvl="0"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zh-TW" dirty="0"/>
              <a:t>The </a:t>
            </a:r>
            <a:r>
              <a:rPr lang="zh-TW" altLang="zh-TW" dirty="0">
                <a:solidFill>
                  <a:srgbClr val="FF0000"/>
                </a:solidFill>
              </a:rPr>
              <a:t>type</a:t>
            </a:r>
            <a:r>
              <a:rPr lang="zh-TW" altLang="zh-TW" dirty="0"/>
              <a:t> </a:t>
            </a:r>
            <a:r>
              <a:rPr lang="zh-TW" altLang="zh-TW" dirty="0" smtClean="0"/>
              <a:t>attribute specifies the </a:t>
            </a:r>
            <a:r>
              <a:rPr lang="zh-TW" altLang="zh-TW" u="sng" dirty="0" smtClean="0"/>
              <a:t>media type </a:t>
            </a:r>
            <a:r>
              <a:rPr lang="zh-TW" altLang="zh-TW" dirty="0" smtClean="0"/>
              <a:t>of the linked document/resource.</a:t>
            </a:r>
          </a:p>
          <a:p>
            <a:pPr lvl="0"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zh-TW" dirty="0" smtClean="0"/>
              <a:t>The most common value of </a:t>
            </a:r>
            <a:r>
              <a:rPr lang="zh-TW" altLang="zh-TW" dirty="0" smtClean="0">
                <a:solidFill>
                  <a:srgbClr val="FF0000"/>
                </a:solidFill>
              </a:rPr>
              <a:t>type</a:t>
            </a:r>
            <a:r>
              <a:rPr lang="zh-TW" altLang="zh-TW" dirty="0" smtClean="0"/>
              <a:t> is "text/css". If you omit the type attribute, the browser will look at the </a:t>
            </a:r>
            <a:r>
              <a:rPr lang="zh-TW" altLang="zh-TW" dirty="0" smtClean="0">
                <a:solidFill>
                  <a:srgbClr val="FF0000"/>
                </a:solidFill>
              </a:rPr>
              <a:t>rel</a:t>
            </a:r>
            <a:r>
              <a:rPr lang="zh-TW" altLang="zh-TW" dirty="0" smtClean="0"/>
              <a:t> attribute to guess the correct type. So, if rel="stylesheet", the browser will assume the type is "text/css".</a:t>
            </a:r>
            <a:endParaRPr lang="zh-TW" altLang="zh-TW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-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14723"/>
            <a:ext cx="10470943" cy="402336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The </a:t>
            </a:r>
            <a:r>
              <a:rPr lang="en-US" altLang="zh-TW" b="1" dirty="0"/>
              <a:t>required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rel</a:t>
            </a:r>
            <a:r>
              <a:rPr lang="en-US" altLang="zh-TW" dirty="0"/>
              <a:t> attribute specifies the </a:t>
            </a:r>
            <a:r>
              <a:rPr lang="en-US" altLang="zh-TW" b="1" u="sng" dirty="0">
                <a:solidFill>
                  <a:srgbClr val="FF0000"/>
                </a:solidFill>
              </a:rPr>
              <a:t>rel</a:t>
            </a:r>
            <a:r>
              <a:rPr lang="en-US" altLang="zh-TW" u="sng" dirty="0"/>
              <a:t>ationship</a:t>
            </a:r>
            <a:r>
              <a:rPr lang="en-US" altLang="zh-TW" dirty="0"/>
              <a:t> between the current document and the linked document/resource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link </a:t>
            </a:r>
            <a:r>
              <a:rPr lang="en-US" altLang="zh-TW" dirty="0" err="1"/>
              <a:t>rel</a:t>
            </a:r>
            <a:r>
              <a:rPr lang="en-US" altLang="zh-TW" dirty="0"/>
              <a:t>="stylesheet" </a:t>
            </a:r>
            <a:r>
              <a:rPr lang="en-US" altLang="zh-TW" b="1" dirty="0">
                <a:solidFill>
                  <a:srgbClr val="FF0000"/>
                </a:solidFill>
              </a:rPr>
              <a:t>type="text/</a:t>
            </a:r>
            <a:r>
              <a:rPr lang="en-US" altLang="zh-TW" b="1" dirty="0" err="1">
                <a:solidFill>
                  <a:srgbClr val="FF0000"/>
                </a:solidFill>
              </a:rPr>
              <a:t>css</a:t>
            </a:r>
            <a:r>
              <a:rPr lang="en-US" altLang="zh-TW" b="1" dirty="0">
                <a:solidFill>
                  <a:srgbClr val="FF0000"/>
                </a:solidFill>
              </a:rPr>
              <a:t>"</a:t>
            </a:r>
            <a:r>
              <a:rPr lang="en-US" altLang="zh-TW" dirty="0"/>
              <a:t> </a:t>
            </a:r>
            <a:r>
              <a:rPr lang="en-US" altLang="zh-TW" dirty="0" err="1"/>
              <a:t>href</a:t>
            </a:r>
            <a:r>
              <a:rPr lang="en-US" altLang="zh-TW" dirty="0"/>
              <a:t>="styles.css"&gt;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="icon" </a:t>
            </a:r>
            <a:r>
              <a:rPr lang="en-US" altLang="zh-TW" b="1" dirty="0">
                <a:solidFill>
                  <a:srgbClr val="FF0000"/>
                </a:solidFill>
              </a:rPr>
              <a:t>type="image/x-icon"</a:t>
            </a:r>
            <a:r>
              <a:rPr lang="en-US" altLang="zh-TW" dirty="0"/>
              <a:t> </a:t>
            </a:r>
            <a:r>
              <a:rPr lang="en-US" altLang="zh-TW" dirty="0" err="1"/>
              <a:t>href</a:t>
            </a:r>
            <a:r>
              <a:rPr lang="en-US" altLang="zh-TW" dirty="0" smtClean="0"/>
              <a:t>="favicon.ico</a:t>
            </a:r>
            <a:r>
              <a:rPr lang="en-US" altLang="zh-TW" dirty="0"/>
              <a:t>"&gt;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 - favicon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72</TotalTime>
  <Words>802</Words>
  <Application>Microsoft Office PowerPoint</Application>
  <PresentationFormat>寬螢幕</PresentationFormat>
  <Paragraphs>95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7" baseType="lpstr">
      <vt:lpstr>微軟正黑體</vt:lpstr>
      <vt:lpstr>新細明體</vt:lpstr>
      <vt:lpstr>Arial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16. Favicon</vt:lpstr>
      <vt:lpstr>How To Add a Favicon in HTML</vt:lpstr>
      <vt:lpstr>Favicon</vt:lpstr>
      <vt:lpstr>Favicon</vt:lpstr>
      <vt:lpstr>Example</vt:lpstr>
      <vt:lpstr>Link - rel</vt:lpstr>
      <vt:lpstr>Link - rel</vt:lpstr>
      <vt:lpstr>Link - type</vt:lpstr>
      <vt:lpstr>Link - type</vt:lpstr>
      <vt:lpstr>Chapter Summary</vt:lpstr>
      <vt:lpstr>HTML Link Tag</vt:lpstr>
      <vt:lpstr>作業16</vt:lpstr>
      <vt:lpstr>原始碼</vt:lpstr>
      <vt:lpstr>作業補充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10</cp:revision>
  <dcterms:created xsi:type="dcterms:W3CDTF">2022-02-23T02:23:54Z</dcterms:created>
  <dcterms:modified xsi:type="dcterms:W3CDTF">2022-03-02T14:13:17Z</dcterms:modified>
</cp:coreProperties>
</file>