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78" r:id="rId3"/>
    <p:sldId id="339" r:id="rId4"/>
    <p:sldId id="257" r:id="rId5"/>
    <p:sldId id="340" r:id="rId6"/>
    <p:sldId id="32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329" r:id="rId15"/>
    <p:sldId id="330" r:id="rId16"/>
    <p:sldId id="260" r:id="rId17"/>
    <p:sldId id="266" r:id="rId18"/>
    <p:sldId id="267" r:id="rId19"/>
    <p:sldId id="268" r:id="rId20"/>
    <p:sldId id="333" r:id="rId21"/>
    <p:sldId id="270" r:id="rId22"/>
    <p:sldId id="271" r:id="rId23"/>
    <p:sldId id="332" r:id="rId24"/>
    <p:sldId id="273" r:id="rId25"/>
    <p:sldId id="274" r:id="rId26"/>
    <p:sldId id="276" r:id="rId27"/>
    <p:sldId id="277" r:id="rId28"/>
    <p:sldId id="341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37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C54BC-9511-4EAC-9088-223D8DD87C28}" v="37" dt="2022-02-26T13:58:56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0ECAA-B3DA-764D-A366-90FEAE0F8450}" type="datetimeFigureOut">
              <a:rPr kumimoji="1" lang="zh-TW" altLang="en-US" smtClean="0"/>
              <a:t>2022/4/23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4594-9AD4-224F-B912-F3C7C81499C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426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0570-3F36-42A9-A121-E8CE4DD57397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AFB-CAFD-48C1-9CA8-4D5BA98AAFDB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4739-0B0E-4A09-A1E2-03C076847A2F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C905-38E8-48D0-9D3C-1EF868115BF2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5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5028-443F-4686-A76B-1533F9BC333A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23BD-AFF4-4480-85E2-D51E921008B0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C43-F058-477D-8905-EDB357FB85AC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0031-F920-4FEC-B4BD-3169C4E77A75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4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EECD-62CE-43D8-9E18-C80FCC6BE543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D03761-E0D4-4759-AE6B-6DA15688CE79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F55D-87DC-415A-85D3-16E8CD625E7C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19E22F-77AA-44D8-8C6F-28CF52A1BCB2}" type="datetime1">
              <a:rPr lang="zh-TW" altLang="en-US" smtClean="0"/>
              <a:t>2022/4/23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table_sizes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</a:rPr>
              <a:t>17. </a:t>
            </a:r>
            <a:r>
              <a:rPr lang="en-US" altLang="zh-TW" b="1" dirty="0">
                <a:latin typeface="+mj-ea"/>
              </a:rPr>
              <a:t>Tables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latin typeface="+mj-ea"/>
                <a:ea typeface="+mj-ea"/>
              </a:rPr>
              <a:t>HTML tables allow web developers to arrange data into rows and columns</a:t>
            </a:r>
            <a:r>
              <a:rPr lang="en-US" altLang="zh-TW" b="1" dirty="0" smtClean="0">
                <a:latin typeface="+mj-ea"/>
                <a:ea typeface="+mj-ea"/>
              </a:rPr>
              <a:t>.</a:t>
            </a:r>
          </a:p>
          <a:p>
            <a:r>
              <a:rPr lang="zh-TW" altLang="en-US" b="1" dirty="0">
                <a:latin typeface="+mj-ea"/>
                <a:ea typeface="+mj-ea"/>
              </a:rPr>
              <a:t>網頁可以將資料用表格呈現。</a:t>
            </a:r>
            <a:r>
              <a:rPr lang="en-US" altLang="zh-TW" b="1" dirty="0">
                <a:latin typeface="+mj-ea"/>
                <a:ea typeface="+mj-ea"/>
              </a:rPr>
              <a:t> 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2F11C2-5542-BA4F-97FE-1D22963EC926}"/>
              </a:ext>
            </a:extLst>
          </p:cNvPr>
          <p:cNvSpPr/>
          <p:nvPr/>
        </p:nvSpPr>
        <p:spPr>
          <a:xfrm>
            <a:off x="6126480" y="5914382"/>
            <a:ext cx="6537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https://www.w3schools.com/html/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html_tables.asp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 </a:t>
            </a:r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C7E2B-FEE6-4900-8105-CAADCA63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Example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EC44B-DC67-4EA4-8427-C37A526A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Emil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Tobias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Linus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975CD1-7A15-5542-8DA1-AD56F46B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ACC74B-817B-8845-A01A-F2439F0D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839322" y="1954108"/>
            <a:ext cx="2717148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&lt;table&gt;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smtClean="0"/>
              <a:t>    </a:t>
            </a:r>
            <a:r>
              <a:rPr lang="en-US" altLang="zh-TW" smtClean="0">
                <a:solidFill>
                  <a:schemeClr val="accent5">
                    <a:lumMod val="75000"/>
                  </a:schemeClr>
                </a:solidFill>
              </a:rPr>
              <a:t>&lt;th&gt; &lt;/th&gt;</a:t>
            </a:r>
            <a:endParaRPr lang="zh-TW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    &lt;td&gt; &lt;/td&gt;</a:t>
            </a:r>
            <a:endParaRPr lang="zh-TW" altLang="zh-TW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    &lt;td&gt; &lt;/td&gt;</a:t>
            </a:r>
            <a:endParaRPr lang="zh-TW" altLang="zh-TW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&lt;/table&gt;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2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ABBFD-6A1F-4E75-8513-2BC0D3E7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Table Headers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964B8-F4BC-40AC-9693-EBB2CEE6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Sometimes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want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Verdana" panose="020B0604030504040204" pitchFamily="34" charset="0"/>
              </a:rPr>
              <a:t>h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eaders,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those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cases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instead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&lt;td&gt;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tag: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default,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text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bold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centered,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but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change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that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0B88D0-D7A2-1045-AE13-BF5FA51F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A7A4AF-1ABF-5445-82E3-3FCF9BC5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F67DC-E3CA-446E-8F4D-26DFC76C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+mj-ea"/>
              </a:rPr>
              <a:t>Let </a:t>
            </a:r>
            <a:r>
              <a:rPr lang="en-US" altLang="zh-TW" b="1" smtClean="0">
                <a:latin typeface="+mj-ea"/>
              </a:rPr>
              <a:t>the </a:t>
            </a:r>
            <a:r>
              <a:rPr lang="en-US" altLang="zh-TW" b="1" dirty="0">
                <a:latin typeface="+mj-ea"/>
              </a:rPr>
              <a:t>first row be table headers: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5889F6-0374-48FD-BDA0-44999D4F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74" y="1845734"/>
            <a:ext cx="2396690" cy="5012266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mtClean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mtClean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mtClean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mtClean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Emil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Tobias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Linus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424DA2-9701-1240-A3E3-46743453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9AE719-3CD3-ED48-8363-1BDB69AF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56841" y="1973358"/>
            <a:ext cx="2717148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&lt;table&gt;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smtClean="0"/>
              <a:t>    </a:t>
            </a:r>
            <a:r>
              <a:rPr lang="en-US" altLang="zh-TW" smtClean="0">
                <a:solidFill>
                  <a:schemeClr val="accent5">
                    <a:lumMod val="75000"/>
                  </a:schemeClr>
                </a:solidFill>
              </a:rPr>
              <a:t>&lt;th&gt; &lt;/th&gt;</a:t>
            </a:r>
            <a:endParaRPr lang="zh-TW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    &lt;td&gt; &lt;/td&gt;</a:t>
            </a:r>
            <a:endParaRPr lang="zh-TW" altLang="zh-TW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    &lt;td&gt; &lt;/td&gt;</a:t>
            </a:r>
            <a:endParaRPr lang="zh-TW" altLang="zh-TW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&lt;/table&gt;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F0EDF-4FBE-45AD-B9D6-4A7966A6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HTML Table Tags </a:t>
            </a:r>
            <a:endParaRPr lang="zh-TW" altLang="en-US" b="1" dirty="0">
              <a:latin typeface="+mj-ea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961A6-DAB1-E542-B4EC-C00D9758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/>
              <a:t>HPLI / HTML - Tables (part A)</a:t>
            </a:r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122EBC-E55E-1A4F-844C-730E36B5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43732"/>
              </p:ext>
            </p:extLst>
          </p:nvPr>
        </p:nvGraphicFramePr>
        <p:xfrm>
          <a:off x="1742171" y="1959652"/>
          <a:ext cx="8556859" cy="42047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8294">
                  <a:extLst>
                    <a:ext uri="{9D8B030D-6E8A-4147-A177-3AD203B41FA5}">
                      <a16:colId xmlns:a16="http://schemas.microsoft.com/office/drawing/2014/main" val="2705316098"/>
                    </a:ext>
                  </a:extLst>
                </a:gridCol>
                <a:gridCol w="6318565">
                  <a:extLst>
                    <a:ext uri="{9D8B030D-6E8A-4147-A177-3AD203B41FA5}">
                      <a16:colId xmlns:a16="http://schemas.microsoft.com/office/drawing/2014/main" val="2048694453"/>
                    </a:ext>
                  </a:extLst>
                </a:gridCol>
              </a:tblGrid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Tag</a:t>
                      </a:r>
                      <a:endParaRPr lang="zh-TW" altLang="en-US" sz="2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2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Description</a:t>
                      </a:r>
                      <a:endParaRPr lang="zh-TW" altLang="en-US" sz="2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7780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&lt;table&gt;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Defines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291003642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smtClean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&lt;th&gt;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Defines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header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cell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670368344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</a:t>
                      </a:r>
                      <a:r>
                        <a:rPr lang="en-US" sz="2400" b="1" i="0" u="none" strike="noStrike" kern="1200" dirty="0" err="1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tr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Defines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row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446421800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&lt;td&gt;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Defines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cell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2405099339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&lt;caption&gt;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Defines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caption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39626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8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F0EDF-4FBE-45AD-B9D6-4A7966A6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HTML Table Tags </a:t>
            </a:r>
            <a:endParaRPr lang="zh-TW" altLang="en-US" b="1" dirty="0">
              <a:latin typeface="+mj-ea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961A6-DAB1-E542-B4EC-C00D9758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/>
              <a:t>HPLI / HTML - Tables (part A)</a:t>
            </a:r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122EBC-E55E-1A4F-844C-730E36B5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45375"/>
              </p:ext>
            </p:extLst>
          </p:nvPr>
        </p:nvGraphicFramePr>
        <p:xfrm>
          <a:off x="866274" y="1959652"/>
          <a:ext cx="11126803" cy="42047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0299">
                  <a:extLst>
                    <a:ext uri="{9D8B030D-6E8A-4147-A177-3AD203B41FA5}">
                      <a16:colId xmlns:a16="http://schemas.microsoft.com/office/drawing/2014/main" val="2705316098"/>
                    </a:ext>
                  </a:extLst>
                </a:gridCol>
                <a:gridCol w="9336504">
                  <a:extLst>
                    <a:ext uri="{9D8B030D-6E8A-4147-A177-3AD203B41FA5}">
                      <a16:colId xmlns:a16="http://schemas.microsoft.com/office/drawing/2014/main" val="2048694453"/>
                    </a:ext>
                  </a:extLst>
                </a:gridCol>
              </a:tblGrid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Tag</a:t>
                      </a:r>
                      <a:endParaRPr lang="zh-TW" altLang="en-US" sz="2000" b="1" i="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zh-TW" altLang="en-US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</a:t>
                      </a:r>
                      <a:r>
                        <a:rPr lang="en-US" altLang="zh-TW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Description</a:t>
                      </a:r>
                      <a:endParaRPr lang="zh-TW" altLang="en-US" sz="2000" b="1" i="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7780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colgroup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Specifies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group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of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one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or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more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columns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for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formatting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291003642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&lt;col&gt;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Specifies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column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properties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for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each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column</a:t>
                      </a:r>
                      <a:r>
                        <a:rPr lang="en-US" altLang="zh-TW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within</a:t>
                      </a:r>
                      <a:r>
                        <a:rPr lang="en-US" altLang="zh-TW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colgroup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element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670368344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&lt;thead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Groups</a:t>
                      </a:r>
                      <a:r>
                        <a:rPr lang="en-US" altLang="zh-TW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the</a:t>
                      </a:r>
                      <a:r>
                        <a:rPr lang="en-US" altLang="zh-TW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header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content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446421800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tbody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Groups</a:t>
                      </a:r>
                      <a:r>
                        <a:rPr lang="en-US" altLang="zh-TW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the</a:t>
                      </a:r>
                      <a:r>
                        <a:rPr lang="en-US" altLang="zh-TW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body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content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2405099339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tfoot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Groups</a:t>
                      </a:r>
                      <a:r>
                        <a:rPr lang="en-US" altLang="zh-TW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the</a:t>
                      </a:r>
                      <a:r>
                        <a:rPr lang="en-US" altLang="zh-TW" sz="2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footer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content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en-US" altLang="zh-TW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 </a:t>
                      </a:r>
                    </a:p>
                  </a:txBody>
                  <a:tcPr marL="11145" marR="11145" marT="5574" marB="5574" anchor="ctr"/>
                </a:tc>
                <a:extLst>
                  <a:ext uri="{0D108BD9-81ED-4DB2-BD59-A6C34878D82A}">
                    <a16:rowId xmlns:a16="http://schemas.microsoft.com/office/drawing/2014/main" val="39626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17_1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577657" y="2076744"/>
            <a:ext cx="87213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600" b="1" dirty="0" smtClean="0">
                <a:cs typeface="新細明體" panose="02020500000000000000" pitchFamily="18" charset="-120"/>
              </a:rPr>
              <a:t>請在作業</a:t>
            </a:r>
            <a:r>
              <a:rPr lang="en-US" altLang="zh-TW" sz="3600" b="1" dirty="0" smtClean="0">
                <a:cs typeface="新細明體" panose="02020500000000000000" pitchFamily="18" charset="-120"/>
              </a:rPr>
              <a:t>HW15a</a:t>
            </a:r>
            <a:r>
              <a:rPr lang="zh-TW" altLang="en-US" sz="3600" b="1" dirty="0" smtClean="0">
                <a:cs typeface="新細明體" panose="02020500000000000000" pitchFamily="18" charset="-120"/>
              </a:rPr>
              <a:t>下面，加上如下圖的表格。</a:t>
            </a:r>
            <a:endParaRPr lang="en-US" altLang="zh-TW" sz="3600" b="1" dirty="0">
              <a:cs typeface="新細明體" panose="02020500000000000000" pitchFamily="18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51" y="2653489"/>
            <a:ext cx="7399185" cy="31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8C208-44FC-41E0-B0E4-746E2F205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latin typeface="+mj-ea"/>
              </a:rPr>
              <a:t>17a1. </a:t>
            </a:r>
            <a:r>
              <a:rPr lang="en-US" altLang="zh-TW" sz="6000" b="1" dirty="0">
                <a:latin typeface="+mj-ea"/>
              </a:rPr>
              <a:t>Table Borders</a:t>
            </a:r>
            <a:r>
              <a:rPr lang="en-US" altLang="zh-TW" sz="6600" b="1" dirty="0">
                <a:latin typeface="+mj-ea"/>
              </a:rPr>
              <a:t> </a:t>
            </a:r>
            <a:endParaRPr lang="zh-TW" altLang="en-US" sz="6600" b="1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51BB03-37E8-4124-83D4-00E32486A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>
                <a:latin typeface="+mj-ea"/>
                <a:ea typeface="+mj-ea"/>
              </a:rPr>
              <a:t>HTML tables can have borders of different styles and shapes. </a:t>
            </a:r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b="1" dirty="0">
                <a:latin typeface="+mj-ea"/>
                <a:ea typeface="+mj-ea"/>
              </a:rPr>
              <a:t>表格框</a:t>
            </a:r>
            <a:r>
              <a:rPr lang="zh-TW" altLang="en-US" b="1" dirty="0" smtClean="0">
                <a:latin typeface="+mj-ea"/>
                <a:ea typeface="+mj-ea"/>
              </a:rPr>
              <a:t>線的型態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0C731C-8557-AC42-B6E5-33CE69843E15}"/>
              </a:ext>
            </a:extLst>
          </p:cNvPr>
          <p:cNvSpPr/>
          <p:nvPr/>
        </p:nvSpPr>
        <p:spPr>
          <a:xfrm>
            <a:off x="5021943" y="5914089"/>
            <a:ext cx="7434943" cy="36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n-ea"/>
              </a:rPr>
              <a:t>https://www.w3schools.com/html/</a:t>
            </a:r>
            <a:r>
              <a:rPr lang="en-US" altLang="zh-TW" b="1" dirty="0" err="1">
                <a:solidFill>
                  <a:srgbClr val="FF0000"/>
                </a:solidFill>
                <a:latin typeface="+mn-ea"/>
              </a:rPr>
              <a:t>html_table_borders.asp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 </a:t>
            </a:r>
            <a:endParaRPr lang="zh-TW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2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04C66-535D-46DB-91ED-BA07E4BB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How To Add a Border </a:t>
            </a:r>
            <a:r>
              <a:rPr lang="en-US" altLang="zh-TW" b="1" dirty="0" smtClean="0">
                <a:latin typeface="+mj-ea"/>
              </a:rPr>
              <a:t>(</a:t>
            </a:r>
            <a:r>
              <a:rPr lang="zh-TW" altLang="en-US" dirty="0">
                <a:latin typeface="+mj-ea"/>
              </a:rPr>
              <a:t>邊框</a:t>
            </a:r>
            <a:r>
              <a:rPr lang="en-US" altLang="zh-TW" b="1" dirty="0" smtClean="0">
                <a:latin typeface="+mj-ea"/>
              </a:rPr>
              <a:t>)</a:t>
            </a:r>
            <a:r>
              <a:rPr lang="en-US" altLang="zh-TW" b="1" dirty="0">
                <a:latin typeface="+mj-ea"/>
              </a:rPr>
              <a:t>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216FC-9B5C-49F9-B848-2A36B493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539750" fontAlgn="base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When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also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around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cell. </a:t>
            </a:r>
            <a:endParaRPr lang="en-US" altLang="zh-TW" dirty="0">
              <a:latin typeface="Segoe UI" panose="020B0502040204020203" pitchFamily="34" charset="0"/>
            </a:endParaRPr>
          </a:p>
          <a:p>
            <a:pPr marL="539750" indent="-539750" fontAlgn="base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u="sng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DC143C"/>
                </a:solidFill>
                <a:latin typeface="Consolas" panose="020B0609020204030204" pitchFamily="49" charset="0"/>
              </a:rPr>
              <a:t>border</a:t>
            </a:r>
            <a:r>
              <a:rPr lang="en-US" altLang="zh-TW" u="sng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r>
              <a:rPr lang="en-US" altLang="zh-TW" u="sng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u="sng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DC143C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u="sng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u="sng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TW" u="sng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u="sng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>
                <a:solidFill>
                  <a:srgbClr val="DC143C"/>
                </a:solidFill>
                <a:latin typeface="Consolas" panose="020B0609020204030204" pitchFamily="49" charset="0"/>
              </a:rPr>
              <a:t>td</a:t>
            </a:r>
            <a:r>
              <a:rPr lang="en-US" altLang="zh-TW" u="sng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elements.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zh-TW" u="sng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CDE75D-A72A-8140-9633-BC715AA6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D54CD6-FB3B-6A4E-95F4-15104892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E38B3-F5DE-4102-935A-59480484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</a:rPr>
              <a:t>Example (CSS)</a:t>
            </a:r>
            <a:r>
              <a:rPr lang="zh-TW" altLang="en-US" b="1" dirty="0" smtClean="0">
                <a:latin typeface="+mj-ea"/>
              </a:rPr>
              <a:t> </a:t>
            </a:r>
            <a:r>
              <a:rPr lang="en-US" altLang="zh-TW" b="1" dirty="0" smtClean="0">
                <a:latin typeface="+mj-ea"/>
              </a:rPr>
              <a:t>–</a:t>
            </a:r>
            <a:r>
              <a:rPr lang="zh-TW" altLang="en-US" b="1" dirty="0" smtClean="0">
                <a:latin typeface="+mj-ea"/>
              </a:rPr>
              <a:t> </a:t>
            </a:r>
            <a:r>
              <a:rPr lang="en-US" altLang="zh-TW" b="1" dirty="0" smtClean="0">
                <a:latin typeface="+mj-ea"/>
              </a:rPr>
              <a:t>boarder </a:t>
            </a:r>
            <a:r>
              <a:rPr lang="zh-TW" altLang="en-US" b="1" dirty="0" smtClean="0">
                <a:latin typeface="+mj-ea"/>
              </a:rPr>
              <a:t>簡寫</a:t>
            </a:r>
            <a:r>
              <a:rPr lang="en-US" altLang="zh-TW" b="1" dirty="0">
                <a:latin typeface="+mj-ea"/>
              </a:rPr>
              <a:t>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84CDF-2AAD-44A5-8E2F-0F182554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03" y="2230745"/>
            <a:ext cx="5553777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1px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black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粗細，實虛線，顏色</a:t>
            </a:r>
            <a:endParaRPr lang="en-US" altLang="zh-TW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table,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, td</a:t>
            </a:r>
            <a:r>
              <a:rPr lang="zh-TW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通常一起定義。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7BE461-4F17-114B-8772-65F9DD23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D0D6F0-A173-1C46-A886-F0ACE2F6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6D3F3-2908-5848-B238-5DED7C480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8301"/>
              </p:ext>
            </p:extLst>
          </p:nvPr>
        </p:nvGraphicFramePr>
        <p:xfrm>
          <a:off x="6318984" y="2338027"/>
          <a:ext cx="4836696" cy="2195472"/>
        </p:xfrm>
        <a:graphic>
          <a:graphicData uri="http://schemas.openxmlformats.org/drawingml/2006/table">
            <a:tbl>
              <a:tblPr/>
              <a:tblGrid>
                <a:gridCol w="1612232">
                  <a:extLst>
                    <a:ext uri="{9D8B030D-6E8A-4147-A177-3AD203B41FA5}">
                      <a16:colId xmlns:a16="http://schemas.microsoft.com/office/drawing/2014/main" val="933457958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973628418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3834882082"/>
                    </a:ext>
                  </a:extLst>
                </a:gridCol>
              </a:tblGrid>
              <a:tr h="73182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6503"/>
                  </a:ext>
                </a:extLst>
              </a:tr>
              <a:tr h="73182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85759"/>
                  </a:ext>
                </a:extLst>
              </a:tr>
              <a:tr h="73182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4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F46DC-7DA0-48AA-9961-BA3DF4D0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+mj-ea"/>
              </a:rPr>
              <a:t>Collapsed Table Borders (border-collapse) </a:t>
            </a:r>
            <a:endParaRPr lang="zh-TW" altLang="en-US" sz="36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578C4-9921-43CD-9701-0E78E18D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539750" fontAlgn="base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avoid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having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like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example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above,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border-collapse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collapse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pPr marL="539750" indent="-539750" fontAlgn="base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This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make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collapse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single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border: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7F3E7A-D7B1-4845-9C64-229E2C79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30638D-9AB9-844B-8837-573BB6CC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ACD809-1376-7943-A3B6-785DD842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31370"/>
              </p:ext>
            </p:extLst>
          </p:nvPr>
        </p:nvGraphicFramePr>
        <p:xfrm>
          <a:off x="3346304" y="4781440"/>
          <a:ext cx="5162685" cy="1309671"/>
        </p:xfrm>
        <a:graphic>
          <a:graphicData uri="http://schemas.openxmlformats.org/drawingml/2006/table">
            <a:tbl>
              <a:tblPr/>
              <a:tblGrid>
                <a:gridCol w="1720895">
                  <a:extLst>
                    <a:ext uri="{9D8B030D-6E8A-4147-A177-3AD203B41FA5}">
                      <a16:colId xmlns:a16="http://schemas.microsoft.com/office/drawing/2014/main" val="4310842"/>
                    </a:ext>
                  </a:extLst>
                </a:gridCol>
                <a:gridCol w="1720895">
                  <a:extLst>
                    <a:ext uri="{9D8B030D-6E8A-4147-A177-3AD203B41FA5}">
                      <a16:colId xmlns:a16="http://schemas.microsoft.com/office/drawing/2014/main" val="4073502513"/>
                    </a:ext>
                  </a:extLst>
                </a:gridCol>
                <a:gridCol w="1720895">
                  <a:extLst>
                    <a:ext uri="{9D8B030D-6E8A-4147-A177-3AD203B41FA5}">
                      <a16:colId xmlns:a16="http://schemas.microsoft.com/office/drawing/2014/main" val="8477882"/>
                    </a:ext>
                  </a:extLst>
                </a:gridCol>
              </a:tblGrid>
              <a:tr h="436557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42436"/>
                  </a:ext>
                </a:extLst>
              </a:tr>
              <a:tr h="436557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112661"/>
                  </a:ext>
                </a:extLst>
              </a:tr>
              <a:tr h="436557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4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3415" y="1913111"/>
            <a:ext cx="8826366" cy="4023360"/>
          </a:xfrm>
        </p:spPr>
        <p:txBody>
          <a:bodyPr>
            <a:noAutofit/>
          </a:bodyPr>
          <a:lstStyle/>
          <a:p>
            <a:pPr marL="452438" indent="-452438">
              <a:buSzPct val="80000"/>
              <a:buFont typeface="Wingdings" panose="05000000000000000000" pitchFamily="2" charset="2"/>
              <a:buChar char="l"/>
            </a:pPr>
            <a:r>
              <a:rPr lang="en-US" altLang="zh-TW" dirty="0"/>
              <a:t>HTML Tables</a:t>
            </a:r>
          </a:p>
          <a:p>
            <a:pPr marL="452438" indent="-452438">
              <a:buSzPct val="80000"/>
              <a:buFont typeface="Wingdings" panose="05000000000000000000" pitchFamily="2" charset="2"/>
              <a:buChar char="l"/>
            </a:pPr>
            <a:r>
              <a:rPr lang="en-US" altLang="zh-TW" dirty="0"/>
              <a:t>Table Borders</a:t>
            </a:r>
          </a:p>
          <a:p>
            <a:pPr marL="452438" indent="-452438">
              <a:buSzPct val="80000"/>
              <a:buFont typeface="Wingdings" panose="05000000000000000000" pitchFamily="2" charset="2"/>
              <a:buChar char="l"/>
            </a:pPr>
            <a:r>
              <a:rPr lang="en-US" altLang="zh-TW" dirty="0"/>
              <a:t>Table Sizes</a:t>
            </a:r>
          </a:p>
          <a:p>
            <a:pPr marL="452438" indent="-452438">
              <a:buSzPct val="80000"/>
              <a:buFont typeface="Wingdings" panose="05000000000000000000" pitchFamily="2" charset="2"/>
              <a:buChar char="l"/>
            </a:pPr>
            <a:r>
              <a:rPr lang="en-US" altLang="zh-TW" dirty="0"/>
              <a:t>Table </a:t>
            </a:r>
            <a:r>
              <a:rPr lang="en-US" altLang="zh-TW" dirty="0" smtClean="0"/>
              <a:t>Headers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630779" y="1913111"/>
            <a:ext cx="882636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>
              <a:buSzPct val="80000"/>
            </a:pPr>
            <a:r>
              <a:rPr lang="en-US" altLang="zh-TW" dirty="0" smtClean="0"/>
              <a:t>Padding &amp; Spacing</a:t>
            </a:r>
          </a:p>
          <a:p>
            <a:pPr marL="452438" indent="-452438">
              <a:buSzPct val="80000"/>
            </a:pPr>
            <a:r>
              <a:rPr lang="en-US" altLang="zh-TW" dirty="0" err="1" smtClean="0"/>
              <a:t>Colspan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Rowspan</a:t>
            </a:r>
            <a:endParaRPr lang="en-US" altLang="zh-TW" dirty="0" smtClean="0"/>
          </a:p>
          <a:p>
            <a:pPr marL="452438" indent="-452438">
              <a:buSzPct val="80000"/>
            </a:pPr>
            <a:r>
              <a:rPr lang="en-US" altLang="zh-TW" dirty="0" smtClean="0"/>
              <a:t>Table Styling</a:t>
            </a:r>
          </a:p>
          <a:p>
            <a:pPr marL="452438" indent="-452438">
              <a:buSzPct val="80000"/>
            </a:pPr>
            <a:r>
              <a:rPr lang="en-US" altLang="zh-TW" dirty="0" smtClean="0"/>
              <a:t>Table </a:t>
            </a:r>
            <a:r>
              <a:rPr lang="en-US" altLang="zh-TW" dirty="0" err="1" smtClean="0"/>
              <a:t>Colgroup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5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2D241-A706-4A77-9B33-83382B5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separate &amp; collapse</a:t>
            </a:r>
            <a:r>
              <a:rPr lang="en-US" altLang="zh-TW" b="1" dirty="0">
                <a:latin typeface="+mj-ea"/>
              </a:rPr>
              <a:t> </a:t>
            </a:r>
            <a:endParaRPr lang="zh-TW" altLang="en-US" b="1" dirty="0">
              <a:latin typeface="+mj-ea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3892D9-FC7E-344B-82B1-8A8D9B3A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638BC4-018B-0C45-99BB-1C152D9A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44" y="2094915"/>
            <a:ext cx="7459116" cy="16861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12" y="4024873"/>
            <a:ext cx="7554379" cy="160042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C9C9199-0FF4-45E6-8E9D-BAF3A04C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85" y="2211494"/>
            <a:ext cx="5029217" cy="326528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200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sz="2000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2000" smtClean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sz="2000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sz="20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0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000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TW" sz="2000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sz="20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1px</a:t>
            </a:r>
            <a:r>
              <a:rPr lang="en-US" altLang="zh-TW" sz="20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n-US" altLang="zh-TW" sz="20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black</a:t>
            </a:r>
            <a:r>
              <a:rPr lang="en-US" altLang="zh-TW" sz="2000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0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000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border-collapse</a:t>
            </a:r>
            <a:r>
              <a:rPr lang="en-US" altLang="zh-TW" sz="2000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sz="20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collapse</a:t>
            </a:r>
            <a:r>
              <a:rPr lang="en-US" altLang="zh-TW" sz="2000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0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000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10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0B85B-F7EC-4966-9873-EC255A5C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+mj-ea"/>
              </a:rPr>
              <a:t>Style Table Borders(background-color) </a:t>
            </a:r>
            <a:endParaRPr lang="zh-TW" altLang="en-US" sz="40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E425-5EB4-496D-AA06-7DA08153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539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background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give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white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color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(the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same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background),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impression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invisible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border: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949B1C-C0FA-DE4C-84FE-E8D44E75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882004-D531-B140-A959-E3079D5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FBBCB6-A0E9-C64C-8BB6-10EB774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6170"/>
              </p:ext>
            </p:extLst>
          </p:nvPr>
        </p:nvGraphicFramePr>
        <p:xfrm>
          <a:off x="5813793" y="4035646"/>
          <a:ext cx="4706619" cy="2124522"/>
        </p:xfrm>
        <a:graphic>
          <a:graphicData uri="http://schemas.openxmlformats.org/drawingml/2006/table">
            <a:tbl>
              <a:tblPr/>
              <a:tblGrid>
                <a:gridCol w="1568873">
                  <a:extLst>
                    <a:ext uri="{9D8B030D-6E8A-4147-A177-3AD203B41FA5}">
                      <a16:colId xmlns:a16="http://schemas.microsoft.com/office/drawing/2014/main" val="1547574545"/>
                    </a:ext>
                  </a:extLst>
                </a:gridCol>
                <a:gridCol w="1568873">
                  <a:extLst>
                    <a:ext uri="{9D8B030D-6E8A-4147-A177-3AD203B41FA5}">
                      <a16:colId xmlns:a16="http://schemas.microsoft.com/office/drawing/2014/main" val="2652075747"/>
                    </a:ext>
                  </a:extLst>
                </a:gridCol>
                <a:gridCol w="1568873">
                  <a:extLst>
                    <a:ext uri="{9D8B030D-6E8A-4147-A177-3AD203B41FA5}">
                      <a16:colId xmlns:a16="http://schemas.microsoft.com/office/drawing/2014/main" val="3355355291"/>
                    </a:ext>
                  </a:extLst>
                </a:gridCol>
              </a:tblGrid>
              <a:tr h="70817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69236"/>
                  </a:ext>
                </a:extLst>
              </a:tr>
              <a:tr h="70817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4149"/>
                  </a:ext>
                </a:extLst>
              </a:tr>
              <a:tr h="70817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0973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7095DA8-A079-944B-B562-8749ADC53B0C}"/>
              </a:ext>
            </a:extLst>
          </p:cNvPr>
          <p:cNvSpPr/>
          <p:nvPr/>
        </p:nvSpPr>
        <p:spPr>
          <a:xfrm>
            <a:off x="1097280" y="440107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1px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white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border-collapse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collapse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r>
              <a:rPr lang="en-US" altLang="zh-TW">
                <a:solidFill>
                  <a:srgbClr val="000000"/>
                </a:solidFill>
                <a:latin typeface="WordVisiCarriageReturn_MSFontService"/>
              </a:rPr>
              <a:t/>
            </a:r>
            <a:br>
              <a:rPr lang="en-US" altLang="zh-TW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#96D4D4</a:t>
            </a: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9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89C88-E5BF-48D7-A8D1-3D377915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+mj-ea"/>
              </a:rPr>
              <a:t>Round Table Borders (border-radius) </a:t>
            </a:r>
            <a:endParaRPr lang="zh-TW" altLang="en-US" sz="44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D4280-68AC-4DD8-A270-6E0B9B9E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9750" indent="-539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rounded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corners: </a:t>
            </a:r>
            <a:endParaRPr lang="en-US" altLang="zh-TW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39750" indent="-539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39750" indent="-539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endParaRPr lang="en-US" altLang="zh-TW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39750" indent="-539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39750" indent="-539750"/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註：包含三種都要圓弧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角：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mtClean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AB64B1-673E-5344-B01C-6D8E9840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E055C3-9226-BF45-83C7-F47725B7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7351A7-A8F3-9D46-80AC-CF2367B71887}"/>
              </a:ext>
            </a:extLst>
          </p:cNvPr>
          <p:cNvSpPr/>
          <p:nvPr/>
        </p:nvSpPr>
        <p:spPr>
          <a:xfrm>
            <a:off x="876678" y="3428998"/>
            <a:ext cx="4513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2400" dirty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sz="24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2400" dirty="0" smtClean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sz="2400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400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TW" sz="2400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sz="24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</a:rPr>
              <a:t>1px</a:t>
            </a:r>
            <a:r>
              <a:rPr lang="en-US" altLang="zh-TW" sz="24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en-US" altLang="zh-TW" sz="24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</a:rPr>
              <a:t>black</a:t>
            </a:r>
            <a:r>
              <a:rPr lang="en-US" altLang="zh-TW" sz="2400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400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zh-TW" sz="2400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sz="24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</a:rPr>
              <a:t>10px</a:t>
            </a:r>
            <a:r>
              <a:rPr lang="en-US" altLang="zh-TW" sz="2400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400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94" y="3428998"/>
            <a:ext cx="6284989" cy="15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1" y="1976531"/>
            <a:ext cx="5042496" cy="3769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42" y="1976531"/>
            <a:ext cx="4948425" cy="3650076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60F12FA-E489-4593-893B-41942ECA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985" y="490116"/>
            <a:ext cx="5091764" cy="11092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altLang="zh-TW" sz="2000">
                <a:solidFill>
                  <a:srgbClr val="000000"/>
                </a:solidFill>
                <a:latin typeface="Verdana" panose="020B0604030504040204" pitchFamily="34" charset="0"/>
              </a:rPr>
              <a:t>Skip</a:t>
            </a:r>
            <a:r>
              <a:rPr lang="en-US" altLang="zh-TW" sz="200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z="200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lang="en-US" altLang="zh-TW" sz="20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Verdana" panose="020B0604030504040204" pitchFamily="34" charset="0"/>
              </a:rPr>
              <a:t>around</a:t>
            </a:r>
            <a:r>
              <a:rPr lang="en-US" altLang="zh-TW" sz="200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z="200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sz="20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by</a:t>
            </a:r>
            <a:r>
              <a:rPr lang="en-US" altLang="zh-TW" sz="20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leaving</a:t>
            </a:r>
            <a:r>
              <a:rPr lang="en-US" altLang="zh-TW" sz="20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out</a:t>
            </a:r>
            <a:r>
              <a:rPr lang="en-US" altLang="zh-TW" sz="20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>
                <a:solidFill>
                  <a:srgbClr val="DC143C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20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Verdana" panose="020B0604030504040204" pitchFamily="34" charset="0"/>
              </a:rPr>
              <a:t>from</a:t>
            </a:r>
            <a:r>
              <a:rPr lang="en-US" altLang="zh-TW" sz="200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z="200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sz="20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selector: 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37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85FA3-63CD-4CAF-8059-A0C9BAB6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+mj-ea"/>
              </a:rPr>
              <a:t>Dotted Table Borders (border-style) </a:t>
            </a:r>
            <a:endParaRPr lang="zh-TW" altLang="en-US" sz="44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141FC-9292-4353-BE91-167962ED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539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appearance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border.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00B269-0C4A-E14C-91B9-7C5F45F8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A749E4-3C4E-A14E-B38B-DAB3F449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39FAF5-89E5-E147-9B86-9C0E81E7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7439"/>
              </p:ext>
            </p:extLst>
          </p:nvPr>
        </p:nvGraphicFramePr>
        <p:xfrm>
          <a:off x="4722838" y="3457875"/>
          <a:ext cx="5833632" cy="2307657"/>
        </p:xfrm>
        <a:graphic>
          <a:graphicData uri="http://schemas.openxmlformats.org/drawingml/2006/table">
            <a:tbl>
              <a:tblPr/>
              <a:tblGrid>
                <a:gridCol w="1944544">
                  <a:extLst>
                    <a:ext uri="{9D8B030D-6E8A-4147-A177-3AD203B41FA5}">
                      <a16:colId xmlns:a16="http://schemas.microsoft.com/office/drawing/2014/main" val="2942785948"/>
                    </a:ext>
                  </a:extLst>
                </a:gridCol>
                <a:gridCol w="1944544">
                  <a:extLst>
                    <a:ext uri="{9D8B030D-6E8A-4147-A177-3AD203B41FA5}">
                      <a16:colId xmlns:a16="http://schemas.microsoft.com/office/drawing/2014/main" val="474594344"/>
                    </a:ext>
                  </a:extLst>
                </a:gridCol>
                <a:gridCol w="1944544">
                  <a:extLst>
                    <a:ext uri="{9D8B030D-6E8A-4147-A177-3AD203B41FA5}">
                      <a16:colId xmlns:a16="http://schemas.microsoft.com/office/drawing/2014/main" val="428935377"/>
                    </a:ext>
                  </a:extLst>
                </a:gridCol>
              </a:tblGrid>
              <a:tr h="76921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86207"/>
                  </a:ext>
                </a:extLst>
              </a:tr>
              <a:tr h="76921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93724"/>
                  </a:ext>
                </a:extLst>
              </a:tr>
              <a:tr h="76921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B7BF4-66F4-4776-BCC1-93B9A7C4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Border-style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735AB-5EF1-44E7-86E8-CDE95353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</a:t>
            </a:r>
            <a:r>
              <a:rPr lang="en-US" altLang="zh-TW" dirty="0"/>
              <a:t>following values are allowed: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E43200-3DC6-544F-91E1-75FFB423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A0EB43-3C27-0C4C-9F0B-5AFE734F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D60D30A-0272-1F45-B351-BCB899FF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51" y="1839818"/>
            <a:ext cx="2808182" cy="45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91402" y="3221410"/>
            <a:ext cx="6112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3600" smtClean="0">
                <a:solidFill>
                  <a:srgbClr val="A52A2A"/>
                </a:solidFill>
                <a:latin typeface="Consolas" panose="020B0609020204030204" pitchFamily="49" charset="0"/>
              </a:rPr>
              <a:t>th, </a:t>
            </a:r>
            <a:r>
              <a:rPr lang="en-US" altLang="zh-TW" sz="3600" dirty="0">
                <a:solidFill>
                  <a:srgbClr val="A52A2A"/>
                </a:solidFill>
                <a:latin typeface="Consolas" panose="020B0609020204030204" pitchFamily="49" charset="0"/>
              </a:rPr>
              <a:t>td </a:t>
            </a:r>
            <a:r>
              <a:rPr lang="en-US" altLang="zh-TW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</a:rPr>
              <a:t>  border-style</a:t>
            </a:r>
            <a:r>
              <a:rPr lang="en-US" altLang="zh-TW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3600" dirty="0">
                <a:solidFill>
                  <a:srgbClr val="0000CD"/>
                </a:solidFill>
                <a:latin typeface="Consolas" panose="020B0609020204030204" pitchFamily="49" charset="0"/>
              </a:rPr>
              <a:t> dotted</a:t>
            </a:r>
            <a:r>
              <a:rPr lang="en-US" altLang="zh-TW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47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E47A7-C73C-4656-BEED-EA113F92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Border Color (border-color)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DDBCF-E405-4B17-94EF-F7B60340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539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border.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EC2DFF-F27F-2B4F-9958-958111E7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EBE4E8-A87C-D44A-877B-34489382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BD30C6-6205-2040-AB59-48A93A15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05039"/>
              </p:ext>
            </p:extLst>
          </p:nvPr>
        </p:nvGraphicFramePr>
        <p:xfrm>
          <a:off x="6464398" y="3259711"/>
          <a:ext cx="4806786" cy="2056047"/>
        </p:xfrm>
        <a:graphic>
          <a:graphicData uri="http://schemas.openxmlformats.org/drawingml/2006/table">
            <a:tbl>
              <a:tblPr/>
              <a:tblGrid>
                <a:gridCol w="1602262">
                  <a:extLst>
                    <a:ext uri="{9D8B030D-6E8A-4147-A177-3AD203B41FA5}">
                      <a16:colId xmlns:a16="http://schemas.microsoft.com/office/drawing/2014/main" val="2046535080"/>
                    </a:ext>
                  </a:extLst>
                </a:gridCol>
                <a:gridCol w="1602262">
                  <a:extLst>
                    <a:ext uri="{9D8B030D-6E8A-4147-A177-3AD203B41FA5}">
                      <a16:colId xmlns:a16="http://schemas.microsoft.com/office/drawing/2014/main" val="1118256039"/>
                    </a:ext>
                  </a:extLst>
                </a:gridCol>
                <a:gridCol w="1602262">
                  <a:extLst>
                    <a:ext uri="{9D8B030D-6E8A-4147-A177-3AD203B41FA5}">
                      <a16:colId xmlns:a16="http://schemas.microsoft.com/office/drawing/2014/main" val="2045767541"/>
                    </a:ext>
                  </a:extLst>
                </a:gridCol>
              </a:tblGrid>
              <a:tr h="68534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21555"/>
                  </a:ext>
                </a:extLst>
              </a:tr>
              <a:tr h="68534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33892"/>
                  </a:ext>
                </a:extLst>
              </a:tr>
              <a:tr h="68534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ea typeface="Verdana" panose="020B0604030504040204" pitchFamily="34" charset="0"/>
                        </a:rPr>
                        <a:t> </a:t>
                      </a:r>
                      <a:r>
                        <a:rPr lang="zh-TW" altLang="en-US" sz="115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5221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C150C52-B425-5849-AD39-31ED645A53A7}"/>
              </a:ext>
            </a:extLst>
          </p:cNvPr>
          <p:cNvSpPr/>
          <p:nvPr/>
        </p:nvSpPr>
        <p:spPr>
          <a:xfrm>
            <a:off x="981776" y="363864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3200" smtClean="0">
                <a:solidFill>
                  <a:srgbClr val="A52A2A"/>
                </a:solidFill>
                <a:ea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sz="3200" dirty="0">
                <a:solidFill>
                  <a:srgbClr val="A52A2A"/>
                </a:solidFill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ea typeface="Consolas" panose="020B0609020204030204" pitchFamily="49" charset="0"/>
              </a:rPr>
              <a:t>{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zh-TW" sz="3200" dirty="0">
                <a:solidFill>
                  <a:srgbClr val="000000"/>
                </a:solidFill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#96D4D4</a:t>
            </a:r>
            <a:r>
              <a:rPr lang="en-US" altLang="zh-TW" sz="3200" dirty="0">
                <a:solidFill>
                  <a:srgbClr val="000000"/>
                </a:solidFill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000000"/>
                </a:solidFill>
                <a:ea typeface="Consolas" panose="020B0609020204030204" pitchFamily="49" charset="0"/>
              </a:rPr>
              <a:t>}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55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E7A92-1B7C-4BC3-8A3C-135CC038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</a:rPr>
              <a:t>Summary</a:t>
            </a:r>
            <a:r>
              <a:rPr lang="en-US" altLang="zh-TW" b="1" dirty="0">
                <a:latin typeface="+mj-ea"/>
              </a:rPr>
              <a:t>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CFCA1-DBD7-4CA5-806B-2DD6A810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9750" indent="-539750" fontAlgn="base"/>
            <a:r>
              <a:rPr lang="en-US" altLang="zh-TW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1px solid black;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539750" indent="-539750" fontAlgn="base"/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border-collapse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collapse; 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(separate)</a:t>
            </a: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539750" indent="-539750" fontAlgn="base"/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#96D4D4; </a:t>
            </a:r>
          </a:p>
          <a:p>
            <a:pPr marL="539750" indent="-539750" fontAlgn="base"/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10px;</a:t>
            </a:r>
          </a:p>
          <a:p>
            <a:pPr marL="539750" indent="-539750" fontAlgn="base"/>
            <a:r>
              <a:rPr lang="en-US" altLang="zh-TW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dotted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;(dashed, double, insert)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</a:p>
          <a:p>
            <a:pPr marL="539750" indent="-539750" fontAlgn="base"/>
            <a:r>
              <a:rPr lang="en-US" altLang="zh-TW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 #96D4D4; 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1A74D6-5696-344D-A91B-7AFD9A5B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128CDC-FF76-544E-BE9D-7E3737C7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17_2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64657" y="2076744"/>
            <a:ext cx="498588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sz="3200" b="1" dirty="0" smtClean="0">
                <a:cs typeface="新細明體" panose="02020500000000000000" pitchFamily="18" charset="-120"/>
              </a:rPr>
              <a:t>請在</a:t>
            </a:r>
            <a:r>
              <a:rPr lang="zh-TW" altLang="en-US" sz="3200" b="1" dirty="0">
                <a:cs typeface="新細明體" panose="02020500000000000000" pitchFamily="18" charset="-120"/>
              </a:rPr>
              <a:t>作業</a:t>
            </a:r>
            <a:r>
              <a:rPr lang="en-US" altLang="zh-TW" sz="3200" b="1" dirty="0">
                <a:cs typeface="新細明體" panose="02020500000000000000" pitchFamily="18" charset="-120"/>
              </a:rPr>
              <a:t>HW17-1</a:t>
            </a:r>
            <a:r>
              <a:rPr lang="zh-TW" altLang="en-US" sz="3200" b="1" dirty="0">
                <a:cs typeface="新細明體" panose="02020500000000000000" pitchFamily="18" charset="-120"/>
              </a:rPr>
              <a:t>三種</a:t>
            </a:r>
            <a:r>
              <a:rPr lang="en-US" altLang="zh-TW" sz="3200" b="1" dirty="0">
                <a:cs typeface="新細明體" panose="02020500000000000000" pitchFamily="18" charset="-120"/>
              </a:rPr>
              <a:t>border(</a:t>
            </a:r>
            <a:r>
              <a:rPr lang="en-US" altLang="zh-TW" sz="3200" b="1" dirty="0" err="1">
                <a:cs typeface="新細明體" panose="02020500000000000000" pitchFamily="18" charset="-120"/>
              </a:rPr>
              <a:t>table,th</a:t>
            </a:r>
            <a:r>
              <a:rPr lang="en-US" altLang="zh-TW" sz="3200" b="1" dirty="0">
                <a:cs typeface="新細明體" panose="02020500000000000000" pitchFamily="18" charset="-120"/>
              </a:rPr>
              <a:t> td)</a:t>
            </a:r>
            <a:r>
              <a:rPr lang="zh-TW" altLang="en-US" sz="3200" b="1" dirty="0">
                <a:cs typeface="新細明體" panose="02020500000000000000" pitchFamily="18" charset="-120"/>
              </a:rPr>
              <a:t>，</a:t>
            </a:r>
            <a:r>
              <a:rPr lang="zh-TW" altLang="en-US" sz="3200" b="1" dirty="0">
                <a:cs typeface="新細明體" panose="02020500000000000000" pitchFamily="18" charset="-120"/>
              </a:rPr>
              <a:t>請選擇</a:t>
            </a:r>
            <a:r>
              <a:rPr lang="en-US" altLang="zh-TW" sz="3200" b="1" dirty="0" smtClean="0">
                <a:cs typeface="新細明體" panose="02020500000000000000" pitchFamily="18" charset="-120"/>
              </a:rPr>
              <a:t>separate</a:t>
            </a:r>
            <a:r>
              <a:rPr lang="zh-TW" altLang="en-US" sz="3200" b="1" dirty="0">
                <a:cs typeface="新細明體" panose="02020500000000000000" pitchFamily="18" charset="-120"/>
              </a:rPr>
              <a:t>後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，再採用不同</a:t>
            </a:r>
            <a:r>
              <a:rPr lang="zh-TW" altLang="en-US" sz="3200" b="1" dirty="0">
                <a:cs typeface="新細明體" panose="02020500000000000000" pitchFamily="18" charset="-120"/>
              </a:rPr>
              <a:t>的框線</a:t>
            </a:r>
            <a:r>
              <a:rPr lang="zh-TW" altLang="en-US" sz="3200" b="1" dirty="0">
                <a:cs typeface="新細明體" panose="02020500000000000000" pitchFamily="18" charset="-120"/>
              </a:rPr>
              <a:t>粗細</a:t>
            </a:r>
            <a:r>
              <a:rPr lang="zh-TW" altLang="en-US" sz="3200" b="1" dirty="0">
                <a:cs typeface="新細明體" panose="02020500000000000000" pitchFamily="18" charset="-120"/>
              </a:rPr>
              <a:t>、</a:t>
            </a:r>
            <a:r>
              <a:rPr lang="zh-TW" altLang="en-US" sz="3200" b="1" dirty="0">
                <a:cs typeface="新細明體" panose="02020500000000000000" pitchFamily="18" charset="-120"/>
              </a:rPr>
              <a:t>框</a:t>
            </a:r>
            <a:r>
              <a:rPr lang="zh-TW" altLang="en-US" sz="3200" b="1" dirty="0">
                <a:cs typeface="新細明體" panose="02020500000000000000" pitchFamily="18" charset="-120"/>
              </a:rPr>
              <a:t>線格式、框線</a:t>
            </a:r>
            <a:r>
              <a:rPr lang="zh-TW" altLang="en-US" sz="3200" b="1" dirty="0">
                <a:cs typeface="新細明體" panose="02020500000000000000" pitchFamily="18" charset="-120"/>
              </a:rPr>
              <a:t>顏色</a:t>
            </a:r>
            <a:r>
              <a:rPr lang="zh-TW" altLang="en-US" sz="3200" b="1" dirty="0">
                <a:cs typeface="新細明體" panose="02020500000000000000" pitchFamily="18" charset="-120"/>
              </a:rPr>
              <a:t>、</a:t>
            </a:r>
            <a:r>
              <a:rPr lang="zh-TW" altLang="en-US" sz="3200" b="1" dirty="0">
                <a:cs typeface="新細明體" panose="02020500000000000000" pitchFamily="18" charset="-120"/>
              </a:rPr>
              <a:t>框</a:t>
            </a:r>
            <a:r>
              <a:rPr lang="zh-TW" altLang="en-US" sz="3200" b="1" dirty="0">
                <a:cs typeface="新細明體" panose="02020500000000000000" pitchFamily="18" charset="-120"/>
              </a:rPr>
              <a:t>線</a:t>
            </a:r>
            <a:r>
              <a:rPr lang="zh-TW" altLang="en-US" sz="3200" b="1" dirty="0">
                <a:cs typeface="新細明體" panose="02020500000000000000" pitchFamily="18" charset="-120"/>
              </a:rPr>
              <a:t>四</a:t>
            </a:r>
            <a:r>
              <a:rPr lang="zh-TW" altLang="en-US" sz="3200" b="1" dirty="0">
                <a:cs typeface="新細明體" panose="02020500000000000000" pitchFamily="18" charset="-120"/>
              </a:rPr>
              <a:t>角弧度、背景顏色。請分別用右方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設定的方式。</a:t>
            </a:r>
            <a:endParaRPr lang="en-US" altLang="zh-TW" sz="3200" b="1" dirty="0">
              <a:cs typeface="新細明體" panose="02020500000000000000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5940" y="1974914"/>
            <a:ext cx="49891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table</a:t>
            </a:r>
            <a:r>
              <a:rPr lang="zh-TW" altLang="en-US" dirty="0" smtClean="0"/>
              <a:t> </a:t>
            </a:r>
            <a:r>
              <a:rPr lang="zh-TW" altLang="en-US" dirty="0"/>
              <a:t>{</a:t>
            </a:r>
          </a:p>
          <a:p>
            <a:r>
              <a:rPr lang="zh-TW" altLang="en-US" dirty="0"/>
              <a:t>  border:1px solid black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pPr marL="539750" indent="-539750" fontAlgn="base"/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border-collapse</a:t>
            </a:r>
            <a:r>
              <a:rPr lang="en-US" altLang="zh-TW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:separate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pPr marL="539750" indent="-539750" fontAlgn="base"/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#96D4D4; </a:t>
            </a:r>
          </a:p>
          <a:p>
            <a:pPr marL="539750" indent="-539750" fontAlgn="base"/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border-radius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10px;</a:t>
            </a:r>
          </a:p>
          <a:p>
            <a:pPr marL="539750" indent="-539750" fontAlgn="base"/>
            <a:r>
              <a:rPr lang="zh-TW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dotted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;(dashed, double, insert) </a:t>
            </a:r>
          </a:p>
          <a:p>
            <a:pPr marL="539750" indent="-539750" fontAlgn="base"/>
            <a:r>
              <a:rPr lang="zh-TW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border-color</a:t>
            </a:r>
            <a:r>
              <a:rPr lang="en-US" altLang="zh-TW" dirty="0"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#96D4D4; 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10159" y="4797791"/>
            <a:ext cx="49891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r>
              <a:rPr lang="zh-TW" altLang="en-US" dirty="0" smtClean="0"/>
              <a:t> </a:t>
            </a:r>
            <a:r>
              <a:rPr lang="zh-TW" altLang="en-US" dirty="0"/>
              <a:t>{</a:t>
            </a:r>
          </a:p>
          <a:p>
            <a:r>
              <a:rPr lang="zh-TW" altLang="en-US" dirty="0"/>
              <a:t>  border:1px solid black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pPr marL="539750" indent="-539750" fontAlgn="base"/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border-collapse</a:t>
            </a:r>
            <a:r>
              <a:rPr lang="en-US" altLang="zh-TW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:separate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539750" indent="-539750" fontAlgn="base"/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background-color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#96D4D4; </a:t>
            </a:r>
          </a:p>
          <a:p>
            <a:pPr marL="539750" indent="-539750" fontAlgn="base"/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border-radius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10px;</a:t>
            </a:r>
          </a:p>
          <a:p>
            <a:pPr marL="539750" indent="-539750" fontAlgn="base"/>
            <a:r>
              <a:rPr lang="zh-TW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border-style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: dotted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;(dashed, double, insert) </a:t>
            </a:r>
          </a:p>
          <a:p>
            <a:pPr marL="539750" indent="-539750" fontAlgn="base"/>
            <a:r>
              <a:rPr lang="zh-TW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border-color</a:t>
            </a:r>
            <a:r>
              <a:rPr lang="en-US" altLang="zh-TW" dirty="0"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#96D4D4; 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17a2.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Sizes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0" y="4455621"/>
            <a:ext cx="10180757" cy="138691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tables can have different sizes for each column, row or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entire table. </a:t>
            </a:r>
          </a:p>
          <a:p>
            <a:pPr fontAlgn="base"/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 attribute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the width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 height properties to specify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size of a table, row or column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 fontAlgn="base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網頁表格的每一個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cell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，都可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調整長度與寬度。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6E4093-C693-4D4A-8F2C-A9B272DD9357}"/>
              </a:ext>
            </a:extLst>
          </p:cNvPr>
          <p:cNvSpPr/>
          <p:nvPr/>
        </p:nvSpPr>
        <p:spPr>
          <a:xfrm>
            <a:off x="5794095" y="5914382"/>
            <a:ext cx="639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https://www.w3schools.com/html/html_table_sizes.asp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tr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有幾橫行 </a:t>
            </a:r>
            <a:r>
              <a:rPr lang="en-US" altLang="zh-TW" sz="2800" dirty="0" smtClean="0">
                <a:solidFill>
                  <a:srgbClr val="0070C0"/>
                </a:solidFill>
              </a:rPr>
              <a:t>&lt;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th</a:t>
            </a:r>
            <a:r>
              <a:rPr lang="en-US" altLang="zh-TW" sz="2800" dirty="0" smtClean="0">
                <a:solidFill>
                  <a:srgbClr val="0070C0"/>
                </a:solidFill>
              </a:rPr>
              <a:t>&gt;</a:t>
            </a:r>
            <a:r>
              <a:rPr lang="zh-TW" altLang="en-US" sz="2800" dirty="0" smtClean="0">
                <a:solidFill>
                  <a:srgbClr val="0070C0"/>
                </a:solidFill>
              </a:rPr>
              <a:t>有幾直列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9037" y="1950571"/>
            <a:ext cx="2717148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&lt;</a:t>
            </a:r>
            <a:r>
              <a:rPr lang="en-US" altLang="zh-TW" b="1" dirty="0" smtClean="0">
                <a:solidFill>
                  <a:srgbClr val="FF0000"/>
                </a:solidFill>
              </a:rPr>
              <a:t>table&gt;</a:t>
            </a:r>
            <a:endParaRPr lang="zh-TW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   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&gt; &lt;/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zh-TW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 smtClean="0"/>
              <a:t>  &lt;/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    &lt;td&gt; &lt;/td&gt;</a:t>
            </a:r>
            <a:endParaRPr lang="zh-TW" altLang="zh-TW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/>
              <a:t>  &lt;/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    &lt;td&gt; &lt;/td&gt;</a:t>
            </a:r>
            <a:endParaRPr lang="zh-TW" altLang="zh-TW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/>
              <a:t>  &lt;/</a:t>
            </a:r>
            <a:r>
              <a:rPr lang="en-US" altLang="zh-TW" b="1" dirty="0" err="1"/>
              <a:t>tr</a:t>
            </a:r>
            <a:r>
              <a:rPr lang="en-US" altLang="zh-TW" b="1" dirty="0" smtClean="0"/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&lt;/</a:t>
            </a:r>
            <a:r>
              <a:rPr lang="en-US" altLang="zh-TW" b="1" dirty="0">
                <a:solidFill>
                  <a:srgbClr val="FF0000"/>
                </a:solidFill>
              </a:rPr>
              <a:t>table&gt;</a:t>
            </a:r>
            <a:endParaRPr lang="zh-TW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28" y="1899628"/>
            <a:ext cx="7591507" cy="4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2D241-A706-4A77-9B33-83382B5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 </a:t>
            </a:r>
            <a:r>
              <a:rPr lang="en-US" altLang="zh-TW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Width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7946D-6466-491D-B3DF-6AEAE6CB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width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&lt;table&gt;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element: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percentage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unit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width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means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wide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will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this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compared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parent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which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this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&lt;body&gt;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1786C9-BBBD-324C-BF3D-C9A898BF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E04206-4033-DA44-BF61-A712A4F1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8B633-A482-4F9C-97AF-9B7DCF78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Example- Set the width of the table to 100</a:t>
            </a:r>
            <a:r>
              <a:rPr lang="en-US" altLang="zh-TW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3BF9C-671D-4CFB-A22D-37E8AFDE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width:100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%"&gt;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………………………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5DBFAC-CE6B-734C-BA81-06DBF4DE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C78B2D-855E-1D4E-82F3-7B8A8475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FBC02-4D98-448B-8E35-8D1F905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Column </a:t>
            </a:r>
            <a:r>
              <a:rPr lang="en-US" altLang="zh-TW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Width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752619-29D1-48D5-B9B5-F64AA762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specific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DC143C"/>
                </a:solidFill>
                <a:latin typeface="Consolas" panose="020B0609020204030204" pitchFamily="49" charset="0"/>
              </a:rPr>
              <a:t>&lt;th&gt;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&lt;td&gt;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element: 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0DCE9E-23A6-9A42-B2EB-B59C96EE11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83123" y="3429000"/>
          <a:ext cx="4086714" cy="1298574"/>
        </p:xfrm>
        <a:graphic>
          <a:graphicData uri="http://schemas.openxmlformats.org/drawingml/2006/table">
            <a:tbl>
              <a:tblPr/>
              <a:tblGrid>
                <a:gridCol w="1362238">
                  <a:extLst>
                    <a:ext uri="{9D8B030D-6E8A-4147-A177-3AD203B41FA5}">
                      <a16:colId xmlns:a16="http://schemas.microsoft.com/office/drawing/2014/main" val="1315773939"/>
                    </a:ext>
                  </a:extLst>
                </a:gridCol>
                <a:gridCol w="1362238">
                  <a:extLst>
                    <a:ext uri="{9D8B030D-6E8A-4147-A177-3AD203B41FA5}">
                      <a16:colId xmlns:a16="http://schemas.microsoft.com/office/drawing/2014/main" val="2285069272"/>
                    </a:ext>
                  </a:extLst>
                </a:gridCol>
                <a:gridCol w="1362238">
                  <a:extLst>
                    <a:ext uri="{9D8B030D-6E8A-4147-A177-3AD203B41FA5}">
                      <a16:colId xmlns:a16="http://schemas.microsoft.com/office/drawing/2014/main" val="501842676"/>
                    </a:ext>
                  </a:extLst>
                </a:gridCol>
              </a:tblGrid>
              <a:tr h="432858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07977"/>
                  </a:ext>
                </a:extLst>
              </a:tr>
              <a:tr h="432858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3165"/>
                  </a:ext>
                </a:extLst>
              </a:tr>
              <a:tr h="432858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33474"/>
                  </a:ext>
                </a:extLst>
              </a:tr>
            </a:tbl>
          </a:graphicData>
        </a:graphic>
      </p:graphicFrame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CBC3E2-3FF0-6D46-A8C5-4D779715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AF5ECE-C779-C340-BC87-6E165D9C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1C811-7E0D-4F02-A05E-B6E38E6C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6665" cy="1450757"/>
          </a:xfrm>
        </p:spPr>
        <p:txBody>
          <a:bodyPr/>
          <a:lstStyle/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Example- Set the </a:t>
            </a:r>
            <a:r>
              <a:rPr lang="en-US" altLang="zh-TW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column 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of the table to </a:t>
            </a:r>
            <a:r>
              <a:rPr lang="en-US" altLang="zh-TW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70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FCC35-A464-42A5-8B01-232EAD3C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width:100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%"&gt;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width:70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%"&gt;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 ………………………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605E99-7E1B-9844-93C2-CE8EC12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35E50D-D932-F64A-A1D5-799D670C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69" y="3393624"/>
            <a:ext cx="7358664" cy="21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C7E2B-FEE6-4900-8105-CAADCA63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Row Height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EC44B-DC67-4EA4-8427-C37A526A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height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specific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element: 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D88E256-CAA4-044C-AD8C-A4F82658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85094"/>
              </p:ext>
            </p:extLst>
          </p:nvPr>
        </p:nvGraphicFramePr>
        <p:xfrm>
          <a:off x="4558520" y="3683767"/>
          <a:ext cx="5341938" cy="1964337"/>
        </p:xfrm>
        <a:graphic>
          <a:graphicData uri="http://schemas.openxmlformats.org/drawingml/2006/table">
            <a:tbl>
              <a:tblPr/>
              <a:tblGrid>
                <a:gridCol w="1780646">
                  <a:extLst>
                    <a:ext uri="{9D8B030D-6E8A-4147-A177-3AD203B41FA5}">
                      <a16:colId xmlns:a16="http://schemas.microsoft.com/office/drawing/2014/main" val="2086730029"/>
                    </a:ext>
                  </a:extLst>
                </a:gridCol>
                <a:gridCol w="1780646">
                  <a:extLst>
                    <a:ext uri="{9D8B030D-6E8A-4147-A177-3AD203B41FA5}">
                      <a16:colId xmlns:a16="http://schemas.microsoft.com/office/drawing/2014/main" val="2127106530"/>
                    </a:ext>
                  </a:extLst>
                </a:gridCol>
                <a:gridCol w="1780646">
                  <a:extLst>
                    <a:ext uri="{9D8B030D-6E8A-4147-A177-3AD203B41FA5}">
                      <a16:colId xmlns:a16="http://schemas.microsoft.com/office/drawing/2014/main" val="2125677309"/>
                    </a:ext>
                  </a:extLst>
                </a:gridCol>
              </a:tblGrid>
              <a:tr h="48352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42204"/>
                  </a:ext>
                </a:extLst>
              </a:tr>
              <a:tr h="99727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544728"/>
                  </a:ext>
                </a:extLst>
              </a:tr>
              <a:tr h="483529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200" b="0" i="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zh-TW" altLang="en-US" sz="12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altLang="en-US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47802"/>
                  </a:ext>
                </a:extLst>
              </a:tr>
            </a:tbl>
          </a:graphicData>
        </a:graphic>
      </p:graphicFrame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7292F-ED22-CD49-AB4E-C191E93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F8BA24-303D-5C40-B886-60463210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ABBFD-6A1F-4E75-8513-2BC0D3E7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Example- Set the </a:t>
            </a:r>
            <a:r>
              <a:rPr lang="en-US" altLang="zh-TW" sz="3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height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of the </a:t>
            </a:r>
            <a:r>
              <a:rPr lang="en-US" altLang="zh-TW" sz="3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altLang="zh-TW" sz="3200" baseline="30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</a:t>
            </a:r>
            <a:r>
              <a:rPr lang="en-US" altLang="zh-TW" sz="3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raw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 </a:t>
            </a:r>
            <a:r>
              <a:rPr lang="en-US" altLang="zh-TW" sz="3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pixels</a:t>
            </a:r>
            <a:endParaRPr lang="zh-TW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964B8-F4BC-40AC-9693-EBB2CEE6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09987" cy="40233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width:100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%"&gt;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………………………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/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="height:200px"&gt;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………………………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/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95DE9F-5827-0540-80B3-2424F3D4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D437BC-9FEC-294F-AA5A-2285A473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37" y="1845734"/>
            <a:ext cx="3850021" cy="42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44892" y="1970864"/>
            <a:ext cx="5024389" cy="342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400" b="1" dirty="0" smtClean="0">
                <a:cs typeface="新細明體" panose="02020500000000000000" pitchFamily="18" charset="-120"/>
              </a:rPr>
              <a:t>1.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請利用前面網頁，將電資學院寬度加大至</a:t>
            </a:r>
            <a:r>
              <a:rPr lang="en-US" altLang="zh-TW" sz="2400" b="1" dirty="0" smtClean="0">
                <a:cs typeface="新細明體" panose="02020500000000000000" pitchFamily="18" charset="-120"/>
              </a:rPr>
              <a:t>40%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。</a:t>
            </a:r>
            <a:endParaRPr lang="en-US" altLang="zh-TW" sz="24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400" b="1" dirty="0" smtClean="0">
                <a:cs typeface="新細明體" panose="02020500000000000000" pitchFamily="18" charset="-120"/>
              </a:rPr>
              <a:t>2.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在最後一行，加入各學院照片一張</a:t>
            </a:r>
            <a:r>
              <a:rPr lang="en-US" altLang="zh-TW" sz="2400" b="1" dirty="0" smtClean="0">
                <a:cs typeface="新細明體" panose="02020500000000000000" pitchFamily="18" charset="-120"/>
              </a:rPr>
              <a:t>(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請到學校官網下載圖片</a:t>
            </a:r>
            <a:r>
              <a:rPr lang="en-US" altLang="zh-TW" sz="2400" b="1" dirty="0" smtClean="0">
                <a:cs typeface="新細明體" panose="02020500000000000000" pitchFamily="18" charset="-120"/>
              </a:rPr>
              <a:t>)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。</a:t>
            </a:r>
            <a:endParaRPr lang="en-US" altLang="zh-TW" sz="24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400" b="1" dirty="0" smtClean="0">
                <a:cs typeface="新細明體" panose="02020500000000000000" pitchFamily="18" charset="-120"/>
              </a:rPr>
              <a:t>3.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在第一行，調整可以連結到各院的首頁。</a:t>
            </a:r>
            <a:endParaRPr lang="en-US" altLang="zh-TW" sz="24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400" b="1" dirty="0" smtClean="0">
                <a:cs typeface="新細明體" panose="02020500000000000000" pitchFamily="18" charset="-120"/>
              </a:rPr>
              <a:t>4.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做完</a:t>
            </a:r>
            <a:r>
              <a:rPr lang="zh-TW" altLang="en-US" sz="2400" b="1" dirty="0">
                <a:cs typeface="新細明體" panose="02020500000000000000" pitchFamily="18" charset="-120"/>
              </a:rPr>
              <a:t>之後，請上傳</a:t>
            </a:r>
            <a:r>
              <a:rPr lang="zh-TW" altLang="en-US" sz="2400" b="1" dirty="0" smtClean="0">
                <a:cs typeface="新細明體" panose="02020500000000000000" pitchFamily="18" charset="-120"/>
              </a:rPr>
              <a:t>到</a:t>
            </a:r>
            <a:r>
              <a:rPr lang="zh-TW" altLang="en-US" sz="2400" b="1" dirty="0">
                <a:cs typeface="新細明體" panose="02020500000000000000" pitchFamily="18" charset="-120"/>
              </a:rPr>
              <a:t>自己網站。</a:t>
            </a:r>
            <a:endParaRPr lang="en-US" altLang="zh-TW" sz="2400" b="1" dirty="0">
              <a:cs typeface="新細明體" panose="02020500000000000000" pitchFamily="18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34" y="1845736"/>
            <a:ext cx="501084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2D241-A706-4A77-9B33-83382B5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Define an HTML Table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7946D-6466-491D-B3DF-6AEAE6CB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0" y="1845184"/>
            <a:ext cx="10607040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+mj-ea"/>
                <a:ea typeface="+mj-ea"/>
              </a:rPr>
              <a:t>A table in HTML consists of table cells inside rows and columns 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3892D9-FC7E-344B-82B1-8A8D9B3A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638BC4-018B-0C45-99BB-1C152D9A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80307"/>
              </p:ext>
            </p:extLst>
          </p:nvPr>
        </p:nvGraphicFramePr>
        <p:xfrm>
          <a:off x="3301465" y="2586965"/>
          <a:ext cx="7594332" cy="32821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86517">
                  <a:extLst>
                    <a:ext uri="{9D8B030D-6E8A-4147-A177-3AD203B41FA5}">
                      <a16:colId xmlns:a16="http://schemas.microsoft.com/office/drawing/2014/main" val="2705316098"/>
                    </a:ext>
                  </a:extLst>
                </a:gridCol>
                <a:gridCol w="5607815">
                  <a:extLst>
                    <a:ext uri="{9D8B030D-6E8A-4147-A177-3AD203B41FA5}">
                      <a16:colId xmlns:a16="http://schemas.microsoft.com/office/drawing/2014/main" val="2048694453"/>
                    </a:ext>
                  </a:extLst>
                </a:gridCol>
              </a:tblGrid>
              <a:tr h="8205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tag</a:t>
                      </a:r>
                      <a:endParaRPr lang="zh-TW" altLang="en-US" sz="2800" b="1" i="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description</a:t>
                      </a:r>
                      <a:endParaRPr lang="zh-TW" altLang="en-US" sz="2800" b="1" i="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7780"/>
                  </a:ext>
                </a:extLst>
              </a:tr>
              <a:tr h="820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sz="28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fontAlgn="ctr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 row</a:t>
                      </a:r>
                      <a:endParaRPr lang="zh-TW" sz="28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03642"/>
                  </a:ext>
                </a:extLst>
              </a:tr>
              <a:tr h="820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</a:t>
                      </a:r>
                      <a:endParaRPr lang="zh-TW" sz="28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fontAlgn="ctr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 </a:t>
                      </a: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r>
                        <a:rPr lang="zh-TW" alt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置中</a:t>
                      </a:r>
                      <a:r>
                        <a:rPr lang="en-US" altLang="zh-TW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28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368344"/>
                  </a:ext>
                </a:extLst>
              </a:tr>
              <a:tr h="820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td </a:t>
                      </a:r>
                      <a:endParaRPr lang="zh-TW" sz="28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269875" algn="l" fontAlgn="ctr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 </a:t>
                      </a: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r>
                        <a:rPr lang="zh-TW" alt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靠左</a:t>
                      </a:r>
                      <a:r>
                        <a:rPr lang="en-US" altLang="zh-TW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28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4218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 flipH="1">
            <a:off x="529389" y="2586965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</a:rPr>
              <a:t>1.tr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1745778" y="2835591"/>
            <a:ext cx="548640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 flipH="1">
            <a:off x="9436492" y="2568357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smtClean="0">
                <a:solidFill>
                  <a:srgbClr val="C00000"/>
                </a:solidFill>
              </a:rPr>
              <a:t>2.th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flipH="1">
            <a:off x="8829375" y="2835591"/>
            <a:ext cx="532997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 flipH="1">
            <a:off x="9436492" y="3399354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</a:rPr>
              <a:t>3.td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 flipH="1">
            <a:off x="8829375" y="3666588"/>
            <a:ext cx="532997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flipH="1">
            <a:off x="9436492" y="4249953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</a:rPr>
              <a:t>3.td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flipH="1">
            <a:off x="8829375" y="4517187"/>
            <a:ext cx="532997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 flipH="1">
            <a:off x="9436492" y="5018082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</a:rPr>
              <a:t>3.td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 flipH="1">
            <a:off x="8829375" y="5285316"/>
            <a:ext cx="532997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 flipH="1">
            <a:off x="540582" y="3375083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</a:rPr>
              <a:t>1.tr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1756971" y="3623709"/>
            <a:ext cx="548640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 flipH="1">
            <a:off x="593819" y="4238001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</a:rPr>
              <a:t>1.tr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1810208" y="4486627"/>
            <a:ext cx="548640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 flipH="1">
            <a:off x="605012" y="5026119"/>
            <a:ext cx="12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</a:rPr>
              <a:t>1.tr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1821401" y="5274745"/>
            <a:ext cx="548640" cy="42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tr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有幾橫行 </a:t>
            </a:r>
            <a:r>
              <a:rPr lang="en-US" altLang="zh-TW" sz="2800" dirty="0" smtClean="0">
                <a:solidFill>
                  <a:srgbClr val="0070C0"/>
                </a:solidFill>
              </a:rPr>
              <a:t>&lt;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th</a:t>
            </a:r>
            <a:r>
              <a:rPr lang="en-US" altLang="zh-TW" sz="2800" dirty="0" smtClean="0">
                <a:solidFill>
                  <a:srgbClr val="0070C0"/>
                </a:solidFill>
              </a:rPr>
              <a:t>&gt;</a:t>
            </a:r>
            <a:r>
              <a:rPr lang="zh-TW" altLang="en-US" sz="2800" dirty="0" smtClean="0">
                <a:solidFill>
                  <a:srgbClr val="0070C0"/>
                </a:solidFill>
              </a:rPr>
              <a:t>有幾直列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9668" y="1960196"/>
            <a:ext cx="2717148" cy="40233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&lt;</a:t>
            </a:r>
            <a:r>
              <a:rPr lang="en-US" altLang="zh-TW" b="1" dirty="0" smtClean="0">
                <a:solidFill>
                  <a:srgbClr val="FF0000"/>
                </a:solidFill>
              </a:rPr>
              <a:t>table&gt;</a:t>
            </a:r>
            <a:endParaRPr lang="zh-TW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   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zh-TW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 smtClean="0"/>
              <a:t>  </a:t>
            </a:r>
            <a:r>
              <a:rPr lang="zh-TW" altLang="en-US" b="1" dirty="0" smtClean="0"/>
              <a:t>  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zh-TW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zh-TW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 smtClean="0"/>
              <a:t>&lt;/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    &lt;td&gt; &lt;/td&gt;</a:t>
            </a:r>
            <a:endParaRPr lang="zh-TW" altLang="zh-TW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/>
              <a:t>  </a:t>
            </a:r>
            <a:r>
              <a:rPr lang="zh-TW" altLang="en-US" b="1" dirty="0" smtClean="0"/>
              <a:t>  </a:t>
            </a:r>
            <a:r>
              <a:rPr lang="en-US" altLang="zh-TW" b="1" dirty="0" smtClean="0">
                <a:solidFill>
                  <a:srgbClr val="00B050"/>
                </a:solidFill>
              </a:rPr>
              <a:t>&lt;</a:t>
            </a:r>
            <a:r>
              <a:rPr lang="en-US" altLang="zh-TW" b="1" dirty="0">
                <a:solidFill>
                  <a:srgbClr val="00B050"/>
                </a:solidFill>
              </a:rPr>
              <a:t>td&gt; &lt;/td&gt;</a:t>
            </a:r>
            <a:endParaRPr lang="zh-TW" altLang="zh-TW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b="1" dirty="0" smtClean="0">
                <a:solidFill>
                  <a:srgbClr val="00B050"/>
                </a:solidFill>
              </a:rPr>
              <a:t>   </a:t>
            </a:r>
            <a:r>
              <a:rPr lang="en-US" altLang="zh-TW" b="1" dirty="0" smtClean="0">
                <a:solidFill>
                  <a:srgbClr val="00B050"/>
                </a:solidFill>
              </a:rPr>
              <a:t>&lt;</a:t>
            </a:r>
            <a:r>
              <a:rPr lang="en-US" altLang="zh-TW" b="1" dirty="0">
                <a:solidFill>
                  <a:srgbClr val="00B050"/>
                </a:solidFill>
              </a:rPr>
              <a:t>td&gt; &lt;/td&gt;</a:t>
            </a:r>
            <a:endParaRPr lang="zh-TW" altLang="zh-TW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 smtClean="0"/>
              <a:t>&lt;/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&lt;/</a:t>
            </a:r>
            <a:r>
              <a:rPr lang="en-US" altLang="zh-TW" b="1" dirty="0">
                <a:solidFill>
                  <a:srgbClr val="FF0000"/>
                </a:solidFill>
              </a:rPr>
              <a:t>table&gt;</a:t>
            </a:r>
            <a:endParaRPr lang="zh-TW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25474"/>
              </p:ext>
            </p:extLst>
          </p:nvPr>
        </p:nvGraphicFramePr>
        <p:xfrm>
          <a:off x="4245810" y="2290495"/>
          <a:ext cx="6649988" cy="120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994">
                  <a:extLst>
                    <a:ext uri="{9D8B030D-6E8A-4147-A177-3AD203B41FA5}">
                      <a16:colId xmlns:a16="http://schemas.microsoft.com/office/drawing/2014/main" val="1409391849"/>
                    </a:ext>
                  </a:extLst>
                </a:gridCol>
                <a:gridCol w="3324994">
                  <a:extLst>
                    <a:ext uri="{9D8B030D-6E8A-4147-A177-3AD203B41FA5}">
                      <a16:colId xmlns:a16="http://schemas.microsoft.com/office/drawing/2014/main" val="55676839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83577"/>
                  </a:ext>
                </a:extLst>
              </a:tr>
              <a:tr h="40179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47707"/>
                  </a:ext>
                </a:extLst>
              </a:tr>
              <a:tr h="40179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2271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94727"/>
              </p:ext>
            </p:extLst>
          </p:nvPr>
        </p:nvGraphicFramePr>
        <p:xfrm>
          <a:off x="4245809" y="3847657"/>
          <a:ext cx="6649989" cy="9113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6663">
                  <a:extLst>
                    <a:ext uri="{9D8B030D-6E8A-4147-A177-3AD203B41FA5}">
                      <a16:colId xmlns:a16="http://schemas.microsoft.com/office/drawing/2014/main" val="3325367249"/>
                    </a:ext>
                  </a:extLst>
                </a:gridCol>
                <a:gridCol w="2216663">
                  <a:extLst>
                    <a:ext uri="{9D8B030D-6E8A-4147-A177-3AD203B41FA5}">
                      <a16:colId xmlns:a16="http://schemas.microsoft.com/office/drawing/2014/main" val="1154266380"/>
                    </a:ext>
                  </a:extLst>
                </a:gridCol>
                <a:gridCol w="2216663">
                  <a:extLst>
                    <a:ext uri="{9D8B030D-6E8A-4147-A177-3AD203B41FA5}">
                      <a16:colId xmlns:a16="http://schemas.microsoft.com/office/drawing/2014/main" val="2924839162"/>
                    </a:ext>
                  </a:extLst>
                </a:gridCol>
              </a:tblGrid>
              <a:tr h="45567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83573"/>
                  </a:ext>
                </a:extLst>
              </a:tr>
              <a:tr h="45567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46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94800"/>
              </p:ext>
            </p:extLst>
          </p:nvPr>
        </p:nvGraphicFramePr>
        <p:xfrm>
          <a:off x="4245809" y="5033441"/>
          <a:ext cx="664998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663">
                  <a:extLst>
                    <a:ext uri="{9D8B030D-6E8A-4147-A177-3AD203B41FA5}">
                      <a16:colId xmlns:a16="http://schemas.microsoft.com/office/drawing/2014/main" val="1453591068"/>
                    </a:ext>
                  </a:extLst>
                </a:gridCol>
                <a:gridCol w="2216663">
                  <a:extLst>
                    <a:ext uri="{9D8B030D-6E8A-4147-A177-3AD203B41FA5}">
                      <a16:colId xmlns:a16="http://schemas.microsoft.com/office/drawing/2014/main" val="3607350562"/>
                    </a:ext>
                  </a:extLst>
                </a:gridCol>
                <a:gridCol w="2216663">
                  <a:extLst>
                    <a:ext uri="{9D8B030D-6E8A-4147-A177-3AD203B41FA5}">
                      <a16:colId xmlns:a16="http://schemas.microsoft.com/office/drawing/2014/main" val="426475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2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0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2717148" cy="40233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smtClean="0">
                <a:solidFill>
                  <a:srgbClr val="FF0000"/>
                </a:solidFill>
              </a:rPr>
              <a:t>table&gt;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endParaRPr lang="zh-TW" altLang="zh-TW" dirty="0"/>
          </a:p>
          <a:p>
            <a:r>
              <a:rPr lang="en-US" altLang="zh-TW" dirty="0"/>
              <a:t>   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&gt; &lt;/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zh-TW" altLang="zh-TW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endParaRPr lang="zh-TW" altLang="zh-TW" dirty="0"/>
          </a:p>
          <a:p>
            <a:r>
              <a:rPr lang="en-US" altLang="zh-TW" dirty="0"/>
              <a:t>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endParaRPr lang="zh-TW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    &lt;td&gt; &lt;/td&gt;</a:t>
            </a:r>
            <a:endParaRPr lang="zh-TW" altLang="zh-TW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/>
              <a:t>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endParaRPr lang="zh-TW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endParaRPr lang="zh-TW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    &lt;td&gt; &lt;/td&gt;</a:t>
            </a:r>
            <a:endParaRPr lang="zh-TW" altLang="zh-TW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/>
              <a:t>  &lt;/</a:t>
            </a:r>
            <a:r>
              <a:rPr lang="en-US" altLang="zh-TW" dirty="0" err="1"/>
              <a:t>tr</a:t>
            </a:r>
            <a:r>
              <a:rPr lang="en-US" altLang="zh-TW" dirty="0" smtClean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&lt;/</a:t>
            </a:r>
            <a:r>
              <a:rPr lang="en-US" altLang="zh-TW" dirty="0">
                <a:solidFill>
                  <a:srgbClr val="FF0000"/>
                </a:solidFill>
              </a:rPr>
              <a:t>table&gt;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28" y="1899628"/>
            <a:ext cx="7591507" cy="4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8B633-A482-4F9C-97AF-9B7DCF78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413" cy="1450757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Table </a:t>
            </a:r>
            <a:r>
              <a:rPr lang="en-US" altLang="zh-TW" b="1" dirty="0" smtClean="0">
                <a:latin typeface="+mj-ea"/>
              </a:rPr>
              <a:t>Cells(</a:t>
            </a:r>
            <a:r>
              <a:rPr lang="zh-TW" altLang="en-US" b="1" dirty="0" smtClean="0">
                <a:latin typeface="+mj-ea"/>
              </a:rPr>
              <a:t>最基本單位，表格實質內容</a:t>
            </a:r>
            <a:r>
              <a:rPr lang="en-US" altLang="zh-TW" b="1" dirty="0" smtClean="0">
                <a:latin typeface="+mj-ea"/>
              </a:rPr>
              <a:t>)</a:t>
            </a:r>
            <a:r>
              <a:rPr lang="en-US" altLang="zh-TW" b="1" dirty="0">
                <a:latin typeface="+mj-ea"/>
              </a:rPr>
              <a:t>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3BF9C-671D-4CFB-A22D-37E8AFDE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defined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&lt;td&gt;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&lt;/td&gt;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tag.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stands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Verdana" panose="020B0604030504040204" pitchFamily="34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Verdana" panose="020B0604030504040204" pitchFamily="34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ata.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Everything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between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&lt;td&gt;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&lt;/td&gt;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content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containers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table.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They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contain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sorts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HTML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text,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images,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lists,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Verdana" panose="020B0604030504040204" pitchFamily="34" charset="0"/>
              </a:rPr>
              <a:t>other</a:t>
            </a:r>
            <a:r>
              <a:rPr lang="en-US" altLang="zh-TW" dirty="0" smtClean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tables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etc.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0C504B-1C74-AD44-BC93-1C07017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4B1D51-CDA5-A442-8B3E-8C25AEE0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FBC02-4D98-448B-8E35-8D1F905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Example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752619-29D1-48D5-B9B5-F64AA762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729" y="2252311"/>
            <a:ext cx="9278754" cy="36552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zh-TW" altLang="en-US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zh-TW" altLang="en-US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Emil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zh-TW" altLang="en-US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Tobias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zh-TW" altLang="en-US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Linus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zh-TW" altLang="en-US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ea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642366-BC6B-6941-9072-EE9ACED5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225BD0-D6BC-CC46-AD6B-845DA52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180105" y="3291840"/>
            <a:ext cx="3445844" cy="13475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268101" y="2068272"/>
            <a:ext cx="2717148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&lt;table&gt;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smtClean="0"/>
              <a:t>    </a:t>
            </a:r>
            <a:r>
              <a:rPr lang="en-US" altLang="zh-TW" smtClean="0">
                <a:solidFill>
                  <a:schemeClr val="accent5">
                    <a:lumMod val="75000"/>
                  </a:schemeClr>
                </a:solidFill>
              </a:rPr>
              <a:t>&lt;th&gt; &lt;/th&gt;</a:t>
            </a:r>
            <a:endParaRPr lang="zh-TW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    &lt;td&gt; &lt;/td&gt;</a:t>
            </a:r>
            <a:endParaRPr lang="zh-TW" altLang="zh-TW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endParaRPr lang="zh-TW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    &lt;td&gt; &lt;/td&gt;</a:t>
            </a:r>
            <a:endParaRPr lang="zh-TW" altLang="zh-TW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/>
              <a:t>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&lt;/table&gt;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4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1C811-7E0D-4F02-A05E-B6E38E6C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Table Rows 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FCC35-A464-42A5-8B01-232EAD3C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starts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&lt;tr&gt;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&lt;/tr&gt;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tag.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stands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Verdana" panose="020B0604030504040204" pitchFamily="34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Verdana" panose="020B0604030504040204" pitchFamily="34" charset="0"/>
              </a:rPr>
              <a:t>r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ow.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have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many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like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just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make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sure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that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same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19E103-AD33-8C46-8D5C-5947C59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0365FC-7137-7547-A155-8869178D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2696</Words>
  <Application>Microsoft Office PowerPoint</Application>
  <PresentationFormat>寬螢幕</PresentationFormat>
  <Paragraphs>363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WordVisiCarriageReturn_MSFontService</vt:lpstr>
      <vt:lpstr>Microsoft JhengHei</vt:lpstr>
      <vt:lpstr>Microsoft JhengHei</vt:lpstr>
      <vt:lpstr>新細明體</vt:lpstr>
      <vt:lpstr>Arial</vt:lpstr>
      <vt:lpstr>Calibri</vt:lpstr>
      <vt:lpstr>Consolas</vt:lpstr>
      <vt:lpstr>Segoe UI</vt:lpstr>
      <vt:lpstr>Verdana</vt:lpstr>
      <vt:lpstr>Wingdings</vt:lpstr>
      <vt:lpstr>Retrospect</vt:lpstr>
      <vt:lpstr>17. Tables </vt:lpstr>
      <vt:lpstr>HTML Tables</vt:lpstr>
      <vt:lpstr>Example   &lt;tr&gt;有幾橫行 &lt;th&gt;有幾直列</vt:lpstr>
      <vt:lpstr>Define an HTML Table </vt:lpstr>
      <vt:lpstr>Example   &lt;tr&gt;有幾橫行 &lt;th&gt;有幾直列</vt:lpstr>
      <vt:lpstr>Example</vt:lpstr>
      <vt:lpstr>Table Cells(最基本單位，表格實質內容) </vt:lpstr>
      <vt:lpstr>Example </vt:lpstr>
      <vt:lpstr>Table Rows </vt:lpstr>
      <vt:lpstr>Example </vt:lpstr>
      <vt:lpstr>Table Headers </vt:lpstr>
      <vt:lpstr>Let the first row be table headers: </vt:lpstr>
      <vt:lpstr>HTML Table Tags </vt:lpstr>
      <vt:lpstr>HTML Table Tags </vt:lpstr>
      <vt:lpstr>作業17_1</vt:lpstr>
      <vt:lpstr>17a1. Table Borders </vt:lpstr>
      <vt:lpstr>How To Add a Border (邊框) </vt:lpstr>
      <vt:lpstr>Example (CSS) – boarder 簡寫 </vt:lpstr>
      <vt:lpstr>Collapsed Table Borders (border-collapse) </vt:lpstr>
      <vt:lpstr>separate &amp; collapse </vt:lpstr>
      <vt:lpstr>Style Table Borders(background-color) </vt:lpstr>
      <vt:lpstr>Round Table Borders (border-radius) </vt:lpstr>
      <vt:lpstr>example</vt:lpstr>
      <vt:lpstr>Dotted Table Borders (border-style) </vt:lpstr>
      <vt:lpstr>Border-style</vt:lpstr>
      <vt:lpstr>Border Color (border-color) </vt:lpstr>
      <vt:lpstr>Summary </vt:lpstr>
      <vt:lpstr>作業17_2</vt:lpstr>
      <vt:lpstr>17a2. Table Sizes </vt:lpstr>
      <vt:lpstr>HTML Table Width </vt:lpstr>
      <vt:lpstr>Example- Set the width of the table to 100%</vt:lpstr>
      <vt:lpstr>HTML Table Column Width </vt:lpstr>
      <vt:lpstr>Example- Set the column of the table to 70% </vt:lpstr>
      <vt:lpstr>HTML Table Row Height </vt:lpstr>
      <vt:lpstr>Example- Set the height of the 2nd raw to 200 pixels</vt:lpstr>
      <vt:lpstr>作業17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李弘斌</cp:lastModifiedBy>
  <cp:revision>41</cp:revision>
  <dcterms:created xsi:type="dcterms:W3CDTF">2022-02-26T13:56:58Z</dcterms:created>
  <dcterms:modified xsi:type="dcterms:W3CDTF">2022-04-23T05:09:44Z</dcterms:modified>
</cp:coreProperties>
</file>