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35"/>
  </p:notesMasterIdLst>
  <p:sldIdLst>
    <p:sldId id="287" r:id="rId2"/>
    <p:sldId id="340" r:id="rId3"/>
    <p:sldId id="288" r:id="rId4"/>
    <p:sldId id="289" r:id="rId5"/>
    <p:sldId id="290" r:id="rId6"/>
    <p:sldId id="291" r:id="rId7"/>
    <p:sldId id="341" r:id="rId8"/>
    <p:sldId id="292" r:id="rId9"/>
    <p:sldId id="293" r:id="rId10"/>
    <p:sldId id="294" r:id="rId11"/>
    <p:sldId id="295" r:id="rId12"/>
    <p:sldId id="296" r:id="rId13"/>
    <p:sldId id="327" r:id="rId14"/>
    <p:sldId id="336" r:id="rId15"/>
    <p:sldId id="297" r:id="rId16"/>
    <p:sldId id="337" r:id="rId17"/>
    <p:sldId id="342" r:id="rId18"/>
    <p:sldId id="299" r:id="rId19"/>
    <p:sldId id="300" r:id="rId20"/>
    <p:sldId id="343" r:id="rId21"/>
    <p:sldId id="338" r:id="rId22"/>
    <p:sldId id="339" r:id="rId23"/>
    <p:sldId id="301" r:id="rId24"/>
    <p:sldId id="328" r:id="rId25"/>
    <p:sldId id="302" r:id="rId26"/>
    <p:sldId id="335" r:id="rId27"/>
    <p:sldId id="303" r:id="rId28"/>
    <p:sldId id="329" r:id="rId29"/>
    <p:sldId id="304" r:id="rId30"/>
    <p:sldId id="305" r:id="rId31"/>
    <p:sldId id="334" r:id="rId32"/>
    <p:sldId id="332" r:id="rId33"/>
    <p:sldId id="333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C54BC-9511-4EAC-9088-223D8DD87C28}" v="37" dt="2022-02-26T13:58:56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0ECAA-B3DA-764D-A366-90FEAE0F8450}" type="datetimeFigureOut">
              <a:rPr kumimoji="1" lang="zh-TW" altLang="en-US" smtClean="0"/>
              <a:t>2022/4/30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24594-9AD4-224F-B912-F3C7C81499C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426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0DAF-89C5-4D09-94FC-7366393BBB9F}" type="datetime1">
              <a:rPr lang="zh-TW" altLang="en-US" smtClean="0"/>
              <a:t>2022/4/30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9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D67E-8B91-45F0-8AF2-A584E74ED8CF}" type="datetime1">
              <a:rPr lang="zh-TW" altLang="en-US" smtClean="0"/>
              <a:t>2022/4/30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0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BE5-C9B0-4A3E-B305-660E4FB67206}" type="datetime1">
              <a:rPr lang="zh-TW" altLang="en-US" smtClean="0"/>
              <a:t>2022/4/30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F90D-22E5-436A-946C-07BC571E3AEB}" type="datetime1">
              <a:rPr lang="zh-TW" altLang="en-US" smtClean="0"/>
              <a:t>2022/4/30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58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0FC0-BD84-493C-B88A-73547A449D68}" type="datetime1">
              <a:rPr lang="zh-TW" altLang="en-US" smtClean="0"/>
              <a:t>2022/4/30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3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5652-5CDA-426B-9110-3D3E49F20EB4}" type="datetime1">
              <a:rPr lang="zh-TW" altLang="en-US" smtClean="0"/>
              <a:t>2022/4/30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84BE-13FF-49E3-8C12-BF283E2E1055}" type="datetime1">
              <a:rPr lang="zh-TW" altLang="en-US" smtClean="0"/>
              <a:t>2022/4/30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FA28-E4DD-4947-8D8D-9C4DC53568DC}" type="datetime1">
              <a:rPr lang="zh-TW" altLang="en-US" smtClean="0"/>
              <a:t>2022/4/30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4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A411-9D10-4654-B16C-1C31474DBB6E}" type="datetime1">
              <a:rPr lang="zh-TW" altLang="en-US" smtClean="0"/>
              <a:t>2022/4/30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3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DCB53D-1D9B-4E19-A6B8-62AD7CFD119F}" type="datetime1">
              <a:rPr lang="zh-TW" altLang="en-US" smtClean="0"/>
              <a:t>2022/4/30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5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4A6C-44F8-49FD-89E5-37D9895D43E2}" type="datetime1">
              <a:rPr lang="zh-TW" altLang="en-US" smtClean="0"/>
              <a:t>2022/4/30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5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33C213-90E3-46D7-9DE8-804F450FFCD8}" type="datetime1">
              <a:rPr lang="zh-TW" altLang="en-US" smtClean="0"/>
              <a:t>2022/4/30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table_colspan_rowspan.asp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2w9fWn6vT7JR1Z97" TargetMode="External"/><Relationship Id="rId2" Type="http://schemas.openxmlformats.org/officeDocument/2006/relationships/hyperlink" Target="http://fs2.just.edu.tw/~s123456789/hwxx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8C208-44FC-41E0-B0E4-746E2F205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17.b1. Headers</a:t>
            </a:r>
            <a:r>
              <a:rPr lang="en-US" altLang="zh-TW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51BB03-37E8-4124-83D4-00E32486A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083" y="4407495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tables can have headers for each column or row, or for many columns/rows. 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表格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垂直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項目、靠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左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、標題、與合併儲存格。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137690-6A99-644D-9918-15493138D555}"/>
              </a:ext>
            </a:extLst>
          </p:cNvPr>
          <p:cNvSpPr/>
          <p:nvPr/>
        </p:nvSpPr>
        <p:spPr>
          <a:xfrm>
            <a:off x="5150432" y="5904757"/>
            <a:ext cx="7445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https://www.w3schools.com/html/</a:t>
            </a:r>
            <a:r>
              <a:rPr lang="en-US" altLang="zh-TW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html_table_headers.asp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43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0B85B-F7EC-4966-9873-EC255A5C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BE425-5EB4-496D-AA06-7DA08153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FF0000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="2"&gt;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Jill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………………………</a:t>
            </a:r>
            <a:endParaRPr lang="en-US" altLang="zh-TW" dirty="0">
              <a:latin typeface="Segoe UI" panose="020B0502040204020203" pitchFamily="34" charset="0"/>
            </a:endParaRPr>
          </a:p>
          <a:p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E9DFA5-A471-4949-A7A4-878971BB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C65C27-E30E-7146-BE1B-9FFB5A64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083" y="3509548"/>
            <a:ext cx="7264472" cy="26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7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89C88-E5BF-48D7-A8D1-3D377915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Table Caption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8D4280-68AC-4DD8-A270-6E0B9B9E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can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caption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that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serves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heading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entire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Note</a:t>
            </a:r>
            <a:r>
              <a:rPr lang="en-US" altLang="zh-TW" b="1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&lt;caption&gt;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should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inserted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immediately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t>after</a:t>
            </a:r>
            <a:r>
              <a:rPr lang="en-US" altLang="zh-TW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&lt;table&gt;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tag.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0921B4-DA3C-1E48-9B1F-1A501799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AEC5B2-17A9-D646-978F-F091A011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3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A329A-3791-495B-8DC8-044B6DAF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0F12FA-E489-4593-893B-41942ECA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width:100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%"&gt;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caption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Monthly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/caption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AC2A5F-8269-E64A-AF15-5AF2A308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68DBFD-C2A5-D249-8D37-2F6B3A08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109" y="3237483"/>
            <a:ext cx="6061571" cy="27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2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TW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="width:100%"&gt;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caption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xxxxxx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/caption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zh-TW" altLang="en-US" dirty="0"/>
          </a:p>
          <a:p>
            <a:r>
              <a:rPr lang="en-US" altLang="zh-TW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>
                <a:solidFill>
                  <a:srgbClr val="FF0000"/>
                </a:solidFill>
                <a:ea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="2"&gt;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xxxxxx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endParaRPr lang="en-US" altLang="zh-TW" dirty="0">
              <a:latin typeface="Segoe UI" panose="020B0502040204020203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17_B0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36513" y="1872205"/>
            <a:ext cx="10077926" cy="402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200" b="1" dirty="0" smtClean="0">
                <a:cs typeface="新細明體" panose="02020500000000000000" pitchFamily="18" charset="-120"/>
              </a:rPr>
              <a:t>請利用作業</a:t>
            </a:r>
            <a:r>
              <a:rPr lang="en-US" altLang="zh-TW" sz="3200" b="1" dirty="0" smtClean="0">
                <a:cs typeface="新細明體" panose="02020500000000000000" pitchFamily="18" charset="-120"/>
              </a:rPr>
              <a:t>17_A0</a:t>
            </a:r>
            <a:r>
              <a:rPr lang="zh-TW" altLang="en-US" sz="3200" b="1" dirty="0">
                <a:cs typeface="新細明體" panose="02020500000000000000" pitchFamily="18" charset="-120"/>
              </a:rPr>
              <a:t>：</a:t>
            </a:r>
            <a:endParaRPr lang="en-US" altLang="zh-TW" sz="3200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3200" b="1" dirty="0" smtClean="0">
                <a:cs typeface="新細明體" panose="02020500000000000000" pitchFamily="18" charset="-120"/>
              </a:rPr>
              <a:t>1.</a:t>
            </a:r>
            <a:r>
              <a:rPr lang="zh-TW" altLang="en-US" sz="3200" b="1" dirty="0" smtClean="0">
                <a:cs typeface="新細明體" panose="02020500000000000000" pitchFamily="18" charset="-120"/>
              </a:rPr>
              <a:t>將第一句話，改為表格標題。</a:t>
            </a:r>
            <a:endParaRPr lang="en-US" altLang="zh-TW" sz="3200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3200" b="1" dirty="0" smtClean="0">
                <a:cs typeface="新細明體" panose="02020500000000000000" pitchFamily="18" charset="-120"/>
              </a:rPr>
              <a:t>2.</a:t>
            </a:r>
            <a:r>
              <a:rPr lang="zh-TW" altLang="en-US" sz="3200" b="1" dirty="0" smtClean="0">
                <a:cs typeface="新細明體" panose="02020500000000000000" pitchFamily="18" charset="-120"/>
              </a:rPr>
              <a:t>將各學院名稱，改</a:t>
            </a:r>
            <a:endParaRPr lang="en-US" altLang="zh-TW" sz="3200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200" b="1" dirty="0">
                <a:cs typeface="新細明體" panose="02020500000000000000" pitchFamily="18" charset="-120"/>
              </a:rPr>
              <a:t>為向左靠</a:t>
            </a:r>
            <a:r>
              <a:rPr lang="zh-TW" altLang="en-US" sz="3200" b="1" dirty="0" smtClean="0">
                <a:cs typeface="新細明體" panose="02020500000000000000" pitchFamily="18" charset="-120"/>
              </a:rPr>
              <a:t>齊。</a:t>
            </a:r>
            <a:endParaRPr lang="en-US" altLang="zh-TW" sz="3200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3200" b="1" dirty="0" smtClean="0">
                <a:cs typeface="新細明體" panose="02020500000000000000" pitchFamily="18" charset="-120"/>
              </a:rPr>
              <a:t>3.</a:t>
            </a:r>
            <a:r>
              <a:rPr lang="zh-TW" altLang="en-US" sz="3200" b="1" dirty="0" smtClean="0">
                <a:cs typeface="新細明體" panose="02020500000000000000" pitchFamily="18" charset="-120"/>
              </a:rPr>
              <a:t> </a:t>
            </a:r>
            <a:r>
              <a:rPr lang="zh-TW" altLang="en-US" sz="3200" b="1" dirty="0">
                <a:cs typeface="新細明體" panose="02020500000000000000" pitchFamily="18" charset="-120"/>
              </a:rPr>
              <a:t>將第</a:t>
            </a:r>
            <a:r>
              <a:rPr lang="en-US" altLang="zh-TW" sz="3200" b="1" dirty="0">
                <a:cs typeface="新細明體" panose="02020500000000000000" pitchFamily="18" charset="-120"/>
              </a:rPr>
              <a:t>2</a:t>
            </a:r>
            <a:r>
              <a:rPr lang="zh-TW" altLang="en-US" sz="3200" b="1" dirty="0" smtClean="0">
                <a:cs typeface="新細明體" panose="02020500000000000000" pitchFamily="18" charset="-120"/>
              </a:rPr>
              <a:t>行</a:t>
            </a:r>
            <a:r>
              <a:rPr lang="en-US" altLang="zh-TW" sz="3200" b="1" dirty="0" smtClean="0">
                <a:cs typeface="新細明體" panose="02020500000000000000" pitchFamily="18" charset="-120"/>
              </a:rPr>
              <a:t>4</a:t>
            </a:r>
            <a:r>
              <a:rPr lang="zh-TW" altLang="en-US" sz="3200" b="1" dirty="0" smtClean="0">
                <a:cs typeface="新細明體" panose="02020500000000000000" pitchFamily="18" charset="-120"/>
              </a:rPr>
              <a:t>格合併，</a:t>
            </a:r>
            <a:endParaRPr lang="en-US" altLang="zh-TW" sz="3200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200" b="1" dirty="0" smtClean="0">
                <a:cs typeface="新細明體" panose="02020500000000000000" pitchFamily="18" charset="-120"/>
              </a:rPr>
              <a:t>改為</a:t>
            </a:r>
            <a:r>
              <a:rPr lang="en-US" altLang="zh-TW" sz="3200" b="1" dirty="0" smtClean="0">
                <a:cs typeface="新細明體" panose="02020500000000000000" pitchFamily="18" charset="-120"/>
              </a:rPr>
              <a:t>15</a:t>
            </a:r>
            <a:r>
              <a:rPr lang="zh-TW" altLang="en-US" sz="3200" b="1" dirty="0" smtClean="0">
                <a:cs typeface="新細明體" panose="02020500000000000000" pitchFamily="18" charset="-120"/>
              </a:rPr>
              <a:t>系。</a:t>
            </a:r>
            <a:endParaRPr lang="en-US" altLang="zh-TW" sz="3200" b="1" dirty="0">
              <a:cs typeface="新細明體" panose="02020500000000000000" pitchFamily="18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93" y="3077001"/>
            <a:ext cx="7399185" cy="31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B475C-A7B1-41D0-A39F-579DE8A02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17.b2. </a:t>
            </a:r>
            <a:r>
              <a:rPr lang="en-US" altLang="zh-TW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Table Padding &amp; Spacing 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1F8274-EAB1-4F55-A4A2-89D9CF5EA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tables can adjust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padding inside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cells, and also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space between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cells. 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表格外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(spacing)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與內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(padding)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的空白寬度。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2BAC70-DA2F-EC4E-A763-6E85508AE0F0}"/>
              </a:ext>
            </a:extLst>
          </p:cNvPr>
          <p:cNvSpPr/>
          <p:nvPr/>
        </p:nvSpPr>
        <p:spPr>
          <a:xfrm>
            <a:off x="4383314" y="5729716"/>
            <a:ext cx="7808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https://www.w3schools.com/html/</a:t>
            </a:r>
            <a:r>
              <a:rPr lang="en-US" altLang="zh-TW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html_table_padding_spacing.asp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560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Padding &amp; Spacing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083" y="2079683"/>
            <a:ext cx="10330883" cy="3397092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1" y="820139"/>
            <a:ext cx="8830907" cy="50489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35641" y="2993457"/>
            <a:ext cx="2860974" cy="6448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335641" y="3796922"/>
            <a:ext cx="2860974" cy="6448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335641" y="4600388"/>
            <a:ext cx="2860974" cy="6448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4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B7BF4-66F4-4776-BCC1-93B9A7C4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 - Cell Padding1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4735AB-5EF1-44E7-86E8-CDE95353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padding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space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between</a:t>
            </a:r>
            <a:r>
              <a:rPr lang="en-US" altLang="zh-TW" dirty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cell</a:t>
            </a:r>
            <a:r>
              <a:rPr lang="en-US" altLang="zh-TW" dirty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edges</a:t>
            </a:r>
            <a:r>
              <a:rPr lang="en-US" altLang="zh-TW" dirty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dirty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cell</a:t>
            </a:r>
            <a:r>
              <a:rPr lang="en-US" altLang="zh-TW" dirty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content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default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padding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set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0. 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padding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cells,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padding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property: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15px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EA367A-DAE3-AF4E-AE8D-2FF1A3CE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181BAA-1A70-484C-B0FA-0101EBED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486401" y="4733279"/>
            <a:ext cx="4485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+mj-ea"/>
                <a:ea typeface="+mj-ea"/>
              </a:rPr>
              <a:t>若僅註明</a:t>
            </a:r>
            <a:r>
              <a:rPr lang="en-US" altLang="zh-TW" sz="2800" b="1" dirty="0" smtClean="0">
                <a:latin typeface="+mj-ea"/>
                <a:ea typeface="+mj-ea"/>
              </a:rPr>
              <a:t>padding : 15px;</a:t>
            </a:r>
            <a:r>
              <a:rPr lang="zh-TW" altLang="en-US" sz="2800" b="1" dirty="0" smtClean="0">
                <a:latin typeface="+mj-ea"/>
                <a:ea typeface="+mj-ea"/>
              </a:rPr>
              <a:t>，</a:t>
            </a:r>
            <a:r>
              <a:rPr lang="zh-TW" altLang="en-US" sz="2800" b="1" dirty="0">
                <a:latin typeface="+mj-ea"/>
                <a:ea typeface="+mj-ea"/>
              </a:rPr>
              <a:t>表示</a:t>
            </a:r>
            <a:r>
              <a:rPr lang="zh-TW" altLang="en-US" sz="2800" b="1" dirty="0" smtClean="0">
                <a:latin typeface="+mj-ea"/>
                <a:ea typeface="+mj-ea"/>
              </a:rPr>
              <a:t>上下左右皆為</a:t>
            </a:r>
            <a:r>
              <a:rPr lang="en-US" altLang="zh-TW" sz="2800" b="1" dirty="0" smtClean="0">
                <a:latin typeface="+mj-ea"/>
                <a:ea typeface="+mj-ea"/>
              </a:rPr>
              <a:t>15px</a:t>
            </a:r>
            <a:endParaRPr lang="zh-TW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393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BD48E-639D-46FF-98D7-26AF4CEF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 - Cell Padding2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3F736-A17A-48EF-8EDB-F3F57256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padding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only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above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content,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padding-top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property.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others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sides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padding-bottom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,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padding-left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padding-right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properties: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40px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10px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0px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20px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FE40DE-9639-0D44-B6D2-1B0E2D59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2CB0B2-0009-6C4B-B99F-22E2D114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87" y="2888973"/>
            <a:ext cx="473458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複習  </a:t>
            </a:r>
            <a:r>
              <a:rPr lang="en-US" altLang="zh-TW" dirty="0" smtClean="0"/>
              <a:t> </a:t>
            </a:r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tr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有幾橫行 </a:t>
            </a:r>
            <a:r>
              <a:rPr lang="en-US" altLang="zh-TW" sz="2800" dirty="0" smtClean="0">
                <a:solidFill>
                  <a:srgbClr val="0070C0"/>
                </a:solidFill>
              </a:rPr>
              <a:t>&lt;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th</a:t>
            </a:r>
            <a:r>
              <a:rPr lang="en-US" altLang="zh-TW" sz="2800" dirty="0" smtClean="0">
                <a:solidFill>
                  <a:srgbClr val="0070C0"/>
                </a:solidFill>
              </a:rPr>
              <a:t>&gt;</a:t>
            </a:r>
            <a:r>
              <a:rPr lang="zh-TW" altLang="en-US" sz="2800" dirty="0" smtClean="0">
                <a:solidFill>
                  <a:srgbClr val="0070C0"/>
                </a:solidFill>
              </a:rPr>
              <a:t>有幾直列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9037" y="2001514"/>
            <a:ext cx="2717148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&lt;</a:t>
            </a:r>
            <a:r>
              <a:rPr lang="en-US" altLang="zh-TW" b="1" dirty="0" smtClean="0">
                <a:solidFill>
                  <a:srgbClr val="FF0000"/>
                </a:solidFill>
              </a:rPr>
              <a:t>table&gt;</a:t>
            </a:r>
            <a:endParaRPr lang="zh-TW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  &lt;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b="1" dirty="0"/>
              <a:t>    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&gt; &lt;/</a:t>
            </a: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zh-TW" altLang="zh-TW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b="1" dirty="0" smtClean="0"/>
              <a:t>  &lt;/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b="1" dirty="0"/>
              <a:t>  &lt;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    &lt;td&gt; &lt;/td&gt;</a:t>
            </a:r>
            <a:endParaRPr lang="zh-TW" altLang="zh-TW" b="1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1" dirty="0"/>
              <a:t>  &lt;/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&lt;</a:t>
            </a:r>
            <a:r>
              <a:rPr lang="en-US" altLang="zh-TW" b="1" dirty="0" err="1"/>
              <a:t>tr</a:t>
            </a:r>
            <a:r>
              <a:rPr lang="en-US" altLang="zh-TW" b="1" dirty="0"/>
              <a:t>&gt;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    &lt;td&gt; &lt;/td&gt;</a:t>
            </a:r>
            <a:endParaRPr lang="zh-TW" altLang="zh-TW" b="1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1" dirty="0"/>
              <a:t>  &lt;/</a:t>
            </a:r>
            <a:r>
              <a:rPr lang="en-US" altLang="zh-TW" b="1" dirty="0" err="1"/>
              <a:t>tr</a:t>
            </a:r>
            <a:r>
              <a:rPr lang="en-US" altLang="zh-TW" b="1" dirty="0" smtClean="0"/>
              <a:t>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&lt;/</a:t>
            </a:r>
            <a:r>
              <a:rPr lang="en-US" altLang="zh-TW" b="1" dirty="0">
                <a:solidFill>
                  <a:srgbClr val="FF0000"/>
                </a:solidFill>
              </a:rPr>
              <a:t>table&gt;</a:t>
            </a:r>
            <a:endParaRPr lang="zh-TW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HPLI / HTML - Tables (part A)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28" y="1899628"/>
            <a:ext cx="7591507" cy="41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45" y="1601328"/>
            <a:ext cx="8897592" cy="45631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22921" y="4100362"/>
            <a:ext cx="2329314" cy="269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09548" y="4772972"/>
            <a:ext cx="2502570" cy="5112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09548" y="5466170"/>
            <a:ext cx="2502570" cy="5112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77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 smtClean="0"/>
              <a:t>填充 </a:t>
            </a:r>
            <a:r>
              <a:rPr lang="en-US" altLang="zh-TW" dirty="0" smtClean="0"/>
              <a:t>(padding/</a:t>
            </a:r>
            <a:r>
              <a:rPr lang="zh-TW" altLang="en-US" dirty="0"/>
              <a:t>框</a:t>
            </a:r>
            <a:r>
              <a:rPr lang="zh-TW" altLang="en-US" dirty="0" smtClean="0"/>
              <a:t>內部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所有填充屬性都可以具有以下值：</a:t>
            </a:r>
          </a:p>
          <a:p>
            <a:r>
              <a:rPr lang="en-US" altLang="zh-TW" i="1" dirty="0"/>
              <a:t>length</a:t>
            </a:r>
            <a:r>
              <a:rPr lang="zh-TW" altLang="en-US" dirty="0"/>
              <a:t> </a:t>
            </a:r>
            <a:r>
              <a:rPr lang="en-US" altLang="zh-TW" dirty="0"/>
              <a:t>- </a:t>
            </a:r>
            <a:r>
              <a:rPr lang="zh-TW" altLang="en-US" dirty="0"/>
              <a:t>以 </a:t>
            </a:r>
            <a:r>
              <a:rPr lang="en-US" altLang="zh-TW" dirty="0" err="1"/>
              <a:t>px</a:t>
            </a:r>
            <a:r>
              <a:rPr lang="zh-TW" altLang="en-US" dirty="0"/>
              <a:t>、</a:t>
            </a:r>
            <a:r>
              <a:rPr lang="en-US" altLang="zh-TW" dirty="0" err="1"/>
              <a:t>pt</a:t>
            </a:r>
            <a:r>
              <a:rPr lang="zh-TW" altLang="en-US" dirty="0"/>
              <a:t>、</a:t>
            </a:r>
            <a:r>
              <a:rPr lang="en-US" altLang="zh-TW" dirty="0"/>
              <a:t>cm </a:t>
            </a:r>
            <a:r>
              <a:rPr lang="zh-TW" altLang="en-US" dirty="0"/>
              <a:t>等為單位指定填充。</a:t>
            </a:r>
          </a:p>
          <a:p>
            <a:r>
              <a:rPr lang="en-US" altLang="zh-TW" i="1" dirty="0"/>
              <a:t>%</a:t>
            </a:r>
            <a:r>
              <a:rPr lang="zh-TW" altLang="en-US" dirty="0"/>
              <a:t> </a:t>
            </a:r>
            <a:r>
              <a:rPr lang="en-US" altLang="zh-TW" dirty="0"/>
              <a:t>- </a:t>
            </a:r>
            <a:r>
              <a:rPr lang="zh-TW" altLang="en-US" dirty="0"/>
              <a:t>以包含元素寬度的 </a:t>
            </a:r>
            <a:r>
              <a:rPr lang="en-US" altLang="zh-TW" dirty="0"/>
              <a:t>% </a:t>
            </a:r>
            <a:r>
              <a:rPr lang="zh-TW" altLang="en-US" dirty="0"/>
              <a:t>指定填充</a:t>
            </a:r>
          </a:p>
          <a:p>
            <a:r>
              <a:rPr lang="en-US" altLang="zh-TW" dirty="0"/>
              <a:t>inherit - </a:t>
            </a:r>
            <a:r>
              <a:rPr lang="zh-TW" altLang="en-US" dirty="0"/>
              <a:t>指定填充應該從父元素繼承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</a:rPr>
              <a:t>注意：</a:t>
            </a:r>
            <a:r>
              <a:rPr lang="zh-TW" altLang="en-US" dirty="0">
                <a:solidFill>
                  <a:srgbClr val="FF0000"/>
                </a:solidFill>
              </a:rPr>
              <a:t>不允許使用負</a:t>
            </a:r>
            <a:r>
              <a:rPr lang="zh-TW" altLang="en-US" dirty="0" smtClean="0">
                <a:solidFill>
                  <a:srgbClr val="FF0000"/>
                </a:solidFill>
              </a:rPr>
              <a:t>值，沒有</a:t>
            </a:r>
            <a:r>
              <a:rPr lang="en-US" altLang="zh-TW" dirty="0" smtClean="0">
                <a:solidFill>
                  <a:srgbClr val="FF0000"/>
                </a:solidFill>
              </a:rPr>
              <a:t>auto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CSS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7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填充</a:t>
            </a:r>
            <a:r>
              <a:rPr lang="en-US" altLang="zh-TW" dirty="0" smtClean="0"/>
              <a:t>(padding)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8387" y="1950509"/>
            <a:ext cx="4941888" cy="4023360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填充：</a:t>
            </a:r>
            <a:r>
              <a:rPr lang="en-US" altLang="zh-TW" sz="2400" b="1" dirty="0"/>
              <a:t>25px 50px 75px 100px</a:t>
            </a:r>
            <a:r>
              <a:rPr lang="zh-TW" altLang="en-US" sz="2400" b="1" dirty="0"/>
              <a:t>；</a:t>
            </a:r>
            <a:endParaRPr lang="zh-TW" altLang="en-US" sz="2400" dirty="0"/>
          </a:p>
          <a:p>
            <a:pPr lvl="1"/>
            <a:r>
              <a:rPr lang="zh-TW" altLang="en-US" sz="2000" dirty="0"/>
              <a:t>頂部內邊距為 </a:t>
            </a:r>
            <a:r>
              <a:rPr lang="en-US" altLang="zh-TW" sz="2000" dirty="0"/>
              <a:t>25px</a:t>
            </a:r>
          </a:p>
          <a:p>
            <a:pPr lvl="1"/>
            <a:r>
              <a:rPr lang="zh-TW" altLang="en-US" sz="2000" dirty="0"/>
              <a:t>右內邊距為 </a:t>
            </a:r>
            <a:r>
              <a:rPr lang="en-US" altLang="zh-TW" sz="2000" dirty="0"/>
              <a:t>50px</a:t>
            </a:r>
          </a:p>
          <a:p>
            <a:pPr lvl="1"/>
            <a:r>
              <a:rPr lang="zh-TW" altLang="en-US" sz="2000" dirty="0"/>
              <a:t>底部內邊距為 </a:t>
            </a:r>
            <a:r>
              <a:rPr lang="en-US" altLang="zh-TW" sz="2000" dirty="0"/>
              <a:t>75px</a:t>
            </a:r>
          </a:p>
          <a:p>
            <a:pPr lvl="1"/>
            <a:r>
              <a:rPr lang="zh-TW" altLang="en-US" sz="2000" dirty="0"/>
              <a:t>左邊距為 </a:t>
            </a:r>
            <a:r>
              <a:rPr lang="en-US" altLang="zh-TW" sz="2000" dirty="0"/>
              <a:t>100px</a:t>
            </a:r>
          </a:p>
          <a:p>
            <a:r>
              <a:rPr lang="zh-TW" altLang="en-US" sz="2400" b="1" dirty="0"/>
              <a:t>填充：</a:t>
            </a:r>
            <a:r>
              <a:rPr lang="en-US" altLang="zh-TW" sz="2400" b="1" dirty="0"/>
              <a:t>25px</a:t>
            </a:r>
            <a:r>
              <a:rPr lang="zh-TW" altLang="en-US" sz="2400" b="1" dirty="0"/>
              <a:t>；</a:t>
            </a:r>
            <a:endParaRPr lang="zh-TW" altLang="en-US" sz="2400" dirty="0"/>
          </a:p>
          <a:p>
            <a:pPr lvl="1"/>
            <a:r>
              <a:rPr lang="zh-TW" altLang="en-US" sz="2000" dirty="0"/>
              <a:t>所有四個填充都是 </a:t>
            </a:r>
            <a:r>
              <a:rPr lang="en-US" altLang="zh-TW" sz="2000" dirty="0"/>
              <a:t>25px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CSS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383337" y="1950509"/>
            <a:ext cx="494188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447675" indent="-447675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42925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tabLst>
                <a:tab pos="542925" algn="l"/>
              </a:tabLst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/>
              <a:t>填充：</a:t>
            </a:r>
            <a:r>
              <a:rPr lang="en-US" altLang="zh-TW" sz="2400" b="1" dirty="0"/>
              <a:t>25px 50px 75px</a:t>
            </a:r>
            <a:r>
              <a:rPr lang="zh-TW" altLang="en-US" sz="2400" b="1" dirty="0"/>
              <a:t>；</a:t>
            </a:r>
            <a:endParaRPr lang="zh-TW" altLang="en-US" sz="2400" dirty="0"/>
          </a:p>
          <a:p>
            <a:pPr lvl="1"/>
            <a:r>
              <a:rPr lang="zh-TW" altLang="en-US" sz="2000" dirty="0"/>
              <a:t>頂部內邊距為 </a:t>
            </a:r>
            <a:r>
              <a:rPr lang="en-US" altLang="zh-TW" sz="2000" dirty="0"/>
              <a:t>25px</a:t>
            </a:r>
          </a:p>
          <a:p>
            <a:pPr lvl="1"/>
            <a:r>
              <a:rPr lang="zh-TW" altLang="en-US" sz="2000" dirty="0"/>
              <a:t>左右內邊距為 </a:t>
            </a:r>
            <a:r>
              <a:rPr lang="en-US" altLang="zh-TW" sz="2000" dirty="0"/>
              <a:t>50px</a:t>
            </a:r>
          </a:p>
          <a:p>
            <a:pPr lvl="1"/>
            <a:r>
              <a:rPr lang="zh-TW" altLang="en-US" sz="2000" dirty="0"/>
              <a:t>底部內邊距為 </a:t>
            </a:r>
            <a:r>
              <a:rPr lang="en-US" altLang="zh-TW" sz="2000" dirty="0" smtClean="0"/>
              <a:t>75px</a:t>
            </a:r>
          </a:p>
          <a:p>
            <a:pPr marL="200025" lvl="1" indent="0">
              <a:buNone/>
            </a:pPr>
            <a:endParaRPr lang="en-US" altLang="zh-TW" sz="2000" dirty="0"/>
          </a:p>
          <a:p>
            <a:r>
              <a:rPr lang="zh-TW" altLang="en-US" sz="2400" b="1" dirty="0"/>
              <a:t>填充：</a:t>
            </a:r>
            <a:r>
              <a:rPr lang="en-US" altLang="zh-TW" sz="2400" b="1" dirty="0"/>
              <a:t>25px 50px</a:t>
            </a:r>
            <a:r>
              <a:rPr lang="zh-TW" altLang="en-US" sz="2400" b="1" dirty="0"/>
              <a:t>；</a:t>
            </a:r>
            <a:endParaRPr lang="zh-TW" altLang="en-US" sz="2400" dirty="0"/>
          </a:p>
          <a:p>
            <a:pPr lvl="1"/>
            <a:r>
              <a:rPr lang="zh-TW" altLang="en-US" sz="2000" dirty="0"/>
              <a:t>頂部和底部填充是 </a:t>
            </a:r>
            <a:r>
              <a:rPr lang="en-US" altLang="zh-TW" sz="2000" dirty="0"/>
              <a:t>25px</a:t>
            </a:r>
          </a:p>
          <a:p>
            <a:pPr lvl="1"/>
            <a:r>
              <a:rPr lang="zh-TW" altLang="en-US" sz="2000" dirty="0"/>
              <a:t>左右內邊距為 </a:t>
            </a:r>
            <a:r>
              <a:rPr lang="en-US" altLang="zh-TW" sz="2000" dirty="0"/>
              <a:t>50px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57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E47A7-C73C-4656-BEED-EA113F92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 - Cell Spacing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DDBCF-E405-4B17-94EF-F7B60340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spacing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space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between</a:t>
            </a:r>
            <a:r>
              <a:rPr lang="en-US" altLang="zh-TW" dirty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each</a:t>
            </a:r>
            <a:r>
              <a:rPr lang="en-US" altLang="zh-TW" dirty="0">
                <a:solidFill>
                  <a:srgbClr val="C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</a:rPr>
              <a:t>cell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default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space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set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pixels.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change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space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between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cells,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border-spacing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property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element: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CC2482-AD50-0B45-94B1-2D7C4A72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8D25F5-E275-7349-9B2A-55B4694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41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8C517-C852-0648-A125-8A28D9B1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4F9F1E-0C0A-7044-99A6-727DD884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EBD185-CAA4-2A4B-AE69-D6C7215C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EE1C8D-760D-5944-9C94-7C69D48A2669}"/>
              </a:ext>
            </a:extLst>
          </p:cNvPr>
          <p:cNvSpPr/>
          <p:nvPr/>
        </p:nvSpPr>
        <p:spPr>
          <a:xfrm>
            <a:off x="649530" y="2471664"/>
            <a:ext cx="4599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</a:rPr>
              <a:t>&lt;style&gt;</a:t>
            </a:r>
          </a:p>
          <a:p>
            <a:pPr fontAlgn="base"/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</a:rPr>
              <a:t>table, </a:t>
            </a:r>
            <a:r>
              <a:rPr lang="en-US" altLang="zh-TW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</a:rPr>
              <a:t>, td {</a:t>
            </a:r>
          </a:p>
          <a:p>
            <a:pPr fontAlgn="base"/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</a:rPr>
              <a:t>  border: 1px solid black;</a:t>
            </a:r>
          </a:p>
          <a:p>
            <a:pPr fontAlgn="base"/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</a:rPr>
              <a:t>}</a:t>
            </a:r>
          </a:p>
          <a:p>
            <a:pPr fontAlgn="base"/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sz="2400" dirty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{</a:t>
            </a:r>
            <a:r>
              <a:rPr lang="en-US" altLang="zh-TW" sz="24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24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2400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border-spacing</a:t>
            </a:r>
            <a:r>
              <a:rPr lang="en-US" altLang="zh-TW" sz="24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sz="2400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</a:rPr>
              <a:t>30px</a:t>
            </a:r>
            <a:r>
              <a:rPr lang="en-US" altLang="zh-TW" sz="24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sz="24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24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24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}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zh-TW" sz="2400" dirty="0"/>
          </a:p>
          <a:p>
            <a:pPr fontAlgn="base"/>
            <a:r>
              <a:rPr lang="en-US" altLang="zh-TW" sz="24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</a:rPr>
              <a:t>style&gt;</a:t>
            </a:r>
            <a:endParaRPr lang="zh-TW" altLang="zh-TW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49" y="1921561"/>
            <a:ext cx="5963834" cy="414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8C517-C852-0648-A125-8A28D9B1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Summary 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4F9F1E-0C0A-7044-99A6-727DD884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EBD185-CAA4-2A4B-AE69-D6C7215C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EE1C8D-760D-5944-9C94-7C69D48A2669}"/>
              </a:ext>
            </a:extLst>
          </p:cNvPr>
          <p:cNvSpPr/>
          <p:nvPr/>
        </p:nvSpPr>
        <p:spPr>
          <a:xfrm>
            <a:off x="1089412" y="2210422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TW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 Cell</a:t>
            </a:r>
            <a:r>
              <a:rPr lang="en-US" altLang="zh-TW" sz="32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Calibri" panose="020F0502020204030204" pitchFamily="34" charset="0"/>
              </a:rPr>
              <a:t>padding</a:t>
            </a:r>
            <a:r>
              <a:rPr lang="en-US" altLang="zh-TW" sz="3200" b="1" dirty="0">
                <a:solidFill>
                  <a:srgbClr val="000000"/>
                </a:solidFill>
                <a:latin typeface="+mn-ea"/>
              </a:rPr>
              <a:t>  </a:t>
            </a:r>
            <a:r>
              <a:rPr lang="en-US" altLang="zh-TW" sz="32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zh-TW" altLang="en-US" sz="3200" b="1" dirty="0" smtClean="0">
                <a:solidFill>
                  <a:srgbClr val="000000"/>
                </a:solidFill>
                <a:latin typeface="+mn-ea"/>
              </a:rPr>
              <a:t>儲存格內</a:t>
            </a:r>
            <a:r>
              <a:rPr lang="en-US" altLang="zh-TW" sz="3200" b="1" dirty="0" smtClean="0">
                <a:solidFill>
                  <a:srgbClr val="000000"/>
                </a:solidFill>
                <a:latin typeface="+mn-ea"/>
              </a:rPr>
              <a:t>)</a:t>
            </a:r>
            <a:endParaRPr lang="zh-TW" altLang="zh-TW" sz="3200" b="1" dirty="0">
              <a:latin typeface="+mn-ea"/>
            </a:endParaRPr>
          </a:p>
          <a:p>
            <a:pPr fontAlgn="base"/>
            <a:r>
              <a:rPr lang="en-US" altLang="zh-TW" sz="3200" u="sng" dirty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</a:t>
            </a:r>
            <a:r>
              <a:rPr lang="en-US" altLang="zh-TW" sz="3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z="3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3200" dirty="0" smtClean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sz="3200" dirty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{</a:t>
            </a:r>
            <a: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3200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sz="3200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0000CD"/>
                </a:solidFill>
                <a:latin typeface="Consolas" panose="020B0609020204030204" pitchFamily="49" charset="0"/>
              </a:rPr>
              <a:t>15px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}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TW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altLang="zh-TW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2. Cell spacing</a:t>
            </a:r>
            <a:r>
              <a:rPr lang="en-US" altLang="zh-TW" sz="3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altLang="zh-TW" sz="3200" b="1" dirty="0">
                <a:solidFill>
                  <a:srgbClr val="000000"/>
                </a:solidFill>
                <a:latin typeface="+mn-ea"/>
              </a:rPr>
              <a:t>  (</a:t>
            </a:r>
            <a:r>
              <a:rPr lang="zh-TW" altLang="en-US" sz="3200" b="1" dirty="0" smtClean="0">
                <a:solidFill>
                  <a:srgbClr val="000000"/>
                </a:solidFill>
                <a:latin typeface="+mn-ea"/>
              </a:rPr>
              <a:t>儲存格外</a:t>
            </a:r>
            <a:r>
              <a:rPr lang="en-US" altLang="zh-TW" sz="3200" b="1" dirty="0" smtClean="0">
                <a:solidFill>
                  <a:srgbClr val="000000"/>
                </a:solidFill>
                <a:latin typeface="+mn-ea"/>
              </a:rPr>
              <a:t>)</a:t>
            </a:r>
            <a:endParaRPr lang="zh-TW" altLang="zh-TW" sz="3200" dirty="0"/>
          </a:p>
          <a:p>
            <a:pPr fontAlgn="base"/>
            <a:r>
              <a:rPr lang="en-US" altLang="zh-TW" sz="32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sz="3200" dirty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{</a:t>
            </a:r>
            <a: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3200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border-spacing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sz="3200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0000CD"/>
                </a:solidFill>
                <a:latin typeface="Consolas" panose="020B0609020204030204" pitchFamily="49" charset="0"/>
              </a:rPr>
              <a:t>30px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zh-TW" sz="3200" dirty="0"/>
          </a:p>
          <a:p>
            <a:pPr fontAlgn="base"/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}</a:t>
            </a:r>
            <a:endParaRPr lang="zh-TW" altLang="zh-TW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084BB3-238D-644C-9CF0-0DAA640DF6D3}"/>
              </a:ext>
            </a:extLst>
          </p:cNvPr>
          <p:cNvSpPr/>
          <p:nvPr/>
        </p:nvSpPr>
        <p:spPr>
          <a:xfrm>
            <a:off x="6497816" y="2328857"/>
            <a:ext cx="4965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TW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3.</a:t>
            </a:r>
          </a:p>
          <a:p>
            <a:pPr fontAlgn="base"/>
            <a:r>
              <a:rPr lang="en-US" altLang="zh-TW" sz="3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z="3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3200" dirty="0" smtClean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sz="3200" dirty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{</a:t>
            </a:r>
            <a: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3200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sz="3200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0000CD"/>
                </a:solidFill>
                <a:latin typeface="Consolas" panose="020B0609020204030204" pitchFamily="49" charset="0"/>
              </a:rPr>
              <a:t>10px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3200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sz="3200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0000CD"/>
                </a:solidFill>
                <a:latin typeface="Consolas" panose="020B0609020204030204" pitchFamily="49" charset="0"/>
              </a:rPr>
              <a:t>20px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3200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sz="3200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0000CD"/>
                </a:solidFill>
                <a:latin typeface="Consolas" panose="020B0609020204030204" pitchFamily="49" charset="0"/>
              </a:rPr>
              <a:t>30px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3200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sz="3200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0000CD"/>
                </a:solidFill>
                <a:latin typeface="Consolas" panose="020B0609020204030204" pitchFamily="49" charset="0"/>
              </a:rPr>
              <a:t>40px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}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zh-TW" sz="3200" dirty="0"/>
          </a:p>
        </p:txBody>
      </p:sp>
    </p:spTree>
    <p:extLst>
      <p:ext uri="{BB962C8B-B14F-4D97-AF65-F5344CB8AC3E}">
        <p14:creationId xmlns:p14="http://schemas.microsoft.com/office/powerpoint/2010/main" val="88301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17_B0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36513" y="1872205"/>
            <a:ext cx="10077926" cy="629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200" b="1" dirty="0" smtClean="0">
                <a:cs typeface="新細明體" panose="02020500000000000000" pitchFamily="18" charset="-120"/>
              </a:rPr>
              <a:t>請製作如圖的網頁，表格內容文字不拘，不含上面文字。</a:t>
            </a:r>
            <a:endParaRPr lang="en-US" altLang="zh-TW" sz="3200" b="1" dirty="0">
              <a:cs typeface="新細明體" panose="02020500000000000000" pitchFamily="18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7" y="2636646"/>
            <a:ext cx="906906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EB51E-6F2C-4417-A896-19E5ECCE0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17.b3.</a:t>
            </a:r>
            <a:r>
              <a:rPr lang="zh-TW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Table</a:t>
            </a:r>
            <a:r>
              <a:rPr lang="zh-TW" altLang="zh-TW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48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Colspan</a:t>
            </a:r>
            <a:r>
              <a:rPr lang="zh-TW" altLang="zh-TW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&amp; </a:t>
            </a:r>
            <a:r>
              <a:rPr lang="en-US" altLang="zh-TW" sz="48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Rowspan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E297F6-67F4-47DE-A7D2-282F840A1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tables can have cells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spans over multiple rows and/or columns. 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表格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可以對行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列作合併儲存格處理。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15C5F7-D626-A84C-A8CD-B7F259C69E03}"/>
              </a:ext>
            </a:extLst>
          </p:cNvPr>
          <p:cNvSpPr/>
          <p:nvPr/>
        </p:nvSpPr>
        <p:spPr>
          <a:xfrm>
            <a:off x="4196344" y="5844537"/>
            <a:ext cx="7995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https://www.w3schools.com/html/html_table_colspan_rowspan.asp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092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Colspan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&amp; </a:t>
            </a:r>
            <a:r>
              <a:rPr lang="en-US" altLang="zh-TW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Rowspan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(span</a:t>
            </a:r>
            <a:r>
              <a:rPr lang="zh-TW" altLang="en-US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：跨度、展翼</a:t>
            </a:r>
            <a:r>
              <a:rPr lang="en-US" altLang="zh-TW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95598"/>
            <a:ext cx="10383592" cy="21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99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E7A92-1B7C-4BC3-8A3C-135CC038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 </a:t>
            </a:r>
            <a:r>
              <a:rPr lang="en-US" altLang="zh-TW" sz="4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en-US" altLang="zh-TW" sz="4000" b="1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Colspan</a:t>
            </a:r>
            <a:r>
              <a:rPr lang="zh-TW" altLang="en-US" sz="4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4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左右</a:t>
            </a:r>
            <a:r>
              <a:rPr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column</a:t>
            </a: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合併</a:t>
            </a:r>
            <a:r>
              <a:rPr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CFCA1-DBD7-4CA5-806B-2DD6A810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make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span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over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multiple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columns,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DC143C"/>
                </a:solidFill>
                <a:latin typeface="Consolas" panose="020B0609020204030204" pitchFamily="49" charset="0"/>
              </a:rPr>
              <a:t>colspan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attribute: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="2"&gt;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value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DC143C"/>
                </a:solidFill>
                <a:latin typeface="Consolas" panose="020B0609020204030204" pitchFamily="49" charset="0"/>
              </a:rPr>
              <a:t>colspan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represents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columns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span.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1B2CB6-74C3-6744-853F-902D197A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0DC695-1A94-5746-B3DE-604A93A0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734" y="2613256"/>
            <a:ext cx="6106266" cy="20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1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F67DC-E3CA-446E-8F4D-26DFC76C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 Headers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5889F6-0374-48FD-BDA0-44999D4F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C00000"/>
                </a:solidFill>
                <a:latin typeface="Verdana" panose="020B0604030504040204" pitchFamily="34" charset="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able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Verdana" panose="020B0604030504040204" pitchFamily="34" charset="0"/>
              </a:rPr>
              <a:t>h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eaders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are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defined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altLang="zh-TW" dirty="0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elements,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each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represents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cell. </a:t>
            </a:r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1BB433-ED88-4A49-A57E-18C20E682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3" y="3584808"/>
            <a:ext cx="8267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6FC046-9870-5742-A116-AFB8430D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19BBFF-2A68-794F-ACF0-FF0AE94C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57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33AA3-2AAC-467E-8117-9E76A63F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Table – </a:t>
            </a:r>
            <a:r>
              <a:rPr lang="en-US" altLang="zh-TW" sz="4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Rowspan</a:t>
            </a:r>
            <a:r>
              <a:rPr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上下</a:t>
            </a:r>
            <a:r>
              <a:rPr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</a:t>
            </a: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合併</a:t>
            </a:r>
            <a:r>
              <a:rPr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59902-CA06-4805-8992-C6B36ABC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make</a:t>
            </a:r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cell</a:t>
            </a:r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span</a:t>
            </a:r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over</a:t>
            </a:r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multiple</a:t>
            </a:r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rows,</a:t>
            </a:r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b="1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 err="1">
                <a:solidFill>
                  <a:srgbClr val="DC143C"/>
                </a:solidFill>
                <a:latin typeface="Consolas" panose="020B0609020204030204" pitchFamily="49" charset="0"/>
              </a:rPr>
              <a:t>rowspan</a:t>
            </a:r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</a:rPr>
              <a:t>attribute: </a:t>
            </a:r>
            <a:endParaRPr lang="en-US" altLang="zh-TW" b="1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rowspan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="2"&gt;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555-1234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endParaRPr lang="en-US" altLang="zh-TW" dirty="0" smtClean="0">
              <a:solidFill>
                <a:srgbClr val="0000CD"/>
              </a:solidFill>
              <a:latin typeface="WordVisiCarriageReturn_MSFontService"/>
            </a:endParaRPr>
          </a:p>
          <a:p>
            <a:pPr fontAlgn="base"/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555-8745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 </a:t>
            </a:r>
            <a:endParaRPr lang="en-US" altLang="zh-TW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190C01-E283-504B-997C-32B3940A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891B3A-57A1-6B46-8B05-CFE74024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947" y="2854284"/>
            <a:ext cx="8010587" cy="27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69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17_B1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36513" y="1872205"/>
            <a:ext cx="10077926" cy="629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200" b="1" dirty="0" smtClean="0">
                <a:cs typeface="新細明體" panose="02020500000000000000" pitchFamily="18" charset="-120"/>
              </a:rPr>
              <a:t>請製作如圖的網頁，表格內容文字不拘，不含上面文字。</a:t>
            </a:r>
            <a:endParaRPr lang="en-US" altLang="zh-TW" sz="3200" b="1" dirty="0">
              <a:cs typeface="新細明體" panose="02020500000000000000" pitchFamily="18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7" y="2636646"/>
            <a:ext cx="906906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17_B2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269650" y="1845736"/>
            <a:ext cx="1007792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600" b="1" dirty="0" smtClean="0">
                <a:cs typeface="新細明體" panose="02020500000000000000" pitchFamily="18" charset="-120"/>
              </a:rPr>
              <a:t>請製作如圖的網頁。</a:t>
            </a:r>
            <a:r>
              <a:rPr lang="zh-TW" altLang="en-US" sz="3600" b="1" dirty="0">
                <a:cs typeface="新細明體" panose="02020500000000000000" pitchFamily="18" charset="-120"/>
              </a:rPr>
              <a:t>表格標題</a:t>
            </a:r>
            <a:r>
              <a:rPr lang="zh-TW" altLang="en-US" sz="3600" b="1" dirty="0" smtClean="0">
                <a:cs typeface="新細明體" panose="02020500000000000000" pitchFamily="18" charset="-120"/>
              </a:rPr>
              <a:t>為：</a:t>
            </a:r>
            <a:r>
              <a:rPr lang="en-US" altLang="zh-TW" sz="3600" b="1" dirty="0" smtClean="0">
                <a:cs typeface="新細明體" panose="02020500000000000000" pitchFamily="18" charset="-120"/>
              </a:rPr>
              <a:t>17_B2</a:t>
            </a:r>
            <a:r>
              <a:rPr lang="zh-TW" altLang="en-US" sz="3600" b="1" dirty="0" smtClean="0">
                <a:cs typeface="新細明體" panose="02020500000000000000" pitchFamily="18" charset="-120"/>
              </a:rPr>
              <a:t>作業。文字</a:t>
            </a:r>
            <a:r>
              <a:rPr lang="zh-TW" altLang="en-US" sz="3600" b="1" dirty="0">
                <a:cs typeface="新細明體" panose="02020500000000000000" pitchFamily="18" charset="-120"/>
              </a:rPr>
              <a:t>不拘，但表格須</a:t>
            </a:r>
            <a:r>
              <a:rPr lang="zh-TW" altLang="en-US" sz="3600" b="1" dirty="0" smtClean="0">
                <a:cs typeface="新細明體" panose="02020500000000000000" pitchFamily="18" charset="-120"/>
              </a:rPr>
              <a:t>為</a:t>
            </a:r>
            <a:r>
              <a:rPr lang="en-US" altLang="zh-TW" sz="3600" b="1" dirty="0" smtClean="0">
                <a:cs typeface="新細明體" panose="02020500000000000000" pitchFamily="18" charset="-120"/>
              </a:rPr>
              <a:t>3</a:t>
            </a:r>
            <a:r>
              <a:rPr lang="zh-TW" altLang="en-US" sz="3600" b="1" dirty="0" smtClean="0">
                <a:cs typeface="新細明體" panose="02020500000000000000" pitchFamily="18" charset="-120"/>
              </a:rPr>
              <a:t>*</a:t>
            </a:r>
            <a:r>
              <a:rPr lang="en-US" altLang="zh-TW" sz="3600" b="1" dirty="0" smtClean="0">
                <a:cs typeface="新細明體" panose="02020500000000000000" pitchFamily="18" charset="-120"/>
              </a:rPr>
              <a:t>4</a:t>
            </a:r>
            <a:r>
              <a:rPr lang="zh-TW" altLang="en-US" sz="3600" b="1" dirty="0" smtClean="0">
                <a:cs typeface="新細明體" panose="02020500000000000000" pitchFamily="18" charset="-120"/>
              </a:rPr>
              <a:t>，部分儲存格合併後如圖。紅色部分資料不得替換。</a:t>
            </a:r>
            <a:endParaRPr lang="en-US" altLang="zh-TW" sz="3600" b="1" dirty="0">
              <a:cs typeface="新細明體" panose="02020500000000000000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31029"/>
              </p:ext>
            </p:extLst>
          </p:nvPr>
        </p:nvGraphicFramePr>
        <p:xfrm>
          <a:off x="2646657" y="4040837"/>
          <a:ext cx="7661391" cy="2011680"/>
        </p:xfrm>
        <a:graphic>
          <a:graphicData uri="http://schemas.openxmlformats.org/drawingml/2006/table">
            <a:tbl>
              <a:tblPr/>
              <a:tblGrid>
                <a:gridCol w="2553797">
                  <a:extLst>
                    <a:ext uri="{9D8B030D-6E8A-4147-A177-3AD203B41FA5}">
                      <a16:colId xmlns:a16="http://schemas.microsoft.com/office/drawing/2014/main" val="2903593006"/>
                    </a:ext>
                  </a:extLst>
                </a:gridCol>
                <a:gridCol w="2553797">
                  <a:extLst>
                    <a:ext uri="{9D8B030D-6E8A-4147-A177-3AD203B41FA5}">
                      <a16:colId xmlns:a16="http://schemas.microsoft.com/office/drawing/2014/main" val="3938253270"/>
                    </a:ext>
                  </a:extLst>
                </a:gridCol>
                <a:gridCol w="2553797">
                  <a:extLst>
                    <a:ext uri="{9D8B030D-6E8A-4147-A177-3AD203B41FA5}">
                      <a16:colId xmlns:a16="http://schemas.microsoft.com/office/drawing/2014/main" val="124070468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21266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Jill and </a:t>
                      </a:r>
                      <a:r>
                        <a:rPr lang="en-US" dirty="0" smtClean="0">
                          <a:effectLst/>
                        </a:rPr>
                        <a:t>Joe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(wife:43)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19597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(husband: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effectLst/>
                        </a:rPr>
                        <a:t>你的學號後兩碼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999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effectLst/>
                        </a:rPr>
                        <a:t>你的大名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Jennifer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(author:19)(daughter:12)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52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5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作業補充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TW" smtClean="0"/>
              <a:t>HPLI / HTML - Tables (part B)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/>
          </a:bodyPr>
          <a:lstStyle/>
          <a:p>
            <a:pPr marL="452438" indent="-452438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l"/>
            </a:pPr>
            <a:r>
              <a:rPr lang="zh-TW" altLang="en-US" b="1" dirty="0" smtClean="0"/>
              <a:t>檔名為</a:t>
            </a:r>
            <a:r>
              <a:rPr lang="en-US" altLang="zh-TW" b="1" dirty="0" smtClean="0"/>
              <a:t>HW</a:t>
            </a:r>
            <a:r>
              <a:rPr lang="zh-TW" altLang="en-US" b="1" dirty="0" smtClean="0">
                <a:solidFill>
                  <a:srgbClr val="FF0000"/>
                </a:solidFill>
              </a:rPr>
              <a:t>本週檔名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例如</a:t>
            </a:r>
            <a:r>
              <a:rPr lang="en-US" altLang="zh-TW" b="1" dirty="0" smtClean="0"/>
              <a:t>HW</a:t>
            </a:r>
            <a:r>
              <a:rPr lang="en-US" altLang="zh-TW" b="1" dirty="0" smtClean="0">
                <a:solidFill>
                  <a:srgbClr val="FF0000"/>
                </a:solidFill>
              </a:rPr>
              <a:t>XX</a:t>
            </a:r>
            <a:r>
              <a:rPr lang="en-US" altLang="zh-TW" b="1" dirty="0" smtClean="0"/>
              <a:t>.htm)</a:t>
            </a:r>
            <a:r>
              <a:rPr lang="zh-TW" altLang="en-US" b="1" dirty="0" smtClean="0"/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請上傳到學校</a:t>
            </a:r>
            <a:r>
              <a:rPr lang="zh-TW" altLang="en-US" b="1" dirty="0" smtClean="0">
                <a:cs typeface="新細明體" panose="02020500000000000000" pitchFamily="18" charset="-120"/>
              </a:rPr>
              <a:t>網站。</a:t>
            </a:r>
            <a:endParaRPr lang="en-US" altLang="zh-TW" b="1" dirty="0" smtClean="0"/>
          </a:p>
          <a:p>
            <a:pPr marL="452438" indent="-452438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l"/>
            </a:pPr>
            <a:r>
              <a:rPr lang="zh-TW" altLang="en-US" b="1" dirty="0"/>
              <a:t>請</a:t>
            </a:r>
            <a:r>
              <a:rPr lang="zh-TW" altLang="en-US" b="1" dirty="0" smtClean="0"/>
              <a:t>在</a:t>
            </a:r>
            <a:r>
              <a:rPr lang="en-US" altLang="zh-TW" b="1" dirty="0" smtClean="0"/>
              <a:t>google</a:t>
            </a:r>
            <a:r>
              <a:rPr lang="zh-TW" altLang="en-US" b="1" dirty="0" smtClean="0"/>
              <a:t>表單，填入可鏈結網址：例如</a:t>
            </a:r>
            <a:r>
              <a:rPr lang="en-US" altLang="zh-TW" b="1" dirty="0" smtClean="0">
                <a:hlinkClick r:id="rId2"/>
              </a:rPr>
              <a:t>http://fs2.just.edu.tw/~s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123456789</a:t>
            </a:r>
            <a:r>
              <a:rPr lang="en-US" altLang="zh-TW" b="1" dirty="0" smtClean="0">
                <a:hlinkClick r:id="rId2"/>
              </a:rPr>
              <a:t>/hwxx.htm</a:t>
            </a:r>
            <a:endParaRPr lang="en-US" altLang="zh-TW" b="1" dirty="0" smtClean="0"/>
          </a:p>
          <a:p>
            <a:pPr marL="452438" indent="-452438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l"/>
            </a:pPr>
            <a:r>
              <a:rPr lang="zh-TW" altLang="en-US" b="1" dirty="0" smtClean="0"/>
              <a:t>上傳截止時間：上課後第二天晚上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  <a:p>
            <a:pPr marL="452438" indent="-452438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l"/>
            </a:pPr>
            <a:r>
              <a:rPr lang="en-US" altLang="zh-TW" b="1" dirty="0" smtClean="0"/>
              <a:t>google</a:t>
            </a:r>
            <a:r>
              <a:rPr lang="zh-TW" altLang="en-US" b="1" dirty="0" smtClean="0"/>
              <a:t>表單</a:t>
            </a:r>
            <a:r>
              <a:rPr lang="en-US" altLang="zh-TW" sz="2900" b="1" dirty="0" smtClean="0">
                <a:hlinkClick r:id="rId3"/>
              </a:rPr>
              <a:t>https://forms.gle/k2w9fWn6vT7JR1Z97</a:t>
            </a:r>
            <a:endParaRPr lang="en-US" altLang="zh-TW" sz="2900" b="1" dirty="0" smtClean="0"/>
          </a:p>
          <a:p>
            <a:pPr marL="452438" indent="-452438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l"/>
            </a:pPr>
            <a:r>
              <a:rPr lang="zh-TW" altLang="en-US" b="1" dirty="0"/>
              <a:t>上傳方式介紹：</a:t>
            </a:r>
            <a:r>
              <a:rPr lang="en-US" altLang="zh-TW" sz="2900" b="1" dirty="0"/>
              <a:t>http://fs3.just.edu.tw/~cc/04_teach/doc/useFTP.htm</a:t>
            </a:r>
            <a:endParaRPr lang="zh-TW" altLang="en-US" sz="29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F0EDF-4FBE-45AD-B9D6-4A7966A6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FC446-139B-43A0-835B-515B059F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Jill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F9D468-755B-A344-B3B7-F0F21804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8A07B2-510C-2742-A072-4E461C1B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932" y="2191480"/>
            <a:ext cx="7045748" cy="27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7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04C66-535D-46DB-91ED-BA07E4BB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Vertical Table Headers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D216FC-9B5C-49F9-B848-2A36B493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7" y="1873129"/>
            <a:ext cx="6102434" cy="4023360"/>
          </a:xfrm>
        </p:spPr>
        <p:txBody>
          <a:bodyPr/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column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headers,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define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cell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each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row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element: </a:t>
            </a:r>
            <a:endParaRPr lang="en-US" altLang="zh-TW" dirty="0">
              <a:latin typeface="Segoe UI" panose="020B0502040204020203" pitchFamily="34" charset="0"/>
            </a:endParaRPr>
          </a:p>
          <a:p>
            <a:pPr marL="0" indent="0" fontAlgn="base">
              <a:buNone/>
            </a:pPr>
            <a:endParaRPr lang="en-US" altLang="zh-TW" b="1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517178-A0AD-9D4F-A644-8F9EFAEC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1178F3-7938-9140-AD91-1179BCFF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261928" y="4060341"/>
            <a:ext cx="3715352" cy="17156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&gt;:</a:t>
            </a:r>
            <a:r>
              <a:rPr lang="zh-TW" altLang="en-US" dirty="0" smtClean="0"/>
              <a:t> 置中、粗體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&gt;:</a:t>
            </a:r>
            <a:r>
              <a:rPr lang="zh-TW" altLang="en-US" dirty="0" smtClean="0"/>
              <a:t> 靠左、一般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178359" y="1972638"/>
            <a:ext cx="2717148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355600" indent="-355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</a:rPr>
              <a:t>&lt;table&gt;</a:t>
            </a:r>
            <a:endParaRPr lang="zh-TW" altLang="zh-TW" b="1" smtClean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b="1" smtClean="0"/>
              <a:t>  &lt;tr&gt;</a:t>
            </a:r>
            <a:endParaRPr lang="zh-TW" altLang="zh-TW" b="1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b="1" smtClean="0"/>
              <a:t>    </a:t>
            </a:r>
            <a:r>
              <a:rPr lang="en-US" altLang="zh-TW" b="1" smtClean="0">
                <a:solidFill>
                  <a:schemeClr val="accent5">
                    <a:lumMod val="75000"/>
                  </a:schemeClr>
                </a:solidFill>
              </a:rPr>
              <a:t>&lt;th&gt; &lt;/th&gt;</a:t>
            </a:r>
            <a:endParaRPr lang="zh-TW" altLang="zh-TW" b="1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b="1" smtClean="0"/>
              <a:t>  &lt;/tr&gt;</a:t>
            </a:r>
            <a:endParaRPr lang="zh-TW" altLang="zh-TW" b="1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b="1" smtClean="0"/>
              <a:t>  &lt;tr&gt;</a:t>
            </a:r>
            <a:endParaRPr lang="zh-TW" altLang="zh-TW" b="1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b="1" smtClean="0">
                <a:solidFill>
                  <a:srgbClr val="00B050"/>
                </a:solidFill>
              </a:rPr>
              <a:t>    &lt;td&gt; &lt;/td&gt;</a:t>
            </a:r>
            <a:endParaRPr lang="zh-TW" altLang="zh-TW" b="1" smtClean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 smtClean="0"/>
              <a:t>  &lt;/tr&gt;</a:t>
            </a:r>
            <a:endParaRPr lang="zh-TW" altLang="zh-TW" b="1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b="1" smtClean="0"/>
              <a:t>  &lt;tr&gt;</a:t>
            </a:r>
            <a:endParaRPr lang="zh-TW" altLang="zh-TW" b="1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b="1" smtClean="0">
                <a:solidFill>
                  <a:srgbClr val="00B050"/>
                </a:solidFill>
              </a:rPr>
              <a:t>    &lt;td&gt; &lt;/td&gt;</a:t>
            </a:r>
            <a:endParaRPr lang="zh-TW" altLang="zh-TW" b="1" smtClean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 smtClean="0"/>
              <a:t>  &lt;/tr&gt;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</a:rPr>
              <a:t>&lt;/table&gt;</a:t>
            </a:r>
            <a:endParaRPr lang="zh-TW" altLang="zh-TW" b="1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33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E38B3-F5DE-4102-935A-59480484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84CDF-2AAD-44A5-8E2F-0F182554C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Jill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Eve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 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00"/>
                </a:solidFill>
                <a:ea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CD"/>
                </a:solidFill>
                <a:latin typeface="WordVisiCarriageReturn_MSFontService"/>
              </a:rPr>
              <a:t> </a:t>
            </a:r>
            <a:br>
              <a:rPr lang="en-US" altLang="zh-TW" dirty="0">
                <a:solidFill>
                  <a:srgbClr val="0000CD"/>
                </a:solidFill>
                <a:latin typeface="WordVisiCarriageReturn_MSFontService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453C22-30F3-9D49-95E5-B6C6461C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B2DCC1-F586-3149-8008-07278034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484" y="2328051"/>
            <a:ext cx="7538883" cy="30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1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780" y="585353"/>
            <a:ext cx="7941603" cy="5285891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148488" y="5062888"/>
            <a:ext cx="2329314" cy="269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00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F46DC-7DA0-48AA-9961-BA3DF4D0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Align Table Headers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5578C4-9921-43CD-9701-0E78E18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899102"/>
            <a:ext cx="10058400" cy="2678033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By</a:t>
            </a:r>
            <a:r>
              <a:rPr lang="zh-TW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default,</a:t>
            </a:r>
            <a:r>
              <a:rPr lang="zh-TW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table</a:t>
            </a:r>
            <a:r>
              <a:rPr lang="zh-TW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headers</a:t>
            </a:r>
            <a:r>
              <a:rPr lang="zh-TW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are</a:t>
            </a:r>
            <a:r>
              <a:rPr lang="zh-TW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bold</a:t>
            </a:r>
            <a:r>
              <a:rPr lang="zh-TW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and</a:t>
            </a:r>
            <a:r>
              <a:rPr lang="zh-TW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centered.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left-align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table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headers,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property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30EBF4-FFA3-FE46-865A-E0E8E0DBA384}"/>
              </a:ext>
            </a:extLst>
          </p:cNvPr>
          <p:cNvSpPr/>
          <p:nvPr/>
        </p:nvSpPr>
        <p:spPr>
          <a:xfrm>
            <a:off x="1328286" y="4417239"/>
            <a:ext cx="50436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TW" sz="3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altLang="zh-TW" sz="3200" dirty="0" smtClean="0">
                <a:solidFill>
                  <a:srgbClr val="A52A2A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{</a:t>
            </a:r>
            <a: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3200" dirty="0">
                <a:solidFill>
                  <a:srgbClr val="FF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:</a:t>
            </a:r>
            <a:r>
              <a:rPr lang="en-US" altLang="zh-TW" sz="3200" dirty="0">
                <a:solidFill>
                  <a:srgbClr val="0000CD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0000CD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;</a:t>
            </a:r>
            <a: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en-US" altLang="zh-TW" sz="32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en-US" altLang="zh-TW" sz="3200" dirty="0">
                <a:solidFill>
                  <a:srgbClr val="000000"/>
                </a:solidFill>
                <a:latin typeface="Segoe UI" panose="020B0502040204020203" pitchFamily="34" charset="0"/>
                <a:ea typeface="Consolas" panose="020B0609020204030204" pitchFamily="49" charset="0"/>
              </a:rPr>
              <a:t>}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TW" sz="3200" b="0" i="0" u="none" strike="noStrike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FAA55A-C03B-F647-A7DC-1A80ED96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727ABD-83BF-C348-B454-63BA67FA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90" y="3984788"/>
            <a:ext cx="449642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9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4B2B6-D3E4-4414-996B-02366EB5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Header for Multiple Columns 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C9199-0FF4-45E6-8E9D-BAF3A04C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can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have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header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that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spans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over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two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or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more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columns. </a:t>
            </a:r>
            <a:endParaRPr lang="en-US" altLang="zh-TW" dirty="0">
              <a:latin typeface="Segoe UI" panose="020B0502040204020203" pitchFamily="34" charset="0"/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do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DC143C"/>
                </a:solidFill>
                <a:latin typeface="Consolas" panose="020B0609020204030204" pitchFamily="49" charset="0"/>
              </a:rPr>
              <a:t>colspan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b="1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(</a:t>
            </a:r>
            <a:r>
              <a:rPr lang="zh-TW" altLang="en-US" b="1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合併</a:t>
            </a:r>
            <a:r>
              <a:rPr lang="en-US" altLang="zh-TW" b="1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)</a:t>
            </a:r>
            <a:r>
              <a:rPr lang="zh-TW" altLang="en-US" b="1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on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th</a:t>
            </a:r>
            <a:r>
              <a:rPr lang="en-US" altLang="zh-TW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element.</a:t>
            </a:r>
          </a:p>
          <a:p>
            <a:pPr fontAlgn="base"/>
            <a:endParaRPr lang="en-US" altLang="zh-TW" dirty="0">
              <a:latin typeface="Segoe UI" panose="020B0502040204020203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453A67-095B-8040-95BF-161EAFC3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HPLI / HTML - Tables (part B)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B58FC3-09DA-9642-A90A-C06160D4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49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1983</Words>
  <Application>Microsoft Office PowerPoint</Application>
  <PresentationFormat>寬螢幕</PresentationFormat>
  <Paragraphs>214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4" baseType="lpstr">
      <vt:lpstr>WordVisiCarriageReturn_MSFontService</vt:lpstr>
      <vt:lpstr>Microsoft JhengHei</vt:lpstr>
      <vt:lpstr>Microsoft JhengHei</vt:lpstr>
      <vt:lpstr>新細明體</vt:lpstr>
      <vt:lpstr>Arial</vt:lpstr>
      <vt:lpstr>Calibri</vt:lpstr>
      <vt:lpstr>Consolas</vt:lpstr>
      <vt:lpstr>Segoe UI</vt:lpstr>
      <vt:lpstr>Verdana</vt:lpstr>
      <vt:lpstr>Wingdings</vt:lpstr>
      <vt:lpstr>Retrospect</vt:lpstr>
      <vt:lpstr>17.b1. Headers </vt:lpstr>
      <vt:lpstr>複習   &lt;tr&gt;有幾橫行 &lt;th&gt;有幾直列</vt:lpstr>
      <vt:lpstr>HTML Table Headers </vt:lpstr>
      <vt:lpstr>Example </vt:lpstr>
      <vt:lpstr>Vertical Table Headers </vt:lpstr>
      <vt:lpstr>Example </vt:lpstr>
      <vt:lpstr>Example</vt:lpstr>
      <vt:lpstr>Align Table Headers </vt:lpstr>
      <vt:lpstr>Header for Multiple Columns </vt:lpstr>
      <vt:lpstr>Example </vt:lpstr>
      <vt:lpstr>Table Caption </vt:lpstr>
      <vt:lpstr>Example </vt:lpstr>
      <vt:lpstr>Summary</vt:lpstr>
      <vt:lpstr>作業17_B0</vt:lpstr>
      <vt:lpstr>17.b2. Table Padding &amp; Spacing </vt:lpstr>
      <vt:lpstr>Padding &amp; Spacing</vt:lpstr>
      <vt:lpstr>PowerPoint 簡報</vt:lpstr>
      <vt:lpstr>HTML Table - Cell Padding1 </vt:lpstr>
      <vt:lpstr>HTML Table - Cell Padding2 </vt:lpstr>
      <vt:lpstr>PowerPoint 簡報</vt:lpstr>
      <vt:lpstr>CSS填充 (padding/框內部)</vt:lpstr>
      <vt:lpstr>CSS填充(padding)</vt:lpstr>
      <vt:lpstr>HTML Table - Cell Spacing </vt:lpstr>
      <vt:lpstr>Example</vt:lpstr>
      <vt:lpstr>Summary </vt:lpstr>
      <vt:lpstr>作業17_B0</vt:lpstr>
      <vt:lpstr>17.b3. Table Colspan &amp; Rowspan</vt:lpstr>
      <vt:lpstr>Colspan &amp; Rowspan (span：跨度、展翼)</vt:lpstr>
      <vt:lpstr>HTML Table – Colspan (左右column合併) </vt:lpstr>
      <vt:lpstr>HTML Table – Rowspan(上下row合併) </vt:lpstr>
      <vt:lpstr>作業17_B1</vt:lpstr>
      <vt:lpstr>作業17_B2</vt:lpstr>
      <vt:lpstr>作業補充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李弘斌</cp:lastModifiedBy>
  <cp:revision>47</cp:revision>
  <dcterms:created xsi:type="dcterms:W3CDTF">2022-02-26T13:56:58Z</dcterms:created>
  <dcterms:modified xsi:type="dcterms:W3CDTF">2022-04-30T06:05:14Z</dcterms:modified>
</cp:coreProperties>
</file>