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9"/>
  </p:notesMasterIdLst>
  <p:sldIdLst>
    <p:sldId id="306" r:id="rId2"/>
    <p:sldId id="343" r:id="rId3"/>
    <p:sldId id="307" r:id="rId4"/>
    <p:sldId id="309" r:id="rId5"/>
    <p:sldId id="342" r:id="rId6"/>
    <p:sldId id="308" r:id="rId7"/>
    <p:sldId id="336" r:id="rId8"/>
    <p:sldId id="310" r:id="rId9"/>
    <p:sldId id="311" r:id="rId10"/>
    <p:sldId id="312" r:id="rId11"/>
    <p:sldId id="313" r:id="rId12"/>
    <p:sldId id="314" r:id="rId13"/>
    <p:sldId id="315" r:id="rId14"/>
    <p:sldId id="337" r:id="rId15"/>
    <p:sldId id="340" r:id="rId16"/>
    <p:sldId id="341" r:id="rId17"/>
    <p:sldId id="317" r:id="rId18"/>
    <p:sldId id="318" r:id="rId19"/>
    <p:sldId id="319" r:id="rId20"/>
    <p:sldId id="320" r:id="rId21"/>
    <p:sldId id="321" r:id="rId22"/>
    <p:sldId id="338" r:id="rId23"/>
    <p:sldId id="323" r:id="rId24"/>
    <p:sldId id="324" r:id="rId25"/>
    <p:sldId id="325" r:id="rId26"/>
    <p:sldId id="326" r:id="rId27"/>
    <p:sldId id="33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C54BC-9511-4EAC-9088-223D8DD87C28}" v="37" dt="2022-02-26T13:58:56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0ECAA-B3DA-764D-A366-90FEAE0F8450}" type="datetimeFigureOut">
              <a:rPr kumimoji="1" lang="zh-TW" altLang="en-US" smtClean="0"/>
              <a:t>2022/5/8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4594-9AD4-224F-B912-F3C7C81499C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426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5886-F1C3-4031-A38C-2E8315D417B6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D866-33C3-43F4-BF68-127869297CCC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1513-D485-428E-96EF-2A63CFD1FE6B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66A0-8BE8-4288-862E-77FB46874A28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5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E18-B503-446F-9203-9335D1015BDF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582-45D6-48C9-9A6B-16FDFA99F5C1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66-BAB7-4E6A-9D08-CED54F1D3EAD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51FD-211A-4852-95D1-EF46D1B34319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4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2608-B908-4FF7-9478-F24F3AF1AD49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C72E1A-16CC-44E9-A2F5-4D9CF98D78AE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B51-ABDE-4951-949C-156F3D3C6FDE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2405E0-46DD-4B99-BB1A-40354D960A18}" type="datetime1">
              <a:rPr lang="zh-TW" altLang="en-US" smtClean="0"/>
              <a:t>2022/5/8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xx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table_colgroup.asp#legalc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background.asp" TargetMode="External"/><Relationship Id="rId2" Type="http://schemas.openxmlformats.org/officeDocument/2006/relationships/hyperlink" Target="https://www.w3schools.com/cssref/css3_pr_dim_width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css3_pr_border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7A115-4264-45A7-9790-B36EF357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17C1. Table Styling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210B78-FBC7-4FE2-8E5F-E582E6883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CSS to make your tables look better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CSS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美化表格顏色。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47F246-7A71-574E-A2B5-C3F8080C8FFA}"/>
              </a:ext>
            </a:extLst>
          </p:cNvPr>
          <p:cNvSpPr/>
          <p:nvPr/>
        </p:nvSpPr>
        <p:spPr>
          <a:xfrm>
            <a:off x="5148932" y="5844537"/>
            <a:ext cx="6720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https://www.w3schools.com/html/</a:t>
            </a:r>
            <a:r>
              <a:rPr lang="en-US" altLang="zh-TW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html_table_styling.asp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1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EBA84-F0CD-4132-8876-9A745F7F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1284C-3BAA-460D-8C87-B0375DCD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91" y="1710751"/>
            <a:ext cx="5151120" cy="49791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rgba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(150,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212,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212,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0.4)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latin typeface="WordVisiCarriageReturn_MSFontService"/>
              </a:rPr>
              <a:t> 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),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td:nth-child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rgba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(150,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212,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212,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0.4)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E7B4C1-AD9E-F246-AE3C-2BAB936A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C20B34-32E6-454F-90AA-C2A0BFCA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197" y="2371594"/>
            <a:ext cx="6095907" cy="2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4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09C4-3BCF-428D-84FC-66FC4F6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Horizontal Dividers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D0EFE-1718-46F0-92A5-A1D2BF5C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specify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only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have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horizontal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dividers.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border-bottom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horizontal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dividers: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38B446-F9E6-2246-8369-408CA80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33E41F-6A4A-6D4F-9E2F-1FA4549F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0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83976-1E74-4531-A103-45E980D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A8509-79C2-4A31-9D0B-25B3C12F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10149" cy="4023360"/>
          </a:xfrm>
        </p:spPr>
        <p:txBody>
          <a:bodyPr/>
          <a:lstStyle/>
          <a:p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border-bottom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1px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ddd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A404D6-3DAD-7246-A8F5-0424815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B80281-824D-7B44-8566-0188C21F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6" y="3285383"/>
            <a:ext cx="7012790" cy="29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21F50-61FA-42AD-9D54-472E5D88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Hoverable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Table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D6D6C5-FD08-45C6-A02D-5B9F8819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hover </a:t>
            </a:r>
            <a:r>
              <a:rPr lang="en-US" altLang="zh-TW" b="1" dirty="0">
                <a:solidFill>
                  <a:srgbClr val="000000"/>
                </a:solidFill>
              </a:rPr>
              <a:t>(</a:t>
            </a:r>
            <a:r>
              <a:rPr lang="zh-TW" altLang="en-US" b="1" dirty="0">
                <a:solidFill>
                  <a:srgbClr val="000000"/>
                </a:solidFill>
              </a:rPr>
              <a:t>徘</a:t>
            </a:r>
            <a:r>
              <a:rPr lang="zh-TW" altLang="en-US" b="1" dirty="0" smtClean="0">
                <a:solidFill>
                  <a:srgbClr val="000000"/>
                </a:solidFill>
              </a:rPr>
              <a:t>徊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selector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highlight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mouse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over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TW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tr:hover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color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#D6EEEE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2068B0-0FD6-984B-B888-D663E731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BCB552-3359-434A-AEC4-E1932FC6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2669623"/>
            <a:ext cx="5711546" cy="33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701" y="1737360"/>
            <a:ext cx="11261558" cy="4614051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(even)</a:t>
            </a:r>
            <a:r>
              <a:rPr lang="en-US" altLang="zh-TW" dirty="0" smtClean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000000"/>
                </a:solidFill>
                <a:latin typeface="WordVisiCarriageReturn_MSFontService"/>
              </a:rPr>
              <a:t> 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 smtClean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yellow;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000000"/>
                </a:solidFill>
                <a:latin typeface="WordVisiCarriageReturn_MSFontService"/>
              </a:rPr>
              <a:t> 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dirty="0" smtClean="0">
                <a:solidFill>
                  <a:srgbClr val="000000"/>
                </a:solidFill>
              </a:rPr>
              <a:t>橫排有底色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th,td:nth-child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(odd)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 smtClean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blue)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; }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【</a:t>
            </a:r>
            <a:r>
              <a:rPr lang="zh-TW" altLang="en-US" dirty="0" smtClean="0">
                <a:solidFill>
                  <a:srgbClr val="000000"/>
                </a:solidFill>
              </a:rPr>
              <a:t>直行有底色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endParaRPr lang="en-US" altLang="zh-TW" dirty="0" smtClean="0">
              <a:solidFill>
                <a:srgbClr val="000000"/>
              </a:solidFill>
              <a:latin typeface="WordVisiCarriageReturn_MSFontService"/>
            </a:endParaRPr>
          </a:p>
          <a:p>
            <a:pPr>
              <a:lnSpc>
                <a:spcPct val="170000"/>
              </a:lnSpc>
            </a:pP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r,th,td:nth-child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(odd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 </a:t>
            </a:r>
            <a:r>
              <a:rPr lang="en-US" altLang="zh-TW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rgba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(150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212,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212,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0.4)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dirty="0" smtClean="0">
                <a:solidFill>
                  <a:srgbClr val="000000"/>
                </a:solidFill>
              </a:rPr>
              <a:t>橫排</a:t>
            </a:r>
            <a:r>
              <a:rPr lang="zh-TW" altLang="en-US" dirty="0">
                <a:solidFill>
                  <a:srgbClr val="000000"/>
                </a:solidFill>
              </a:rPr>
              <a:t>與</a:t>
            </a:r>
            <a:r>
              <a:rPr lang="zh-TW" altLang="en-US" dirty="0" smtClean="0">
                <a:solidFill>
                  <a:srgbClr val="000000"/>
                </a:solidFill>
              </a:rPr>
              <a:t>直行重疊時，以透明銜接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endParaRPr lang="en-US" altLang="zh-TW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 smtClean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000000"/>
                </a:solidFill>
                <a:latin typeface="WordVisiCarriageReturn_MSFontService"/>
              </a:rPr>
              <a:t> 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border-bottom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 smtClean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1px</a:t>
            </a:r>
            <a:r>
              <a:rPr lang="en-US" altLang="zh-TW" dirty="0" smtClean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n-US" altLang="zh-TW" dirty="0" smtClean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ddd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000000"/>
                </a:solidFill>
                <a:latin typeface="WordVisiCarriageReturn_MSFontService"/>
              </a:rPr>
              <a:t> 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dirty="0" smtClean="0">
                <a:solidFill>
                  <a:srgbClr val="000000"/>
                </a:solidFill>
              </a:rPr>
              <a:t>底線有顏色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endParaRPr lang="zh-TW" altLang="en-US" dirty="0" smtClean="0"/>
          </a:p>
          <a:p>
            <a:pPr>
              <a:lnSpc>
                <a:spcPct val="170000"/>
              </a:lnSpc>
            </a:pP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tr:hover</a:t>
            </a:r>
            <a:r>
              <a:rPr lang="en-US" altLang="zh-TW" dirty="0" smtClean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 smtClean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#D6EEEE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;}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dirty="0" smtClean="0">
                <a:solidFill>
                  <a:srgbClr val="000000"/>
                </a:solidFill>
              </a:rPr>
              <a:t>滑鼠移到有顏色</a:t>
            </a:r>
            <a:r>
              <a:rPr lang="en-US" altLang="zh-TW" dirty="0" smtClean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17C1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6379" cy="4023360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b="1" dirty="0">
                <a:cs typeface="新細明體" panose="02020500000000000000" pitchFamily="18" charset="-120"/>
              </a:rPr>
              <a:t>依前例，請製作如圖的</a:t>
            </a:r>
            <a:r>
              <a:rPr lang="zh-TW" altLang="en-US" b="1" dirty="0" smtClean="0">
                <a:cs typeface="新細明體" panose="02020500000000000000" pitchFamily="18" charset="-120"/>
              </a:rPr>
              <a:t>網頁，將此兩個月曆呈現在一個網頁中即可。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cs typeface="新細明體" panose="02020500000000000000" pitchFamily="18" charset="-120"/>
              </a:rPr>
              <a:t>1.</a:t>
            </a:r>
            <a:r>
              <a:rPr lang="zh-TW" altLang="en-US" b="1" dirty="0">
                <a:cs typeface="新細明體" panose="02020500000000000000" pitchFamily="18" charset="-120"/>
              </a:rPr>
              <a:t>加</a:t>
            </a:r>
            <a:r>
              <a:rPr lang="zh-TW" altLang="en-US" b="1" dirty="0" smtClean="0">
                <a:cs typeface="新細明體" panose="02020500000000000000" pitchFamily="18" charset="-120"/>
              </a:rPr>
              <a:t>標題</a:t>
            </a:r>
            <a:endParaRPr lang="en-US" altLang="zh-TW" b="1" dirty="0"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cs typeface="新細明體" panose="02020500000000000000" pitchFamily="18" charset="-120"/>
              </a:rPr>
              <a:t>2</a:t>
            </a:r>
            <a:r>
              <a:rPr lang="en-US" altLang="zh-TW" b="1" dirty="0">
                <a:cs typeface="新細明體" panose="02020500000000000000" pitchFamily="18" charset="-120"/>
              </a:rPr>
              <a:t>.</a:t>
            </a:r>
            <a:r>
              <a:rPr lang="zh-TW" altLang="en-US" b="1" dirty="0">
                <a:cs typeface="新細明體" panose="02020500000000000000" pitchFamily="18" charset="-120"/>
              </a:rPr>
              <a:t>全部置</a:t>
            </a:r>
            <a:r>
              <a:rPr lang="zh-TW" altLang="en-US" b="1" dirty="0" smtClean="0">
                <a:cs typeface="新細明體" panose="02020500000000000000" pitchFamily="18" charset="-120"/>
              </a:rPr>
              <a:t>中</a:t>
            </a:r>
            <a:endParaRPr lang="en-US" altLang="zh-TW" b="1" dirty="0"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cs typeface="新細明體" panose="02020500000000000000" pitchFamily="18" charset="-120"/>
              </a:rPr>
              <a:t>3</a:t>
            </a:r>
            <a:r>
              <a:rPr lang="en-US" altLang="zh-TW" b="1" dirty="0">
                <a:cs typeface="新細明體" panose="02020500000000000000" pitchFamily="18" charset="-120"/>
              </a:rPr>
              <a:t>.</a:t>
            </a:r>
            <a:r>
              <a:rPr lang="zh-TW" altLang="en-US" b="1" dirty="0">
                <a:cs typeface="新細明體" panose="02020500000000000000" pitchFamily="18" charset="-120"/>
              </a:rPr>
              <a:t>加底線，顏色為</a:t>
            </a:r>
            <a:r>
              <a:rPr lang="en-US" altLang="zh-TW" b="1" dirty="0">
                <a:cs typeface="新細明體" panose="02020500000000000000" pitchFamily="18" charset="-120"/>
              </a:rPr>
              <a:t>#</a:t>
            </a:r>
            <a:r>
              <a:rPr lang="en-US" altLang="zh-TW" b="1" dirty="0" err="1" smtClean="0">
                <a:cs typeface="新細明體" panose="02020500000000000000" pitchFamily="18" charset="-120"/>
              </a:rPr>
              <a:t>ddd</a:t>
            </a:r>
            <a:endParaRPr lang="en-US" altLang="zh-TW" b="1" dirty="0"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cs typeface="新細明體" panose="02020500000000000000" pitchFamily="18" charset="-120"/>
              </a:rPr>
              <a:t>4</a:t>
            </a:r>
            <a:r>
              <a:rPr lang="en-US" altLang="zh-TW" b="1" dirty="0">
                <a:cs typeface="新細明體" panose="02020500000000000000" pitchFamily="18" charset="-120"/>
              </a:rPr>
              <a:t>.</a:t>
            </a:r>
            <a:r>
              <a:rPr lang="zh-TW" altLang="en-US" b="1" dirty="0">
                <a:cs typeface="新細明體" panose="02020500000000000000" pitchFamily="18" charset="-120"/>
              </a:rPr>
              <a:t>加</a:t>
            </a:r>
            <a:r>
              <a:rPr lang="en-US" altLang="zh-TW" b="1" dirty="0">
                <a:cs typeface="新細明體" panose="02020500000000000000" pitchFamily="18" charset="-120"/>
              </a:rPr>
              <a:t>hover</a:t>
            </a:r>
            <a:r>
              <a:rPr lang="zh-TW" altLang="en-US" b="1" dirty="0">
                <a:cs typeface="新細明體" panose="02020500000000000000" pitchFamily="18" charset="-120"/>
              </a:rPr>
              <a:t>功能，顏色為</a:t>
            </a:r>
            <a:r>
              <a:rPr lang="en-US" altLang="zh-TW" b="1" dirty="0">
                <a:cs typeface="新細明體" panose="02020500000000000000" pitchFamily="18" charset="-120"/>
              </a:rPr>
              <a:t>#</a:t>
            </a:r>
            <a:r>
              <a:rPr lang="en-US" altLang="zh-TW" b="1" dirty="0" smtClean="0">
                <a:cs typeface="新細明體" panose="02020500000000000000" pitchFamily="18" charset="-120"/>
              </a:rPr>
              <a:t>D6EEEE</a:t>
            </a:r>
            <a:endParaRPr lang="en-US" altLang="zh-TW" b="1" dirty="0">
              <a:cs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99" y="544120"/>
            <a:ext cx="440116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作業補充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HTML-Tables (part C)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XX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/hwxx.htm</a:t>
            </a:r>
            <a:endParaRPr lang="en-US" altLang="zh-TW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 smtClean="0"/>
              <a:t>上傳截止時間：上課後第二天晚上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en-US" altLang="zh-TW" b="1" dirty="0" smtClean="0"/>
              <a:t>google</a:t>
            </a:r>
            <a:r>
              <a:rPr lang="zh-TW" altLang="en-US" b="1" dirty="0" smtClean="0"/>
              <a:t>表單</a:t>
            </a:r>
            <a:r>
              <a:rPr lang="en-US" altLang="zh-TW" sz="2900" b="1" dirty="0" smtClean="0">
                <a:hlinkClick r:id="rId3"/>
              </a:rPr>
              <a:t>https://forms.gle/k2w9fWn6vT7JR1Z97</a:t>
            </a:r>
            <a:endParaRPr lang="en-US" altLang="zh-TW" sz="2900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/>
              <a:t>上傳方式介紹：</a:t>
            </a:r>
            <a:r>
              <a:rPr lang="en-US" altLang="zh-TW" sz="2900" b="1" dirty="0"/>
              <a:t>http://fs3.just.edu.tw/~cc/04_teach/doc/useFTP.htm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6D19C-23BC-4465-B93E-E871470DE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17.c2. </a:t>
            </a:r>
            <a:r>
              <a:rPr lang="en-US" altLang="zh-TW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 </a:t>
            </a:r>
            <a:r>
              <a:rPr lang="en-US" altLang="zh-TW" sz="6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Colgroup</a:t>
            </a:r>
            <a:r>
              <a:rPr lang="en-US" altLang="zh-TW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5BA55F-46B0-48FA-9B76-02A93E88C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colgroup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element is used to style specific columns of a table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對於表格特定部分的美化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65A6FA-6EB9-E048-85D3-7BCF5C068B6A}"/>
              </a:ext>
            </a:extLst>
          </p:cNvPr>
          <p:cNvSpPr/>
          <p:nvPr/>
        </p:nvSpPr>
        <p:spPr>
          <a:xfrm>
            <a:off x="4978400" y="5844537"/>
            <a:ext cx="6852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https://www.w3schools.com/html/</a:t>
            </a:r>
            <a:r>
              <a:rPr lang="en-US" altLang="zh-TW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html_table_colgroup.asp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75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4542F-15AD-42E8-9905-70D60084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Colgroup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A9BE7-D647-4517-BD5B-121CCF60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want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two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&lt;col&gt;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should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specifications.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group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specified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&lt;col&gt;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span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specifies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many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that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gets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specifies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give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There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very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limited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selection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0563C1"/>
                </a:solidFill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legal</a:t>
            </a:r>
            <a:r>
              <a:rPr lang="en-US" altLang="zh-TW" u="sng" dirty="0">
                <a:solidFill>
                  <a:srgbClr val="0563C1"/>
                </a:solidFill>
                <a:latin typeface="Segoe UI" panose="020B0502040204020203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u="sng" dirty="0">
                <a:solidFill>
                  <a:srgbClr val="0563C1"/>
                </a:solidFill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altLang="zh-TW" u="sng" dirty="0">
                <a:solidFill>
                  <a:srgbClr val="0563C1"/>
                </a:solidFill>
                <a:latin typeface="Segoe UI" panose="020B0502040204020203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u="sng" dirty="0">
                <a:solidFill>
                  <a:srgbClr val="0563C1"/>
                </a:solidFill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properties</a:t>
            </a:r>
            <a:r>
              <a:rPr lang="en-US" altLang="zh-TW" u="sng" dirty="0">
                <a:solidFill>
                  <a:srgbClr val="0563C1"/>
                </a:solidFill>
                <a:latin typeface="Segoe UI" panose="020B0502040204020203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u="sng" dirty="0">
                <a:solidFill>
                  <a:srgbClr val="0563C1"/>
                </a:solidFill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n-US" altLang="zh-TW" u="sng" dirty="0">
                <a:solidFill>
                  <a:srgbClr val="0563C1"/>
                </a:solidFill>
                <a:latin typeface="Segoe UI" panose="020B0502040204020203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u="sng" dirty="0">
                <a:solidFill>
                  <a:srgbClr val="0563C1"/>
                </a:solidFill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colgroups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195B86-E0CF-D544-8868-7A5D224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3B9770-84AC-2240-BDB4-CCDADEE3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3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7AD40-B8EF-4EDC-9752-9160FCC0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4615F-0040-4EAC-A1AF-09DAC557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47" y="1980667"/>
            <a:ext cx="10058400" cy="4023360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US" altLang="zh-TW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Note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must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child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&lt;table&gt;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should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placed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before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like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thead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&lt;tr&gt;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&lt;td&gt;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etc.,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but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after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&lt;caption&gt;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present.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C9E732-D6A5-2F47-A36E-870C8359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5F9537-51F7-C84A-BCBA-2839829B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CB4615F-0040-4EAC-A1AF-09DAC5572E10}"/>
              </a:ext>
            </a:extLst>
          </p:cNvPr>
          <p:cNvSpPr txBox="1">
            <a:spLocks/>
          </p:cNvSpPr>
          <p:nvPr/>
        </p:nvSpPr>
        <p:spPr>
          <a:xfrm>
            <a:off x="606392" y="3877759"/>
            <a:ext cx="8489482" cy="2764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col</a:t>
            </a:r>
            <a:r>
              <a:rPr lang="en-US" altLang="zh-TW" sz="2000" dirty="0" smtClean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="2"</a:t>
            </a:r>
            <a:r>
              <a:rPr lang="en-US" altLang="zh-TW" sz="2000" dirty="0" smtClean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="background-color:</a:t>
            </a:r>
            <a:r>
              <a:rPr lang="en-US" altLang="zh-TW" sz="2000" dirty="0" smtClean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#D6EEEE"&gt;</a:t>
            </a:r>
            <a: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  <a:t> 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CD"/>
                </a:solidFill>
                <a:latin typeface="WordVisiCarriageReturn_MSFontService"/>
              </a:rPr>
              <a:t>          …………</a:t>
            </a:r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666" y="3713541"/>
            <a:ext cx="382958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6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9BC98-D2DC-44FE-BB87-7FB84FD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本節重點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55A1B-C5F6-4F67-B7D4-65280C38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如何讓表格</a:t>
            </a:r>
            <a:r>
              <a:rPr lang="zh-TW" altLang="en-US" dirty="0" smtClean="0">
                <a:solidFill>
                  <a:srgbClr val="000000"/>
                </a:solidFill>
              </a:rPr>
              <a:t>橫排、或直</a:t>
            </a:r>
            <a:r>
              <a:rPr lang="zh-TW" altLang="en-US" dirty="0">
                <a:solidFill>
                  <a:srgbClr val="000000"/>
                </a:solidFill>
              </a:rPr>
              <a:t>行有</a:t>
            </a:r>
            <a:r>
              <a:rPr lang="zh-TW" altLang="en-US" dirty="0" smtClean="0">
                <a:solidFill>
                  <a:srgbClr val="000000"/>
                </a:solidFill>
              </a:rPr>
              <a:t>底色：偶數與奇數。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fontAlgn="base"/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當表格</a:t>
            </a:r>
            <a:r>
              <a:rPr lang="zh-TW" altLang="en-US" dirty="0">
                <a:solidFill>
                  <a:srgbClr val="000000"/>
                </a:solidFill>
              </a:rPr>
              <a:t>有底色</a:t>
            </a:r>
            <a:r>
              <a:rPr lang="zh-TW" altLang="en-US" dirty="0" smtClean="0">
                <a:solidFill>
                  <a:srgbClr val="000000"/>
                </a:solidFill>
              </a:rPr>
              <a:t>橫排與直行重疊時，權益作法：彼此透明度增加。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fontAlgn="base"/>
            <a:r>
              <a:rPr lang="zh-TW" altLang="en-US" dirty="0">
                <a:solidFill>
                  <a:srgbClr val="000000"/>
                </a:solidFill>
              </a:rPr>
              <a:t>以</a:t>
            </a:r>
            <a:r>
              <a:rPr lang="zh-TW" altLang="en-US" dirty="0" smtClean="0">
                <a:solidFill>
                  <a:srgbClr val="000000"/>
                </a:solidFill>
              </a:rPr>
              <a:t>底線取代背景。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fontAlgn="base"/>
            <a:r>
              <a:rPr lang="zh-TW" altLang="en-US" dirty="0">
                <a:solidFill>
                  <a:srgbClr val="000000"/>
                </a:solidFill>
              </a:rPr>
              <a:t>游標滑過時的變化</a:t>
            </a:r>
            <a:r>
              <a:rPr lang="zh-TW" altLang="en-US" dirty="0" smtClean="0">
                <a:solidFill>
                  <a:srgbClr val="000000"/>
                </a:solidFill>
              </a:rPr>
              <a:t>。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A51718-EBA8-6E44-8AB3-AA48B574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D72255-ADBE-D849-8460-B698F2A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BABC-A9D3-42B4-9860-F7D518C1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Legal CSS Properties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95DF0-82BA-48A6-9DFB-9AA046A3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There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only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very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limited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selection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properties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that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allowed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Verdana" panose="020B0604030504040204" pitchFamily="34" charset="0"/>
              </a:rPr>
              <a:t>colgroup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: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u="sng" dirty="0" smtClean="0">
                <a:solidFill>
                  <a:srgbClr val="0563C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width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u="sng" dirty="0">
                <a:solidFill>
                  <a:srgbClr val="0563C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visibility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u="sng" dirty="0">
                <a:solidFill>
                  <a:srgbClr val="0563C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background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properties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u="sng" dirty="0">
                <a:solidFill>
                  <a:srgbClr val="0563C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border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properties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properties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have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no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effect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tables.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645C2F-E410-C84F-8705-5AB31576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6B025-00E0-3145-98D2-32C44115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ABD49-A14A-4A2A-81F0-C891DB3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Multiple Col Elements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99A94-3372-44B3-91B0-1A2EE7C8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want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more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columns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different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styles,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more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&lt;col&gt;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inside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E6B90A-3526-8549-B181-3E0BF861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8304F9-36F3-EB4B-8B5A-3C2A4FE7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0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col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="2"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="background-color: #D6EEEE"&gt;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col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="3"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="background-color: pink"&gt;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MON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TUE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98" y="4036292"/>
            <a:ext cx="4472103" cy="23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8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4DE2A-3A4F-46B1-97A4-72A6969C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Empty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Colgroups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6C603-679C-4769-BF02-B010553C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want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middle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"empty"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&lt;col&gt;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no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styles)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before: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818B15-A6EE-184C-8785-9F118FF7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31182B-224B-134B-B001-C2E56EA7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8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D762F-E2BA-4B1E-A5E2-ECC04248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91F90-698D-4D63-86D5-657B13E8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col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="3"&gt;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col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="2"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="background-color: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pink"&gt;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mtClean="0">
                <a:solidFill>
                  <a:srgbClr val="000000"/>
                </a:solidFill>
                <a:latin typeface="Consolas" panose="020B0609020204030204" pitchFamily="49" charset="0"/>
              </a:rPr>
              <a:t>MON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/th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mtClean="0">
                <a:solidFill>
                  <a:srgbClr val="000000"/>
                </a:solidFill>
                <a:latin typeface="Consolas" panose="020B0609020204030204" pitchFamily="49" charset="0"/>
              </a:rPr>
              <a:t>TUE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/th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mtClean="0">
                <a:solidFill>
                  <a:srgbClr val="000000"/>
                </a:solidFill>
                <a:latin typeface="Consolas" panose="020B0609020204030204" pitchFamily="49" charset="0"/>
              </a:rPr>
              <a:t>WED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/th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mtClean="0">
                <a:solidFill>
                  <a:srgbClr val="000000"/>
                </a:solidFill>
                <a:latin typeface="Consolas" panose="020B0609020204030204" pitchFamily="49" charset="0"/>
              </a:rPr>
              <a:t>THU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/th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566D86-4A9E-F24E-BFF9-B972975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E63C57-7F17-BC49-A74E-995FEFD2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81" y="3435416"/>
            <a:ext cx="4958425" cy="28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9B816-74DE-44AF-9FDD-09B41B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Hide Columns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41DB1F-D336-44FA-B13C-793C5669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hide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columns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visibility:</a:t>
            </a:r>
            <a:r>
              <a:rPr lang="en-US" altLang="zh-TW" dirty="0">
                <a:solidFill>
                  <a:srgbClr val="DC143C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collapse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property: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D305EE-1916-3D41-9A25-A5B35EBF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767FC2-8C6E-1448-B1EB-F081AA72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552EF-44C2-4112-9CF2-00BE8D6E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3~5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行消失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162F6-2627-4654-A8EA-5D819BFB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1" y="1863105"/>
            <a:ext cx="5080229" cy="44709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col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="2"&gt;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col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="3"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="visibility: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collapse"&gt;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colgroup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WED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THU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5165D1-AF8A-A243-AC8E-3F84C8AD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253A56-0E8D-D74E-8673-E00AA421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03" y="2034491"/>
            <a:ext cx="5618682" cy="37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67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17_C2(</a:t>
            </a:r>
            <a:r>
              <a:rPr lang="zh-TW" altLang="en-US" dirty="0" smtClean="0"/>
              <a:t>改成邊框、</a:t>
            </a:r>
            <a:r>
              <a:rPr lang="en-US" altLang="zh-TW" dirty="0" err="1" smtClean="0"/>
              <a:t>th</a:t>
            </a:r>
            <a:r>
              <a:rPr lang="zh-TW" altLang="en-US" dirty="0" smtClean="0"/>
              <a:t>置中、</a:t>
            </a:r>
            <a:r>
              <a:rPr lang="en-US" altLang="zh-TW" dirty="0" smtClean="0"/>
              <a:t>td</a:t>
            </a:r>
            <a:r>
              <a:rPr lang="zh-TW" altLang="en-US" dirty="0" smtClean="0"/>
              <a:t>置左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3" y="2324984"/>
            <a:ext cx="4988723" cy="11823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2824" y="1915606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background-color: #D6EEEE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3" y="3497989"/>
            <a:ext cx="4988723" cy="11940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73" y="4689769"/>
            <a:ext cx="5063446" cy="11752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79595" y="5883791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background-color: pink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05" y="2332129"/>
            <a:ext cx="4948586" cy="113338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105" y="3714856"/>
            <a:ext cx="3004282" cy="11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9BC98-D2DC-44FE-BB87-7FB84FD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- Zebra Stripes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55A1B-C5F6-4F67-B7D4-65280C38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background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every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nice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zebra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stripes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effect.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every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nth-child(even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selector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like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this.</a:t>
            </a: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(odd)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instead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(even)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occur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1,3,5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etc.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instead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2,4,6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etc.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A51718-EBA8-6E44-8AB3-AA48B574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D72255-ADBE-D849-8460-B698F2A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708F9-E21E-4616-87DD-5E42F06D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- Vertical Zebra Stripes 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4AF16-BFA4-48C0-8ACF-6C71D00D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make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vertical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zebra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stripes,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every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instead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every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Verdana" panose="020B0604030504040204" pitchFamily="34" charset="0"/>
              </a:rPr>
              <a:t>row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Put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:nth-child()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selector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both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 err="1">
                <a:solidFill>
                  <a:srgbClr val="DC1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and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DC1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td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elements</a:t>
            </a:r>
            <a:r>
              <a:rPr lang="en-US" altLang="zh-TW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want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have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both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headers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regular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cells.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4A9C5C-6FF4-464F-A9A9-17A3B3B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3548E8-205E-8541-8763-177A3876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3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2089F-0A0C-4C0A-B9DD-5D571C1B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635F5-DCC8-468C-8D3A-792847CE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7" y="2086892"/>
            <a:ext cx="4254111" cy="4023360"/>
          </a:xfrm>
        </p:spPr>
        <p:txBody>
          <a:bodyPr/>
          <a:lstStyle/>
          <a:p>
            <a:pPr fontAlgn="base"/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#D6EEEE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 smtClean="0">
              <a:latin typeface="Segoe UI" panose="020B0502040204020203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203D48-F629-DF43-A4B5-BB4353B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A7B9A3-B0D7-434D-B566-AA7A071D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D5635F5-DCC8-468C-8D3A-792847CE5EA9}"/>
              </a:ext>
            </a:extLst>
          </p:cNvPr>
          <p:cNvSpPr txBox="1">
            <a:spLocks/>
          </p:cNvSpPr>
          <p:nvPr/>
        </p:nvSpPr>
        <p:spPr>
          <a:xfrm>
            <a:off x="6381933" y="2026507"/>
            <a:ext cx="425411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紫色框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-</a:t>
            </a:r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:</a:t>
            </a:r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橫的</a:t>
            </a:r>
            <a:endParaRPr lang="en-US" altLang="zh-TW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/td:</a:t>
            </a:r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直的</a:t>
            </a:r>
            <a:endParaRPr lang="en-US" altLang="zh-TW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altLang="zh-TW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藍色框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-</a:t>
            </a:r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even(</a:t>
            </a:r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偶數列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odd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奇數列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354348" y="2103444"/>
            <a:ext cx="491705" cy="7166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42273" y="2119996"/>
            <a:ext cx="836761" cy="716693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6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2089F-0A0C-4C0A-B9DD-5D571C1B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橫的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、偶數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635F5-DCC8-468C-8D3A-792847CE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7" y="2086892"/>
            <a:ext cx="4548642" cy="4023360"/>
          </a:xfrm>
        </p:spPr>
        <p:txBody>
          <a:bodyPr/>
          <a:lstStyle/>
          <a:p>
            <a:pPr fontAlgn="base"/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#D6EEEE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 smtClean="0">
              <a:latin typeface="Segoe UI" panose="020B0502040204020203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203D48-F629-DF43-A4B5-BB4353B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A7B9A3-B0D7-434D-B566-AA7A071D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499901"/>
            <a:ext cx="5935255" cy="34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6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2089F-0A0C-4C0A-B9DD-5D571C1B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lang="en-US" altLang="zh-TW" b="1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橫的、奇數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635F5-DCC8-468C-8D3A-792847CE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7" y="2086892"/>
            <a:ext cx="5332413" cy="4023360"/>
          </a:xfrm>
        </p:spPr>
        <p:txBody>
          <a:bodyPr/>
          <a:lstStyle/>
          <a:p>
            <a:pPr fontAlgn="base"/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tr:nth-child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(odd)</a:t>
            </a:r>
            <a:r>
              <a:rPr lang="en-US" altLang="zh-TW" dirty="0" smtClean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#D6EEEE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 smtClean="0">
              <a:latin typeface="Segoe UI" panose="020B0502040204020203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203D48-F629-DF43-A4B5-BB4353B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A7B9A3-B0D7-434D-B566-AA7A071D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82" y="2288972"/>
            <a:ext cx="6403224" cy="38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8EC9F-474F-4E40-9306-9BF4B0A4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 - </a:t>
            </a:r>
            <a:r>
              <a:rPr lang="en-US" altLang="zh-TW" b="1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/ td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直的、偶數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6D7B1-FDB9-48BC-9812-7B57825F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402336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td:nth-child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),</a:t>
            </a:r>
            <a:r>
              <a:rPr lang="en-US" altLang="zh-TW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th:nth-child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(even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#D6EEEE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DAEA76-D306-2149-80DF-726DE3CD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BB0EE7-9202-6245-9CE6-67DCFB7C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28051"/>
            <a:ext cx="7403769" cy="3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7BF2F-36AB-40F4-89BF-0A3D4CA4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310949" cy="1411568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Combine Vertical and Horizontal Zebra Stripes 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09D0F-EF25-4FF4-B49B-BB40069B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combine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styling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from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two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examples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above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have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stripes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every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every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transparent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overlapping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effect.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rgba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specify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transparency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color: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BF69AC-D193-1141-A8C7-1E6FC304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HTML-Tables (part C)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452D31-136D-6743-A2DA-C50F8E61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16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1633</Words>
  <Application>Microsoft Office PowerPoint</Application>
  <PresentationFormat>寬螢幕</PresentationFormat>
  <Paragraphs>147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WordVisiCarriageReturn_MSFontService</vt:lpstr>
      <vt:lpstr>微軟正黑體</vt:lpstr>
      <vt:lpstr>微軟正黑體</vt:lpstr>
      <vt:lpstr>新細明體</vt:lpstr>
      <vt:lpstr>Arial</vt:lpstr>
      <vt:lpstr>Calibri</vt:lpstr>
      <vt:lpstr>Consolas</vt:lpstr>
      <vt:lpstr>Segoe UI</vt:lpstr>
      <vt:lpstr>Verdana</vt:lpstr>
      <vt:lpstr>Wingdings</vt:lpstr>
      <vt:lpstr>Retrospect</vt:lpstr>
      <vt:lpstr>17C1. Table Styling </vt:lpstr>
      <vt:lpstr>本節重點</vt:lpstr>
      <vt:lpstr>HTML Table - Zebra Stripes </vt:lpstr>
      <vt:lpstr>HTML Table - Vertical Zebra Stripes </vt:lpstr>
      <vt:lpstr>Example </vt:lpstr>
      <vt:lpstr>Example  -tr(橫的、偶數) </vt:lpstr>
      <vt:lpstr>Example –tr(橫的、奇數) </vt:lpstr>
      <vt:lpstr>Example  - th / td  (直的、偶數) </vt:lpstr>
      <vt:lpstr>Combine Vertical and Horizontal Zebra Stripes </vt:lpstr>
      <vt:lpstr>Example </vt:lpstr>
      <vt:lpstr>Horizontal Dividers </vt:lpstr>
      <vt:lpstr>Example </vt:lpstr>
      <vt:lpstr>Hoverable Table </vt:lpstr>
      <vt:lpstr>Summary</vt:lpstr>
      <vt:lpstr>作業17C1</vt:lpstr>
      <vt:lpstr>作業補充</vt:lpstr>
      <vt:lpstr>17.c2. Table Colgroup </vt:lpstr>
      <vt:lpstr>HTML Table Colgroup </vt:lpstr>
      <vt:lpstr>Example </vt:lpstr>
      <vt:lpstr>Legal CSS Properties </vt:lpstr>
      <vt:lpstr>Multiple Col Elements </vt:lpstr>
      <vt:lpstr>Example</vt:lpstr>
      <vt:lpstr>Empty Colgroups </vt:lpstr>
      <vt:lpstr>Example </vt:lpstr>
      <vt:lpstr>Hide Columns </vt:lpstr>
      <vt:lpstr>Example (第3~5行消失)</vt:lpstr>
      <vt:lpstr>作業17_C2(改成邊框、th置中、td置左)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李弘斌</cp:lastModifiedBy>
  <cp:revision>50</cp:revision>
  <dcterms:created xsi:type="dcterms:W3CDTF">2022-02-26T13:56:58Z</dcterms:created>
  <dcterms:modified xsi:type="dcterms:W3CDTF">2022-05-08T02:44:18Z</dcterms:modified>
</cp:coreProperties>
</file>