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63" r:id="rId11"/>
    <p:sldId id="264" r:id="rId12"/>
    <p:sldId id="265" r:id="rId13"/>
    <p:sldId id="266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AC6A-0108-4D36-9B97-869CDC9B7395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335-FB44-4BB4-A1BB-D3C35985345F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BD63-AC17-4D52-A4DA-7B780DDD8225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9C9D-82F5-407D-AFB3-01000F0155F2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19B4-4CB5-496A-93A2-F461486A5ED5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class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96D7-9335-443E-849D-4BA5840F95E5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A65C-81AD-43C6-A1C5-42571C06DB7A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962-5700-4295-81D6-4FF0BB76CB3C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CEA8-779A-467F-8090-156EA8693C55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0470-6D5A-4D17-BAC3-D9DE98528B3E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0E384F-2FB3-4D51-9E3D-31FAE6230D4B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78DC-092F-44A2-B587-8E1C4EDED245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C2A3-32F5-41F1-AA0C-B75E406F17E4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EFF8-80EF-4015-B024-033C7A266704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07F6-DDDB-405E-B8C0-D79F778859F8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DB81-A800-4B7C-90F7-176D173F1E34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2826-765F-4009-A779-4C70A4771EAF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8DE1-2D05-4CC4-B072-D59D51DFF6EE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6919-F4AB-4E93-8831-7FA55462A762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04CD-109C-4FD5-AF9D-F4A2BDDFB10F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8D2C-814B-424A-83D3-73A815C71B9D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5E2E-DF11-4A50-BA10-DE04EA76D51D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88A85C-BB45-4EEE-85C5-B0EE18E46A9B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95B82E-1B09-410E-92F3-484C22436AEC}" type="datetime1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lasses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20.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Class </a:t>
            </a:r>
            <a:r>
              <a:rPr lang="en-US" altLang="zh-TW" dirty="0">
                <a:solidFill>
                  <a:schemeClr val="tx1"/>
                </a:solidFill>
              </a:rPr>
              <a:t>Attribute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The HTML class attribute is used to specify a class for an HTML element.</a:t>
            </a:r>
            <a:endParaRPr lang="zh-TW" altLang="zh-TW" cap="none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cap="none" dirty="0" smtClean="0"/>
              <a:t>Multiple html elements can share the same class.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cap="none" dirty="0" smtClean="0"/>
              <a:t>定義每種</a:t>
            </a:r>
            <a:r>
              <a:rPr lang="en-US" altLang="zh-TW" cap="none" dirty="0" smtClean="0"/>
              <a:t>Class</a:t>
            </a:r>
            <a:r>
              <a:rPr lang="zh-TW" altLang="en-US" cap="none" dirty="0" smtClean="0"/>
              <a:t>有不同的格式，</a:t>
            </a:r>
            <a:r>
              <a:rPr lang="zh-TW" altLang="en-US" cap="none" dirty="0"/>
              <a:t>每</a:t>
            </a:r>
            <a:r>
              <a:rPr lang="zh-TW" altLang="en-US" cap="none" dirty="0" smtClean="0"/>
              <a:t>個元素指定為該種</a:t>
            </a:r>
            <a:r>
              <a:rPr lang="en-US" altLang="zh-TW" cap="none" dirty="0" smtClean="0"/>
              <a:t>Class</a:t>
            </a:r>
            <a:r>
              <a:rPr lang="zh-TW" altLang="en-US" cap="none" dirty="0" smtClean="0"/>
              <a:t>，就可以呈現該格式。</a:t>
            </a:r>
            <a:endParaRPr lang="en-US" altLang="zh-TW" cap="none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TW" altLang="zh-TW" cap="none" dirty="0"/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506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hlinkClick r:id="rId2"/>
              </a:rPr>
              <a:t>https://www.w3schools.com/html/html_classes.asp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5000" y="1865702"/>
            <a:ext cx="5440680" cy="208809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0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h2</a:t>
            </a:r>
            <a:r>
              <a:rPr lang="en-US" altLang="zh-TW" sz="20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="city </a:t>
            </a:r>
            <a:r>
              <a:rPr lang="en-US" altLang="zh-TW" sz="20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main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"&gt;</a:t>
            </a:r>
            <a:r>
              <a:rPr lang="en-US" altLang="zh-TW" sz="20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London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0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/h2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0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0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0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h2</a:t>
            </a:r>
            <a:r>
              <a:rPr lang="en-US" altLang="zh-TW" sz="20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="city"&gt;</a:t>
            </a:r>
            <a:r>
              <a:rPr lang="en-US" altLang="zh-TW" sz="20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Paris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0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/h2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0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0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0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h2</a:t>
            </a:r>
            <a:r>
              <a:rPr lang="en-US" altLang="zh-TW" sz="20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="city"&gt;</a:t>
            </a:r>
            <a:r>
              <a:rPr lang="en-US" altLang="zh-TW" sz="20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Tokyo</a:t>
            </a:r>
            <a:r>
              <a:rPr lang="en-US" altLang="zh-TW" sz="20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0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/h2</a:t>
            </a:r>
            <a:r>
              <a:rPr lang="en-US" altLang="zh-TW" sz="20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06466" y="1942113"/>
            <a:ext cx="4665634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.city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background-color: tomato;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padding: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kern="0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.main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}</a:t>
            </a:r>
            <a:endParaRPr lang="zh-TW" altLang="zh-TW" kern="10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148" y="3366881"/>
            <a:ext cx="396295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0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</a:rPr>
              <a:t>Different Elements Can Share Same </a:t>
            </a:r>
            <a:r>
              <a:rPr lang="en-US" altLang="zh-TW" sz="4000" dirty="0" smtClean="0">
                <a:solidFill>
                  <a:schemeClr val="tx1"/>
                </a:solidFill>
              </a:rPr>
              <a:t>Class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092" y="1845734"/>
            <a:ext cx="11049896" cy="4023360"/>
          </a:xfrm>
        </p:spPr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Different HTML elements can point to the same class name.</a:t>
            </a:r>
            <a:endParaRPr lang="zh-TW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In the following example, both </a:t>
            </a:r>
            <a:r>
              <a:rPr lang="en-US" altLang="zh-TW" sz="2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&lt;h2&gt;</a:t>
            </a: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and </a:t>
            </a:r>
            <a:r>
              <a:rPr lang="en-US" altLang="zh-TW" sz="2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</a:t>
            </a:r>
            <a:r>
              <a:rPr lang="en-US" altLang="zh-TW" sz="2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points to the "city" class and will share the same style: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1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0580" y="2043077"/>
            <a:ext cx="530352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h2</a:t>
            </a:r>
            <a:r>
              <a:rPr lang="en-US" altLang="zh-TW" sz="24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="city"&gt;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Paris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/h2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sz="24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="city"&gt;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Paris is </a:t>
            </a: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…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400" kern="0" dirty="0" smtClean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div</a:t>
            </a:r>
            <a:r>
              <a:rPr lang="en-US" altLang="zh-TW" sz="2400" kern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class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="city"&gt; </a:t>
            </a:r>
            <a:endParaRPr lang="en-US" altLang="zh-TW" sz="2400" kern="0" dirty="0" smtClean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h2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Paris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/h2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Paris is …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/p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/div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1737360"/>
            <a:ext cx="5771562" cy="38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Summary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HTML </a:t>
            </a:r>
            <a:r>
              <a:rPr lang="en-US" altLang="zh-TW" sz="24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class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specifies one or more class names for an element</a:t>
            </a:r>
            <a:endParaRPr lang="zh-TW" altLang="zh-TW" sz="24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Classes are used by CSS and JavaScript to select and access specific elements</a:t>
            </a:r>
            <a:endParaRPr lang="zh-TW" altLang="zh-TW" sz="24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24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class</a:t>
            </a: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can be used on any HTML element</a:t>
            </a:r>
            <a:endParaRPr lang="zh-TW" altLang="zh-TW" sz="24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class name is case sensitive</a:t>
            </a:r>
            <a:endParaRPr lang="zh-TW" altLang="zh-TW" sz="24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zh-TW" sz="24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Different HTML elements can point to the same </a:t>
            </a:r>
            <a:r>
              <a:rPr lang="en-US" altLang="zh-TW" sz="2400" ker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class </a:t>
            </a:r>
            <a:r>
              <a:rPr lang="en-US" altLang="zh-TW" sz="2400" kern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name</a:t>
            </a:r>
            <a:endParaRPr lang="zh-TW" altLang="zh-TW" sz="24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90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1" y="2024027"/>
            <a:ext cx="334137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請</a:t>
            </a:r>
            <a:r>
              <a:rPr lang="zh-TW" altLang="en-US" b="1" dirty="0" smtClean="0">
                <a:cs typeface="新細明體" panose="02020500000000000000" pitchFamily="18" charset="-120"/>
              </a:rPr>
              <a:t>利用下一頁程式碼，做出與右邊一樣的網頁：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>
                <a:cs typeface="新細明體" panose="02020500000000000000" pitchFamily="18" charset="-120"/>
              </a:rPr>
              <a:t>(</a:t>
            </a:r>
            <a:r>
              <a:rPr lang="zh-TW" altLang="en-US" b="1" dirty="0" smtClean="0">
                <a:cs typeface="新細明體" panose="02020500000000000000" pitchFamily="18" charset="-120"/>
              </a:rPr>
              <a:t>交到</a:t>
            </a:r>
            <a:r>
              <a:rPr lang="en-US" altLang="zh-TW" b="1" dirty="0" err="1" smtClean="0">
                <a:cs typeface="新細明體" panose="02020500000000000000" pitchFamily="18" charset="-120"/>
              </a:rPr>
              <a:t>moodle</a:t>
            </a:r>
            <a:r>
              <a:rPr lang="en-US" altLang="zh-TW" b="1" dirty="0" smtClean="0">
                <a:cs typeface="新細明體" panose="02020500000000000000" pitchFamily="18" charset="-120"/>
              </a:rPr>
              <a:t>)</a:t>
            </a:r>
            <a:endParaRPr lang="en-US" altLang="zh-TW" b="1" dirty="0" smtClean="0"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79" y="227675"/>
            <a:ext cx="4591691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8887" y="855134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.sample1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font-size: 140%;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.sample2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font-size: 80%;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.sample3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font-size: 140%;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.sample4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font-size: 80%;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.format1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.format2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background-color: tomato;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padding: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.format3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  </a:t>
            </a:r>
            <a:r>
              <a:rPr lang="en-US" altLang="zh-TW" b="1" dirty="0" err="1"/>
              <a:t>text-decoration:underline</a:t>
            </a:r>
            <a:r>
              <a:rPr lang="en-US" altLang="zh-TW" b="1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&lt;p class="format2"&gt;0. Covid-19</a:t>
            </a:r>
            <a:r>
              <a:rPr lang="zh-TW" altLang="en-US" b="1" dirty="0"/>
              <a:t>是 </a:t>
            </a:r>
            <a:r>
              <a:rPr lang="en-US" altLang="zh-TW" b="1" dirty="0"/>
              <a:t>&lt;span class="sample4"&gt;</a:t>
            </a:r>
            <a:r>
              <a:rPr lang="zh-TW" altLang="en-US" b="1" dirty="0"/>
              <a:t>可怕</a:t>
            </a:r>
            <a:r>
              <a:rPr lang="en-US" altLang="zh-TW" b="1" dirty="0"/>
              <a:t>&lt;/span&gt; </a:t>
            </a:r>
            <a:r>
              <a:rPr lang="zh-TW" altLang="en-US" b="1" dirty="0"/>
              <a:t>的</a:t>
            </a:r>
            <a:r>
              <a:rPr lang="en-US" altLang="zh-TW" b="1" dirty="0"/>
              <a:t>!&lt;/p&gt;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&lt;p&gt;1. Covid-19</a:t>
            </a:r>
            <a:r>
              <a:rPr lang="zh-TW" altLang="en-US" b="1" dirty="0"/>
              <a:t>是 </a:t>
            </a:r>
            <a:r>
              <a:rPr lang="en-US" altLang="zh-TW" b="1" dirty="0"/>
              <a:t>&lt;span class="sample1"&gt;</a:t>
            </a:r>
            <a:r>
              <a:rPr lang="zh-TW" altLang="en-US" b="1" dirty="0"/>
              <a:t>可怕</a:t>
            </a:r>
            <a:r>
              <a:rPr lang="en-US" altLang="zh-TW" b="1" dirty="0"/>
              <a:t>&lt;/span&gt; </a:t>
            </a:r>
            <a:r>
              <a:rPr lang="zh-TW" altLang="en-US" b="1" dirty="0"/>
              <a:t>的</a:t>
            </a:r>
            <a:r>
              <a:rPr lang="en-US" altLang="zh-TW" b="1" dirty="0"/>
              <a:t>!&lt;/p&gt;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&lt;/html&gt;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8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Using The </a:t>
            </a:r>
            <a:r>
              <a:rPr lang="en-US" altLang="zh-TW" dirty="0" smtClean="0">
                <a:solidFill>
                  <a:schemeClr val="tx1"/>
                </a:solidFill>
              </a:rPr>
              <a:t>Class </a:t>
            </a:r>
            <a:r>
              <a:rPr lang="en-US" altLang="zh-TW" dirty="0">
                <a:solidFill>
                  <a:schemeClr val="tx1"/>
                </a:solidFill>
              </a:rPr>
              <a:t>Attribute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class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is often used to point to a class name in a style sheet. It can also be used by a JavaScript to access and manipulate elements with the specific class name.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In the following example we have three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&lt;div&gt;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elements with a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class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with the value of "city". All of the three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&lt;div&gt;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elements will be styled equally according to 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.city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style definition in the head section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Example- class</a:t>
            </a:r>
            <a:r>
              <a:rPr lang="zh-TW" altLang="en-US" dirty="0" smtClean="0">
                <a:solidFill>
                  <a:schemeClr val="tx1"/>
                </a:solidFill>
              </a:rPr>
              <a:t>應用於整個區域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955" y="1737360"/>
            <a:ext cx="515112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6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style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.city 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{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background-color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tomato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color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white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border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2px solid black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margin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20px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padding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20px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}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/style</a:t>
            </a:r>
            <a:r>
              <a:rPr lang="en-US" altLang="zh-TW" sz="16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="city"&gt;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London is the capital of England.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="city"&gt;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Paris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Paris is the capital of France.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zh-TW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zh-TW" sz="1600" kern="0" dirty="0" smtClean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89" y="1842873"/>
            <a:ext cx="4860563" cy="42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Class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Tip: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class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can be used on </a:t>
            </a: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any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HTML element.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Note: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The class name is case sensitive!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In 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following example we have two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&lt;span&gt;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elements with a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class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attribute with the value of "note". Both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&lt;span&gt;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elements will be styled equally according to 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.note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style definition in the head section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1097280" y="3044647"/>
            <a:ext cx="1022033" cy="3112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7267" y="2079552"/>
            <a:ext cx="1022033" cy="31122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27970" cy="1450757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Example- </a:t>
            </a:r>
            <a:r>
              <a:rPr lang="en-US" altLang="zh-TW" dirty="0" smtClean="0">
                <a:solidFill>
                  <a:schemeClr val="tx1"/>
                </a:solidFill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</a:rPr>
              <a:t>僅應用</a:t>
            </a:r>
            <a:r>
              <a:rPr lang="zh-TW" altLang="en-US" dirty="0">
                <a:solidFill>
                  <a:schemeClr val="tx1"/>
                </a:solidFill>
              </a:rPr>
              <a:t>於</a:t>
            </a:r>
            <a:r>
              <a:rPr lang="zh-TW" altLang="en-US" dirty="0" smtClean="0">
                <a:solidFill>
                  <a:schemeClr val="tx1"/>
                </a:solidFill>
              </a:rPr>
              <a:t>整個元素或文字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6722745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style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en-US" altLang="zh-TW" sz="16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note1 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{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font-size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120%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color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red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en-US" altLang="zh-TW" sz="16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note2 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{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font-size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16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200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%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color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16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blue</a:t>
            </a:r>
            <a:r>
              <a:rPr lang="en-US" altLang="zh-TW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600" kern="0" dirty="0" smtClean="0">
              <a:solidFill>
                <a:srgbClr val="000000"/>
              </a:solidFill>
              <a:latin typeface="Consolas" panose="020B0609020204030204" pitchFamily="49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/style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h1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My 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span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sz="16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note1"&gt;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Important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/span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Heading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/h1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is some 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span</a:t>
            </a:r>
            <a:r>
              <a:rPr lang="en-US" altLang="zh-TW" sz="16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</a:t>
            </a:r>
            <a:r>
              <a:rPr lang="en-US" altLang="zh-TW" sz="16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note2"&gt;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important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/span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text.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/p</a:t>
            </a:r>
            <a:r>
              <a:rPr lang="en-US" altLang="zh-TW" sz="16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16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endParaRPr lang="zh-TW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04129" y="1737360"/>
            <a:ext cx="5234801" cy="42502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endParaRPr lang="zh-TW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72" y="2209519"/>
            <a:ext cx="6121646" cy="19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The Syntax For Class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To create a 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class:</a:t>
            </a:r>
            <a:r>
              <a:rPr lang="zh-TW" altLang="en-US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endParaRPr lang="en-US" altLang="zh-TW" kern="0" dirty="0" smtClean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(1)</a:t>
            </a:r>
            <a:r>
              <a:rPr lang="zh-TW" altLang="en-US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write 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 period (.) 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character</a:t>
            </a:r>
          </a:p>
          <a:p>
            <a:pPr lvl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(2) followed 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by a class 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name</a:t>
            </a:r>
          </a:p>
          <a:p>
            <a:pPr lvl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(3) define 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CSS properties within curly braces 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{}.</a:t>
            </a:r>
          </a:p>
          <a:p>
            <a:pPr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kern="0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kern="0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style</a:t>
            </a:r>
            <a:r>
              <a:rPr lang="zh-TW" altLang="en-US" kern="0" dirty="0">
                <a:solidFill>
                  <a:srgbClr val="00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之下宣告。</a:t>
            </a:r>
            <a:endParaRPr lang="zh-TW" altLang="zh-TW" kern="1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682223" y="3431823"/>
            <a:ext cx="1826765" cy="3877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68692" y="2562486"/>
            <a:ext cx="257175" cy="25967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09530"/>
            <a:ext cx="4580506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.city 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 tomato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 white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 border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 2px solid black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 margin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 20px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 padding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 20px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0575" y="1876425"/>
            <a:ext cx="1619250" cy="5524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5350" y="5408550"/>
            <a:ext cx="1619250" cy="5524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096000" y="1909530"/>
            <a:ext cx="6000750" cy="462462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447675" indent="-447675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="city"&gt;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London is the capital of England.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="city"&gt;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………….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="city"&gt;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………….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91225" y="1876424"/>
            <a:ext cx="790576" cy="4324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034522" y="2840284"/>
            <a:ext cx="918727" cy="4193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00100" y="1942470"/>
            <a:ext cx="5495924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="city"&gt;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London is the capital 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of E...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91300" y="1845735"/>
            <a:ext cx="5343524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sz="2000" dirty="0" smtClean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="city"&gt;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London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London is the capital of 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3225379"/>
            <a:ext cx="5266218" cy="21562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14" y="3355269"/>
            <a:ext cx="5069744" cy="21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Multiple </a:t>
            </a:r>
            <a:r>
              <a:rPr lang="en-US" altLang="zh-TW" dirty="0" smtClean="0">
                <a:solidFill>
                  <a:schemeClr val="tx1"/>
                </a:solidFill>
              </a:rPr>
              <a:t>Classes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 elements can belong to more than one class.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To define multiple classes, separate the class names with a space, e.g. &lt;div class="city main"&gt;. The element will be styled according to all the classes specified.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In the following example, the first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&lt;h2&gt;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 belongs to both 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city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 and also to the </a:t>
            </a:r>
            <a:r>
              <a:rPr lang="en-US" altLang="zh-TW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main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class, and will get the CSS styles from both of the classes: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class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0817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203</TotalTime>
  <Words>1179</Words>
  <Application>Microsoft Office PowerPoint</Application>
  <PresentationFormat>寬螢幕</PresentationFormat>
  <Paragraphs>136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9" baseType="lpstr">
      <vt:lpstr>Adobe 繁黑體 Std B</vt:lpstr>
      <vt:lpstr>細明體</vt:lpstr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20. Class Attribute</vt:lpstr>
      <vt:lpstr>Using The Class Attribute</vt:lpstr>
      <vt:lpstr>Example- class應用於整個區域</vt:lpstr>
      <vt:lpstr>Class Attribute</vt:lpstr>
      <vt:lpstr>Example- class僅應用於整個元素或文字</vt:lpstr>
      <vt:lpstr>The Syntax For Class</vt:lpstr>
      <vt:lpstr>Class</vt:lpstr>
      <vt:lpstr>比較</vt:lpstr>
      <vt:lpstr>Multiple Classes</vt:lpstr>
      <vt:lpstr>Example</vt:lpstr>
      <vt:lpstr>Different Elements Can Share Same Class</vt:lpstr>
      <vt:lpstr>Example</vt:lpstr>
      <vt:lpstr>Summary</vt:lpstr>
      <vt:lpstr>作業20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33</cp:revision>
  <dcterms:created xsi:type="dcterms:W3CDTF">2022-02-23T02:23:54Z</dcterms:created>
  <dcterms:modified xsi:type="dcterms:W3CDTF">2022-05-15T03:11:39Z</dcterms:modified>
</cp:coreProperties>
</file>