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27"/>
  </p:notesMasterIdLst>
  <p:sldIdLst>
    <p:sldId id="256" r:id="rId3"/>
    <p:sldId id="257" r:id="rId4"/>
    <p:sldId id="263" r:id="rId5"/>
    <p:sldId id="259" r:id="rId6"/>
    <p:sldId id="265" r:id="rId7"/>
    <p:sldId id="261" r:id="rId8"/>
    <p:sldId id="266" r:id="rId9"/>
    <p:sldId id="260" r:id="rId10"/>
    <p:sldId id="278" r:id="rId11"/>
    <p:sldId id="285" r:id="rId12"/>
    <p:sldId id="286" r:id="rId13"/>
    <p:sldId id="287" r:id="rId14"/>
    <p:sldId id="288" r:id="rId15"/>
    <p:sldId id="267" r:id="rId16"/>
    <p:sldId id="273" r:id="rId17"/>
    <p:sldId id="289" r:id="rId18"/>
    <p:sldId id="268" r:id="rId19"/>
    <p:sldId id="279" r:id="rId20"/>
    <p:sldId id="290" r:id="rId21"/>
    <p:sldId id="269" r:id="rId22"/>
    <p:sldId id="276" r:id="rId23"/>
    <p:sldId id="270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47A-A08A-4074-8D4A-5E255D5751FD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B4D-6CDA-42AD-9A94-C2A73FFF32D5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11C0-A3DA-4FBF-80A3-AED14A820E28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C94-245C-435B-BD58-D48171F28B9B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3620-F19E-40FE-8B49-E0FDF5D4EF5F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RWD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E1-CC03-4A2D-BC0B-AB95635CE38D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33C6-40A6-4440-AFFE-9C34166766D1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82A-22AC-4BBD-ABDB-9E1436824D0D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BDC4-2528-4C83-B979-E7192BA4F53F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 dirty="0" smtClean="0"/>
              <a:t>HPLI / HTML - RWD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2B5E-C0AA-40BC-9F8B-B078542AB107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69179-6703-4036-A4E0-8EA03139438D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580-FC1B-4C53-9AC0-687B800E1852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FE0-4CB0-4A26-9840-E045F968524A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CF64-7F69-4C6F-BF3A-523F3E3A9483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210-BA83-4828-96C7-D7F5446642D7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6AF-7519-49B7-A46A-131AC89C5A9E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027-B446-4C98-A880-13919FDA24FB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D233-D3D0-4BC7-8F13-675DB2ED8FEC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5AF-16BB-4EB7-8965-CCED4537E6C4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6C6-01F3-41CD-ADFD-82C5FA38B233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8456-CB9E-4AFC-989E-07A16611D4B4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CE0F-D6AD-4EEA-AFFC-B1CAC6EF6551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BFA37F-250C-45FB-A9EB-6724C50D7403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52D182-7047-412B-AFEA-50E29D8FF2E4}" type="datetime1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 Responsive Web Design</a:t>
            </a:r>
            <a:r>
              <a:rPr lang="zh-TW" altLang="en-US" sz="4400" dirty="0"/>
              <a:t> </a:t>
            </a:r>
            <a:r>
              <a:rPr lang="en-US" altLang="zh-TW" sz="4400" dirty="0"/>
              <a:t>(RWD)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7279" y="4398470"/>
            <a:ext cx="10685145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cap="none" dirty="0" smtClean="0"/>
              <a:t>Responsive web design is about creating web pages that look good on all devices!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cap="none" dirty="0" smtClean="0"/>
              <a:t>A responsive web design will automatically adjust for different screen sizes and viewports.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cap="none" dirty="0" smtClean="0"/>
              <a:t>RWD</a:t>
            </a:r>
            <a:r>
              <a:rPr lang="zh-TW" altLang="en-US" sz="2000" cap="none" dirty="0" smtClean="0"/>
              <a:t>響應式網頁可以依照你觀賞載具的不同，將畫面做最適當的調整。</a:t>
            </a:r>
            <a:endParaRPr lang="en-US" altLang="zh-TW" sz="2000" cap="none" dirty="0"/>
          </a:p>
        </p:txBody>
      </p:sp>
      <p:sp>
        <p:nvSpPr>
          <p:cNvPr id="4" name="矩形 3"/>
          <p:cNvSpPr/>
          <p:nvPr/>
        </p:nvSpPr>
        <p:spPr>
          <a:xfrm>
            <a:off x="5727895" y="5873234"/>
            <a:ext cx="613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kern="0" dirty="0">
                <a:solidFill>
                  <a:srgbClr val="FF0000"/>
                </a:solidFill>
                <a:latin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https://www.w3schools.com/html/html_responsive.asp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 圖片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以下必寫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&lt;meta name="viewport" content="width=device-width, initial-scale=1.0"&gt;</a:t>
            </a:r>
          </a:p>
          <a:p>
            <a:pPr marL="0" indent="0">
              <a:buNone/>
            </a:pPr>
            <a:r>
              <a:rPr lang="en-US" altLang="zh-TW" dirty="0"/>
              <a:t>&lt;/</a:t>
            </a:r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 圖片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圖片維持原尺寸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="img_girl.jpg" 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圖片隨著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大小，讓圖片寬度為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螢幕的</a:t>
            </a:r>
            <a:r>
              <a:rPr lang="en-US" altLang="zh-TW" dirty="0" smtClean="0"/>
              <a:t>100%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="img_girl.jpg" style="width:100</a:t>
            </a:r>
            <a:r>
              <a:rPr lang="en-US" altLang="zh-TW" dirty="0" smtClean="0"/>
              <a:t>%;"&gt;</a:t>
            </a:r>
          </a:p>
          <a:p>
            <a:r>
              <a:rPr lang="zh-TW" altLang="en-US" dirty="0"/>
              <a:t>圖片隨著</a:t>
            </a:r>
            <a:r>
              <a:rPr lang="en-US" altLang="zh-TW" dirty="0"/>
              <a:t>device</a:t>
            </a:r>
            <a:r>
              <a:rPr lang="zh-TW" altLang="en-US" dirty="0"/>
              <a:t>大小，讓圖片寬度為</a:t>
            </a:r>
            <a:r>
              <a:rPr lang="en-US" altLang="zh-TW" dirty="0"/>
              <a:t>device</a:t>
            </a:r>
            <a:r>
              <a:rPr lang="zh-TW" altLang="en-US" dirty="0"/>
              <a:t>螢幕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80</a:t>
            </a:r>
            <a:r>
              <a:rPr lang="en-US" altLang="zh-TW" dirty="0"/>
              <a:t>%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="img_girl.jpg" style="</a:t>
            </a:r>
            <a:r>
              <a:rPr lang="en-US" altLang="zh-TW" dirty="0" smtClean="0"/>
              <a:t>width:80</a:t>
            </a:r>
            <a:r>
              <a:rPr lang="en-US" altLang="zh-TW" dirty="0"/>
              <a:t>%;"&gt;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6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 圖片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51795" cy="40233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圖片隨著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大小，讓圖片寬度為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螢幕的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，但最大</a:t>
            </a:r>
            <a:r>
              <a:rPr lang="zh-TW" altLang="en-US" dirty="0"/>
              <a:t>寬度</a:t>
            </a:r>
            <a:r>
              <a:rPr lang="zh-TW" altLang="en-US" dirty="0" smtClean="0"/>
              <a:t>為原圖片的</a:t>
            </a:r>
            <a:r>
              <a:rPr lang="en-US" altLang="zh-TW" dirty="0"/>
              <a:t>100%</a:t>
            </a:r>
          </a:p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 </a:t>
            </a:r>
            <a:r>
              <a:rPr lang="en-US" altLang="zh-TW" sz="2400" dirty="0" err="1"/>
              <a:t>src</a:t>
            </a:r>
            <a:r>
              <a:rPr lang="en-US" altLang="zh-TW" sz="2400" dirty="0"/>
              <a:t>="img_girl.jpg" style="</a:t>
            </a:r>
            <a:r>
              <a:rPr lang="en-US" altLang="zh-TW" sz="2400" b="1" dirty="0"/>
              <a:t>max-width:100%;</a:t>
            </a:r>
            <a:r>
              <a:rPr lang="en-US" altLang="zh-TW" sz="2400" dirty="0" err="1"/>
              <a:t>height:auto</a:t>
            </a:r>
            <a:r>
              <a:rPr lang="en-US" altLang="zh-TW" sz="2400" dirty="0"/>
              <a:t>;"&gt;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3028" cy="145075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RWD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圖片</a:t>
            </a:r>
            <a:r>
              <a:rPr lang="en-US" altLang="zh-TW" sz="3200" dirty="0" smtClean="0"/>
              <a:t>4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圖片依</a:t>
            </a:r>
            <a:r>
              <a:rPr lang="en-US" altLang="zh-TW" sz="3200" dirty="0" smtClean="0"/>
              <a:t>device</a:t>
            </a:r>
            <a:r>
              <a:rPr lang="zh-TW" altLang="en-US" sz="3200" dirty="0" smtClean="0"/>
              <a:t>螢幕大小而替換不同圖片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999" y="1845734"/>
            <a:ext cx="10791825" cy="402336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picture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="img_smallflower.jpg"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media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="(max-width: 600px)"&gt;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="img_flowers.jpg"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media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="(max-width: 1500px)"&gt;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="flowers.jpg"&gt;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="img_smallflower.jpg"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="Flowers"&gt;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/picture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若  螢幕寬度最大為</a:t>
            </a:r>
            <a:r>
              <a:rPr lang="en-US" altLang="zh-TW" dirty="0"/>
              <a:t>600px</a:t>
            </a:r>
            <a:r>
              <a:rPr lang="zh-TW" altLang="en-US" dirty="0"/>
              <a:t>，則出現：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img_smallflower</a:t>
            </a:r>
            <a:r>
              <a:rPr lang="zh-TW" altLang="en-US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若  螢幕寬度最大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1500px</a:t>
            </a:r>
            <a:r>
              <a:rPr lang="zh-TW" altLang="en-US" dirty="0"/>
              <a:t>，則出現：</a:t>
            </a:r>
            <a:r>
              <a:rPr lang="en-US" altLang="zh-TW" kern="100" dirty="0" err="1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img_flower</a:t>
            </a:r>
            <a:r>
              <a:rPr lang="zh-TW" altLang="en-US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其餘</a:t>
            </a:r>
            <a:r>
              <a:rPr lang="zh-TW" altLang="en-US" dirty="0" smtClean="0"/>
              <a:t>，則出現：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flower</a:t>
            </a:r>
            <a:r>
              <a:rPr lang="zh-TW" altLang="en-US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注意：預設值為最小圖片，且上面的順序不得更改。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4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4.Responsive </a:t>
            </a:r>
            <a:r>
              <a:rPr lang="en-US" altLang="zh-TW" dirty="0"/>
              <a:t>Text </a:t>
            </a:r>
            <a:r>
              <a:rPr lang="en-US" altLang="zh-TW" dirty="0" smtClean="0"/>
              <a:t>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text size can be set with a "</a:t>
            </a:r>
            <a:r>
              <a:rPr lang="en-US" altLang="zh-TW" dirty="0" err="1"/>
              <a:t>vw</a:t>
            </a:r>
            <a:r>
              <a:rPr lang="en-US" altLang="zh-TW" dirty="0"/>
              <a:t>" unit, which means the "viewport width".</a:t>
            </a:r>
          </a:p>
          <a:p>
            <a:r>
              <a:rPr lang="en-US" altLang="zh-TW" dirty="0"/>
              <a:t>That way the text size will follow the size of the browser window: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Responsive Text </a:t>
            </a:r>
            <a:r>
              <a:rPr lang="en-US" altLang="zh-TW" dirty="0" smtClean="0"/>
              <a:t>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43028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b="1" dirty="0">
                <a:solidFill>
                  <a:srgbClr val="0000CD"/>
                </a:solidFill>
                <a:latin typeface="Consolas" panose="020B0609020204030204" pitchFamily="49" charset="0"/>
              </a:rPr>
              <a:t>font-size:10vw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zh-TW" altLang="en-US" b="1" dirty="0">
                <a:solidFill>
                  <a:srgbClr val="0000CD"/>
                </a:solidFill>
              </a:rPr>
              <a:t>字體大小設定為螢幕</a:t>
            </a:r>
            <a:r>
              <a:rPr lang="zh-TW" altLang="en-US" b="1" dirty="0" smtClean="0">
                <a:solidFill>
                  <a:srgbClr val="0000CD"/>
                </a:solidFill>
              </a:rPr>
              <a:t>寬度某的比例</a:t>
            </a:r>
            <a:endParaRPr lang="en-US" altLang="zh-TW" b="1" dirty="0" smtClean="0">
              <a:solidFill>
                <a:srgbClr val="0000CD"/>
              </a:solidFill>
            </a:endParaRPr>
          </a:p>
          <a:p>
            <a:r>
              <a:rPr lang="en-US" altLang="zh-TW" dirty="0"/>
              <a:t>Viewport is the browser window size. 1vw = 1% of viewport width. If the viewport is 50cm wide, 1vw is 0.5cm.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0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3028" cy="145075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RWD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文字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999" y="1845734"/>
            <a:ext cx="1079182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b="1" dirty="0">
                <a:solidFill>
                  <a:srgbClr val="0000CD"/>
                </a:solidFill>
                <a:latin typeface="Consolas" panose="020B0609020204030204" pitchFamily="49" charset="0"/>
              </a:rPr>
              <a:t>font-size:10vw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b="1" dirty="0">
                <a:solidFill>
                  <a:srgbClr val="0000CD"/>
                </a:solidFill>
              </a:rPr>
              <a:t>字體大小設定為螢幕</a:t>
            </a:r>
            <a:r>
              <a:rPr lang="zh-TW" altLang="en-US" b="1" dirty="0" smtClean="0">
                <a:solidFill>
                  <a:srgbClr val="0000CD"/>
                </a:solidFill>
              </a:rPr>
              <a:t>寬度的比例</a:t>
            </a:r>
            <a:endParaRPr lang="en-US" altLang="zh-TW" b="1" dirty="0" smtClean="0">
              <a:solidFill>
                <a:srgbClr val="0000CD"/>
              </a:solidFill>
            </a:endParaRPr>
          </a:p>
          <a:p>
            <a:r>
              <a:rPr lang="en-US" altLang="zh-TW" b="1" dirty="0">
                <a:solidFill>
                  <a:srgbClr val="0000CD"/>
                </a:solidFill>
              </a:rPr>
              <a:t>1vw =</a:t>
            </a:r>
            <a:r>
              <a:rPr lang="zh-TW" altLang="en-US" b="1" dirty="0">
                <a:solidFill>
                  <a:srgbClr val="0000CD"/>
                </a:solidFill>
              </a:rPr>
              <a:t>螢幕寬度</a:t>
            </a:r>
            <a:r>
              <a:rPr lang="en-US" altLang="zh-TW" b="1" dirty="0">
                <a:solidFill>
                  <a:srgbClr val="0000CD"/>
                </a:solidFill>
              </a:rPr>
              <a:t>1%</a:t>
            </a:r>
          </a:p>
          <a:p>
            <a:r>
              <a:rPr lang="zh-TW" altLang="en-US" b="1" dirty="0">
                <a:solidFill>
                  <a:srgbClr val="0000CD"/>
                </a:solidFill>
              </a:rPr>
              <a:t>若螢幕寬度</a:t>
            </a:r>
            <a:r>
              <a:rPr lang="en-US" altLang="zh-TW" b="1" dirty="0">
                <a:solidFill>
                  <a:srgbClr val="0000CD"/>
                </a:solidFill>
              </a:rPr>
              <a:t>=50cm</a:t>
            </a:r>
            <a:r>
              <a:rPr lang="zh-TW" altLang="en-US" b="1" dirty="0">
                <a:solidFill>
                  <a:srgbClr val="0000CD"/>
                </a:solidFill>
              </a:rPr>
              <a:t>，則</a:t>
            </a:r>
            <a:r>
              <a:rPr lang="en-US" altLang="zh-TW" b="1" dirty="0">
                <a:solidFill>
                  <a:srgbClr val="0000CD"/>
                </a:solidFill>
              </a:rPr>
              <a:t> 1vw= 0.5cm</a:t>
            </a:r>
            <a:r>
              <a:rPr lang="en-US" altLang="zh-TW" b="1" dirty="0" smtClean="0">
                <a:solidFill>
                  <a:srgbClr val="0000CD"/>
                </a:solidFill>
              </a:rPr>
              <a:t>.</a:t>
            </a:r>
          </a:p>
          <a:p>
            <a:r>
              <a:rPr lang="zh-TW" altLang="en-US" b="1" dirty="0" smtClean="0">
                <a:solidFill>
                  <a:srgbClr val="0000CD"/>
                </a:solidFill>
              </a:rPr>
              <a:t>未標示者，</a:t>
            </a:r>
            <a:r>
              <a:rPr lang="zh-TW" altLang="en-US" b="1" dirty="0">
                <a:solidFill>
                  <a:srgbClr val="0000CD"/>
                </a:solidFill>
              </a:rPr>
              <a:t>字體</a:t>
            </a:r>
            <a:r>
              <a:rPr lang="zh-TW" altLang="en-US" b="1" dirty="0" smtClean="0">
                <a:solidFill>
                  <a:srgbClr val="0000CD"/>
                </a:solidFill>
              </a:rPr>
              <a:t>大小不會改變。</a:t>
            </a:r>
            <a:endParaRPr lang="en-US" altLang="zh-TW" b="1" dirty="0">
              <a:solidFill>
                <a:srgbClr val="0000CD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1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Media Queries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In addition to resize text and images, it is also common to use media queries in responsive web pages.</a:t>
            </a:r>
          </a:p>
          <a:p>
            <a:r>
              <a:rPr lang="en-US" altLang="zh-TW" dirty="0"/>
              <a:t>With media queries you can define completely different styles for different browser sizes.</a:t>
            </a:r>
          </a:p>
          <a:p>
            <a:r>
              <a:rPr lang="en-US" altLang="zh-TW" dirty="0"/>
              <a:t>Example: resize the browser window to see that the three div elements below will display horizontally on large screens and stacked vertically on small screens: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4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Media </a:t>
            </a:r>
            <a:r>
              <a:rPr lang="en-US" altLang="zh-TW" dirty="0" smtClean="0"/>
              <a:t>Queries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387" y="20908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@media screen and (max-width: 800px)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  .left, .main, .right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width: 100%;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64" y="739482"/>
            <a:ext cx="4163006" cy="38200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82" y="4288295"/>
            <a:ext cx="8964276" cy="21910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46473" y="123539"/>
            <a:ext cx="824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/* The width is 100%, when the viewport is 800px or smaller */</a:t>
            </a:r>
          </a:p>
        </p:txBody>
      </p:sp>
      <p:sp>
        <p:nvSpPr>
          <p:cNvPr id="9" name="矩形 8"/>
          <p:cNvSpPr/>
          <p:nvPr/>
        </p:nvSpPr>
        <p:spPr>
          <a:xfrm>
            <a:off x="2597357" y="4633836"/>
            <a:ext cx="9442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/* The width 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is 20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60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20%, 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when the viewport 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is larger than 800px 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9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3028" cy="145075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RWD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區塊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999" y="1845734"/>
            <a:ext cx="10791825" cy="40233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利用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，區分各區塊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例如：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left(20%), .main(60%), .right(20%)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一行</a:t>
            </a: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從左到右依序寬度比為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20%</a:t>
            </a: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60%</a:t>
            </a: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20%</a:t>
            </a:r>
            <a:r>
              <a:rPr lang="zh-TW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。</a:t>
            </a: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media screen and (max-width: 800px)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 .left, .main, .right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   width: 100%;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若螢幕寬度小於</a:t>
            </a:r>
            <a:r>
              <a:rPr lang="en-US" altLang="zh-TW" sz="3100" dirty="0">
                <a:solidFill>
                  <a:srgbClr val="0000CD"/>
                </a:solidFill>
                <a:latin typeface="Consolas" panose="020B0609020204030204" pitchFamily="49" charset="0"/>
              </a:rPr>
              <a:t>800px</a:t>
            </a: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時，三個區塊</a:t>
            </a:r>
            <a:r>
              <a:rPr lang="en-US" altLang="zh-TW" sz="3100" dirty="0">
                <a:solidFill>
                  <a:srgbClr val="0000CD"/>
                </a:solidFill>
                <a:latin typeface="Consolas" panose="020B0609020204030204" pitchFamily="49" charset="0"/>
              </a:rPr>
              <a:t>(left</a:t>
            </a: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3100" dirty="0">
                <a:solidFill>
                  <a:srgbClr val="0000CD"/>
                </a:solidFill>
                <a:latin typeface="Consolas" panose="020B0609020204030204" pitchFamily="49" charset="0"/>
              </a:rPr>
              <a:t>main</a:t>
            </a: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3100" dirty="0">
                <a:solidFill>
                  <a:srgbClr val="0000CD"/>
                </a:solidFill>
                <a:latin typeface="Consolas" panose="020B0609020204030204" pitchFamily="49" charset="0"/>
              </a:rPr>
              <a:t>right)</a:t>
            </a: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均變成螢幕</a:t>
            </a:r>
            <a:r>
              <a:rPr lang="en-US" altLang="zh-TW" sz="3100" dirty="0">
                <a:solidFill>
                  <a:srgbClr val="0000CD"/>
                </a:solidFill>
                <a:latin typeface="Consolas" panose="020B0609020204030204" pitchFamily="49" charset="0"/>
              </a:rPr>
              <a:t>100%</a:t>
            </a:r>
            <a:r>
              <a:rPr lang="zh-TW" altLang="en-US" sz="3100" dirty="0">
                <a:solidFill>
                  <a:srgbClr val="0000CD"/>
                </a:solidFill>
                <a:latin typeface="Consolas" panose="020B0609020204030204" pitchFamily="49" charset="0"/>
              </a:rPr>
              <a:t>，且上下堆疊。</a:t>
            </a:r>
            <a:endParaRPr lang="en-US" altLang="zh-TW" sz="3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1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What is Responsive Web Design?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TW" dirty="0"/>
              <a:t>Responsive Web Design is about using HTML and CSS to automatically resize, hide, shrink, or enlarge, a website, to make it look good on all devices (desktops, tablets, and phones):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43" y="2089477"/>
            <a:ext cx="4044865" cy="45134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50" y="2616809"/>
            <a:ext cx="6235806" cy="29181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79400" cy="1450757"/>
          </a:xfrm>
        </p:spPr>
        <p:txBody>
          <a:bodyPr/>
          <a:lstStyle/>
          <a:p>
            <a:r>
              <a:rPr lang="en-US" altLang="zh-TW" dirty="0" smtClean="0"/>
              <a:t>&lt;body&gt;: 1.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div</a:t>
            </a:r>
            <a:r>
              <a:rPr lang="zh-TW" altLang="en-US" dirty="0" smtClean="0"/>
              <a:t>，分上中下</a:t>
            </a:r>
            <a:r>
              <a:rPr lang="en-US" altLang="zh-TW" dirty="0" smtClean="0"/>
              <a:t>(ABC)</a:t>
            </a:r>
            <a:r>
              <a:rPr lang="zh-TW" altLang="en-US" dirty="0" smtClean="0"/>
              <a:t>三區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81620" y="2091811"/>
            <a:ext cx="4133907" cy="6346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90600" y="2771703"/>
            <a:ext cx="4124928" cy="3253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086599" y="2771704"/>
            <a:ext cx="3752851" cy="59534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83356" y="3540338"/>
            <a:ext cx="6056244" cy="1479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75128" y="6089767"/>
            <a:ext cx="4133907" cy="60833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7860030" y="5237261"/>
            <a:ext cx="2867063" cy="30430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097280" y="2984750"/>
            <a:ext cx="1776414" cy="8824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995873" y="5030466"/>
            <a:ext cx="4050444" cy="76049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6126481" y="3669691"/>
            <a:ext cx="883920" cy="122615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10998105" y="3686174"/>
            <a:ext cx="883920" cy="122615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406353" y="28776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6180" y="21250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93547" y="60398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59954" y="52102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19206" y="3025013"/>
            <a:ext cx="17572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class=menu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99109" y="5226048"/>
            <a:ext cx="16525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class=right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367707" y="5752588"/>
            <a:ext cx="11272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078536" y="5790963"/>
            <a:ext cx="12569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249960" y="4186020"/>
            <a:ext cx="4267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B3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621623" y="4185603"/>
            <a:ext cx="3097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0785763" y="5745831"/>
            <a:ext cx="109626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9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&lt;head&gt;2.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，分</a:t>
            </a:r>
            <a:r>
              <a:rPr lang="en-US" altLang="zh-TW" dirty="0" smtClean="0"/>
              <a:t>B1~B3</a:t>
            </a:r>
            <a:r>
              <a:rPr lang="zh-TW" altLang="en-US" dirty="0" smtClean="0"/>
              <a:t>三區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7342" y="2086892"/>
            <a:ext cx="42462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.main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 float: left;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 width: 60%;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.right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 float: left;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  width: 20%;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}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097280" y="2086892"/>
            <a:ext cx="4246245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/>
              <a:t>&lt;style&gt;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/>
              <a:t>*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/>
              <a:t>  box-sizing: border-box;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>
                <a:solidFill>
                  <a:srgbClr val="FF0000"/>
                </a:solidFill>
              </a:rPr>
              <a:t>menu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float: left;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width: 20%;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7030A0"/>
                </a:solidFill>
              </a:rPr>
              <a:t>.menu a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7030A0"/>
                </a:solidFill>
              </a:rPr>
              <a:t>  display: block;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7030A0"/>
                </a:solidFill>
              </a:rPr>
              <a:t>  width: 100%;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7030A0"/>
                </a:solidFill>
              </a:rPr>
              <a:t>}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87" y="1985093"/>
            <a:ext cx="640169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452" y="271900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head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sz="2800" dirty="0" smtClean="0"/>
              <a:t>3</a:t>
            </a:r>
            <a:r>
              <a:rPr lang="en-US" altLang="zh-TW" sz="2800" dirty="0"/>
              <a:t>. </a:t>
            </a:r>
            <a:r>
              <a:rPr lang="zh-TW" altLang="en-US" sz="2800" dirty="0" smtClean="0"/>
              <a:t>利用</a:t>
            </a:r>
            <a:r>
              <a:rPr lang="en-US" altLang="zh-TW" sz="2800" dirty="0" smtClean="0"/>
              <a:t>Media Queries</a:t>
            </a:r>
            <a:r>
              <a:rPr lang="zh-TW" altLang="en-US" sz="2800" dirty="0" smtClean="0"/>
              <a:t>調整大小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582" y="1748649"/>
            <a:ext cx="7028493" cy="44217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/>
              <a:t>&lt;meta name="viewport" content="width=device-width, initial-scale=1.0"&gt;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/>
              <a:t>&lt;style</a:t>
            </a:r>
            <a:r>
              <a:rPr lang="en-US" altLang="zh-TW" sz="1800" b="1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右邊</a:t>
            </a:r>
            <a:endParaRPr lang="zh-TW" altLang="en-US" sz="1800" b="1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</a:rPr>
              <a:t>media only screen and (max-width: 620px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TW" sz="1800" b="1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</a:rPr>
              <a:t> /* For mobile phones: */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</a:rPr>
              <a:t>  .menu, .main, .right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</a:rPr>
              <a:t>    width: 100%;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 smtClean="0"/>
              <a:t>&lt;/</a:t>
            </a:r>
            <a:r>
              <a:rPr lang="en-US" altLang="zh-TW" sz="1800" b="1" dirty="0"/>
              <a:t>style&gt;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b="1" dirty="0"/>
              <a:t>&lt;/head</a:t>
            </a:r>
            <a:r>
              <a:rPr lang="en-US" altLang="zh-TW" sz="1800" b="1" dirty="0" smtClean="0"/>
              <a:t>&gt;</a:t>
            </a:r>
            <a:endParaRPr lang="zh-TW" altLang="en-US" sz="1800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75652" y="2870715"/>
            <a:ext cx="2943225" cy="283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 {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box-sizing: border-box;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FF0000"/>
                </a:solidFill>
              </a:rPr>
              <a:t>.menu {}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FF0000"/>
                </a:solidFill>
              </a:rPr>
              <a:t>.menu a {}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FF0000"/>
                </a:solidFill>
              </a:rPr>
              <a:t>.main {}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FF0000"/>
                </a:solidFill>
              </a:rPr>
              <a:t>.right {}</a:t>
            </a:r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445041"/>
            <a:ext cx="3410426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56902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/>
              <a:t>請上</a:t>
            </a:r>
            <a:r>
              <a:rPr lang="zh-TW" altLang="en-US" b="1" dirty="0" smtClean="0"/>
              <a:t>傳三張照片，</a:t>
            </a:r>
            <a:r>
              <a:rPr lang="zh-TW" altLang="en-US" b="1" dirty="0"/>
              <a:t>實際值從小到大，依序分別為</a:t>
            </a:r>
            <a:r>
              <a:rPr lang="en-US" altLang="zh-TW" b="1" dirty="0"/>
              <a:t>a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未有</a:t>
            </a:r>
            <a:r>
              <a:rPr lang="zh-TW" altLang="en-US" b="1" dirty="0"/>
              <a:t>預設值，呈現這三張照片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預設值寬度為螢幕</a:t>
            </a:r>
            <a:r>
              <a:rPr lang="en-US" altLang="zh-TW" b="1" dirty="0" smtClean="0"/>
              <a:t>100%</a:t>
            </a:r>
            <a:r>
              <a:rPr lang="zh-TW" altLang="en-US" b="1" dirty="0" smtClean="0"/>
              <a:t>，呈現這三張照片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預設值最大寬度為原圖</a:t>
            </a:r>
            <a:r>
              <a:rPr lang="en-US" altLang="zh-TW" b="1" dirty="0" smtClean="0"/>
              <a:t>100</a:t>
            </a:r>
            <a:r>
              <a:rPr lang="en-US" altLang="zh-TW" b="1" dirty="0"/>
              <a:t>%</a:t>
            </a:r>
            <a:r>
              <a:rPr lang="zh-TW" altLang="en-US" b="1" dirty="0"/>
              <a:t>，呈現這三張</a:t>
            </a:r>
            <a:r>
              <a:rPr lang="zh-TW" altLang="en-US" b="1" dirty="0" smtClean="0"/>
              <a:t>照片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若  螢幕寬度最大為</a:t>
            </a:r>
            <a:r>
              <a:rPr lang="en-US" altLang="zh-TW" b="1" dirty="0"/>
              <a:t>600px</a:t>
            </a:r>
            <a:r>
              <a:rPr lang="zh-TW" altLang="en-US" b="1" dirty="0"/>
              <a:t>，則出現：</a:t>
            </a:r>
            <a:r>
              <a:rPr lang="en-US" altLang="zh-TW" b="1" dirty="0"/>
              <a:t>a</a:t>
            </a:r>
            <a:r>
              <a:rPr lang="zh-TW" altLang="en-US" b="1" dirty="0"/>
              <a:t>。若  螢幕寬度最大為</a:t>
            </a:r>
            <a:r>
              <a:rPr lang="en-US" altLang="zh-TW" b="1" dirty="0"/>
              <a:t>1500px</a:t>
            </a:r>
            <a:r>
              <a:rPr lang="zh-TW" altLang="en-US" b="1" dirty="0"/>
              <a:t>，則出現：</a:t>
            </a:r>
            <a:r>
              <a:rPr lang="en-US" altLang="zh-TW" b="1" dirty="0"/>
              <a:t>b</a:t>
            </a:r>
            <a:r>
              <a:rPr lang="zh-TW" altLang="en-US" b="1" dirty="0"/>
              <a:t>。其餘，則出現：</a:t>
            </a:r>
            <a:r>
              <a:rPr lang="en-US" altLang="zh-TW" b="1" dirty="0"/>
              <a:t>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459230" y="2017184"/>
            <a:ext cx="10058400" cy="402336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30000"/>
              </a:lnSpc>
            </a:pP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overflow</a:t>
            </a:r>
            <a:r>
              <a:rPr lang="zh-TW" altLang="zh-TW" sz="250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:auto</a:t>
            </a: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; 預設會自動使用 x, y 捲軸</a:t>
            </a:r>
          </a:p>
          <a:p>
            <a:pPr marL="342900" lvl="0" indent="-342900" fontAlgn="base">
              <a:lnSpc>
                <a:spcPct val="130000"/>
              </a:lnSpc>
            </a:pPr>
            <a:r>
              <a:rPr lang="zh-TW" altLang="zh-TW" sz="250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overflow</a:t>
            </a: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:visible; 顯示的文字或圖片會直接超出範圍，不使用捲軸。</a:t>
            </a:r>
          </a:p>
          <a:p>
            <a:pPr marL="342900" lvl="0" indent="-342900" fontAlgn="base">
              <a:lnSpc>
                <a:spcPct val="130000"/>
              </a:lnSpc>
            </a:pP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overflow:hidden; 自動隱藏超出的文字或圖片。</a:t>
            </a:r>
          </a:p>
          <a:p>
            <a:pPr marL="342900" lvl="0" indent="-342900" fontAlgn="base">
              <a:lnSpc>
                <a:spcPct val="130000"/>
              </a:lnSpc>
            </a:pP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overflow:scroll; 自動產生捲軸。</a:t>
            </a:r>
          </a:p>
          <a:p>
            <a:pPr marL="342900" lvl="0" indent="-342900" fontAlgn="base">
              <a:lnSpc>
                <a:spcPct val="130000"/>
              </a:lnSpc>
            </a:pPr>
            <a:r>
              <a:rPr lang="zh-TW" altLang="zh-TW" sz="2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overflow:inherit; 繼承自父元素的可見性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20" y="2081043"/>
            <a:ext cx="8591929" cy="38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 </a:t>
            </a:r>
            <a:r>
              <a:rPr lang="en-US" altLang="zh-TW" dirty="0"/>
              <a:t>The </a:t>
            </a:r>
            <a:r>
              <a:rPr lang="en-US" altLang="zh-TW" dirty="0" smtClean="0"/>
              <a:t>Viewport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097279" y="1845734"/>
            <a:ext cx="10437495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50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To </a:t>
            </a:r>
            <a:r>
              <a:rPr lang="en-US" altLang="zh-TW" sz="3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create a responsive website, add the following </a:t>
            </a:r>
            <a:r>
              <a:rPr lang="en-US" altLang="zh-TW" sz="35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&lt;meta&gt;</a:t>
            </a:r>
            <a:r>
              <a:rPr lang="en-US" altLang="zh-TW" sz="3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tag to all your web pages:</a:t>
            </a:r>
            <a:endParaRPr lang="en-US" altLang="zh-TW" sz="3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TW" altLang="en-US" sz="26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altLang="zh-TW" sz="26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6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</a:t>
            </a:r>
            <a:r>
              <a:rPr lang="en-US" altLang="zh-TW" sz="26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name</a:t>
            </a:r>
            <a:r>
              <a:rPr lang="en-US" altLang="zh-TW" sz="26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="viewport"</a:t>
            </a:r>
            <a:r>
              <a:rPr lang="en-US" altLang="zh-TW" sz="26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content</a:t>
            </a:r>
            <a:r>
              <a:rPr lang="en-US" altLang="zh-TW" sz="26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="width=device-width, initial-scale=1.0</a:t>
            </a:r>
            <a:r>
              <a:rPr lang="en-US" altLang="zh-TW" sz="26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"&gt;</a:t>
            </a:r>
          </a:p>
          <a:p>
            <a:pPr>
              <a:spcAft>
                <a:spcPts val="0"/>
              </a:spcAft>
            </a:pPr>
            <a:r>
              <a:rPr lang="en-US" altLang="zh-TW" sz="35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This will set the viewport of your page, which will give the browser instructions on how to control the page's dimensions and scaling.</a:t>
            </a:r>
            <a:endParaRPr lang="zh-TW" altLang="zh-TW" sz="3500" dirty="0">
              <a:solidFill>
                <a:srgbClr val="000000"/>
              </a:solidFill>
              <a:latin typeface="Verdana" panose="020B060403050404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2.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Responsive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43028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Responsive images are images that scale nicely to fit any browser size</a:t>
            </a:r>
            <a:r>
              <a:rPr lang="en-US" altLang="zh-TW" dirty="0" smtClean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Using the width Property</a:t>
            </a:r>
            <a:endParaRPr lang="zh-TW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If the CSS </a:t>
            </a:r>
            <a:r>
              <a:rPr lang="en-US" altLang="zh-TW" sz="24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property is set to 100%, the image will be responsive and scale up and down:</a:t>
            </a:r>
            <a:endParaRPr lang="en-US" altLang="zh-TW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="img_girl.jpg"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style</a:t>
            </a:r>
            <a:r>
              <a:rPr lang="en-US" altLang="zh-TW" b="1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="width:100%;"&gt;</a:t>
            </a:r>
            <a:r>
              <a:rPr lang="zh-TW" altLang="zh-TW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Responsive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2012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the max-width Property</a:t>
            </a:r>
            <a:endParaRPr lang="zh-TW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If the </a:t>
            </a:r>
            <a:r>
              <a:rPr lang="en-US" altLang="zh-TW" sz="33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max-width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property is set to 100%, the image will scale down if it has to, but never scale up to be larger than its original size:</a:t>
            </a:r>
            <a:endParaRPr lang="en-US" altLang="zh-TW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="img_girl.jpg"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</a:t>
            </a:r>
            <a:r>
              <a:rPr lang="en-US" altLang="zh-TW" b="1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max-width:100%;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height:auto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;"&gt;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3028" cy="145075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Show </a:t>
            </a:r>
            <a:r>
              <a:rPr lang="en-US" altLang="zh-TW" sz="3200" dirty="0"/>
              <a:t>Different Images Depending on Browser </a:t>
            </a:r>
            <a:r>
              <a:rPr lang="en-US" altLang="zh-TW" sz="3200" dirty="0" smtClean="0"/>
              <a:t>Width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30000"/>
              </a:lnSpc>
            </a:pPr>
            <a:r>
              <a:rPr lang="en-US" altLang="zh-TW" sz="27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The HTML &lt;picture&gt; element allows you to define different images for different browser window sizes.</a:t>
            </a:r>
          </a:p>
          <a:p>
            <a:pPr lvl="0" fontAlgn="base">
              <a:lnSpc>
                <a:spcPct val="130000"/>
              </a:lnSpc>
            </a:pPr>
            <a:r>
              <a:rPr lang="en-US" altLang="zh-TW" sz="270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Resize the browser window to see how the image below change depending on the width:</a:t>
            </a:r>
          </a:p>
          <a:p>
            <a:endParaRPr lang="zh-TW" altLang="en-US" sz="2700" dirty="0">
              <a:solidFill>
                <a:srgbClr val="000000"/>
              </a:solidFill>
              <a:latin typeface="Verdana" panose="020B0604030504040204" pitchFamily="34" charset="0"/>
              <a:cs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3028" cy="145075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Show Different Images Depending on Browser </a:t>
            </a:r>
            <a:r>
              <a:rPr lang="en-US" altLang="zh-TW" sz="3200" dirty="0" smtClean="0"/>
              <a:t>Width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999" y="1845734"/>
            <a:ext cx="10791825" cy="402336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picture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="img_smallflower.jpg"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media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="(max-width: 600px)"&gt;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="img_flowers.jpg"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media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="(max-width: 1500px)"&gt;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srcset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="flowers.jpg"&gt;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="img_smallflower.jpg"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="Flowers"&gt;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/picture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若  螢幕寬度最大為</a:t>
            </a:r>
            <a:r>
              <a:rPr lang="en-US" altLang="zh-TW" dirty="0"/>
              <a:t>600px</a:t>
            </a:r>
            <a:r>
              <a:rPr lang="zh-TW" altLang="en-US" dirty="0"/>
              <a:t>，則出現：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img_smallflower</a:t>
            </a:r>
            <a:r>
              <a:rPr lang="zh-TW" altLang="en-US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若  螢幕寬度最大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1500px</a:t>
            </a:r>
            <a:r>
              <a:rPr lang="zh-TW" altLang="en-US" dirty="0"/>
              <a:t>，則出現：</a:t>
            </a:r>
            <a:r>
              <a:rPr lang="en-US" altLang="zh-TW" kern="100" dirty="0" err="1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img_flower</a:t>
            </a:r>
            <a:r>
              <a:rPr lang="zh-TW" altLang="en-US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其餘</a:t>
            </a:r>
            <a:r>
              <a:rPr lang="zh-TW" altLang="en-US" dirty="0" smtClean="0"/>
              <a:t>，則出現：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flower</a:t>
            </a:r>
            <a:r>
              <a:rPr lang="zh-TW" altLang="en-US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注意：預設值為最小圖片，且上面的順序不得更改。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2507" y="419979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RWD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19" y="2390044"/>
            <a:ext cx="6560695" cy="41004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70" y="424103"/>
            <a:ext cx="6731011" cy="4206882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1516" y="2802185"/>
            <a:ext cx="64363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407</TotalTime>
  <Words>1506</Words>
  <Application>Microsoft Office PowerPoint</Application>
  <PresentationFormat>寬螢幕</PresentationFormat>
  <Paragraphs>196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8" baseType="lpstr">
      <vt:lpstr>細明體</vt:lpstr>
      <vt:lpstr>微軟正黑體</vt:lpstr>
      <vt:lpstr>新細明體</vt:lpstr>
      <vt:lpstr>Arial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HTML Responsive Web Design (RWD)</vt:lpstr>
      <vt:lpstr>What is Responsive Web Design?</vt:lpstr>
      <vt:lpstr>Example</vt:lpstr>
      <vt:lpstr>1. Setting The Viewport</vt:lpstr>
      <vt:lpstr>2. Responsive Images</vt:lpstr>
      <vt:lpstr>Responsive Images</vt:lpstr>
      <vt:lpstr>3. Show Different Images Depending on Browser Width</vt:lpstr>
      <vt:lpstr>Show Different Images Depending on Browser Width</vt:lpstr>
      <vt:lpstr>Example</vt:lpstr>
      <vt:lpstr>RWD 圖片1</vt:lpstr>
      <vt:lpstr>RWD 圖片2</vt:lpstr>
      <vt:lpstr>RWD 圖片3</vt:lpstr>
      <vt:lpstr>RWD 圖片4 – 圖片依device螢幕大小而替換不同圖片</vt:lpstr>
      <vt:lpstr>4.Responsive Text Size</vt:lpstr>
      <vt:lpstr>Responsive Text Size</vt:lpstr>
      <vt:lpstr>RWD 文字</vt:lpstr>
      <vt:lpstr>5. Media Queries</vt:lpstr>
      <vt:lpstr>Media Queries</vt:lpstr>
      <vt:lpstr>RWD 區塊</vt:lpstr>
      <vt:lpstr>&lt;body&gt;: 1.利用div，分上中下(ABC)三區</vt:lpstr>
      <vt:lpstr>&lt;head&gt;2.再利用class，分B1~B3三區</vt:lpstr>
      <vt:lpstr>&lt;head&gt; 3. 利用Media Queries調整大小</vt:lpstr>
      <vt:lpstr>作業27</vt:lpstr>
      <vt:lpstr>overflow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27</cp:revision>
  <dcterms:created xsi:type="dcterms:W3CDTF">2022-02-23T02:23:54Z</dcterms:created>
  <dcterms:modified xsi:type="dcterms:W3CDTF">2022-05-21T22:28:53Z</dcterms:modified>
</cp:coreProperties>
</file>