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2" r:id="rId5"/>
    <p:sldId id="334" r:id="rId6"/>
    <p:sldId id="335" r:id="rId7"/>
    <p:sldId id="284" r:id="rId8"/>
    <p:sldId id="336" r:id="rId9"/>
    <p:sldId id="285" r:id="rId10"/>
    <p:sldId id="339" r:id="rId11"/>
    <p:sldId id="286" r:id="rId12"/>
    <p:sldId id="312" r:id="rId13"/>
    <p:sldId id="313" r:id="rId14"/>
    <p:sldId id="337" r:id="rId15"/>
    <p:sldId id="340" r:id="rId16"/>
    <p:sldId id="314" r:id="rId17"/>
    <p:sldId id="365" r:id="rId18"/>
    <p:sldId id="366" r:id="rId19"/>
    <p:sldId id="320" r:id="rId20"/>
    <p:sldId id="342" r:id="rId21"/>
    <p:sldId id="341" r:id="rId22"/>
    <p:sldId id="315" r:id="rId23"/>
    <p:sldId id="322" r:id="rId24"/>
    <p:sldId id="316" r:id="rId25"/>
    <p:sldId id="317" r:id="rId26"/>
    <p:sldId id="287" r:id="rId27"/>
    <p:sldId id="359" r:id="rId28"/>
    <p:sldId id="338" r:id="rId29"/>
    <p:sldId id="318" r:id="rId30"/>
    <p:sldId id="319" r:id="rId31"/>
    <p:sldId id="262" r:id="rId32"/>
    <p:sldId id="3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2C0"/>
    <a:srgbClr val="00B050"/>
    <a:srgbClr val="F2F2F2"/>
    <a:srgbClr val="F9B99B"/>
    <a:srgbClr val="F8D878"/>
    <a:srgbClr val="E8EAEA"/>
    <a:srgbClr val="2CBE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38" y="66"/>
      </p:cViewPr>
      <p:guideLst>
        <p:guide orient="horz" pos="2160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0C35-9ABB-4B5E-9C55-7BCB291DDC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host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如果启动容器的时候使用 host 模式，那么这个容器将不会获得一个独立的 Network Namespace，而是和宿主机共用一个 Network Namespace。容器将不会虚拟出自己的网卡，配置自己的 IP 等，而是使用宿主机的 IP 和端口。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例如，我们在 10.10.101.105/24 的机器上用 host 模式启动一个含有 web 应用的 Docker 容器，监听 tcp 80 端口。当我们在容器中执行任何类似 ifconfig 命令查看网络环境时，看到的都是宿主机上的信息。而外界访问容器中的应用，则直接使用 10.10.101.105:80 即可，不用任何 NAT 转换，就如直接跑在宿主机中一样。但是，容器的其他方面，如文件系统、进程列表等还是和宿主机隔离的。</a:t>
            </a:r>
            <a:endParaRPr lang="zh-CN" altLang="en-US"/>
          </a:p>
          <a:p>
            <a:r>
              <a:rPr lang="zh-CN" altLang="en-US"/>
              <a:t>container 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这个模式指定新创建的容器和已经存在的一个容器共享一个 Network Namespace，而不是和宿主机共享。新创建的容器不会创建自己的网卡，配置自己的 IP，而是和一个指定的容器共享 IP、端口范围等。同样，两个容器除了网络方面，其他的如文件系统、进程列表等还是隔离的。两个容器的进程可以通过 lo 网卡设备通信。</a:t>
            </a:r>
            <a:endParaRPr lang="zh-CN" altLang="en-US"/>
          </a:p>
          <a:p>
            <a:r>
              <a:rPr lang="zh-CN" altLang="en-US"/>
              <a:t>none模式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这个模式和前两个不同。在这种模式下，Docker 容器拥有自己的 Network Namespace，但是，并不为 Docker容器进行任何网络配置。也就是说，这个 Docker 容器没有网卡、IP、路由等信息。需要我们自己为 Docker 容器添加网卡、配置 IP 等。 </a:t>
            </a:r>
            <a:endParaRPr lang="zh-CN" altLang="en-US"/>
          </a:p>
          <a:p>
            <a:r>
              <a:rPr lang="zh-CN" altLang="en-US"/>
              <a:t>bridge模式</a:t>
            </a:r>
            <a:endParaRPr lang="zh-CN" altLang="en-US"/>
          </a:p>
          <a:p>
            <a:r>
              <a:rPr lang="zh-CN" altLang="en-US"/>
              <a:t>bridge 模式是 Docker 默认的网络设置，此模式会为每一个容器分配 Network Namespace、设置 IP 等，并将一个主机上的 Docker 容器连接到一个虚拟网桥上。当 Docker server 启动时，会在主机上创建一个名为 docker0 的虚拟网桥，此主机上启动的 Docker 容器会连接到这个虚拟网桥上。虚拟网桥的工作方式和物理交换机类似，这样主机上的所有容器就通过交换机连在了一个二层网络中。接下来就要为容器分配 IP 了，Docker 会从 RFC1918 所定义的私有 IP 网段中，选择一个和宿主机不同的IP地址和子网分配给 docker0，连接到 docker0 的容器就从这个子网中选择一个未占用的 IP 使用。如一般 Docker 会使用 172.17.0.0/16 这个网段，并将 172.17.42.1/16 分配给 docker0 网桥（在主机上使用 ifconfig 命令是可以看到 docker0 的，可以认为它是网桥的管理接口，在宿主机上作为一块虚拟网卡使用）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/>
        </p:nvSpPr>
        <p:spPr>
          <a:xfrm>
            <a:off x="2925854" y="266700"/>
            <a:ext cx="6365938" cy="63659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681447" y="1166207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2700492" y="3906029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8845562" y="1553335"/>
            <a:ext cx="1896334" cy="189633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81400" y="3909559"/>
            <a:ext cx="4953001" cy="44843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81400" y="2370018"/>
            <a:ext cx="4953001" cy="1501442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73063" y="475916"/>
            <a:ext cx="11526837" cy="597693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200" y="2602800"/>
            <a:ext cx="4114800" cy="207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60045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buNone/>
              <a:defRPr/>
            </a:lvl3pPr>
            <a:lvl4pPr marL="1371600" indent="0" algn="l">
              <a:lnSpc>
                <a:spcPct val="100000"/>
              </a:lnSpc>
              <a:buNone/>
              <a:defRPr/>
            </a:lvl4pPr>
            <a:lvl5pPr marL="1828800" indent="0" algn="l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2997" y="2889251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2997" y="4044724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4983956" y="1473201"/>
            <a:ext cx="2224088" cy="1389063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zh-CN" sz="3400" kern="0" spc="400" dirty="0">
                <a:solidFill>
                  <a:schemeClr val="bg1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3400" kern="0" spc="400" dirty="0">
                <a:solidFill>
                  <a:schemeClr val="bg1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  <a:endParaRPr lang="zh-CN" altLang="en-US" sz="3400" kern="0" spc="400" dirty="0">
              <a:solidFill>
                <a:schemeClr val="bg1"/>
              </a:solidFill>
              <a:latin typeface="Bernard MT Condensed" panose="02050806060905020404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00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1600" y="2664000"/>
            <a:ext cx="4114800" cy="2070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536575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4097075" y="1470860"/>
            <a:ext cx="3916280" cy="3916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9170828" y="3429001"/>
            <a:ext cx="1576426" cy="157642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2328217" y="1444380"/>
            <a:ext cx="1171996" cy="117199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48000" y="2894400"/>
            <a:ext cx="3618000" cy="1108800"/>
          </a:xfrm>
        </p:spPr>
        <p:txBody>
          <a:bodyPr lIns="90000" tIns="46800" rIns="90000" bIns="4680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98800"/>
            <a:ext cx="8748000" cy="648000"/>
          </a:xfrm>
        </p:spPr>
        <p:txBody>
          <a:bodyPr anchor="t" anchorCtr="0"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8800" y="2494800"/>
            <a:ext cx="8172000" cy="389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2000" y="961200"/>
            <a:ext cx="8762400" cy="1332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90220" y="532550"/>
            <a:ext cx="155297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6367" y="532550"/>
            <a:ext cx="9473918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75210"/>
            <a:ext cx="10515599" cy="4992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15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image" Target="../media/image17.png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19.png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培训教程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Docker is on!!!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39453" y="342900"/>
            <a:ext cx="7372350" cy="17287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 smtClean="0">
                <a:solidFill>
                  <a:schemeClr val="accent1"/>
                </a:solidFill>
              </a:rPr>
              <a:t>Docker</a:t>
            </a:r>
            <a:r>
              <a:rPr lang="en-US" altLang="zh-CN" b="1" dirty="0" smtClean="0">
                <a:solidFill>
                  <a:schemeClr val="accent1"/>
                </a:solidFill>
              </a:rPr>
              <a:t> Engine storage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22905"/>
            <a:ext cx="4716780" cy="2943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15" y="2922270"/>
            <a:ext cx="4413885" cy="2944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50888" y="671195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Engine_network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888" y="2629869"/>
            <a:ext cx="1779905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host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none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container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</a:rPr>
              <a:t>bridge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0639" y="443582"/>
            <a:ext cx="6876766" cy="5742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83025" y="5590269"/>
            <a:ext cx="10515599" cy="72344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 smtClean="0">
                <a:solidFill>
                  <a:srgbClr val="00B050"/>
                </a:solidFill>
              </a:rPr>
              <a:t>Look   back  No.1</a:t>
            </a:r>
            <a:endParaRPr lang="zh-CN" altLang="en-US" sz="4000" b="1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t="-480" r="39870" b="51680"/>
          <a:stretch>
            <a:fillRect/>
          </a:stretch>
        </p:blipFill>
        <p:spPr>
          <a:xfrm>
            <a:off x="2058436" y="785814"/>
            <a:ext cx="8650473" cy="4214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4991101" y="2291057"/>
            <a:ext cx="2314575" cy="2271713"/>
          </a:xfrm>
          <a:prstGeom prst="flowChartConnector">
            <a:avLst/>
          </a:prstGeom>
          <a:solidFill>
            <a:srgbClr val="F9B9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NO.2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err="1" smtClean="0">
                <a:solidFill>
                  <a:schemeClr val="accent1"/>
                </a:solidFill>
              </a:rPr>
              <a:t>Docker</a:t>
            </a:r>
            <a:r>
              <a:rPr lang="en-US" altLang="zh-CN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Swarm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2630805"/>
            <a:ext cx="46462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https://docs.docker.com/swarm</a:t>
            </a:r>
            <a:endParaRPr lang="zh-CN" altLang="en-US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https://docs.docker.com/engine/swarm/</a:t>
            </a:r>
            <a:r>
              <a:rPr lang="en-US" altLang="zh-CN">
                <a:solidFill>
                  <a:schemeClr val="accent1"/>
                </a:solidFill>
              </a:rPr>
              <a:t>(for 1.12)</a:t>
            </a:r>
            <a:endParaRPr lang="en-US" altLang="zh-CN">
              <a:solidFill>
                <a:schemeClr val="accent1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333365" y="1272540"/>
          <a:ext cx="5789930" cy="487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" imgW="4988560" imgH="4175760" progId="Visio.Drawing.15">
                  <p:embed/>
                </p:oleObj>
              </mc:Choice>
              <mc:Fallback>
                <p:oleObj name="" r:id="rId2" imgW="4988560" imgH="417576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3365" y="1272540"/>
                        <a:ext cx="5789930" cy="487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err="1" smtClean="0">
                <a:solidFill>
                  <a:schemeClr val="accent1"/>
                </a:solidFill>
              </a:rPr>
              <a:t>Docker</a:t>
            </a:r>
            <a:r>
              <a:rPr lang="en-US" altLang="zh-CN" sz="3200" dirty="0" smtClean="0">
                <a:solidFill>
                  <a:schemeClr val="accent1"/>
                </a:solidFill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Swarm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2630805"/>
            <a:ext cx="40220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https://docs.docker.com/swarm</a:t>
            </a:r>
            <a:endParaRPr lang="zh-CN" altLang="en-US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https://docs.docker.com/engine/swarm/</a:t>
            </a:r>
            <a:r>
              <a:rPr lang="en-US" altLang="zh-CN">
                <a:solidFill>
                  <a:schemeClr val="accent1"/>
                </a:solidFill>
              </a:rPr>
              <a:t>(for 1.12)</a:t>
            </a:r>
            <a:endParaRPr lang="en-US" altLang="zh-CN">
              <a:solidFill>
                <a:schemeClr val="accent1"/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333365" y="1156335"/>
          <a:ext cx="5789930" cy="49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2" imgW="4988560" imgH="4175760" progId="Visio.Drawing.15">
                  <p:embed/>
                </p:oleObj>
              </mc:Choice>
              <mc:Fallback>
                <p:oleObj name="" r:id="rId2" imgW="4988560" imgH="417576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3365" y="1156335"/>
                        <a:ext cx="5789930" cy="49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6007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</a:rPr>
              <a:t>Docker ClusterHosts_Network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9320" y="1894840"/>
            <a:ext cx="5850890" cy="914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 7946 TCP/UDP for container network discovery.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 4789 UDP for the container overlay network.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9320" y="1560830"/>
            <a:ext cx="5850255" cy="3657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https://docs.docker.com/engine/userguide/networking/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0" y="2809240"/>
            <a:ext cx="4257040" cy="2933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570480" y="791845"/>
            <a:ext cx="7470140" cy="60071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SwarmMode_Network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06115" y="1818640"/>
            <a:ext cx="5850890" cy="914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 7946 TCP/UDP for container network discovery.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 4789 UDP for the container overlay network.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95675" y="1484630"/>
            <a:ext cx="5397500" cy="3657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https://docs.docker.com/engine/swarm/networking/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882265"/>
            <a:ext cx="10932795" cy="3276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83025" y="5590269"/>
            <a:ext cx="10515599" cy="72344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 smtClean="0">
                <a:solidFill>
                  <a:srgbClr val="00B050"/>
                </a:solidFill>
              </a:rPr>
              <a:t>Look   back  No.2</a:t>
            </a:r>
            <a:endParaRPr lang="zh-CN" altLang="en-US" sz="4000" b="1" dirty="0">
              <a:solidFill>
                <a:srgbClr val="00B050"/>
              </a:solidFill>
            </a:endParaRPr>
          </a:p>
        </p:txBody>
      </p:sp>
      <p:pic>
        <p:nvPicPr>
          <p:cNvPr id="2" name="图片 1" descr="11111图片1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9455" y="1319530"/>
            <a:ext cx="8609330" cy="4218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4945381" y="2321537"/>
            <a:ext cx="2314575" cy="2271713"/>
          </a:xfrm>
          <a:prstGeom prst="flowChartConnector">
            <a:avLst/>
          </a:prstGeom>
          <a:solidFill>
            <a:srgbClr val="F9B9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NO.3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25" y="3047093"/>
            <a:ext cx="10515599" cy="72344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we need to know </a:t>
            </a:r>
            <a:r>
              <a:rPr lang="en-US" altLang="zh-CN" sz="4000" dirty="0" err="1" smtClean="0"/>
              <a:t>docker</a:t>
            </a:r>
            <a:r>
              <a:rPr lang="en-US" altLang="zh-CN" sz="4000" dirty="0" smtClean="0"/>
              <a:t>?</a:t>
            </a:r>
            <a:endParaRPr lang="zh-CN" altLang="en-US" sz="4000" dirty="0"/>
          </a:p>
        </p:txBody>
      </p:sp>
      <p:sp>
        <p:nvSpPr>
          <p:cNvPr id="4" name="流程图: 联系 3"/>
          <p:cNvSpPr/>
          <p:nvPr/>
        </p:nvSpPr>
        <p:spPr>
          <a:xfrm>
            <a:off x="2014538" y="2272960"/>
            <a:ext cx="2314575" cy="2271713"/>
          </a:xfrm>
          <a:prstGeom prst="flowChartConnector">
            <a:avLst/>
          </a:prstGeom>
          <a:solidFill>
            <a:srgbClr val="F8D8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Why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Registry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2630805"/>
            <a:ext cx="4022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https://docs.docker.com/registry/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Compose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2630805"/>
            <a:ext cx="4022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https://docs.docker.com/compose/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Machine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2630805"/>
            <a:ext cx="4022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https://docs.docker.com/machine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0100" y="807720"/>
            <a:ext cx="5894070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Docker Store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9960" y="2630805"/>
            <a:ext cx="4022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</a:rPr>
              <a:t>https://store.docker.com/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78325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ShipYard UI</a:t>
            </a:r>
            <a:endParaRPr lang="en-US" altLang="zh-CN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" y="1463675"/>
            <a:ext cx="12132310" cy="4813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图片2副本"/>
          <p:cNvPicPr>
            <a:picLocks noChangeAspect="1"/>
          </p:cNvPicPr>
          <p:nvPr/>
        </p:nvPicPr>
        <p:blipFill>
          <a:blip r:embed="rId1"/>
          <a:srcRect l="1653"/>
          <a:stretch>
            <a:fillRect/>
          </a:stretch>
        </p:blipFill>
        <p:spPr>
          <a:xfrm>
            <a:off x="2729230" y="-1025525"/>
            <a:ext cx="7209155" cy="6633845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683025" y="5757909"/>
            <a:ext cx="10515599" cy="72344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 smtClean="0">
                <a:solidFill>
                  <a:srgbClr val="00B050"/>
                </a:solidFill>
              </a:rPr>
              <a:t>Look   back  No.3</a:t>
            </a:r>
            <a:endParaRPr lang="zh-CN" alt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联系 2"/>
          <p:cNvSpPr/>
          <p:nvPr/>
        </p:nvSpPr>
        <p:spPr>
          <a:xfrm>
            <a:off x="4734878" y="2076743"/>
            <a:ext cx="2714625" cy="2664355"/>
          </a:xfrm>
          <a:prstGeom prst="flowChartConnector">
            <a:avLst/>
          </a:prstGeom>
          <a:solidFill>
            <a:srgbClr val="F8D8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Case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06805" y="368300"/>
            <a:ext cx="10336530" cy="93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How to create a container from </a:t>
            </a:r>
            <a:r>
              <a:rPr lang="en-US" altLang="zh-CN" sz="4000" dirty="0" smtClean="0"/>
              <a:t>image?</a:t>
            </a:r>
            <a:endParaRPr lang="en-US" altLang="zh-CN" sz="4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08100"/>
            <a:ext cx="9589135" cy="538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78325" y="1706473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Relation URL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8700" y="2715260"/>
            <a:ext cx="670433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http://www.open-open.com/lib/view/open1423703640748.html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https://docs.docker.com/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8860540" y="1405088"/>
            <a:ext cx="986879" cy="98687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odockerli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055" y="1139825"/>
            <a:ext cx="4133215" cy="5152390"/>
          </a:xfrm>
          <a:prstGeom prst="rect">
            <a:avLst/>
          </a:prstGeom>
        </p:spPr>
      </p:pic>
      <p:pic>
        <p:nvPicPr>
          <p:cNvPr id="3" name="图片 2" descr="dockerlif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15" y="1170940"/>
            <a:ext cx="4157980" cy="5116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800000">
            <a:off x="6395720" y="3013075"/>
            <a:ext cx="1673860" cy="1432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PK</a:t>
            </a:r>
            <a:endParaRPr lang="en-US" altLang="zh-CN" sz="8800"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99055" cy="180784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52600" y="371203"/>
            <a:ext cx="10515599" cy="723445"/>
          </a:xfrm>
        </p:spPr>
        <p:txBody>
          <a:bodyPr>
            <a:normAutofit/>
          </a:bodyPr>
          <a:p>
            <a:pPr algn="ctr"/>
            <a:r>
              <a:rPr lang="en-US" altLang="zh-CN" sz="4000" b="1" dirty="0" smtClean="0"/>
              <a:t>We can  faster,higher,stronger by  docker 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8~O[JF386RONR`H$2JT9_}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585" y="2122170"/>
            <a:ext cx="2685415" cy="261429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517" y="5495018"/>
            <a:ext cx="10515599" cy="723445"/>
          </a:xfrm>
          <a:noFill/>
        </p:spPr>
        <p:txBody>
          <a:bodyPr>
            <a:normAutofit/>
          </a:bodyPr>
          <a:p>
            <a:pPr algn="ctr"/>
            <a:r>
              <a:rPr lang="zh-CN" altLang="en-US" sz="3200" b="1" dirty="0" smtClean="0">
                <a:solidFill>
                  <a:srgbClr val="3FC2C0"/>
                </a:solidFill>
              </a:rPr>
              <a:t>请扫码，让我们听到您的反馈！</a:t>
            </a:r>
            <a:endParaRPr lang="zh-CN" altLang="en-US" sz="3200" b="1" dirty="0" smtClean="0">
              <a:solidFill>
                <a:srgbClr val="3FC2C0"/>
              </a:solidFill>
            </a:endParaRPr>
          </a:p>
        </p:txBody>
      </p:sp>
      <p:pic>
        <p:nvPicPr>
          <p:cNvPr id="5" name="图片 4" descr="QN@$N_AX}R%]4EQO_NY(``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4904105"/>
            <a:ext cx="131445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85987" y="3047093"/>
            <a:ext cx="10515599" cy="723445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solidFill>
                  <a:srgbClr val="F2F2F2"/>
                </a:solidFill>
              </a:rPr>
              <a:t>What</a:t>
            </a:r>
            <a:r>
              <a:rPr lang="en-US" altLang="zh-CN" sz="4000" dirty="0" smtClean="0"/>
              <a:t>  are  the components of </a:t>
            </a:r>
            <a:r>
              <a:rPr lang="en-US" altLang="zh-CN" sz="4000" dirty="0" err="1" smtClean="0"/>
              <a:t>docker</a:t>
            </a:r>
            <a:r>
              <a:rPr lang="en-US" altLang="zh-CN" sz="4000" dirty="0" smtClean="0"/>
              <a:t>?</a:t>
            </a:r>
            <a:endParaRPr lang="zh-CN" altLang="en-US" sz="4000" dirty="0"/>
          </a:p>
        </p:txBody>
      </p:sp>
      <p:sp>
        <p:nvSpPr>
          <p:cNvPr id="6" name="流程图: 联系 5"/>
          <p:cNvSpPr/>
          <p:nvPr/>
        </p:nvSpPr>
        <p:spPr>
          <a:xfrm>
            <a:off x="1900239" y="2156101"/>
            <a:ext cx="2552700" cy="2505428"/>
          </a:xfrm>
          <a:prstGeom prst="flowChartConnector">
            <a:avLst/>
          </a:prstGeom>
          <a:solidFill>
            <a:srgbClr val="F8D8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What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81025" y="135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chemeClr val="accent1"/>
                </a:solidFill>
              </a:rPr>
              <a:t>Docker</a:t>
            </a:r>
            <a:r>
              <a:rPr lang="en-US" altLang="zh-CN" sz="4000" b="1" dirty="0">
                <a:solidFill>
                  <a:schemeClr val="accent1"/>
                </a:solidFill>
              </a:rPr>
              <a:t> Components 7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0612"/>
            <a:ext cx="10836523" cy="466217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581025" y="1257300"/>
            <a:ext cx="7005637" cy="152887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15038" y="4943474"/>
            <a:ext cx="5659686" cy="138588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014538" y="3189969"/>
            <a:ext cx="10515599" cy="72344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smtClean="0"/>
              <a:t>will  we learn  it today ?</a:t>
            </a:r>
            <a:endParaRPr lang="zh-CN" altLang="en-US" sz="4000" dirty="0"/>
          </a:p>
        </p:txBody>
      </p:sp>
      <p:sp>
        <p:nvSpPr>
          <p:cNvPr id="3" name="流程图: 联系 2"/>
          <p:cNvSpPr/>
          <p:nvPr/>
        </p:nvSpPr>
        <p:spPr>
          <a:xfrm>
            <a:off x="2014538" y="2272960"/>
            <a:ext cx="2314575" cy="2271713"/>
          </a:xfrm>
          <a:prstGeom prst="flowChartConnector">
            <a:avLst/>
          </a:prstGeom>
          <a:solidFill>
            <a:srgbClr val="F9B9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How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9711" y="639820"/>
            <a:ext cx="9777413" cy="5957678"/>
            <a:chOff x="1509711" y="639820"/>
            <a:chExt cx="9777413" cy="5957678"/>
          </a:xfrm>
        </p:grpSpPr>
        <p:graphicFrame>
          <p:nvGraphicFramePr>
            <p:cNvPr id="4" name="对象 3"/>
            <p:cNvGraphicFramePr/>
            <p:nvPr/>
          </p:nvGraphicFramePr>
          <p:xfrm>
            <a:off x="1509711" y="639820"/>
            <a:ext cx="9777413" cy="5957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" r:id="rId1" imgW="5731510" imgH="4377690" progId="Visio.Drawing.15">
                    <p:embed/>
                  </p:oleObj>
                </mc:Choice>
                <mc:Fallback>
                  <p:oleObj name="" r:id="rId1" imgW="5731510" imgH="4377690" progId="Visio.Drawing.15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09711" y="639820"/>
                          <a:ext cx="9777413" cy="59576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流程图: 联系 2"/>
            <p:cNvSpPr/>
            <p:nvPr/>
          </p:nvSpPr>
          <p:spPr>
            <a:xfrm>
              <a:off x="3414713" y="2287636"/>
              <a:ext cx="1700212" cy="44127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NO.1</a:t>
              </a:r>
              <a:endParaRPr lang="zh-CN" altLang="en-US" b="1" dirty="0"/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414713" y="3954510"/>
              <a:ext cx="1700212" cy="44127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NO.2</a:t>
              </a:r>
              <a:endParaRPr lang="zh-CN" altLang="en-US" b="1" dirty="0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6896100" y="3954510"/>
              <a:ext cx="1700212" cy="441276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NO.3</a:t>
              </a:r>
              <a:endParaRPr lang="zh-CN" altLang="en-US" b="1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联系 1"/>
          <p:cNvSpPr/>
          <p:nvPr/>
        </p:nvSpPr>
        <p:spPr>
          <a:xfrm>
            <a:off x="5006341" y="2292962"/>
            <a:ext cx="2314575" cy="2271713"/>
          </a:xfrm>
          <a:prstGeom prst="flowChartConnector">
            <a:avLst/>
          </a:prstGeom>
          <a:solidFill>
            <a:srgbClr val="F9B99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NO.1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33153" y="1814195"/>
            <a:ext cx="4443411" cy="5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https://docs.docker.com/engine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75623" y="210820"/>
            <a:ext cx="6100761" cy="16033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4868A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chemeClr val="accent1"/>
                </a:solidFill>
              </a:rPr>
              <a:t>Docker</a:t>
            </a:r>
            <a:r>
              <a:rPr lang="en-US" altLang="zh-CN" b="1" dirty="0" smtClean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Engine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8" y="2714625"/>
            <a:ext cx="10659904" cy="3200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4113824"/>
  <p:tag name="MH_LIBRARY" val="GRAPHIC"/>
  <p:tag name="MH_ORDER" val="Freeform 1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f"/>
  <p:tag name="KSO_WM_UNIT_INDEX" val="1"/>
  <p:tag name="KSO_WM_UNIT_ID" val="custom160118_4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15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18"/>
</p:tagLst>
</file>

<file path=ppt/tags/tag20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118"/>
</p:tagLst>
</file>

<file path=ppt/tags/tag30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4"/>
  <p:tag name="KSO_WM_SLIDE_SIZE" val="840*42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b"/>
  <p:tag name="KSO_WM_UNIT_INDEX" val="1"/>
  <p:tag name="KSO_WM_UNIT_ID" val="custom160118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9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41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THUMBS_INDEX" val="1、4、5、9、12、13、16、26、27、28、29"/>
  <p:tag name="KSO_WM_TEMPLATE_CATEGORY" val="custom"/>
  <p:tag name="KSO_WM_TEMPLATE_INDEX" val="160118"/>
  <p:tag name="KSO_WM_TAG_VERSION" val="1.0"/>
  <p:tag name="KSO_WM_SLIDE_ID" val="custom1601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EMPLATE_CATEGORY" val="custom"/>
  <p:tag name="KSO_WM_TEMPLATE_INDEX" val="160118"/>
  <p:tag name="KSO_WM_TAG_VERSION" val="1.0"/>
  <p:tag name="KSO_WM_SLIDE_ID" val="custom160118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heme/theme1.xml><?xml version="1.0" encoding="utf-8"?>
<a:theme xmlns:a="http://schemas.openxmlformats.org/drawingml/2006/main" name="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宽屏</PresentationFormat>
  <Paragraphs>108</Paragraphs>
  <Slides>30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华文细黑</vt:lpstr>
      <vt:lpstr>Bernard MT Condensed</vt:lpstr>
      <vt:lpstr>华文隶书</vt:lpstr>
      <vt:lpstr>Microsoft New Tai Lue</vt:lpstr>
      <vt:lpstr>黑体</vt:lpstr>
      <vt:lpstr>微软雅黑</vt:lpstr>
      <vt:lpstr>Calibri</vt:lpstr>
      <vt:lpstr>Office 主题</vt:lpstr>
      <vt:lpstr>Visio.Drawing.15</vt:lpstr>
      <vt:lpstr>Visio.Drawing.15</vt:lpstr>
      <vt:lpstr>Visio.Drawing.15</vt:lpstr>
      <vt:lpstr>Docker is on!!!</vt:lpstr>
      <vt:lpstr>we need to know docker?</vt:lpstr>
      <vt:lpstr>We can  faster,higher,stronger by  docker </vt:lpstr>
      <vt:lpstr>What  are  the components of docker?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  <vt:lpstr>请扫码，让我们听到您的反馈！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lichun zhou</dc:creator>
  <cp:lastModifiedBy>yangbin</cp:lastModifiedBy>
  <cp:revision>237</cp:revision>
  <dcterms:created xsi:type="dcterms:W3CDTF">2015-09-25T03:48:00Z</dcterms:created>
  <dcterms:modified xsi:type="dcterms:W3CDTF">2016-12-29T06:29:28Z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  <property fmtid="{D5CDD505-2E9C-101B-9397-08002B2CF9AE}" pid="3" name="name">
    <vt:lpwstr>五彩气泡.pptx</vt:lpwstr>
  </property>
  <property fmtid="{D5CDD505-2E9C-101B-9397-08002B2CF9AE}" pid="4" name="fileid">
    <vt:lpwstr>860933</vt:lpwstr>
  </property>
  <property fmtid="{D5CDD505-2E9C-101B-9397-08002B2CF9AE}" pid="5" name="search_tags">
    <vt:lpwstr>PPT模板</vt:lpwstr>
  </property>
</Properties>
</file>