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8" r:id="rId3"/>
    <p:sldId id="260" r:id="rId5"/>
    <p:sldId id="259" r:id="rId6"/>
    <p:sldId id="265" r:id="rId7"/>
    <p:sldId id="261" r:id="rId8"/>
    <p:sldId id="268" r:id="rId9"/>
    <p:sldId id="294" r:id="rId10"/>
    <p:sldId id="297" r:id="rId11"/>
    <p:sldId id="296" r:id="rId12"/>
    <p:sldId id="303" r:id="rId13"/>
    <p:sldId id="302" r:id="rId14"/>
    <p:sldId id="299" r:id="rId15"/>
    <p:sldId id="300" r:id="rId16"/>
    <p:sldId id="301" r:id="rId17"/>
    <p:sldId id="262" r:id="rId18"/>
    <p:sldId id="272" r:id="rId19"/>
    <p:sldId id="305" r:id="rId20"/>
    <p:sldId id="273" r:id="rId21"/>
    <p:sldId id="263" r:id="rId22"/>
    <p:sldId id="274" r:id="rId23"/>
    <p:sldId id="275" r:id="rId24"/>
    <p:sldId id="27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7"/>
  </p:normalViewPr>
  <p:slideViewPr>
    <p:cSldViewPr snapToGrid="0" snapToObjects="1">
      <p:cViewPr varScale="1">
        <p:scale>
          <a:sx n="85" d="100"/>
          <a:sy n="85" d="100"/>
        </p:scale>
        <p:origin x="590" y="72"/>
      </p:cViewPr>
      <p:guideLst>
        <p:guide orient="horz" pos="2128"/>
        <p:guide pos="3863"/>
      </p:guideLst>
    </p:cSldViewPr>
  </p:slideViewPr>
  <p:notesTextViewPr>
    <p:cViewPr>
      <p:scale>
        <a:sx n="1" d="1"/>
        <a:sy n="1" d="1"/>
      </p:scale>
      <p:origin x="0" y="0"/>
    </p:cViewPr>
  </p:notesTextViewPr>
  <p:notesViewPr>
    <p:cSldViewPr snapToGrid="0" snapToObjects="1">
      <p:cViewPr varScale="1">
        <p:scale>
          <a:sx n="83" d="100"/>
          <a:sy n="83" d="100"/>
        </p:scale>
        <p:origin x="-3960" y="-96"/>
      </p:cViewPr>
      <p:guideLst>
        <p:guide orient="horz" pos="2837"/>
        <p:guide pos="217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spPr/>
          <c:explosion val="0"/>
          <c:dPt>
            <c:idx val="0"/>
            <c:bubble3D val="0"/>
            <c:spPr>
              <a:solidFill>
                <a:schemeClr val="accent2">
                  <a:lumMod val="50000"/>
                </a:schemeClr>
              </a:solidFill>
              <a:ln w="19050">
                <a:solidFill>
                  <a:schemeClr val="lt1"/>
                </a:solidFill>
              </a:ln>
              <a:effectLst/>
            </c:spPr>
          </c:dPt>
          <c:dPt>
            <c:idx val="1"/>
            <c:bubble3D val="0"/>
            <c:spPr>
              <a:solidFill>
                <a:schemeClr val="bg1">
                  <a:lumMod val="7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工作表1!$A$2:$A$5</c:f>
              <c:strCache>
                <c:ptCount val="2"/>
                <c:pt idx="0">
                  <c:v>第一季度</c:v>
                </c:pt>
                <c:pt idx="1">
                  <c:v>第二季度</c:v>
                </c:pt>
              </c:strCache>
            </c:strRef>
          </c:cat>
          <c:val>
            <c:numRef>
              <c:f>工作表1!$B$2:$B$5</c:f>
              <c:numCache>
                <c:formatCode>General</c:formatCode>
                <c:ptCount val="4"/>
                <c:pt idx="0">
                  <c:v>8.2</c:v>
                </c:pt>
                <c:pt idx="1">
                  <c:v>3.2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spPr/>
          <c:explosion val="0"/>
          <c:dPt>
            <c:idx val="0"/>
            <c:bubble3D val="0"/>
            <c:spPr>
              <a:solidFill>
                <a:schemeClr val="accent2"/>
              </a:solidFill>
              <a:ln w="19050">
                <a:solidFill>
                  <a:schemeClr val="lt1"/>
                </a:solidFill>
              </a:ln>
              <a:effectLst/>
            </c:spPr>
          </c:dPt>
          <c:dPt>
            <c:idx val="1"/>
            <c:bubble3D val="0"/>
            <c:spPr>
              <a:solidFill>
                <a:schemeClr val="bg1">
                  <a:lumMod val="7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工作表1!$A$2:$A$5</c:f>
              <c:strCache>
                <c:ptCount val="2"/>
                <c:pt idx="0">
                  <c:v>第一季度</c:v>
                </c:pt>
                <c:pt idx="1">
                  <c:v>第二季度</c:v>
                </c:pt>
              </c:strCache>
            </c:strRef>
          </c:cat>
          <c:val>
            <c:numRef>
              <c:f>工作表1!$B$2:$B$5</c:f>
              <c:numCache>
                <c:formatCode>General</c:formatCode>
                <c:ptCount val="4"/>
                <c:pt idx="0">
                  <c:v>8.2</c:v>
                </c:pt>
                <c:pt idx="1">
                  <c:v>3.2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spPr/>
          <c:explosion val="0"/>
          <c:dPt>
            <c:idx val="0"/>
            <c:bubble3D val="0"/>
            <c:spPr>
              <a:solidFill>
                <a:schemeClr val="accent2">
                  <a:lumMod val="60000"/>
                  <a:lumOff val="40000"/>
                </a:schemeClr>
              </a:solidFill>
              <a:ln w="19050">
                <a:solidFill>
                  <a:schemeClr val="lt1"/>
                </a:solidFill>
              </a:ln>
              <a:effectLst/>
            </c:spPr>
          </c:dPt>
          <c:dPt>
            <c:idx val="1"/>
            <c:bubble3D val="0"/>
            <c:spPr>
              <a:solidFill>
                <a:schemeClr val="bg1">
                  <a:lumMod val="7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工作表1!$A$2:$A$5</c:f>
              <c:strCache>
                <c:ptCount val="2"/>
                <c:pt idx="0">
                  <c:v>第一季度</c:v>
                </c:pt>
                <c:pt idx="1">
                  <c:v>第二季度</c:v>
                </c:pt>
              </c:strCache>
            </c:strRef>
          </c:cat>
          <c:val>
            <c:numRef>
              <c:f>工作表1!$B$2:$B$5</c:f>
              <c:numCache>
                <c:formatCode>General</c:formatCode>
                <c:ptCount val="4"/>
                <c:pt idx="0">
                  <c:v>8.2</c:v>
                </c:pt>
                <c:pt idx="1">
                  <c:v>3.2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1EB86-8968-4EEF-BDFA-C19A7AAF1D23}"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5329B-966E-4BC6-B91C-02F26F3455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更多模板资料</a:t>
            </a:r>
            <a:r>
              <a:rPr lang="en-US" altLang="zh-CN" dirty="0"/>
              <a:t>-</a:t>
            </a:r>
            <a:r>
              <a:rPr lang="zh-CN" altLang="en-US" dirty="0"/>
              <a:t>亮亮图文旗舰店 </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1DB5329B-966E-4BC6-B91C-02F26F3455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更多模板资料</a:t>
            </a:r>
            <a:r>
              <a:rPr lang="en-US" altLang="zh-CN" dirty="0"/>
              <a:t>-</a:t>
            </a:r>
            <a:r>
              <a:rPr lang="zh-CN" altLang="en-US" dirty="0"/>
              <a:t>亮亮图文旗舰店 </a:t>
            </a:r>
            <a:r>
              <a:rPr lang="en-US" altLang="zh-CN"/>
              <a:t>https://liangliangtuwen.tmall.com/</a:t>
            </a:r>
            <a:endParaRPr lang="zh-CN" altLang="en-US"/>
          </a:p>
        </p:txBody>
      </p:sp>
      <p:sp>
        <p:nvSpPr>
          <p:cNvPr id="4" name="灯片编号占位符 3"/>
          <p:cNvSpPr>
            <a:spLocks noGrp="1"/>
          </p:cNvSpPr>
          <p:nvPr>
            <p:ph type="sldNum" sz="quarter" idx="10"/>
          </p:nvPr>
        </p:nvSpPr>
        <p:spPr/>
        <p:txBody>
          <a:bodyPr/>
          <a:lstStyle/>
          <a:p>
            <a:fld id="{1DB5329B-966E-4BC6-B91C-02F26F3455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3"/>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3"/>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3"/>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3"/>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4"/>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4"/>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4"/>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4"/>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5"/>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5"/>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5"/>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5"/>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手动输入 3"/>
          <p:cNvSpPr/>
          <p:nvPr userDrawn="1"/>
        </p:nvSpPr>
        <p:spPr>
          <a:xfrm>
            <a:off x="0" y="877078"/>
            <a:ext cx="12192000" cy="5977575"/>
          </a:xfrm>
          <a:prstGeom prst="flowChartManualInpu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5712000" y="0"/>
            <a:ext cx="6480000" cy="68546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H="1">
            <a:off x="5499100" y="0"/>
            <a:ext cx="212900" cy="68546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flipH="1">
            <a:off x="5286200" y="-3347"/>
            <a:ext cx="212900" cy="68546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flipH="1">
            <a:off x="5073300" y="0"/>
            <a:ext cx="212900" cy="68546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grpSp>
        <p:nvGrpSpPr>
          <p:cNvPr id="116" name="组 115"/>
          <p:cNvGrpSpPr/>
          <p:nvPr userDrawn="1"/>
        </p:nvGrpSpPr>
        <p:grpSpPr>
          <a:xfrm>
            <a:off x="182123" y="523016"/>
            <a:ext cx="11827754" cy="6138886"/>
            <a:chOff x="4391025" y="180975"/>
            <a:chExt cx="4422775" cy="2295525"/>
          </a:xfrm>
          <a:solidFill>
            <a:schemeClr val="bg1">
              <a:lumMod val="95000"/>
            </a:schemeClr>
          </a:solidFill>
        </p:grpSpPr>
        <p:sp>
          <p:nvSpPr>
            <p:cNvPr id="11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2"/>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2"/>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2"/>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2"/>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0988" y="2772636"/>
            <a:ext cx="7498080" cy="1198880"/>
          </a:xfrm>
          <a:prstGeom prst="rect">
            <a:avLst/>
          </a:prstGeom>
        </p:spPr>
        <p:txBody>
          <a:bodyPr wrap="none">
            <a:spAutoFit/>
          </a:bodyPr>
          <a:lstStyle/>
          <a:p>
            <a:r>
              <a:rPr kumimoji="1" lang="zh-CN" altLang="en-US" sz="7200" b="1" dirty="0">
                <a:solidFill>
                  <a:schemeClr val="accent1"/>
                </a:solidFill>
                <a:latin typeface="微软雅黑" panose="020B0503020204020204" charset="-122"/>
                <a:ea typeface="微软雅黑" panose="020B0503020204020204" charset="-122"/>
                <a:cs typeface="微软雅黑" panose="020B0503020204020204" charset="-122"/>
              </a:rPr>
              <a:t>科创论文</a:t>
            </a:r>
            <a:r>
              <a:rPr kumimoji="1" lang="zh-CN" altLang="en-US" sz="7200" b="1" dirty="0">
                <a:solidFill>
                  <a:schemeClr val="accent2"/>
                </a:solidFill>
                <a:latin typeface="微软雅黑" panose="020B0503020204020204" charset="-122"/>
                <a:ea typeface="微软雅黑" panose="020B0503020204020204" charset="-122"/>
                <a:cs typeface="微软雅黑" panose="020B0503020204020204" charset="-122"/>
              </a:rPr>
              <a:t>中期报告</a:t>
            </a:r>
            <a:endParaRPr kumimoji="1" lang="zh-CN" altLang="en-US" sz="7200" b="1" dirty="0">
              <a:solidFill>
                <a:schemeClr val="accent2"/>
              </a:solidFill>
              <a:latin typeface="微软雅黑" panose="020B0503020204020204" charset="-122"/>
              <a:ea typeface="微软雅黑" panose="020B0503020204020204" charset="-122"/>
              <a:cs typeface="微软雅黑" panose="020B0503020204020204" charset="-122"/>
            </a:endParaRPr>
          </a:p>
        </p:txBody>
      </p:sp>
      <p:grpSp>
        <p:nvGrpSpPr>
          <p:cNvPr id="24" name="组 23"/>
          <p:cNvGrpSpPr/>
          <p:nvPr/>
        </p:nvGrpSpPr>
        <p:grpSpPr>
          <a:xfrm>
            <a:off x="0" y="2915354"/>
            <a:ext cx="1158440" cy="2761546"/>
            <a:chOff x="0" y="3347154"/>
            <a:chExt cx="1193800" cy="2026297"/>
          </a:xfrm>
        </p:grpSpPr>
        <p:sp>
          <p:nvSpPr>
            <p:cNvPr id="9" name="矩形 8"/>
            <p:cNvSpPr/>
            <p:nvPr/>
          </p:nvSpPr>
          <p:spPr>
            <a:xfrm>
              <a:off x="0" y="3347154"/>
              <a:ext cx="273596"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7122" y="3347154"/>
              <a:ext cx="175883"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49229" y="3347154"/>
              <a:ext cx="212177"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10231" y="3347154"/>
              <a:ext cx="383569"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8"/>
          <p:cNvSpPr txBox="1"/>
          <p:nvPr/>
        </p:nvSpPr>
        <p:spPr>
          <a:xfrm>
            <a:off x="1300988" y="4615069"/>
            <a:ext cx="7330748" cy="1383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rPr>
              <a:t>学校名称：</a:t>
            </a:r>
            <a:r>
              <a:rPr lang="zh-CN" sz="1400" dirty="0">
                <a:solidFill>
                  <a:schemeClr val="accent1"/>
                </a:solidFill>
                <a:latin typeface="微软雅黑" panose="020B0503020204020204" charset="-122"/>
                <a:ea typeface="微软雅黑" panose="020B0503020204020204" charset="-122"/>
              </a:rPr>
              <a:t>南京工程学院</a:t>
            </a:r>
            <a:endParaRPr lang="zh-CN" altLang="en-US" sz="1400" dirty="0">
              <a:solidFill>
                <a:schemeClr val="accent1"/>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rPr>
              <a:t>指导老师：</a:t>
            </a:r>
            <a:r>
              <a:rPr sz="1400" dirty="0">
                <a:solidFill>
                  <a:schemeClr val="accent1"/>
                </a:solidFill>
                <a:latin typeface="微软雅黑" panose="020B0503020204020204" charset="-122"/>
                <a:ea typeface="微软雅黑" panose="020B0503020204020204" charset="-122"/>
              </a:rPr>
              <a:t>王琦</a:t>
            </a:r>
            <a:endParaRPr sz="1400" dirty="0">
              <a:solidFill>
                <a:schemeClr val="accent1"/>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sym typeface="+mn-ea"/>
              </a:rPr>
              <a:t>项目成员：陈前程、</a:t>
            </a:r>
            <a:r>
              <a:rPr sz="1400" dirty="0">
                <a:solidFill>
                  <a:schemeClr val="accent1"/>
                </a:solidFill>
                <a:latin typeface="微软雅黑" panose="020B0503020204020204" charset="-122"/>
                <a:ea typeface="微软雅黑" panose="020B0503020204020204" charset="-122"/>
                <a:sym typeface="+mn-ea"/>
              </a:rPr>
              <a:t>顾妍</a:t>
            </a:r>
            <a:r>
              <a:rPr lang="zh-CN" sz="1400" dirty="0">
                <a:solidFill>
                  <a:schemeClr val="accent1"/>
                </a:solidFill>
                <a:latin typeface="微软雅黑" panose="020B0503020204020204" charset="-122"/>
                <a:ea typeface="微软雅黑" panose="020B0503020204020204" charset="-122"/>
                <a:sym typeface="+mn-ea"/>
              </a:rPr>
              <a:t>、吴开天、陈可凡、杨帆、丁乐、卞纪源</a:t>
            </a:r>
            <a:endParaRPr lang="zh-CN" sz="1400" dirty="0">
              <a:solidFill>
                <a:schemeClr val="accent1"/>
              </a:solidFill>
              <a:latin typeface="微软雅黑" panose="020B0503020204020204" charset="-122"/>
              <a:ea typeface="微软雅黑" panose="020B0503020204020204" charset="-122"/>
              <a:sym typeface="+mn-ea"/>
            </a:endParaRPr>
          </a:p>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rPr>
              <a:t>报告</a:t>
            </a:r>
            <a:r>
              <a:rPr lang="zh-CN" altLang="en-US" sz="1400">
                <a:solidFill>
                  <a:schemeClr val="accent1"/>
                </a:solidFill>
                <a:latin typeface="微软雅黑" panose="020B0503020204020204" charset="-122"/>
                <a:ea typeface="微软雅黑" panose="020B0503020204020204" charset="-122"/>
              </a:rPr>
              <a:t>人：陈前程</a:t>
            </a:r>
            <a:endParaRPr lang="zh-CN" altLang="en-US" sz="1400" dirty="0">
              <a:solidFill>
                <a:schemeClr val="accent1"/>
              </a:solidFill>
              <a:latin typeface="微软雅黑" panose="020B0503020204020204" charset="-122"/>
              <a:ea typeface="微软雅黑" panose="020B0503020204020204" charset="-122"/>
            </a:endParaRPr>
          </a:p>
        </p:txBody>
      </p:sp>
      <p:grpSp>
        <p:nvGrpSpPr>
          <p:cNvPr id="23" name="组 22"/>
          <p:cNvGrpSpPr/>
          <p:nvPr/>
        </p:nvGrpSpPr>
        <p:grpSpPr>
          <a:xfrm>
            <a:off x="8988280" y="2915352"/>
            <a:ext cx="3203719" cy="2761547"/>
            <a:chOff x="7661032" y="3347153"/>
            <a:chExt cx="4530968" cy="2026298"/>
          </a:xfrm>
        </p:grpSpPr>
        <p:sp>
          <p:nvSpPr>
            <p:cNvPr id="18" name="矩形 17"/>
            <p:cNvSpPr/>
            <p:nvPr/>
          </p:nvSpPr>
          <p:spPr>
            <a:xfrm>
              <a:off x="7661032" y="3347154"/>
              <a:ext cx="1190868"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8926135" y="3347153"/>
              <a:ext cx="667550"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660060" y="3347153"/>
              <a:ext cx="195220"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921656" y="3347154"/>
              <a:ext cx="2270344"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 name="矩形 24"/>
          <p:cNvSpPr/>
          <p:nvPr/>
        </p:nvSpPr>
        <p:spPr>
          <a:xfrm>
            <a:off x="1300988" y="3972965"/>
            <a:ext cx="7650480" cy="521970"/>
          </a:xfrm>
          <a:prstGeom prst="rect">
            <a:avLst/>
          </a:prstGeom>
        </p:spPr>
        <p:txBody>
          <a:bodyPr wrap="none">
            <a:spAutoFit/>
          </a:bodyPr>
          <a:lstStyle/>
          <a:p>
            <a:pPr algn="l"/>
            <a:r>
              <a:rPr kumimoji="1" lang="en-US" altLang="zh-CN" sz="2800" b="1" dirty="0">
                <a:solidFill>
                  <a:schemeClr val="accent1"/>
                </a:solidFill>
                <a:latin typeface="微软雅黑" panose="020B0503020204020204" charset="-122"/>
                <a:ea typeface="微软雅黑" panose="020B0503020204020204" charset="-122"/>
                <a:cs typeface="微软雅黑" panose="020B0503020204020204" charset="-122"/>
              </a:rPr>
              <a:t>《</a:t>
            </a:r>
            <a:r>
              <a:rPr kumimoji="1" lang="zh-CN" altLang="en-US" sz="2800" b="1" dirty="0">
                <a:solidFill>
                  <a:schemeClr val="accent1"/>
                </a:solidFill>
                <a:latin typeface="微软雅黑" panose="020B0503020204020204" charset="-122"/>
                <a:ea typeface="微软雅黑" panose="020B0503020204020204" charset="-122"/>
                <a:cs typeface="微软雅黑" panose="020B0503020204020204" charset="-122"/>
              </a:rPr>
              <a:t>基于人工智能的课程考试及分析系统的研究</a:t>
            </a:r>
            <a:r>
              <a:rPr kumimoji="1" lang="en-US" altLang="zh-CN" sz="2800" b="1" dirty="0">
                <a:solidFill>
                  <a:schemeClr val="accent1"/>
                </a:solidFill>
                <a:latin typeface="微软雅黑" panose="020B0503020204020204" charset="-122"/>
                <a:ea typeface="微软雅黑" panose="020B0503020204020204" charset="-122"/>
                <a:cs typeface="微软雅黑" panose="020B0503020204020204" charset="-122"/>
              </a:rPr>
              <a:t>》</a:t>
            </a:r>
            <a:endParaRPr kumimoji="1"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06</a:t>
            </a:r>
            <a:endParaRPr kumimoji="1" lang="zh-CN" altLang="en-US" dirty="0"/>
          </a:p>
        </p:txBody>
      </p:sp>
      <p:sp>
        <p:nvSpPr>
          <p:cNvPr id="13" name="Freeform 217"/>
          <p:cNvSpPr>
            <a:spLocks noEditPoints="1"/>
          </p:cNvSpPr>
          <p:nvPr/>
        </p:nvSpPr>
        <p:spPr bwMode="auto">
          <a:xfrm>
            <a:off x="2311400" y="1282065"/>
            <a:ext cx="276161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sym typeface="+mn-ea"/>
              </a:rPr>
              <a:t>后台教学信息管理效果图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5" name="图片 4" descr="V`{JK_X0~Z19[FN8S4HR9(Q"/>
          <p:cNvPicPr>
            <a:picLocks noChangeAspect="1"/>
          </p:cNvPicPr>
          <p:nvPr/>
        </p:nvPicPr>
        <p:blipFill>
          <a:blip r:embed="rId1"/>
          <a:stretch>
            <a:fillRect/>
          </a:stretch>
        </p:blipFill>
        <p:spPr>
          <a:xfrm>
            <a:off x="2311400" y="1833245"/>
            <a:ext cx="7730490" cy="4218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07</a:t>
            </a:r>
            <a:endParaRPr kumimoji="1" lang="zh-CN" altLang="en-US" dirty="0"/>
          </a:p>
        </p:txBody>
      </p:sp>
      <p:sp>
        <p:nvSpPr>
          <p:cNvPr id="13" name="Freeform 217"/>
          <p:cNvSpPr>
            <a:spLocks noEditPoints="1"/>
          </p:cNvSpPr>
          <p:nvPr/>
        </p:nvSpPr>
        <p:spPr bwMode="auto">
          <a:xfrm>
            <a:off x="2311400" y="1282065"/>
            <a:ext cx="276161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sym typeface="+mn-ea"/>
              </a:rPr>
              <a:t>教师题库管理效果图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5" name="图片 4" descr="L$NP_(H9@$SWSJ%4PAHWRR0"/>
          <p:cNvPicPr>
            <a:picLocks noChangeAspect="1"/>
          </p:cNvPicPr>
          <p:nvPr/>
        </p:nvPicPr>
        <p:blipFill>
          <a:blip r:embed="rId1"/>
          <a:stretch>
            <a:fillRect/>
          </a:stretch>
        </p:blipFill>
        <p:spPr>
          <a:xfrm>
            <a:off x="2311400" y="1881505"/>
            <a:ext cx="7713980" cy="436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08</a:t>
            </a:r>
            <a:endParaRPr kumimoji="1" lang="zh-CN" altLang="en-US" dirty="0"/>
          </a:p>
        </p:txBody>
      </p:sp>
      <p:sp>
        <p:nvSpPr>
          <p:cNvPr id="13" name="Freeform 217"/>
          <p:cNvSpPr>
            <a:spLocks noEditPoints="1"/>
          </p:cNvSpPr>
          <p:nvPr/>
        </p:nvSpPr>
        <p:spPr bwMode="auto">
          <a:xfrm>
            <a:off x="2311400" y="1282065"/>
            <a:ext cx="276161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sym typeface="+mn-ea"/>
              </a:rPr>
              <a:t>题库的增删改等效果图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4" name="图片 26"/>
          <p:cNvPicPr>
            <a:picLocks noChangeAspect="1"/>
          </p:cNvPicPr>
          <p:nvPr/>
        </p:nvPicPr>
        <p:blipFill>
          <a:blip r:embed="rId1"/>
          <a:srcRect t="12523" r="99"/>
          <a:stretch>
            <a:fillRect/>
          </a:stretch>
        </p:blipFill>
        <p:spPr>
          <a:xfrm>
            <a:off x="2315210" y="1833245"/>
            <a:ext cx="7270750" cy="2307590"/>
          </a:xfrm>
          <a:prstGeom prst="rect">
            <a:avLst/>
          </a:prstGeom>
          <a:noFill/>
          <a:ln w="9525">
            <a:noFill/>
          </a:ln>
        </p:spPr>
      </p:pic>
      <p:pic>
        <p:nvPicPr>
          <p:cNvPr id="5" name="图片 32"/>
          <p:cNvPicPr>
            <a:picLocks noChangeAspect="1"/>
          </p:cNvPicPr>
          <p:nvPr/>
        </p:nvPicPr>
        <p:blipFill>
          <a:blip r:embed="rId2"/>
          <a:srcRect t="20833" r="142"/>
          <a:stretch>
            <a:fillRect/>
          </a:stretch>
        </p:blipFill>
        <p:spPr>
          <a:xfrm>
            <a:off x="2311400" y="4345305"/>
            <a:ext cx="7331075" cy="1983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09</a:t>
            </a:r>
            <a:endParaRPr kumimoji="1" lang="zh-CN" altLang="en-US" dirty="0"/>
          </a:p>
        </p:txBody>
      </p:sp>
      <p:sp>
        <p:nvSpPr>
          <p:cNvPr id="13" name="Freeform 217"/>
          <p:cNvSpPr>
            <a:spLocks noEditPoints="1"/>
          </p:cNvSpPr>
          <p:nvPr/>
        </p:nvSpPr>
        <p:spPr bwMode="auto">
          <a:xfrm>
            <a:off x="2311400" y="1282065"/>
            <a:ext cx="276161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sym typeface="+mn-ea"/>
              </a:rPr>
              <a:t>教师信息查看效果图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5" name="图片 4" descr="BR9B0V_V_QM(BQ)QPKQNOV2"/>
          <p:cNvPicPr>
            <a:picLocks noChangeAspect="1"/>
          </p:cNvPicPr>
          <p:nvPr/>
        </p:nvPicPr>
        <p:blipFill>
          <a:blip r:embed="rId1"/>
          <a:stretch>
            <a:fillRect/>
          </a:stretch>
        </p:blipFill>
        <p:spPr>
          <a:xfrm>
            <a:off x="2311400" y="2023745"/>
            <a:ext cx="7691755" cy="4166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10</a:t>
            </a:r>
            <a:endParaRPr kumimoji="1" lang="zh-CN" altLang="en-US" dirty="0"/>
          </a:p>
        </p:txBody>
      </p:sp>
      <p:sp>
        <p:nvSpPr>
          <p:cNvPr id="13" name="Freeform 217"/>
          <p:cNvSpPr>
            <a:spLocks noEditPoints="1"/>
          </p:cNvSpPr>
          <p:nvPr/>
        </p:nvSpPr>
        <p:spPr bwMode="auto">
          <a:xfrm>
            <a:off x="2311400" y="1282065"/>
            <a:ext cx="276161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sym typeface="+mn-ea"/>
              </a:rPr>
              <a:t>学生个人信息查看效果图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5" name="图片 4" descr="L_C)3BWHDHU}H2LNDXJP{KA"/>
          <p:cNvPicPr>
            <a:picLocks noChangeAspect="1"/>
          </p:cNvPicPr>
          <p:nvPr/>
        </p:nvPicPr>
        <p:blipFill>
          <a:blip r:embed="rId1"/>
          <a:stretch>
            <a:fillRect/>
          </a:stretch>
        </p:blipFill>
        <p:spPr>
          <a:xfrm>
            <a:off x="2311400" y="2023745"/>
            <a:ext cx="7663180" cy="3921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58666" y="3182779"/>
            <a:ext cx="4321834" cy="129159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THREE</a:t>
            </a:r>
            <a:r>
              <a:rPr lang="zh-CN" altLang="en-US" sz="2000" dirty="0">
                <a:solidFill>
                  <a:srgbClr val="FFFFFF"/>
                </a:solidFill>
                <a:ea typeface="微软雅黑" panose="020B0503020204020204" charset="-122"/>
              </a:rPr>
              <a:t>  </a:t>
            </a:r>
            <a:r>
              <a:rPr lang="zh-CN" altLang="en-US" sz="2000" dirty="0">
                <a:solidFill>
                  <a:srgbClr val="FFFFFF"/>
                </a:solidFill>
                <a:ea typeface="微软雅黑" panose="020B0503020204020204" charset="-122"/>
                <a:sym typeface="+mn-ea"/>
              </a:rPr>
              <a:t>存在问题及解决方法</a:t>
            </a:r>
            <a:endParaRPr kumimoji="1" lang="zh-CN" altLang="en-US" sz="2000" dirty="0">
              <a:solidFill>
                <a:srgbClr val="FFFFFF"/>
              </a:solidFill>
              <a:ea typeface="微软雅黑" panose="020B0503020204020204" charset="-122"/>
            </a:endParaRPr>
          </a:p>
          <a:p>
            <a:pPr defTabSz="457200">
              <a:lnSpc>
                <a:spcPct val="130000"/>
              </a:lnSpc>
            </a:pPr>
            <a:endParaRPr kumimoji="1" lang="zh-CN" altLang="en-US" sz="2000" dirty="0">
              <a:solidFill>
                <a:srgbClr val="FFFFFF"/>
              </a:solidFill>
              <a:ea typeface="微软雅黑" panose="020B0503020204020204" charset="-122"/>
            </a:endParaRPr>
          </a:p>
        </p:txBody>
      </p:sp>
      <p:sp>
        <p:nvSpPr>
          <p:cNvPr id="4" name="文本框 3"/>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03</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存在问题</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11</a:t>
            </a:r>
            <a:endParaRPr kumimoji="1" lang="zh-CN" altLang="en-US" dirty="0"/>
          </a:p>
        </p:txBody>
      </p:sp>
      <p:grpSp>
        <p:nvGrpSpPr>
          <p:cNvPr id="12" name="组 11"/>
          <p:cNvGrpSpPr/>
          <p:nvPr/>
        </p:nvGrpSpPr>
        <p:grpSpPr>
          <a:xfrm>
            <a:off x="4013200" y="1295400"/>
            <a:ext cx="4165600" cy="4165600"/>
            <a:chOff x="3974698" y="1193800"/>
            <a:chExt cx="4165600" cy="4165600"/>
          </a:xfrm>
        </p:grpSpPr>
        <p:cxnSp>
          <p:nvCxnSpPr>
            <p:cNvPr id="11" name="直线连接符 10"/>
            <p:cNvCxnSpPr/>
            <p:nvPr/>
          </p:nvCxnSpPr>
          <p:spPr>
            <a:xfrm flipH="1">
              <a:off x="3974698" y="1193800"/>
              <a:ext cx="4165600" cy="4165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3974698" y="1193800"/>
              <a:ext cx="4165600" cy="4165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4749398" y="1968500"/>
              <a:ext cx="2616200" cy="26162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4889098" y="2108200"/>
              <a:ext cx="2336800" cy="2336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990698" y="2209800"/>
              <a:ext cx="2133600" cy="2133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Freeform 119"/>
            <p:cNvSpPr>
              <a:spLocks noEditPoints="1"/>
            </p:cNvSpPr>
            <p:nvPr/>
          </p:nvSpPr>
          <p:spPr bwMode="auto">
            <a:xfrm>
              <a:off x="5684742" y="2903844"/>
              <a:ext cx="745513" cy="745513"/>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grpSp>
        <p:nvGrpSpPr>
          <p:cNvPr id="16" name="组 15"/>
          <p:cNvGrpSpPr/>
          <p:nvPr/>
        </p:nvGrpSpPr>
        <p:grpSpPr>
          <a:xfrm>
            <a:off x="1186419" y="1096634"/>
            <a:ext cx="2787038" cy="3464583"/>
            <a:chOff x="1186419" y="1096634"/>
            <a:chExt cx="2787038" cy="3464583"/>
          </a:xfrm>
        </p:grpSpPr>
        <p:sp>
          <p:nvSpPr>
            <p:cNvPr id="15" name="矩形 14"/>
            <p:cNvSpPr/>
            <p:nvPr/>
          </p:nvSpPr>
          <p:spPr>
            <a:xfrm>
              <a:off x="1186419" y="1096634"/>
              <a:ext cx="2743200" cy="2851785"/>
            </a:xfrm>
            <a:prstGeom prst="rect">
              <a:avLst/>
            </a:prstGeom>
          </p:spPr>
          <p:txBody>
            <a:bodyPr wrap="none">
              <a:spAutoFit/>
            </a:bodyPr>
            <a:lstStyle/>
            <a:p>
              <a:pPr defTabSz="609600">
                <a:lnSpc>
                  <a:spcPct val="130000"/>
                </a:lnSpc>
              </a:pPr>
              <a:r>
                <a:rPr lang="en-US" altLang="zh-CN" sz="13800" dirty="0">
                  <a:solidFill>
                    <a:schemeClr val="accent3"/>
                  </a:solidFill>
                  <a:ea typeface="微软雅黑" panose="020B0503020204020204" charset="-122"/>
                </a:rPr>
                <a:t>01</a:t>
              </a:r>
              <a:endParaRPr lang="en-US" altLang="zh-CN" sz="13800" dirty="0">
                <a:solidFill>
                  <a:schemeClr val="accent3"/>
                </a:solidFill>
                <a:ea typeface="微软雅黑" panose="020B0503020204020204" charset="-122"/>
              </a:endParaRPr>
            </a:p>
          </p:txBody>
        </p:sp>
        <p:sp>
          <p:nvSpPr>
            <p:cNvPr id="13" name="文本框 8"/>
            <p:cNvSpPr txBox="1"/>
            <p:nvPr/>
          </p:nvSpPr>
          <p:spPr>
            <a:xfrm>
              <a:off x="1186419" y="3750957"/>
              <a:ext cx="278703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1200" dirty="0">
                  <a:solidFill>
                    <a:schemeClr val="accent1">
                      <a:lumMod val="50000"/>
                    </a:schemeClr>
                  </a:solidFill>
                  <a:latin typeface="微软雅黑" panose="020B0503020204020204" charset="-122"/>
                  <a:ea typeface="微软雅黑" panose="020B0503020204020204" charset="-122"/>
                </a:rPr>
                <a:t>目前组卷算法还是初步构想了大概的思路，还未具体实现以及做到最优解的效果，需要进一步研究。</a:t>
              </a:r>
              <a:endParaRPr lang="zh-CN" sz="1200" dirty="0">
                <a:solidFill>
                  <a:schemeClr val="accent1">
                    <a:lumMod val="50000"/>
                  </a:schemeClr>
                </a:solidFill>
                <a:latin typeface="微软雅黑" panose="020B0503020204020204" charset="-122"/>
                <a:ea typeface="微软雅黑" panose="020B0503020204020204" charset="-122"/>
              </a:endParaRPr>
            </a:p>
          </p:txBody>
        </p:sp>
        <p:sp>
          <p:nvSpPr>
            <p:cNvPr id="14" name="矩形 13"/>
            <p:cNvSpPr/>
            <p:nvPr/>
          </p:nvSpPr>
          <p:spPr>
            <a:xfrm>
              <a:off x="1186419" y="3262153"/>
              <a:ext cx="995680" cy="410845"/>
            </a:xfrm>
            <a:prstGeom prst="rect">
              <a:avLst/>
            </a:prstGeom>
          </p:spPr>
          <p:txBody>
            <a:bodyPr wrap="none">
              <a:spAutoFit/>
            </a:bodyPr>
            <a:lstStyle/>
            <a:p>
              <a:pPr defTabSz="609600">
                <a:lnSpc>
                  <a:spcPct val="130000"/>
                </a:lnSpc>
              </a:pPr>
              <a:r>
                <a:rPr lang="zh-CN" sz="1600" b="1" dirty="0">
                  <a:solidFill>
                    <a:schemeClr val="accent3"/>
                  </a:solidFill>
                  <a:ea typeface="微软雅黑" panose="020B0503020204020204" charset="-122"/>
                </a:rPr>
                <a:t>算法问题</a:t>
              </a:r>
              <a:endParaRPr lang="zh-CN" sz="1600" b="1" dirty="0">
                <a:solidFill>
                  <a:schemeClr val="accent3"/>
                </a:solidFill>
                <a:ea typeface="微软雅黑" panose="020B0503020204020204" charset="-122"/>
              </a:endParaRPr>
            </a:p>
          </p:txBody>
        </p:sp>
      </p:grpSp>
      <p:grpSp>
        <p:nvGrpSpPr>
          <p:cNvPr id="17" name="组 16"/>
          <p:cNvGrpSpPr/>
          <p:nvPr/>
        </p:nvGrpSpPr>
        <p:grpSpPr>
          <a:xfrm>
            <a:off x="8310257" y="1096634"/>
            <a:ext cx="2787038" cy="3464583"/>
            <a:chOff x="1186419" y="1096634"/>
            <a:chExt cx="2787038" cy="3464583"/>
          </a:xfrm>
        </p:grpSpPr>
        <p:sp>
          <p:nvSpPr>
            <p:cNvPr id="18" name="矩形 17"/>
            <p:cNvSpPr/>
            <p:nvPr/>
          </p:nvSpPr>
          <p:spPr>
            <a:xfrm>
              <a:off x="1186419" y="1096634"/>
              <a:ext cx="2146742" cy="2853089"/>
            </a:xfrm>
            <a:prstGeom prst="rect">
              <a:avLst/>
            </a:prstGeom>
          </p:spPr>
          <p:txBody>
            <a:bodyPr wrap="none">
              <a:spAutoFit/>
            </a:bodyPr>
            <a:lstStyle/>
            <a:p>
              <a:pPr defTabSz="609600">
                <a:lnSpc>
                  <a:spcPct val="130000"/>
                </a:lnSpc>
              </a:pPr>
              <a:r>
                <a:rPr lang="en-US" altLang="zh-CN" sz="13800" dirty="0">
                  <a:solidFill>
                    <a:schemeClr val="accent3">
                      <a:lumMod val="75000"/>
                    </a:schemeClr>
                  </a:solidFill>
                  <a:ea typeface="微软雅黑" panose="020B0503020204020204" charset="-122"/>
                </a:rPr>
                <a:t>02</a:t>
              </a:r>
              <a:endParaRPr lang="en-US" altLang="zh-CN" sz="13800" dirty="0">
                <a:solidFill>
                  <a:schemeClr val="accent3">
                    <a:lumMod val="75000"/>
                  </a:schemeClr>
                </a:solidFill>
                <a:ea typeface="微软雅黑" panose="020B0503020204020204" charset="-122"/>
              </a:endParaRPr>
            </a:p>
          </p:txBody>
        </p:sp>
        <p:sp>
          <p:nvSpPr>
            <p:cNvPr id="19" name="文本框 8"/>
            <p:cNvSpPr txBox="1"/>
            <p:nvPr/>
          </p:nvSpPr>
          <p:spPr>
            <a:xfrm>
              <a:off x="1186419" y="3750957"/>
              <a:ext cx="278703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1200" dirty="0">
                  <a:solidFill>
                    <a:schemeClr val="accent1">
                      <a:lumMod val="50000"/>
                    </a:schemeClr>
                  </a:solidFill>
                  <a:latin typeface="微软雅黑" panose="020B0503020204020204" charset="-122"/>
                  <a:ea typeface="微软雅黑" panose="020B0503020204020204" charset="-122"/>
                </a:rPr>
                <a:t>在实际的场景中，在线考试的人数一般会很多，这就需要我们考虑高并发问题，处理好高并发是提升系统性能的关键。</a:t>
              </a:r>
              <a:endParaRPr lang="zh-CN" sz="1200" dirty="0">
                <a:solidFill>
                  <a:schemeClr val="accent1">
                    <a:lumMod val="50000"/>
                  </a:schemeClr>
                </a:solidFill>
                <a:latin typeface="微软雅黑" panose="020B0503020204020204" charset="-122"/>
                <a:ea typeface="微软雅黑" panose="020B0503020204020204" charset="-122"/>
              </a:endParaRPr>
            </a:p>
          </p:txBody>
        </p:sp>
        <p:sp>
          <p:nvSpPr>
            <p:cNvPr id="20" name="矩形 19"/>
            <p:cNvSpPr/>
            <p:nvPr/>
          </p:nvSpPr>
          <p:spPr>
            <a:xfrm>
              <a:off x="1186419" y="3262153"/>
              <a:ext cx="1198880" cy="410845"/>
            </a:xfrm>
            <a:prstGeom prst="rect">
              <a:avLst/>
            </a:prstGeom>
          </p:spPr>
          <p:txBody>
            <a:bodyPr wrap="none">
              <a:spAutoFit/>
            </a:bodyPr>
            <a:lstStyle/>
            <a:p>
              <a:pPr defTabSz="609600">
                <a:lnSpc>
                  <a:spcPct val="130000"/>
                </a:lnSpc>
              </a:pPr>
              <a:r>
                <a:rPr lang="zh-CN" sz="1600" b="1" dirty="0">
                  <a:solidFill>
                    <a:schemeClr val="accent3">
                      <a:lumMod val="75000"/>
                    </a:schemeClr>
                  </a:solidFill>
                  <a:ea typeface="微软雅黑" panose="020B0503020204020204" charset="-122"/>
                </a:rPr>
                <a:t>高并发问题</a:t>
              </a:r>
              <a:endParaRPr lang="zh-CN" sz="1600" b="1" dirty="0">
                <a:solidFill>
                  <a:schemeClr val="accent3">
                    <a:lumMod val="75000"/>
                  </a:schemeClr>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存在问题</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12</a:t>
            </a:r>
            <a:endParaRPr kumimoji="1" lang="zh-CN" altLang="en-US" dirty="0"/>
          </a:p>
        </p:txBody>
      </p:sp>
      <p:grpSp>
        <p:nvGrpSpPr>
          <p:cNvPr id="12" name="组 11"/>
          <p:cNvGrpSpPr/>
          <p:nvPr/>
        </p:nvGrpSpPr>
        <p:grpSpPr>
          <a:xfrm>
            <a:off x="4013200" y="1295400"/>
            <a:ext cx="4165600" cy="4165600"/>
            <a:chOff x="3974698" y="1193800"/>
            <a:chExt cx="4165600" cy="4165600"/>
          </a:xfrm>
        </p:grpSpPr>
        <p:cxnSp>
          <p:nvCxnSpPr>
            <p:cNvPr id="11" name="直线连接符 10"/>
            <p:cNvCxnSpPr/>
            <p:nvPr/>
          </p:nvCxnSpPr>
          <p:spPr>
            <a:xfrm flipH="1">
              <a:off x="3974698" y="1193800"/>
              <a:ext cx="4165600" cy="4165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3974698" y="1193800"/>
              <a:ext cx="4165600" cy="4165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4749398" y="1968500"/>
              <a:ext cx="2616200" cy="26162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4889098" y="2108200"/>
              <a:ext cx="2336800" cy="2336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990698" y="2209800"/>
              <a:ext cx="2133600" cy="2133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Freeform 119"/>
            <p:cNvSpPr>
              <a:spLocks noEditPoints="1"/>
            </p:cNvSpPr>
            <p:nvPr/>
          </p:nvSpPr>
          <p:spPr bwMode="auto">
            <a:xfrm>
              <a:off x="5684742" y="2903844"/>
              <a:ext cx="745513" cy="745513"/>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grpSp>
        <p:nvGrpSpPr>
          <p:cNvPr id="16" name="组 15"/>
          <p:cNvGrpSpPr/>
          <p:nvPr/>
        </p:nvGrpSpPr>
        <p:grpSpPr>
          <a:xfrm>
            <a:off x="1186419" y="1096634"/>
            <a:ext cx="2827043" cy="3464583"/>
            <a:chOff x="1186419" y="1096634"/>
            <a:chExt cx="2827043" cy="3464583"/>
          </a:xfrm>
        </p:grpSpPr>
        <p:sp>
          <p:nvSpPr>
            <p:cNvPr id="15" name="矩形 14"/>
            <p:cNvSpPr/>
            <p:nvPr/>
          </p:nvSpPr>
          <p:spPr>
            <a:xfrm>
              <a:off x="1186419" y="1096634"/>
              <a:ext cx="2743200" cy="2851785"/>
            </a:xfrm>
            <a:prstGeom prst="rect">
              <a:avLst/>
            </a:prstGeom>
          </p:spPr>
          <p:txBody>
            <a:bodyPr wrap="none">
              <a:spAutoFit/>
            </a:bodyPr>
            <a:lstStyle/>
            <a:p>
              <a:pPr defTabSz="609600">
                <a:lnSpc>
                  <a:spcPct val="130000"/>
                </a:lnSpc>
              </a:pPr>
              <a:r>
                <a:rPr lang="en-US" altLang="zh-CN" sz="13800" dirty="0">
                  <a:solidFill>
                    <a:schemeClr val="accent3"/>
                  </a:solidFill>
                  <a:ea typeface="微软雅黑" panose="020B0503020204020204" charset="-122"/>
                </a:rPr>
                <a:t>03</a:t>
              </a:r>
              <a:endParaRPr lang="en-US" altLang="zh-CN" sz="13800" dirty="0">
                <a:solidFill>
                  <a:schemeClr val="accent3"/>
                </a:solidFill>
                <a:ea typeface="微软雅黑" panose="020B0503020204020204" charset="-122"/>
              </a:endParaRPr>
            </a:p>
          </p:txBody>
        </p:sp>
        <p:sp>
          <p:nvSpPr>
            <p:cNvPr id="13" name="文本框 8"/>
            <p:cNvSpPr txBox="1"/>
            <p:nvPr/>
          </p:nvSpPr>
          <p:spPr>
            <a:xfrm>
              <a:off x="1226424" y="3750957"/>
              <a:ext cx="278703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1200" dirty="0">
                  <a:solidFill>
                    <a:schemeClr val="accent1">
                      <a:lumMod val="50000"/>
                    </a:schemeClr>
                  </a:solidFill>
                  <a:latin typeface="微软雅黑" panose="020B0503020204020204" charset="-122"/>
                  <a:ea typeface="微软雅黑" panose="020B0503020204020204" charset="-122"/>
                </a:rPr>
                <a:t>在满足用户性能的前提下，我们更应该给用户一个良好的界面体验，真正做到人机交互。</a:t>
              </a:r>
              <a:endParaRPr lang="zh-CN" sz="1200" dirty="0">
                <a:solidFill>
                  <a:schemeClr val="accent1">
                    <a:lumMod val="50000"/>
                  </a:schemeClr>
                </a:solidFill>
                <a:latin typeface="微软雅黑" panose="020B0503020204020204" charset="-122"/>
                <a:ea typeface="微软雅黑" panose="020B0503020204020204" charset="-122"/>
              </a:endParaRPr>
            </a:p>
          </p:txBody>
        </p:sp>
        <p:sp>
          <p:nvSpPr>
            <p:cNvPr id="14" name="矩形 13"/>
            <p:cNvSpPr/>
            <p:nvPr/>
          </p:nvSpPr>
          <p:spPr>
            <a:xfrm>
              <a:off x="1186419" y="3262153"/>
              <a:ext cx="1183005" cy="410845"/>
            </a:xfrm>
            <a:prstGeom prst="rect">
              <a:avLst/>
            </a:prstGeom>
          </p:spPr>
          <p:txBody>
            <a:bodyPr wrap="none">
              <a:spAutoFit/>
            </a:bodyPr>
            <a:lstStyle/>
            <a:p>
              <a:pPr defTabSz="609600">
                <a:lnSpc>
                  <a:spcPct val="130000"/>
                </a:lnSpc>
              </a:pPr>
              <a:r>
                <a:rPr lang="en-US" altLang="zh-CN" sz="1600" b="1" dirty="0">
                  <a:solidFill>
                    <a:schemeClr val="accent3"/>
                  </a:solidFill>
                  <a:ea typeface="微软雅黑" panose="020B0503020204020204" charset="-122"/>
                </a:rPr>
                <a:t>UI</a:t>
              </a:r>
              <a:r>
                <a:rPr lang="zh-CN" altLang="en-US" sz="1600" b="1" dirty="0">
                  <a:solidFill>
                    <a:schemeClr val="accent3"/>
                  </a:solidFill>
                  <a:ea typeface="微软雅黑" panose="020B0503020204020204" charset="-122"/>
                </a:rPr>
                <a:t>效果问题</a:t>
              </a:r>
              <a:endParaRPr lang="zh-CN" altLang="en-US" sz="1600" b="1" dirty="0">
                <a:solidFill>
                  <a:schemeClr val="accent3"/>
                </a:solidFill>
                <a:ea typeface="微软雅黑" panose="020B0503020204020204" charset="-122"/>
              </a:endParaRPr>
            </a:p>
          </p:txBody>
        </p:sp>
      </p:grpSp>
      <p:grpSp>
        <p:nvGrpSpPr>
          <p:cNvPr id="17" name="组 16"/>
          <p:cNvGrpSpPr/>
          <p:nvPr/>
        </p:nvGrpSpPr>
        <p:grpSpPr>
          <a:xfrm>
            <a:off x="8310257" y="1096634"/>
            <a:ext cx="2787038" cy="3464583"/>
            <a:chOff x="1186419" y="1096634"/>
            <a:chExt cx="2787038" cy="3464583"/>
          </a:xfrm>
        </p:grpSpPr>
        <p:sp>
          <p:nvSpPr>
            <p:cNvPr id="18" name="矩形 17"/>
            <p:cNvSpPr/>
            <p:nvPr/>
          </p:nvSpPr>
          <p:spPr>
            <a:xfrm>
              <a:off x="1186419" y="1096634"/>
              <a:ext cx="2743200" cy="2851785"/>
            </a:xfrm>
            <a:prstGeom prst="rect">
              <a:avLst/>
            </a:prstGeom>
          </p:spPr>
          <p:txBody>
            <a:bodyPr wrap="none">
              <a:spAutoFit/>
            </a:bodyPr>
            <a:lstStyle/>
            <a:p>
              <a:pPr defTabSz="609600">
                <a:lnSpc>
                  <a:spcPct val="130000"/>
                </a:lnSpc>
              </a:pPr>
              <a:r>
                <a:rPr lang="en-US" altLang="zh-CN" sz="13800" dirty="0">
                  <a:solidFill>
                    <a:schemeClr val="accent3">
                      <a:lumMod val="75000"/>
                    </a:schemeClr>
                  </a:solidFill>
                  <a:ea typeface="微软雅黑" panose="020B0503020204020204" charset="-122"/>
                </a:rPr>
                <a:t>04</a:t>
              </a:r>
              <a:endParaRPr lang="en-US" altLang="zh-CN" sz="13800" dirty="0">
                <a:solidFill>
                  <a:schemeClr val="accent3">
                    <a:lumMod val="75000"/>
                  </a:schemeClr>
                </a:solidFill>
                <a:ea typeface="微软雅黑" panose="020B0503020204020204" charset="-122"/>
              </a:endParaRPr>
            </a:p>
          </p:txBody>
        </p:sp>
        <p:sp>
          <p:nvSpPr>
            <p:cNvPr id="19" name="文本框 8"/>
            <p:cNvSpPr txBox="1"/>
            <p:nvPr/>
          </p:nvSpPr>
          <p:spPr>
            <a:xfrm>
              <a:off x="1186419" y="3750957"/>
              <a:ext cx="278703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1200" dirty="0">
                  <a:solidFill>
                    <a:schemeClr val="accent1">
                      <a:lumMod val="50000"/>
                    </a:schemeClr>
                  </a:solidFill>
                  <a:latin typeface="微软雅黑" panose="020B0503020204020204" charset="-122"/>
                  <a:ea typeface="微软雅黑" panose="020B0503020204020204" charset="-122"/>
                </a:rPr>
                <a:t>对于学生的信息以及他们考试的成绩等，系统应该保证信息不会出错，这在实际的应用中也是至关重要的。</a:t>
              </a:r>
              <a:endParaRPr lang="zh-CN" sz="1200" dirty="0">
                <a:solidFill>
                  <a:schemeClr val="accent1">
                    <a:lumMod val="50000"/>
                  </a:schemeClr>
                </a:solidFill>
                <a:latin typeface="微软雅黑" panose="020B0503020204020204" charset="-122"/>
                <a:ea typeface="微软雅黑" panose="020B0503020204020204" charset="-122"/>
              </a:endParaRPr>
            </a:p>
          </p:txBody>
        </p:sp>
        <p:sp>
          <p:nvSpPr>
            <p:cNvPr id="20" name="矩形 19"/>
            <p:cNvSpPr/>
            <p:nvPr/>
          </p:nvSpPr>
          <p:spPr>
            <a:xfrm>
              <a:off x="1186419" y="3262153"/>
              <a:ext cx="1605280" cy="410845"/>
            </a:xfrm>
            <a:prstGeom prst="rect">
              <a:avLst/>
            </a:prstGeom>
          </p:spPr>
          <p:txBody>
            <a:bodyPr wrap="none">
              <a:spAutoFit/>
            </a:bodyPr>
            <a:lstStyle/>
            <a:p>
              <a:pPr defTabSz="609600">
                <a:lnSpc>
                  <a:spcPct val="130000"/>
                </a:lnSpc>
              </a:pPr>
              <a:r>
                <a:rPr lang="zh-CN" sz="1600" b="1" dirty="0">
                  <a:solidFill>
                    <a:schemeClr val="accent3">
                      <a:lumMod val="75000"/>
                    </a:schemeClr>
                  </a:solidFill>
                  <a:ea typeface="微软雅黑" panose="020B0503020204020204" charset="-122"/>
                </a:rPr>
                <a:t>数据安全性问题</a:t>
              </a:r>
              <a:endParaRPr lang="zh-CN" sz="1600" b="1" dirty="0">
                <a:solidFill>
                  <a:schemeClr val="accent3">
                    <a:lumMod val="75000"/>
                  </a:schemeClr>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解决方法</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13</a:t>
            </a:r>
            <a:endParaRPr kumimoji="1" lang="zh-CN" altLang="en-US" dirty="0"/>
          </a:p>
        </p:txBody>
      </p:sp>
      <p:sp>
        <p:nvSpPr>
          <p:cNvPr id="26" name="任意形状 25"/>
          <p:cNvSpPr/>
          <p:nvPr/>
        </p:nvSpPr>
        <p:spPr>
          <a:xfrm>
            <a:off x="1193232" y="1219602"/>
            <a:ext cx="3681804" cy="922020"/>
          </a:xfrm>
          <a:custGeom>
            <a:avLst/>
            <a:gdLst>
              <a:gd name="connsiteX0" fmla="*/ 1840902 w 3681804"/>
              <a:gd name="connsiteY0" fmla="*/ 0 h 922020"/>
              <a:gd name="connsiteX1" fmla="*/ 3619591 w 3681804"/>
              <a:gd name="connsiteY1" fmla="*/ 838824 h 922020"/>
              <a:gd name="connsiteX2" fmla="*/ 3681804 w 3681804"/>
              <a:gd name="connsiteY2" fmla="*/ 922020 h 922020"/>
              <a:gd name="connsiteX3" fmla="*/ 0 w 3681804"/>
              <a:gd name="connsiteY3" fmla="*/ 922020 h 922020"/>
              <a:gd name="connsiteX4" fmla="*/ 62213 w 3681804"/>
              <a:gd name="connsiteY4" fmla="*/ 838824 h 922020"/>
              <a:gd name="connsiteX5" fmla="*/ 1840902 w 3681804"/>
              <a:gd name="connsiteY5" fmla="*/ 0 h 92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1804" h="922020">
                <a:moveTo>
                  <a:pt x="1840902" y="0"/>
                </a:moveTo>
                <a:cubicBezTo>
                  <a:pt x="2556989" y="0"/>
                  <a:pt x="3196811" y="326533"/>
                  <a:pt x="3619591" y="838824"/>
                </a:cubicBezTo>
                <a:lnTo>
                  <a:pt x="3681804" y="922020"/>
                </a:lnTo>
                <a:lnTo>
                  <a:pt x="0" y="922020"/>
                </a:lnTo>
                <a:lnTo>
                  <a:pt x="62213" y="838824"/>
                </a:lnTo>
                <a:cubicBezTo>
                  <a:pt x="484994" y="326533"/>
                  <a:pt x="1124815" y="0"/>
                  <a:pt x="1840902"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t>01</a:t>
            </a:r>
            <a:endParaRPr kumimoji="1" lang="zh-CN" altLang="en-US" sz="3600" dirty="0"/>
          </a:p>
        </p:txBody>
      </p:sp>
      <p:sp>
        <p:nvSpPr>
          <p:cNvPr id="34" name="任意形状 33"/>
          <p:cNvSpPr/>
          <p:nvPr/>
        </p:nvSpPr>
        <p:spPr>
          <a:xfrm>
            <a:off x="776704" y="2141622"/>
            <a:ext cx="4514860" cy="922020"/>
          </a:xfrm>
          <a:custGeom>
            <a:avLst/>
            <a:gdLst>
              <a:gd name="connsiteX0" fmla="*/ 416528 w 4514860"/>
              <a:gd name="connsiteY0" fmla="*/ 0 h 922020"/>
              <a:gd name="connsiteX1" fmla="*/ 4098332 w 4514860"/>
              <a:gd name="connsiteY1" fmla="*/ 0 h 922020"/>
              <a:gd name="connsiteX2" fmla="*/ 4168814 w 4514860"/>
              <a:gd name="connsiteY2" fmla="*/ 94255 h 922020"/>
              <a:gd name="connsiteX3" fmla="*/ 4503455 w 4514860"/>
              <a:gd name="connsiteY3" fmla="*/ 862464 h 922020"/>
              <a:gd name="connsiteX4" fmla="*/ 4514860 w 4514860"/>
              <a:gd name="connsiteY4" fmla="*/ 922020 h 922020"/>
              <a:gd name="connsiteX5" fmla="*/ 0 w 4514860"/>
              <a:gd name="connsiteY5" fmla="*/ 922020 h 922020"/>
              <a:gd name="connsiteX6" fmla="*/ 11406 w 4514860"/>
              <a:gd name="connsiteY6" fmla="*/ 862464 h 922020"/>
              <a:gd name="connsiteX7" fmla="*/ 346046 w 4514860"/>
              <a:gd name="connsiteY7" fmla="*/ 94255 h 92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4860" h="922020">
                <a:moveTo>
                  <a:pt x="416528" y="0"/>
                </a:moveTo>
                <a:lnTo>
                  <a:pt x="4098332" y="0"/>
                </a:lnTo>
                <a:lnTo>
                  <a:pt x="4168814" y="94255"/>
                </a:lnTo>
                <a:cubicBezTo>
                  <a:pt x="4324152" y="324185"/>
                  <a:pt x="4439093" y="583650"/>
                  <a:pt x="4503455" y="862464"/>
                </a:cubicBezTo>
                <a:lnTo>
                  <a:pt x="4514860" y="922020"/>
                </a:lnTo>
                <a:lnTo>
                  <a:pt x="0" y="922020"/>
                </a:lnTo>
                <a:lnTo>
                  <a:pt x="11406" y="862464"/>
                </a:lnTo>
                <a:cubicBezTo>
                  <a:pt x="75767" y="583650"/>
                  <a:pt x="190709" y="324185"/>
                  <a:pt x="346046" y="9425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t>02</a:t>
            </a:r>
            <a:endParaRPr kumimoji="1" lang="zh-CN" altLang="en-US" sz="3600" dirty="0"/>
          </a:p>
        </p:txBody>
      </p:sp>
      <p:sp>
        <p:nvSpPr>
          <p:cNvPr id="36" name="任意形状 35"/>
          <p:cNvSpPr/>
          <p:nvPr/>
        </p:nvSpPr>
        <p:spPr>
          <a:xfrm>
            <a:off x="729084" y="3063642"/>
            <a:ext cx="4610100" cy="922020"/>
          </a:xfrm>
          <a:custGeom>
            <a:avLst/>
            <a:gdLst>
              <a:gd name="connsiteX0" fmla="*/ 46291 w 4610100"/>
              <a:gd name="connsiteY0" fmla="*/ 0 h 922020"/>
              <a:gd name="connsiteX1" fmla="*/ 4563810 w 4610100"/>
              <a:gd name="connsiteY1" fmla="*/ 0 h 922020"/>
              <a:gd name="connsiteX2" fmla="*/ 4598200 w 4610100"/>
              <a:gd name="connsiteY2" fmla="*/ 225332 h 922020"/>
              <a:gd name="connsiteX3" fmla="*/ 4610100 w 4610100"/>
              <a:gd name="connsiteY3" fmla="*/ 461010 h 922020"/>
              <a:gd name="connsiteX4" fmla="*/ 4598200 w 4610100"/>
              <a:gd name="connsiteY4" fmla="*/ 696688 h 922020"/>
              <a:gd name="connsiteX5" fmla="*/ 4563810 w 4610100"/>
              <a:gd name="connsiteY5" fmla="*/ 922020 h 922020"/>
              <a:gd name="connsiteX6" fmla="*/ 46291 w 4610100"/>
              <a:gd name="connsiteY6" fmla="*/ 922020 h 922020"/>
              <a:gd name="connsiteX7" fmla="*/ 11901 w 4610100"/>
              <a:gd name="connsiteY7" fmla="*/ 696688 h 922020"/>
              <a:gd name="connsiteX8" fmla="*/ 0 w 4610100"/>
              <a:gd name="connsiteY8" fmla="*/ 461010 h 922020"/>
              <a:gd name="connsiteX9" fmla="*/ 11901 w 4610100"/>
              <a:gd name="connsiteY9" fmla="*/ 225332 h 92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0100" h="922020">
                <a:moveTo>
                  <a:pt x="46291" y="0"/>
                </a:moveTo>
                <a:lnTo>
                  <a:pt x="4563810" y="0"/>
                </a:lnTo>
                <a:lnTo>
                  <a:pt x="4598200" y="225332"/>
                </a:lnTo>
                <a:cubicBezTo>
                  <a:pt x="4606069" y="302821"/>
                  <a:pt x="4610100" y="381445"/>
                  <a:pt x="4610100" y="461010"/>
                </a:cubicBezTo>
                <a:cubicBezTo>
                  <a:pt x="4610100" y="540575"/>
                  <a:pt x="4606069" y="619199"/>
                  <a:pt x="4598200" y="696688"/>
                </a:cubicBezTo>
                <a:lnTo>
                  <a:pt x="4563810" y="922020"/>
                </a:lnTo>
                <a:lnTo>
                  <a:pt x="46291" y="922020"/>
                </a:lnTo>
                <a:lnTo>
                  <a:pt x="11901" y="696688"/>
                </a:lnTo>
                <a:cubicBezTo>
                  <a:pt x="4031" y="619199"/>
                  <a:pt x="0" y="540575"/>
                  <a:pt x="0" y="461010"/>
                </a:cubicBezTo>
                <a:cubicBezTo>
                  <a:pt x="0" y="381445"/>
                  <a:pt x="4031" y="302821"/>
                  <a:pt x="11901" y="22533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t>03</a:t>
            </a:r>
            <a:endParaRPr kumimoji="1" lang="zh-CN" altLang="en-US" sz="3600" dirty="0"/>
          </a:p>
        </p:txBody>
      </p:sp>
      <p:sp>
        <p:nvSpPr>
          <p:cNvPr id="38" name="任意形状 37"/>
          <p:cNvSpPr/>
          <p:nvPr/>
        </p:nvSpPr>
        <p:spPr>
          <a:xfrm>
            <a:off x="775376" y="3985662"/>
            <a:ext cx="4517519" cy="922020"/>
          </a:xfrm>
          <a:custGeom>
            <a:avLst/>
            <a:gdLst>
              <a:gd name="connsiteX0" fmla="*/ 0 w 4517519"/>
              <a:gd name="connsiteY0" fmla="*/ 0 h 922020"/>
              <a:gd name="connsiteX1" fmla="*/ 4517519 w 4517519"/>
              <a:gd name="connsiteY1" fmla="*/ 0 h 922020"/>
              <a:gd name="connsiteX2" fmla="*/ 4516979 w 4517519"/>
              <a:gd name="connsiteY2" fmla="*/ 3538 h 922020"/>
              <a:gd name="connsiteX3" fmla="*/ 4170143 w 4517519"/>
              <a:gd name="connsiteY3" fmla="*/ 827766 h 922020"/>
              <a:gd name="connsiteX4" fmla="*/ 4099661 w 4517519"/>
              <a:gd name="connsiteY4" fmla="*/ 922020 h 922020"/>
              <a:gd name="connsiteX5" fmla="*/ 417858 w 4517519"/>
              <a:gd name="connsiteY5" fmla="*/ 922020 h 922020"/>
              <a:gd name="connsiteX6" fmla="*/ 347376 w 4517519"/>
              <a:gd name="connsiteY6" fmla="*/ 827766 h 922020"/>
              <a:gd name="connsiteX7" fmla="*/ 540 w 4517519"/>
              <a:gd name="connsiteY7" fmla="*/ 3538 h 92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7519" h="922020">
                <a:moveTo>
                  <a:pt x="0" y="0"/>
                </a:moveTo>
                <a:lnTo>
                  <a:pt x="4517519" y="0"/>
                </a:lnTo>
                <a:lnTo>
                  <a:pt x="4516979" y="3538"/>
                </a:lnTo>
                <a:cubicBezTo>
                  <a:pt x="4455568" y="303645"/>
                  <a:pt x="4335837" y="582507"/>
                  <a:pt x="4170143" y="827766"/>
                </a:cubicBezTo>
                <a:lnTo>
                  <a:pt x="4099661" y="922020"/>
                </a:lnTo>
                <a:lnTo>
                  <a:pt x="417858" y="922020"/>
                </a:lnTo>
                <a:lnTo>
                  <a:pt x="347376" y="827766"/>
                </a:lnTo>
                <a:cubicBezTo>
                  <a:pt x="181682" y="582507"/>
                  <a:pt x="61950" y="303645"/>
                  <a:pt x="540" y="3538"/>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t>04</a:t>
            </a:r>
            <a:endParaRPr kumimoji="1" lang="zh-CN" altLang="en-US" sz="3600" dirty="0"/>
          </a:p>
        </p:txBody>
      </p:sp>
      <p:sp>
        <p:nvSpPr>
          <p:cNvPr id="39" name="任意形状 38"/>
          <p:cNvSpPr/>
          <p:nvPr/>
        </p:nvSpPr>
        <p:spPr>
          <a:xfrm>
            <a:off x="1193234" y="4907682"/>
            <a:ext cx="3681803" cy="922020"/>
          </a:xfrm>
          <a:custGeom>
            <a:avLst/>
            <a:gdLst>
              <a:gd name="connsiteX0" fmla="*/ 0 w 3681803"/>
              <a:gd name="connsiteY0" fmla="*/ 0 h 922020"/>
              <a:gd name="connsiteX1" fmla="*/ 3681803 w 3681803"/>
              <a:gd name="connsiteY1" fmla="*/ 0 h 922020"/>
              <a:gd name="connsiteX2" fmla="*/ 3619590 w 3681803"/>
              <a:gd name="connsiteY2" fmla="*/ 83196 h 922020"/>
              <a:gd name="connsiteX3" fmla="*/ 1840901 w 3681803"/>
              <a:gd name="connsiteY3" fmla="*/ 922020 h 922020"/>
              <a:gd name="connsiteX4" fmla="*/ 62213 w 3681803"/>
              <a:gd name="connsiteY4" fmla="*/ 83196 h 922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803" h="922020">
                <a:moveTo>
                  <a:pt x="0" y="0"/>
                </a:moveTo>
                <a:lnTo>
                  <a:pt x="3681803" y="0"/>
                </a:lnTo>
                <a:lnTo>
                  <a:pt x="3619590" y="83196"/>
                </a:lnTo>
                <a:cubicBezTo>
                  <a:pt x="3196810" y="595487"/>
                  <a:pt x="2556988" y="922020"/>
                  <a:pt x="1840901" y="922020"/>
                </a:cubicBezTo>
                <a:cubicBezTo>
                  <a:pt x="1124814" y="922020"/>
                  <a:pt x="484993" y="595487"/>
                  <a:pt x="62213" y="83196"/>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p>
        </p:txBody>
      </p:sp>
      <p:grpSp>
        <p:nvGrpSpPr>
          <p:cNvPr id="43" name="组 42"/>
          <p:cNvGrpSpPr/>
          <p:nvPr/>
        </p:nvGrpSpPr>
        <p:grpSpPr>
          <a:xfrm>
            <a:off x="5860136" y="722514"/>
            <a:ext cx="2787038" cy="1002665"/>
            <a:chOff x="5677450" y="722514"/>
            <a:chExt cx="2787038" cy="1002665"/>
          </a:xfrm>
        </p:grpSpPr>
        <p:sp>
          <p:nvSpPr>
            <p:cNvPr id="41" name="文本框 8"/>
            <p:cNvSpPr txBox="1"/>
            <p:nvPr/>
          </p:nvSpPr>
          <p:spPr>
            <a:xfrm>
              <a:off x="5677450" y="1154314"/>
              <a:ext cx="2787038"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通过设计更多的约束条件来达到拥有更多的最优解。</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42" name="矩形 41"/>
            <p:cNvSpPr/>
            <p:nvPr/>
          </p:nvSpPr>
          <p:spPr>
            <a:xfrm>
              <a:off x="5677450" y="722514"/>
              <a:ext cx="1779270" cy="410845"/>
            </a:xfrm>
            <a:prstGeom prst="rect">
              <a:avLst/>
            </a:prstGeom>
          </p:spPr>
          <p:txBody>
            <a:bodyPr wrap="none">
              <a:spAutoFit/>
            </a:bodyPr>
            <a:lstStyle/>
            <a:p>
              <a:pPr defTabSz="609600">
                <a:lnSpc>
                  <a:spcPct val="130000"/>
                </a:lnSpc>
              </a:pPr>
              <a:r>
                <a:rPr lang="en-US" altLang="zh-CN" sz="1600" b="1" dirty="0">
                  <a:solidFill>
                    <a:schemeClr val="accent3">
                      <a:lumMod val="50000"/>
                    </a:schemeClr>
                  </a:solidFill>
                  <a:ea typeface="微软雅黑" panose="020B0503020204020204" charset="-122"/>
                </a:rPr>
                <a:t>01</a:t>
              </a:r>
              <a:r>
                <a:rPr lang="zh-CN" altLang="en-US" sz="1600" b="1" dirty="0">
                  <a:solidFill>
                    <a:schemeClr val="accent3">
                      <a:lumMod val="50000"/>
                    </a:schemeClr>
                  </a:solidFill>
                  <a:ea typeface="微软雅黑" panose="020B0503020204020204" charset="-122"/>
                </a:rPr>
                <a:t> 算法优化问题</a:t>
              </a:r>
              <a:endParaRPr lang="en-US" altLang="zh-CN" sz="1600" b="1" dirty="0">
                <a:solidFill>
                  <a:schemeClr val="accent3">
                    <a:lumMod val="50000"/>
                  </a:schemeClr>
                </a:solidFill>
                <a:ea typeface="微软雅黑" panose="020B0503020204020204" charset="-122"/>
              </a:endParaRPr>
            </a:p>
          </p:txBody>
        </p:sp>
      </p:grpSp>
      <p:grpSp>
        <p:nvGrpSpPr>
          <p:cNvPr id="44" name="组 43"/>
          <p:cNvGrpSpPr/>
          <p:nvPr/>
        </p:nvGrpSpPr>
        <p:grpSpPr>
          <a:xfrm>
            <a:off x="8876030" y="1734819"/>
            <a:ext cx="2787015" cy="1220835"/>
            <a:chOff x="5677450" y="1041193"/>
            <a:chExt cx="2787038" cy="336362"/>
          </a:xfrm>
        </p:grpSpPr>
        <p:sp>
          <p:nvSpPr>
            <p:cNvPr id="45" name="文本框 8"/>
            <p:cNvSpPr txBox="1"/>
            <p:nvPr/>
          </p:nvSpPr>
          <p:spPr>
            <a:xfrm>
              <a:off x="5677450" y="1154314"/>
              <a:ext cx="2787038" cy="2232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在使用数据库连接池的前提下加入</a:t>
              </a:r>
              <a:r>
                <a:rPr lang="en-US" altLang="zh-CN" sz="1200" dirty="0">
                  <a:solidFill>
                    <a:schemeClr val="accent1">
                      <a:lumMod val="50000"/>
                    </a:schemeClr>
                  </a:solidFill>
                  <a:latin typeface="微软雅黑" panose="020B0503020204020204" charset="-122"/>
                  <a:ea typeface="微软雅黑" panose="020B0503020204020204" charset="-122"/>
                </a:rPr>
                <a:t>redis</a:t>
              </a:r>
              <a:r>
                <a:rPr lang="zh-CN" altLang="en-US" sz="1200" dirty="0">
                  <a:solidFill>
                    <a:schemeClr val="accent1">
                      <a:lumMod val="50000"/>
                    </a:schemeClr>
                  </a:solidFill>
                  <a:latin typeface="微软雅黑" panose="020B0503020204020204" charset="-122"/>
                  <a:ea typeface="微软雅黑" panose="020B0503020204020204" charset="-122"/>
                </a:rPr>
                <a:t>缓存技术，这样可以满足基本要求，后期可考虑使用分布式技术。</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46" name="矩形 45"/>
            <p:cNvSpPr/>
            <p:nvPr/>
          </p:nvSpPr>
          <p:spPr>
            <a:xfrm>
              <a:off x="5677450" y="1041193"/>
              <a:ext cx="2304434" cy="113195"/>
            </a:xfrm>
            <a:prstGeom prst="rect">
              <a:avLst/>
            </a:prstGeom>
          </p:spPr>
          <p:txBody>
            <a:bodyPr wrap="square">
              <a:spAutoFit/>
            </a:bodyPr>
            <a:lstStyle/>
            <a:p>
              <a:pPr defTabSz="609600">
                <a:lnSpc>
                  <a:spcPct val="130000"/>
                </a:lnSpc>
              </a:pPr>
              <a:r>
                <a:rPr lang="en-US" altLang="zh-CN" sz="1600" b="1">
                  <a:solidFill>
                    <a:schemeClr val="accent3">
                      <a:lumMod val="75000"/>
                    </a:schemeClr>
                  </a:solidFill>
                  <a:ea typeface="微软雅黑" panose="020B0503020204020204" charset="-122"/>
                </a:rPr>
                <a:t>02</a:t>
              </a:r>
              <a:r>
                <a:rPr lang="zh-CN" altLang="en-US" sz="1600" b="1" dirty="0">
                  <a:solidFill>
                    <a:schemeClr val="accent3">
                      <a:lumMod val="75000"/>
                    </a:schemeClr>
                  </a:solidFill>
                  <a:ea typeface="微软雅黑" panose="020B0503020204020204" charset="-122"/>
                </a:rPr>
                <a:t> 高并发问题</a:t>
              </a:r>
              <a:endParaRPr lang="en-US" altLang="zh-CN" sz="1600" b="1" dirty="0">
                <a:solidFill>
                  <a:schemeClr val="accent3">
                    <a:lumMod val="75000"/>
                  </a:schemeClr>
                </a:solidFill>
                <a:ea typeface="微软雅黑" panose="020B0503020204020204" charset="-122"/>
              </a:endParaRPr>
            </a:p>
          </p:txBody>
        </p:sp>
      </p:grpSp>
      <p:grpSp>
        <p:nvGrpSpPr>
          <p:cNvPr id="47" name="组 46"/>
          <p:cNvGrpSpPr/>
          <p:nvPr/>
        </p:nvGrpSpPr>
        <p:grpSpPr>
          <a:xfrm>
            <a:off x="5860136" y="3129952"/>
            <a:ext cx="2787038" cy="1242060"/>
            <a:chOff x="5677450" y="722514"/>
            <a:chExt cx="2787038" cy="1242060"/>
          </a:xfrm>
        </p:grpSpPr>
        <p:sp>
          <p:nvSpPr>
            <p:cNvPr id="48" name="文本框 8"/>
            <p:cNvSpPr txBox="1"/>
            <p:nvPr/>
          </p:nvSpPr>
          <p:spPr>
            <a:xfrm>
              <a:off x="5677450" y="1154314"/>
              <a:ext cx="278703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结合</a:t>
              </a:r>
              <a:r>
                <a:rPr lang="en-US" altLang="zh-CN" sz="1200" dirty="0">
                  <a:solidFill>
                    <a:schemeClr val="accent1">
                      <a:lumMod val="50000"/>
                    </a:schemeClr>
                  </a:solidFill>
                  <a:latin typeface="微软雅黑" panose="020B0503020204020204" charset="-122"/>
                  <a:ea typeface="微软雅黑" panose="020B0503020204020204" charset="-122"/>
                </a:rPr>
                <a:t>css</a:t>
              </a:r>
              <a:r>
                <a:rPr lang="zh-CN" altLang="en-US" sz="1200" dirty="0">
                  <a:solidFill>
                    <a:schemeClr val="accent1">
                      <a:lumMod val="50000"/>
                    </a:schemeClr>
                  </a:solidFill>
                  <a:latin typeface="微软雅黑" panose="020B0503020204020204" charset="-122"/>
                  <a:ea typeface="微软雅黑" panose="020B0503020204020204" charset="-122"/>
                </a:rPr>
                <a:t>技术以及</a:t>
              </a:r>
              <a:r>
                <a:rPr lang="en-US" altLang="zh-CN" sz="1200" dirty="0">
                  <a:solidFill>
                    <a:schemeClr val="accent1">
                      <a:lumMod val="50000"/>
                    </a:schemeClr>
                  </a:solidFill>
                  <a:latin typeface="微软雅黑" panose="020B0503020204020204" charset="-122"/>
                  <a:ea typeface="微软雅黑" panose="020B0503020204020204" charset="-122"/>
                </a:rPr>
                <a:t>jQuery</a:t>
              </a:r>
              <a:r>
                <a:rPr lang="zh-CN" altLang="en-US" sz="1200" dirty="0">
                  <a:solidFill>
                    <a:schemeClr val="accent1">
                      <a:lumMod val="50000"/>
                    </a:schemeClr>
                  </a:solidFill>
                  <a:latin typeface="微软雅黑" panose="020B0503020204020204" charset="-122"/>
                  <a:ea typeface="微软雅黑" panose="020B0503020204020204" charset="-122"/>
                </a:rPr>
                <a:t>技术使得界面能更加的满足用户的要求，使得操作起来更加简洁实用。</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49" name="矩形 48"/>
            <p:cNvSpPr/>
            <p:nvPr/>
          </p:nvSpPr>
          <p:spPr>
            <a:xfrm>
              <a:off x="5677450" y="722514"/>
              <a:ext cx="1593850" cy="410845"/>
            </a:xfrm>
            <a:prstGeom prst="rect">
              <a:avLst/>
            </a:prstGeom>
          </p:spPr>
          <p:txBody>
            <a:bodyPr wrap="none">
              <a:spAutoFit/>
            </a:bodyPr>
            <a:lstStyle/>
            <a:p>
              <a:pPr defTabSz="609600">
                <a:lnSpc>
                  <a:spcPct val="130000"/>
                </a:lnSpc>
              </a:pPr>
              <a:r>
                <a:rPr lang="en-US" altLang="zh-CN" sz="1600" b="1" dirty="0">
                  <a:solidFill>
                    <a:schemeClr val="accent3"/>
                  </a:solidFill>
                  <a:ea typeface="微软雅黑" panose="020B0503020204020204" charset="-122"/>
                </a:rPr>
                <a:t>03 UI</a:t>
              </a:r>
              <a:r>
                <a:rPr lang="zh-CN" altLang="en-US" sz="1600" b="1" dirty="0">
                  <a:solidFill>
                    <a:schemeClr val="accent3"/>
                  </a:solidFill>
                  <a:ea typeface="微软雅黑" panose="020B0503020204020204" charset="-122"/>
                </a:rPr>
                <a:t>效果问题 </a:t>
              </a:r>
              <a:endParaRPr lang="en-US" altLang="zh-CN" sz="1600" b="1" dirty="0">
                <a:solidFill>
                  <a:schemeClr val="accent3"/>
                </a:solidFill>
                <a:ea typeface="微软雅黑" panose="020B0503020204020204" charset="-122"/>
              </a:endParaRPr>
            </a:p>
          </p:txBody>
        </p:sp>
      </p:grpSp>
      <p:grpSp>
        <p:nvGrpSpPr>
          <p:cNvPr id="51" name="组 50"/>
          <p:cNvGrpSpPr/>
          <p:nvPr/>
        </p:nvGrpSpPr>
        <p:grpSpPr>
          <a:xfrm>
            <a:off x="8875774" y="4431067"/>
            <a:ext cx="2787038" cy="1002665"/>
            <a:chOff x="5677450" y="722514"/>
            <a:chExt cx="2787038" cy="1002665"/>
          </a:xfrm>
        </p:grpSpPr>
        <p:sp>
          <p:nvSpPr>
            <p:cNvPr id="52" name="文本框 8"/>
            <p:cNvSpPr txBox="1"/>
            <p:nvPr/>
          </p:nvSpPr>
          <p:spPr>
            <a:xfrm>
              <a:off x="5677450" y="1154314"/>
              <a:ext cx="2787038"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在用户登录时进行安全验证，以及设计数据校验以及数据回显等功能。</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53" name="矩形 52"/>
            <p:cNvSpPr/>
            <p:nvPr/>
          </p:nvSpPr>
          <p:spPr>
            <a:xfrm>
              <a:off x="5677450" y="722514"/>
              <a:ext cx="1779270" cy="410845"/>
            </a:xfrm>
            <a:prstGeom prst="rect">
              <a:avLst/>
            </a:prstGeom>
          </p:spPr>
          <p:txBody>
            <a:bodyPr wrap="none">
              <a:spAutoFit/>
            </a:bodyPr>
            <a:lstStyle/>
            <a:p>
              <a:pPr defTabSz="609600">
                <a:lnSpc>
                  <a:spcPct val="130000"/>
                </a:lnSpc>
              </a:pPr>
              <a:r>
                <a:rPr lang="en-US" altLang="zh-CN" sz="1600" b="1" dirty="0">
                  <a:solidFill>
                    <a:schemeClr val="accent3">
                      <a:lumMod val="60000"/>
                      <a:lumOff val="40000"/>
                    </a:schemeClr>
                  </a:solidFill>
                  <a:ea typeface="微软雅黑" panose="020B0503020204020204" charset="-122"/>
                </a:rPr>
                <a:t>04</a:t>
              </a:r>
              <a:r>
                <a:rPr lang="zh-CN" altLang="en-US" sz="1600" b="1" dirty="0">
                  <a:solidFill>
                    <a:schemeClr val="accent3">
                      <a:lumMod val="60000"/>
                      <a:lumOff val="40000"/>
                    </a:schemeClr>
                  </a:solidFill>
                  <a:ea typeface="微软雅黑" panose="020B0503020204020204" charset="-122"/>
                </a:rPr>
                <a:t> 数据安全问题</a:t>
              </a:r>
              <a:endParaRPr lang="en-US" altLang="zh-CN" sz="1600" b="1" dirty="0">
                <a:solidFill>
                  <a:schemeClr val="accent3">
                    <a:lumMod val="60000"/>
                    <a:lumOff val="40000"/>
                  </a:schemeClr>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58666" y="3182779"/>
            <a:ext cx="4321834" cy="89154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FOUR</a:t>
            </a:r>
            <a:r>
              <a:rPr lang="zh-CN" altLang="en-US" sz="2000" dirty="0">
                <a:solidFill>
                  <a:srgbClr val="FFFFFF"/>
                </a:solidFill>
                <a:ea typeface="微软雅黑" panose="020B0503020204020204" charset="-122"/>
              </a:rPr>
              <a:t>  </a:t>
            </a:r>
            <a:r>
              <a:rPr lang="zh-CN" altLang="en-US" sz="2000" dirty="0">
                <a:solidFill>
                  <a:srgbClr val="FFFFFF"/>
                </a:solidFill>
                <a:ea typeface="微软雅黑" panose="020B0503020204020204" charset="-122"/>
                <a:sym typeface="+mn-ea"/>
              </a:rPr>
              <a:t>下一阶段安排</a:t>
            </a:r>
            <a:endParaRPr kumimoji="1" lang="zh-CN" altLang="en-US" sz="2000" dirty="0">
              <a:solidFill>
                <a:srgbClr val="FFFFFF"/>
              </a:solidFill>
              <a:ea typeface="微软雅黑" panose="020B0503020204020204" charset="-122"/>
            </a:endParaRPr>
          </a:p>
          <a:p>
            <a:pPr defTabSz="457200">
              <a:lnSpc>
                <a:spcPct val="130000"/>
              </a:lnSpc>
            </a:pPr>
            <a:endParaRPr kumimoji="1" lang="zh-CN" altLang="en-US" sz="2000" dirty="0">
              <a:solidFill>
                <a:srgbClr val="FFFFFF"/>
              </a:solidFill>
              <a:ea typeface="微软雅黑" panose="020B0503020204020204" charset="-122"/>
            </a:endParaRPr>
          </a:p>
        </p:txBody>
      </p:sp>
      <p:sp>
        <p:nvSpPr>
          <p:cNvPr id="4" name="文本框 3"/>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04</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143" y="2921169"/>
            <a:ext cx="4017446" cy="1015663"/>
          </a:xfrm>
          <a:prstGeom prst="rect">
            <a:avLst/>
          </a:prstGeom>
          <a:noFill/>
          <a:ln>
            <a:noFill/>
          </a:ln>
        </p:spPr>
        <p:txBody>
          <a:bodyPr wrap="none" rtlCol="0">
            <a:spAutoFit/>
          </a:bodyPr>
          <a:lstStyle/>
          <a:p>
            <a:pPr algn="ctr"/>
            <a:r>
              <a:rPr kumimoji="1" lang="en-US" altLang="zh-CN" sz="6000" b="1" dirty="0">
                <a:solidFill>
                  <a:schemeClr val="bg1"/>
                </a:solidFill>
                <a:ea typeface="微软雅黑" panose="020B0503020204020204" charset="-122"/>
                <a:cs typeface="微软雅黑" panose="020B0503020204020204" charset="-122"/>
              </a:rPr>
              <a:t>CONTENTS</a:t>
            </a:r>
            <a:endParaRPr kumimoji="1" lang="zh-CN" altLang="en-US" sz="6000" b="1" dirty="0">
              <a:solidFill>
                <a:schemeClr val="bg1"/>
              </a:solidFill>
              <a:ea typeface="微软雅黑" panose="020B0503020204020204" charset="-122"/>
              <a:cs typeface="微软雅黑" panose="020B0503020204020204" charset="-122"/>
            </a:endParaRPr>
          </a:p>
        </p:txBody>
      </p:sp>
      <p:sp>
        <p:nvSpPr>
          <p:cNvPr id="28" name="文本框 27"/>
          <p:cNvSpPr txBox="1"/>
          <p:nvPr/>
        </p:nvSpPr>
        <p:spPr>
          <a:xfrm>
            <a:off x="8009866" y="1481342"/>
            <a:ext cx="3318534" cy="49149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ONE</a:t>
            </a:r>
            <a:r>
              <a:rPr lang="zh-CN" altLang="en-US" sz="2000" dirty="0">
                <a:solidFill>
                  <a:srgbClr val="FFFFFF"/>
                </a:solidFill>
                <a:ea typeface="微软雅黑" panose="020B0503020204020204" charset="-122"/>
              </a:rPr>
              <a:t>  项目简介</a:t>
            </a:r>
            <a:endParaRPr kumimoji="1" lang="zh-CN" altLang="en-US" sz="2000" dirty="0">
              <a:solidFill>
                <a:srgbClr val="FFFFFF"/>
              </a:solidFill>
              <a:ea typeface="微软雅黑" panose="020B0503020204020204" charset="-122"/>
            </a:endParaRPr>
          </a:p>
        </p:txBody>
      </p:sp>
      <p:sp>
        <p:nvSpPr>
          <p:cNvPr id="29" name="文本框 28"/>
          <p:cNvSpPr txBox="1"/>
          <p:nvPr/>
        </p:nvSpPr>
        <p:spPr>
          <a:xfrm>
            <a:off x="7011777" y="1350953"/>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01</a:t>
            </a:r>
            <a:endParaRPr kumimoji="1" lang="zh-CN" altLang="en-US" sz="4800" b="1" dirty="0">
              <a:solidFill>
                <a:srgbClr val="FFFFFF"/>
              </a:solidFill>
              <a:ea typeface="微软雅黑" panose="020B0503020204020204" charset="-122"/>
            </a:endParaRPr>
          </a:p>
        </p:txBody>
      </p:sp>
      <p:sp>
        <p:nvSpPr>
          <p:cNvPr id="31" name="文本框 30"/>
          <p:cNvSpPr txBox="1"/>
          <p:nvPr/>
        </p:nvSpPr>
        <p:spPr>
          <a:xfrm>
            <a:off x="8009866" y="2494295"/>
            <a:ext cx="3318534" cy="89154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TWO</a:t>
            </a:r>
            <a:r>
              <a:rPr lang="zh-CN" altLang="en-US" sz="2000" dirty="0">
                <a:solidFill>
                  <a:srgbClr val="FFFFFF"/>
                </a:solidFill>
                <a:ea typeface="微软雅黑" panose="020B0503020204020204" charset="-122"/>
              </a:rPr>
              <a:t>  具体工作及阶段性研究成果</a:t>
            </a:r>
            <a:endParaRPr lang="zh-CN" altLang="en-US" sz="2000" dirty="0">
              <a:solidFill>
                <a:srgbClr val="FFFFFF"/>
              </a:solidFill>
              <a:ea typeface="微软雅黑" panose="020B0503020204020204" charset="-122"/>
            </a:endParaRPr>
          </a:p>
        </p:txBody>
      </p:sp>
      <p:sp>
        <p:nvSpPr>
          <p:cNvPr id="32" name="文本框 31"/>
          <p:cNvSpPr txBox="1"/>
          <p:nvPr/>
        </p:nvSpPr>
        <p:spPr>
          <a:xfrm>
            <a:off x="7011777" y="2363906"/>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02</a:t>
            </a:r>
            <a:endParaRPr kumimoji="1" lang="zh-CN" altLang="en-US" sz="4800" b="1" dirty="0">
              <a:solidFill>
                <a:srgbClr val="FFFFFF"/>
              </a:solidFill>
              <a:ea typeface="微软雅黑" panose="020B0503020204020204" charset="-122"/>
            </a:endParaRPr>
          </a:p>
        </p:txBody>
      </p:sp>
      <p:sp>
        <p:nvSpPr>
          <p:cNvPr id="34" name="文本框 33"/>
          <p:cNvSpPr txBox="1"/>
          <p:nvPr/>
        </p:nvSpPr>
        <p:spPr>
          <a:xfrm>
            <a:off x="8009866" y="3507248"/>
            <a:ext cx="3318534" cy="89154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THREE</a:t>
            </a:r>
            <a:r>
              <a:rPr lang="zh-CN" altLang="en-US" sz="2000" dirty="0">
                <a:solidFill>
                  <a:srgbClr val="FFFFFF"/>
                </a:solidFill>
                <a:ea typeface="微软雅黑" panose="020B0503020204020204" charset="-122"/>
              </a:rPr>
              <a:t>  存在问题及</a:t>
            </a:r>
            <a:r>
              <a:rPr lang="zh-CN" altLang="en-US" sz="2000" dirty="0">
                <a:solidFill>
                  <a:srgbClr val="FFFFFF"/>
                </a:solidFill>
                <a:ea typeface="微软雅黑" panose="020B0503020204020204" charset="-122"/>
                <a:sym typeface="+mn-ea"/>
              </a:rPr>
              <a:t>解决方法</a:t>
            </a:r>
            <a:endParaRPr kumimoji="1" lang="zh-CN" altLang="en-US" sz="2000" dirty="0">
              <a:solidFill>
                <a:srgbClr val="FFFFFF"/>
              </a:solidFill>
              <a:ea typeface="微软雅黑" panose="020B0503020204020204" charset="-122"/>
            </a:endParaRPr>
          </a:p>
        </p:txBody>
      </p:sp>
      <p:sp>
        <p:nvSpPr>
          <p:cNvPr id="35" name="文本框 34"/>
          <p:cNvSpPr txBox="1"/>
          <p:nvPr/>
        </p:nvSpPr>
        <p:spPr>
          <a:xfrm>
            <a:off x="7011777" y="3376859"/>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03</a:t>
            </a:r>
            <a:endParaRPr kumimoji="1" lang="zh-CN" altLang="en-US" sz="4800" b="1" dirty="0">
              <a:solidFill>
                <a:srgbClr val="FFFFFF"/>
              </a:solidFill>
              <a:ea typeface="微软雅黑" panose="020B0503020204020204" charset="-122"/>
            </a:endParaRPr>
          </a:p>
        </p:txBody>
      </p:sp>
      <p:sp>
        <p:nvSpPr>
          <p:cNvPr id="37" name="文本框 36"/>
          <p:cNvSpPr txBox="1"/>
          <p:nvPr/>
        </p:nvSpPr>
        <p:spPr>
          <a:xfrm>
            <a:off x="8009866" y="4520201"/>
            <a:ext cx="3318534" cy="89154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FOUR</a:t>
            </a:r>
            <a:r>
              <a:rPr lang="zh-CN" altLang="en-US" sz="2000" dirty="0">
                <a:solidFill>
                  <a:srgbClr val="FFFFFF"/>
                </a:solidFill>
                <a:ea typeface="微软雅黑" panose="020B0503020204020204" charset="-122"/>
              </a:rPr>
              <a:t>  下一阶段安排</a:t>
            </a:r>
            <a:endParaRPr kumimoji="1" lang="zh-CN" altLang="en-US" sz="2000" dirty="0">
              <a:solidFill>
                <a:srgbClr val="FFFFFF"/>
              </a:solidFill>
              <a:ea typeface="微软雅黑" panose="020B0503020204020204" charset="-122"/>
            </a:endParaRPr>
          </a:p>
        </p:txBody>
      </p:sp>
      <p:sp>
        <p:nvSpPr>
          <p:cNvPr id="38" name="文本框 37"/>
          <p:cNvSpPr txBox="1"/>
          <p:nvPr/>
        </p:nvSpPr>
        <p:spPr>
          <a:xfrm>
            <a:off x="7011777" y="438981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04</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r>
              <a:rPr kumimoji="1" lang="zh-CN" altLang="en-US" dirty="0"/>
              <a:t> 大体流程</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14</a:t>
            </a:r>
            <a:endParaRPr kumimoji="1" lang="zh-CN" altLang="en-US" dirty="0"/>
          </a:p>
        </p:txBody>
      </p:sp>
      <p:grpSp>
        <p:nvGrpSpPr>
          <p:cNvPr id="78" name="组 77"/>
          <p:cNvGrpSpPr/>
          <p:nvPr/>
        </p:nvGrpSpPr>
        <p:grpSpPr>
          <a:xfrm>
            <a:off x="3147616" y="1734144"/>
            <a:ext cx="5896768" cy="3339375"/>
            <a:chOff x="872332" y="1930687"/>
            <a:chExt cx="5318903" cy="3012127"/>
          </a:xfrm>
        </p:grpSpPr>
        <p:sp>
          <p:nvSpPr>
            <p:cNvPr id="28" name="空心弧 27"/>
            <p:cNvSpPr/>
            <p:nvPr/>
          </p:nvSpPr>
          <p:spPr>
            <a:xfrm>
              <a:off x="872332" y="1930687"/>
              <a:ext cx="1962035" cy="1962035"/>
            </a:xfrm>
            <a:prstGeom prst="blockArc">
              <a:avLst>
                <a:gd name="adj1" fmla="val 8173716"/>
                <a:gd name="adj2" fmla="val 2581504"/>
                <a:gd name="adj3" fmla="val 22273"/>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a:endParaRPr lang="zh-CN" altLang="en-US" sz="3200">
                <a:solidFill>
                  <a:prstClr val="white"/>
                </a:solidFill>
              </a:endParaRPr>
            </a:p>
          </p:txBody>
        </p:sp>
        <p:sp>
          <p:nvSpPr>
            <p:cNvPr id="29" name="空心弧 28"/>
            <p:cNvSpPr/>
            <p:nvPr/>
          </p:nvSpPr>
          <p:spPr>
            <a:xfrm flipV="1">
              <a:off x="1987561" y="2980779"/>
              <a:ext cx="1962035" cy="1962035"/>
            </a:xfrm>
            <a:prstGeom prst="blockArc">
              <a:avLst>
                <a:gd name="adj1" fmla="val 8173716"/>
                <a:gd name="adj2" fmla="val 2581504"/>
                <a:gd name="adj3" fmla="val 2227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a:endParaRPr lang="zh-CN" altLang="en-US" sz="3200">
                <a:solidFill>
                  <a:prstClr val="white"/>
                </a:solidFill>
              </a:endParaRPr>
            </a:p>
          </p:txBody>
        </p:sp>
        <p:sp>
          <p:nvSpPr>
            <p:cNvPr id="30" name="空心弧 29"/>
            <p:cNvSpPr/>
            <p:nvPr/>
          </p:nvSpPr>
          <p:spPr>
            <a:xfrm>
              <a:off x="3117616" y="1942353"/>
              <a:ext cx="1962035" cy="1962035"/>
            </a:xfrm>
            <a:prstGeom prst="blockArc">
              <a:avLst>
                <a:gd name="adj1" fmla="val 8173716"/>
                <a:gd name="adj2" fmla="val 2581504"/>
                <a:gd name="adj3" fmla="val 2227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a:endParaRPr lang="zh-CN" altLang="en-US" sz="3200">
                <a:solidFill>
                  <a:prstClr val="white"/>
                </a:solidFill>
              </a:endParaRPr>
            </a:p>
          </p:txBody>
        </p:sp>
        <p:sp>
          <p:nvSpPr>
            <p:cNvPr id="31" name="空心弧 30"/>
            <p:cNvSpPr/>
            <p:nvPr/>
          </p:nvSpPr>
          <p:spPr>
            <a:xfrm flipV="1">
              <a:off x="4229200" y="2980779"/>
              <a:ext cx="1962035" cy="1962035"/>
            </a:xfrm>
            <a:prstGeom prst="blockArc">
              <a:avLst>
                <a:gd name="adj1" fmla="val 8173716"/>
                <a:gd name="adj2" fmla="val 2581504"/>
                <a:gd name="adj3" fmla="val 2227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a:endParaRPr lang="zh-CN" altLang="en-US" sz="3200">
                <a:solidFill>
                  <a:prstClr val="white"/>
                </a:solidFill>
              </a:endParaRPr>
            </a:p>
          </p:txBody>
        </p:sp>
        <p:sp>
          <p:nvSpPr>
            <p:cNvPr id="52" name="Freeform 217"/>
            <p:cNvSpPr>
              <a:spLocks noEditPoints="1"/>
            </p:cNvSpPr>
            <p:nvPr/>
          </p:nvSpPr>
          <p:spPr bwMode="auto">
            <a:xfrm>
              <a:off x="1629183" y="2708896"/>
              <a:ext cx="448331" cy="326059"/>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accent4">
                <a:lumMod val="50000"/>
              </a:schemeClr>
            </a:solidFill>
            <a:ln w="9525">
              <a:noFill/>
              <a:round/>
            </a:ln>
          </p:spPr>
          <p:txBody>
            <a:bodyPr vert="horz" wrap="square" lIns="91440" tIns="45720" rIns="91440" bIns="45720" numCol="1" anchor="t" anchorCtr="0" compatLnSpc="1"/>
            <a:lstStyle/>
            <a:p>
              <a:endParaRPr lang="zh-CN" altLang="en-US"/>
            </a:p>
          </p:txBody>
        </p:sp>
        <p:grpSp>
          <p:nvGrpSpPr>
            <p:cNvPr id="53" name="组 52"/>
            <p:cNvGrpSpPr/>
            <p:nvPr/>
          </p:nvGrpSpPr>
          <p:grpSpPr>
            <a:xfrm>
              <a:off x="2778280" y="3739206"/>
              <a:ext cx="398094" cy="477104"/>
              <a:chOff x="1536700" y="911225"/>
              <a:chExt cx="831850" cy="996950"/>
            </a:xfrm>
            <a:solidFill>
              <a:schemeClr val="accent4">
                <a:lumMod val="75000"/>
              </a:schemeClr>
            </a:solidFill>
          </p:grpSpPr>
          <p:sp>
            <p:nvSpPr>
              <p:cNvPr id="54"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5"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6"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7"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8"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9"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0"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1"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2"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63"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
          <p:nvSpPr>
            <p:cNvPr id="64" name="Freeform 119"/>
            <p:cNvSpPr>
              <a:spLocks noEditPoints="1"/>
            </p:cNvSpPr>
            <p:nvPr/>
          </p:nvSpPr>
          <p:spPr bwMode="auto">
            <a:xfrm>
              <a:off x="3889148" y="2697172"/>
              <a:ext cx="440732" cy="440732"/>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accent4"/>
            </a:solidFill>
            <a:ln w="9525">
              <a:noFill/>
              <a:round/>
            </a:ln>
          </p:spPr>
          <p:txBody>
            <a:bodyPr vert="horz" wrap="square" lIns="91440" tIns="45720" rIns="91440" bIns="45720" numCol="1" anchor="t" anchorCtr="0" compatLnSpc="1"/>
            <a:lstStyle/>
            <a:p>
              <a:endParaRPr lang="zh-CN" altLang="en-US"/>
            </a:p>
          </p:txBody>
        </p:sp>
        <p:grpSp>
          <p:nvGrpSpPr>
            <p:cNvPr id="65" name="组 64"/>
            <p:cNvGrpSpPr/>
            <p:nvPr/>
          </p:nvGrpSpPr>
          <p:grpSpPr>
            <a:xfrm>
              <a:off x="4943573" y="3889710"/>
              <a:ext cx="525383" cy="308813"/>
              <a:chOff x="3902075" y="4498975"/>
              <a:chExt cx="831850" cy="488950"/>
            </a:xfrm>
            <a:solidFill>
              <a:schemeClr val="accent4">
                <a:lumMod val="60000"/>
                <a:lumOff val="40000"/>
              </a:schemeClr>
            </a:solidFill>
          </p:grpSpPr>
          <p:sp>
            <p:nvSpPr>
              <p:cNvPr id="66"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74" name="三角形 73"/>
            <p:cNvSpPr/>
            <p:nvPr/>
          </p:nvSpPr>
          <p:spPr>
            <a:xfrm rot="13444924">
              <a:off x="1989960" y="3375609"/>
              <a:ext cx="704200" cy="23889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三角形 74"/>
            <p:cNvSpPr/>
            <p:nvPr/>
          </p:nvSpPr>
          <p:spPr>
            <a:xfrm rot="8155076" flipV="1">
              <a:off x="3082809" y="3287171"/>
              <a:ext cx="704200" cy="23889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三角形 75"/>
            <p:cNvSpPr/>
            <p:nvPr/>
          </p:nvSpPr>
          <p:spPr>
            <a:xfrm rot="13444924">
              <a:off x="4239719" y="3375608"/>
              <a:ext cx="704200" cy="23889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三角形 76"/>
            <p:cNvSpPr/>
            <p:nvPr/>
          </p:nvSpPr>
          <p:spPr>
            <a:xfrm rot="8155076" flipV="1">
              <a:off x="5332568" y="3287170"/>
              <a:ext cx="704200" cy="238897"/>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9" name="组 78"/>
          <p:cNvGrpSpPr/>
          <p:nvPr/>
        </p:nvGrpSpPr>
        <p:grpSpPr>
          <a:xfrm>
            <a:off x="609592" y="1579639"/>
            <a:ext cx="2381013" cy="1002665"/>
            <a:chOff x="5677450" y="722514"/>
            <a:chExt cx="2381013" cy="1002665"/>
          </a:xfrm>
        </p:grpSpPr>
        <p:sp>
          <p:nvSpPr>
            <p:cNvPr id="80" name="文本框 8"/>
            <p:cNvSpPr txBox="1"/>
            <p:nvPr/>
          </p:nvSpPr>
          <p:spPr>
            <a:xfrm>
              <a:off x="5677450" y="1154314"/>
              <a:ext cx="2381013"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accent1">
                      <a:lumMod val="50000"/>
                    </a:schemeClr>
                  </a:solidFill>
                  <a:latin typeface="微软雅黑" panose="020B0503020204020204" charset="-122"/>
                  <a:ea typeface="微软雅黑" panose="020B0503020204020204" charset="-122"/>
                </a:rPr>
                <a:t>继续进行具体功能的实现，主要包括组卷功能以及考试部分等。</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81" name="矩形 80"/>
            <p:cNvSpPr/>
            <p:nvPr/>
          </p:nvSpPr>
          <p:spPr>
            <a:xfrm>
              <a:off x="5677450" y="722514"/>
              <a:ext cx="1121410" cy="410845"/>
            </a:xfrm>
            <a:prstGeom prst="rect">
              <a:avLst/>
            </a:prstGeom>
          </p:spPr>
          <p:txBody>
            <a:bodyPr wrap="none">
              <a:spAutoFit/>
            </a:bodyPr>
            <a:lstStyle/>
            <a:p>
              <a:pPr algn="l" defTabSz="609600">
                <a:lnSpc>
                  <a:spcPct val="130000"/>
                </a:lnSpc>
              </a:pPr>
              <a:r>
                <a:rPr lang="zh-CN" altLang="en-US" sz="1600" b="1" dirty="0">
                  <a:solidFill>
                    <a:schemeClr val="accent4">
                      <a:lumMod val="50000"/>
                    </a:schemeClr>
                  </a:solidFill>
                  <a:ea typeface="微软雅黑" panose="020B0503020204020204" charset="-122"/>
                </a:rPr>
                <a:t>2019.06</a:t>
              </a:r>
              <a:endParaRPr lang="zh-CN" altLang="en-US" sz="1600" b="1" dirty="0">
                <a:solidFill>
                  <a:schemeClr val="accent4">
                    <a:lumMod val="50000"/>
                  </a:schemeClr>
                </a:solidFill>
                <a:ea typeface="微软雅黑" panose="020B0503020204020204" charset="-122"/>
              </a:endParaRPr>
            </a:p>
          </p:txBody>
        </p:sp>
      </p:grpSp>
      <p:grpSp>
        <p:nvGrpSpPr>
          <p:cNvPr id="82" name="组 81"/>
          <p:cNvGrpSpPr/>
          <p:nvPr/>
        </p:nvGrpSpPr>
        <p:grpSpPr>
          <a:xfrm>
            <a:off x="2023472" y="4872809"/>
            <a:ext cx="2381013" cy="1002665"/>
            <a:chOff x="5677450" y="722514"/>
            <a:chExt cx="2381013" cy="1002665"/>
          </a:xfrm>
        </p:grpSpPr>
        <p:sp>
          <p:nvSpPr>
            <p:cNvPr id="83" name="文本框 8"/>
            <p:cNvSpPr txBox="1"/>
            <p:nvPr/>
          </p:nvSpPr>
          <p:spPr>
            <a:xfrm>
              <a:off x="5677450" y="1154314"/>
              <a:ext cx="2381013"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在实现基本功能后进行性能以及界面的优化。</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84" name="矩形 83"/>
            <p:cNvSpPr/>
            <p:nvPr/>
          </p:nvSpPr>
          <p:spPr>
            <a:xfrm>
              <a:off x="5677450" y="722514"/>
              <a:ext cx="2190115" cy="410845"/>
            </a:xfrm>
            <a:prstGeom prst="rect">
              <a:avLst/>
            </a:prstGeom>
          </p:spPr>
          <p:txBody>
            <a:bodyPr wrap="none">
              <a:spAutoFit/>
            </a:bodyPr>
            <a:lstStyle/>
            <a:p>
              <a:pPr algn="l" defTabSz="609600">
                <a:lnSpc>
                  <a:spcPct val="130000"/>
                </a:lnSpc>
              </a:pPr>
              <a:r>
                <a:rPr lang="zh-CN" altLang="en-US" sz="1600" b="1" dirty="0">
                  <a:solidFill>
                    <a:schemeClr val="accent4">
                      <a:lumMod val="75000"/>
                    </a:schemeClr>
                  </a:solidFill>
                  <a:ea typeface="微软雅黑" panose="020B0503020204020204" charset="-122"/>
                </a:rPr>
                <a:t>2019.07-2019.08</a:t>
              </a:r>
              <a:endParaRPr lang="zh-CN" altLang="en-US" sz="1600" b="1" dirty="0">
                <a:solidFill>
                  <a:schemeClr val="accent4">
                    <a:lumMod val="75000"/>
                  </a:schemeClr>
                </a:solidFill>
                <a:ea typeface="微软雅黑" panose="020B0503020204020204" charset="-122"/>
              </a:endParaRPr>
            </a:p>
          </p:txBody>
        </p:sp>
      </p:grpSp>
      <p:grpSp>
        <p:nvGrpSpPr>
          <p:cNvPr id="85" name="组 84"/>
          <p:cNvGrpSpPr/>
          <p:nvPr/>
        </p:nvGrpSpPr>
        <p:grpSpPr>
          <a:xfrm>
            <a:off x="6980805" y="627920"/>
            <a:ext cx="2381013" cy="762635"/>
            <a:chOff x="5677450" y="722514"/>
            <a:chExt cx="2381013" cy="762635"/>
          </a:xfrm>
        </p:grpSpPr>
        <p:sp>
          <p:nvSpPr>
            <p:cNvPr id="86" name="文本框 8"/>
            <p:cNvSpPr txBox="1"/>
            <p:nvPr/>
          </p:nvSpPr>
          <p:spPr>
            <a:xfrm>
              <a:off x="5677450" y="1154314"/>
              <a:ext cx="2381013" cy="330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accent1">
                      <a:lumMod val="50000"/>
                    </a:schemeClr>
                  </a:solidFill>
                  <a:latin typeface="微软雅黑" panose="020B0503020204020204" charset="-122"/>
                  <a:ea typeface="微软雅黑" panose="020B0503020204020204" charset="-122"/>
                </a:rPr>
                <a:t>软件测试及适配性测试。</a:t>
              </a:r>
              <a:endParaRPr lang="zh-CN" altLang="en-US" sz="1200">
                <a:solidFill>
                  <a:schemeClr val="accent1">
                    <a:lumMod val="50000"/>
                  </a:schemeClr>
                </a:solidFill>
                <a:latin typeface="微软雅黑" panose="020B0503020204020204" charset="-122"/>
                <a:ea typeface="微软雅黑" panose="020B0503020204020204" charset="-122"/>
              </a:endParaRPr>
            </a:p>
          </p:txBody>
        </p:sp>
        <p:sp>
          <p:nvSpPr>
            <p:cNvPr id="87" name="矩形 86"/>
            <p:cNvSpPr/>
            <p:nvPr/>
          </p:nvSpPr>
          <p:spPr>
            <a:xfrm>
              <a:off x="5677450" y="722514"/>
              <a:ext cx="2190115" cy="410845"/>
            </a:xfrm>
            <a:prstGeom prst="rect">
              <a:avLst/>
            </a:prstGeom>
          </p:spPr>
          <p:txBody>
            <a:bodyPr wrap="none">
              <a:spAutoFit/>
            </a:bodyPr>
            <a:lstStyle/>
            <a:p>
              <a:pPr algn="l" defTabSz="609600">
                <a:lnSpc>
                  <a:spcPct val="130000"/>
                </a:lnSpc>
              </a:pPr>
              <a:r>
                <a:rPr lang="zh-CN" altLang="en-US" sz="1600" b="1" dirty="0">
                  <a:solidFill>
                    <a:schemeClr val="accent4"/>
                  </a:solidFill>
                  <a:ea typeface="微软雅黑" panose="020B0503020204020204" charset="-122"/>
                </a:rPr>
                <a:t>2019.09-2019.10</a:t>
              </a:r>
              <a:endParaRPr lang="zh-CN" altLang="en-US" sz="1600" b="1" dirty="0">
                <a:solidFill>
                  <a:schemeClr val="accent4"/>
                </a:solidFill>
                <a:ea typeface="微软雅黑" panose="020B0503020204020204" charset="-122"/>
              </a:endParaRPr>
            </a:p>
          </p:txBody>
        </p:sp>
      </p:grpSp>
      <p:grpSp>
        <p:nvGrpSpPr>
          <p:cNvPr id="88" name="组 87"/>
          <p:cNvGrpSpPr/>
          <p:nvPr/>
        </p:nvGrpSpPr>
        <p:grpSpPr>
          <a:xfrm>
            <a:off x="9044384" y="4606712"/>
            <a:ext cx="2381013" cy="1002665"/>
            <a:chOff x="5677450" y="722514"/>
            <a:chExt cx="2381013" cy="1002665"/>
          </a:xfrm>
        </p:grpSpPr>
        <p:sp>
          <p:nvSpPr>
            <p:cNvPr id="89" name="文本框 8"/>
            <p:cNvSpPr txBox="1"/>
            <p:nvPr/>
          </p:nvSpPr>
          <p:spPr>
            <a:xfrm>
              <a:off x="5677450" y="1154314"/>
              <a:ext cx="2381013"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accent1">
                      <a:lumMod val="50000"/>
                    </a:schemeClr>
                  </a:solidFill>
                  <a:latin typeface="微软雅黑" panose="020B0503020204020204" charset="-122"/>
                  <a:ea typeface="微软雅黑" panose="020B0503020204020204" charset="-122"/>
                </a:rPr>
                <a:t>撰写科研论文，撰写项目结题报告，结题。</a:t>
              </a:r>
              <a:endParaRPr lang="zh-CN" altLang="en-US" sz="1200">
                <a:solidFill>
                  <a:schemeClr val="accent1">
                    <a:lumMod val="50000"/>
                  </a:schemeClr>
                </a:solidFill>
                <a:latin typeface="微软雅黑" panose="020B0503020204020204" charset="-122"/>
                <a:ea typeface="微软雅黑" panose="020B0503020204020204" charset="-122"/>
              </a:endParaRPr>
            </a:p>
          </p:txBody>
        </p:sp>
        <p:sp>
          <p:nvSpPr>
            <p:cNvPr id="90" name="矩形 89"/>
            <p:cNvSpPr/>
            <p:nvPr/>
          </p:nvSpPr>
          <p:spPr>
            <a:xfrm>
              <a:off x="5677450" y="722514"/>
              <a:ext cx="1121410" cy="410845"/>
            </a:xfrm>
            <a:prstGeom prst="rect">
              <a:avLst/>
            </a:prstGeom>
          </p:spPr>
          <p:txBody>
            <a:bodyPr wrap="none">
              <a:spAutoFit/>
            </a:bodyPr>
            <a:lstStyle/>
            <a:p>
              <a:pPr defTabSz="609600">
                <a:lnSpc>
                  <a:spcPct val="130000"/>
                </a:lnSpc>
              </a:pPr>
              <a:r>
                <a:rPr lang="en-US" altLang="zh-CN" sz="1600" b="1" dirty="0">
                  <a:solidFill>
                    <a:schemeClr val="accent4">
                      <a:lumMod val="60000"/>
                      <a:lumOff val="40000"/>
                    </a:schemeClr>
                  </a:solidFill>
                  <a:ea typeface="微软雅黑" panose="020B0503020204020204" charset="-122"/>
                </a:rPr>
                <a:t>2019.11</a:t>
              </a:r>
              <a:endParaRPr lang="en-US" altLang="zh-CN" sz="1600" b="1" dirty="0">
                <a:solidFill>
                  <a:schemeClr val="accent4">
                    <a:lumMod val="60000"/>
                    <a:lumOff val="40000"/>
                  </a:schemeClr>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r>
              <a:rPr kumimoji="1" lang="zh-CN" altLang="en-US" dirty="0"/>
              <a:t> 具体工作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15</a:t>
            </a:r>
            <a:endParaRPr kumimoji="1" lang="zh-CN" altLang="en-US" dirty="0"/>
          </a:p>
        </p:txBody>
      </p:sp>
      <p:sp>
        <p:nvSpPr>
          <p:cNvPr id="7" name="五边形 6"/>
          <p:cNvSpPr/>
          <p:nvPr/>
        </p:nvSpPr>
        <p:spPr>
          <a:xfrm>
            <a:off x="614252" y="1456532"/>
            <a:ext cx="2655449" cy="902811"/>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5" dirty="0">
              <a:solidFill>
                <a:srgbClr val="FFFFFF"/>
              </a:solidFill>
              <a:latin typeface="Century Gothic" panose="020B0502020202020204"/>
              <a:ea typeface="微软雅黑" panose="020B0503020204020204" charset="-122"/>
            </a:endParaRPr>
          </a:p>
        </p:txBody>
      </p:sp>
      <p:sp>
        <p:nvSpPr>
          <p:cNvPr id="8" name="五边形 7"/>
          <p:cNvSpPr/>
          <p:nvPr/>
        </p:nvSpPr>
        <p:spPr>
          <a:xfrm>
            <a:off x="3373590" y="1456532"/>
            <a:ext cx="2655449" cy="902811"/>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noAutofit/>
          </a:bodyPr>
          <a:lstStyle/>
          <a:p>
            <a:endParaRPr lang="en-US" altLang="zh-CN" sz="1865" dirty="0">
              <a:solidFill>
                <a:srgbClr val="FFFFFF"/>
              </a:solidFill>
              <a:latin typeface="Century Gothic" panose="020B0502020202020204"/>
              <a:ea typeface="微软雅黑" panose="020B0503020204020204" charset="-122"/>
            </a:endParaRPr>
          </a:p>
        </p:txBody>
      </p:sp>
      <p:sp>
        <p:nvSpPr>
          <p:cNvPr id="9" name="五边形 8"/>
          <p:cNvSpPr/>
          <p:nvPr/>
        </p:nvSpPr>
        <p:spPr>
          <a:xfrm>
            <a:off x="6132929" y="1456532"/>
            <a:ext cx="2655449" cy="90281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noAutofit/>
          </a:bodyPr>
          <a:lstStyle/>
          <a:p>
            <a:endParaRPr lang="en-US" altLang="zh-CN" sz="1865" dirty="0">
              <a:solidFill>
                <a:srgbClr val="FFFFFF"/>
              </a:solidFill>
              <a:latin typeface="Century Gothic" panose="020B0502020202020204"/>
              <a:ea typeface="微软雅黑" panose="020B0503020204020204" charset="-122"/>
            </a:endParaRPr>
          </a:p>
        </p:txBody>
      </p:sp>
      <p:sp>
        <p:nvSpPr>
          <p:cNvPr id="10" name="矩形 9"/>
          <p:cNvSpPr/>
          <p:nvPr/>
        </p:nvSpPr>
        <p:spPr>
          <a:xfrm>
            <a:off x="614251" y="2512887"/>
            <a:ext cx="2655451" cy="308449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panose="020B0502020202020204"/>
              <a:ea typeface="微软雅黑" panose="020B0503020204020204" charset="-122"/>
            </a:endParaRPr>
          </a:p>
        </p:txBody>
      </p:sp>
      <p:sp>
        <p:nvSpPr>
          <p:cNvPr id="11" name="矩形 10"/>
          <p:cNvSpPr/>
          <p:nvPr/>
        </p:nvSpPr>
        <p:spPr>
          <a:xfrm>
            <a:off x="3373590" y="2512887"/>
            <a:ext cx="2655449" cy="3084492"/>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panose="020B0502020202020204"/>
              <a:ea typeface="微软雅黑" panose="020B0503020204020204" charset="-122"/>
            </a:endParaRPr>
          </a:p>
        </p:txBody>
      </p:sp>
      <p:sp>
        <p:nvSpPr>
          <p:cNvPr id="12" name="矩形 11"/>
          <p:cNvSpPr/>
          <p:nvPr/>
        </p:nvSpPr>
        <p:spPr>
          <a:xfrm>
            <a:off x="6132928" y="2512887"/>
            <a:ext cx="2655451" cy="30844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panose="020B0502020202020204"/>
              <a:ea typeface="微软雅黑" panose="020B0503020204020204" charset="-122"/>
            </a:endParaRPr>
          </a:p>
        </p:txBody>
      </p:sp>
      <p:sp>
        <p:nvSpPr>
          <p:cNvPr id="13" name="五边形 12"/>
          <p:cNvSpPr/>
          <p:nvPr/>
        </p:nvSpPr>
        <p:spPr>
          <a:xfrm>
            <a:off x="8892268" y="1456532"/>
            <a:ext cx="2655449" cy="902811"/>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noAutofit/>
          </a:bodyPr>
          <a:lstStyle/>
          <a:p>
            <a:endParaRPr lang="en-US" altLang="zh-CN" sz="1865" dirty="0">
              <a:solidFill>
                <a:srgbClr val="FFFFFF"/>
              </a:solidFill>
              <a:latin typeface="Century Gothic" panose="020B0502020202020204"/>
              <a:ea typeface="微软雅黑" panose="020B0503020204020204" charset="-122"/>
            </a:endParaRPr>
          </a:p>
        </p:txBody>
      </p:sp>
      <p:sp>
        <p:nvSpPr>
          <p:cNvPr id="15" name="矩形 14"/>
          <p:cNvSpPr/>
          <p:nvPr/>
        </p:nvSpPr>
        <p:spPr>
          <a:xfrm>
            <a:off x="8892265" y="2512887"/>
            <a:ext cx="2655451" cy="308449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panose="020B0502020202020204"/>
              <a:ea typeface="微软雅黑" panose="020B0503020204020204" charset="-122"/>
            </a:endParaRPr>
          </a:p>
        </p:txBody>
      </p:sp>
      <p:sp>
        <p:nvSpPr>
          <p:cNvPr id="16" name="矩形 15"/>
          <p:cNvSpPr/>
          <p:nvPr/>
        </p:nvSpPr>
        <p:spPr>
          <a:xfrm>
            <a:off x="652351" y="1491068"/>
            <a:ext cx="2230267" cy="798830"/>
          </a:xfrm>
          <a:prstGeom prst="rect">
            <a:avLst/>
          </a:prstGeom>
        </p:spPr>
        <p:txBody>
          <a:bodyPr wrap="square">
            <a:spAutoFit/>
          </a:bodyPr>
          <a:lstStyle/>
          <a:p>
            <a:r>
              <a:rPr lang="en-US" altLang="zh-CN" sz="3200" b="1" dirty="0">
                <a:solidFill>
                  <a:srgbClr val="FFFFFF"/>
                </a:solidFill>
                <a:latin typeface="Century Gothic" panose="020B0502020202020204"/>
                <a:ea typeface="微软雅黑" panose="020B0503020204020204" charset="-122"/>
              </a:rPr>
              <a:t>Part 1</a:t>
            </a:r>
            <a:endParaRPr lang="en-US" altLang="zh-CN" sz="3200" b="1" dirty="0">
              <a:solidFill>
                <a:srgbClr val="FFFFFF"/>
              </a:solidFill>
              <a:latin typeface="Century Gothic" panose="020B0502020202020204"/>
              <a:ea typeface="微软雅黑" panose="020B0503020204020204" charset="-122"/>
            </a:endParaRPr>
          </a:p>
          <a:p>
            <a:r>
              <a:rPr lang="en-US" sz="1400" dirty="0">
                <a:solidFill>
                  <a:srgbClr val="FFFFFF"/>
                </a:solidFill>
                <a:latin typeface="Century Gothic" panose="020B0502020202020204"/>
                <a:ea typeface="微软雅黑" panose="020B0503020204020204" charset="-122"/>
              </a:rPr>
              <a:t>2019.06</a:t>
            </a:r>
            <a:endParaRPr lang="en-US" sz="1400" dirty="0">
              <a:solidFill>
                <a:srgbClr val="FFFFFF"/>
              </a:solidFill>
              <a:latin typeface="Century Gothic" panose="020B0502020202020204"/>
              <a:ea typeface="微软雅黑" panose="020B0503020204020204" charset="-122"/>
            </a:endParaRPr>
          </a:p>
        </p:txBody>
      </p:sp>
      <p:sp>
        <p:nvSpPr>
          <p:cNvPr id="17" name="矩形 16"/>
          <p:cNvSpPr/>
          <p:nvPr/>
        </p:nvSpPr>
        <p:spPr>
          <a:xfrm>
            <a:off x="3411689" y="1528267"/>
            <a:ext cx="2230267" cy="798830"/>
          </a:xfrm>
          <a:prstGeom prst="rect">
            <a:avLst/>
          </a:prstGeom>
        </p:spPr>
        <p:txBody>
          <a:bodyPr wrap="square">
            <a:spAutoFit/>
          </a:bodyPr>
          <a:lstStyle/>
          <a:p>
            <a:r>
              <a:rPr lang="en-US" altLang="zh-CN" sz="3200" b="1" dirty="0">
                <a:solidFill>
                  <a:srgbClr val="FFFFFF"/>
                </a:solidFill>
                <a:latin typeface="Century Gothic" panose="020B0502020202020204"/>
                <a:ea typeface="微软雅黑" panose="020B0503020204020204" charset="-122"/>
              </a:rPr>
              <a:t>Part 2</a:t>
            </a:r>
            <a:endParaRPr lang="en-US" altLang="zh-CN" sz="3200" b="1" dirty="0">
              <a:solidFill>
                <a:srgbClr val="FFFFFF"/>
              </a:solidFill>
              <a:latin typeface="Century Gothic" panose="020B0502020202020204"/>
              <a:ea typeface="微软雅黑" panose="020B0503020204020204" charset="-122"/>
            </a:endParaRPr>
          </a:p>
          <a:p>
            <a:r>
              <a:rPr lang="en-US" altLang="zh-CN" sz="1400" dirty="0">
                <a:solidFill>
                  <a:srgbClr val="FFFFFF"/>
                </a:solidFill>
                <a:latin typeface="Century Gothic" panose="020B0502020202020204"/>
                <a:ea typeface="微软雅黑" panose="020B0503020204020204" charset="-122"/>
              </a:rPr>
              <a:t>2019.07-2019.08</a:t>
            </a:r>
            <a:endParaRPr lang="en-US" altLang="zh-CN" sz="1400" dirty="0">
              <a:solidFill>
                <a:srgbClr val="FFFFFF"/>
              </a:solidFill>
              <a:latin typeface="Century Gothic" panose="020B0502020202020204"/>
              <a:ea typeface="微软雅黑" panose="020B0503020204020204" charset="-122"/>
            </a:endParaRPr>
          </a:p>
        </p:txBody>
      </p:sp>
      <p:sp>
        <p:nvSpPr>
          <p:cNvPr id="18" name="矩形 17"/>
          <p:cNvSpPr/>
          <p:nvPr/>
        </p:nvSpPr>
        <p:spPr>
          <a:xfrm>
            <a:off x="6171028" y="1491068"/>
            <a:ext cx="2230267" cy="798830"/>
          </a:xfrm>
          <a:prstGeom prst="rect">
            <a:avLst/>
          </a:prstGeom>
        </p:spPr>
        <p:txBody>
          <a:bodyPr wrap="square">
            <a:spAutoFit/>
          </a:bodyPr>
          <a:lstStyle/>
          <a:p>
            <a:r>
              <a:rPr lang="en-US" altLang="zh-CN" sz="3200" b="1" dirty="0">
                <a:solidFill>
                  <a:srgbClr val="FFFFFF"/>
                </a:solidFill>
                <a:latin typeface="Century Gothic" panose="020B0502020202020204"/>
                <a:ea typeface="微软雅黑" panose="020B0503020204020204" charset="-122"/>
              </a:rPr>
              <a:t>Part 3</a:t>
            </a:r>
            <a:endParaRPr lang="en-US" altLang="zh-CN" sz="3200" b="1" dirty="0">
              <a:solidFill>
                <a:srgbClr val="FFFFFF"/>
              </a:solidFill>
              <a:latin typeface="Century Gothic" panose="020B0502020202020204"/>
              <a:ea typeface="微软雅黑" panose="020B0503020204020204" charset="-122"/>
            </a:endParaRPr>
          </a:p>
          <a:p>
            <a:r>
              <a:rPr lang="en-US" altLang="zh-CN" sz="1400" dirty="0">
                <a:solidFill>
                  <a:srgbClr val="FFFFFF"/>
                </a:solidFill>
                <a:latin typeface="Century Gothic" panose="020B0502020202020204"/>
                <a:ea typeface="微软雅黑" panose="020B0503020204020204" charset="-122"/>
              </a:rPr>
              <a:t>2019.09-2019.10</a:t>
            </a:r>
            <a:endParaRPr lang="en-US" altLang="zh-CN" sz="1400" dirty="0">
              <a:solidFill>
                <a:srgbClr val="FFFFFF"/>
              </a:solidFill>
              <a:latin typeface="Century Gothic" panose="020B0502020202020204"/>
              <a:ea typeface="微软雅黑" panose="020B0503020204020204" charset="-122"/>
            </a:endParaRPr>
          </a:p>
        </p:txBody>
      </p:sp>
      <p:sp>
        <p:nvSpPr>
          <p:cNvPr id="19" name="矩形 18"/>
          <p:cNvSpPr/>
          <p:nvPr/>
        </p:nvSpPr>
        <p:spPr>
          <a:xfrm>
            <a:off x="8930367" y="1515439"/>
            <a:ext cx="2230267" cy="798830"/>
          </a:xfrm>
          <a:prstGeom prst="rect">
            <a:avLst/>
          </a:prstGeom>
        </p:spPr>
        <p:txBody>
          <a:bodyPr wrap="square">
            <a:spAutoFit/>
          </a:bodyPr>
          <a:lstStyle/>
          <a:p>
            <a:r>
              <a:rPr lang="en-US" altLang="zh-CN" sz="3200" b="1" dirty="0">
                <a:solidFill>
                  <a:srgbClr val="FFFFFF"/>
                </a:solidFill>
                <a:latin typeface="Century Gothic" panose="020B0502020202020204"/>
                <a:ea typeface="微软雅黑" panose="020B0503020204020204" charset="-122"/>
              </a:rPr>
              <a:t>Part 4</a:t>
            </a:r>
            <a:endParaRPr lang="en-US" altLang="zh-CN" sz="3200" b="1" dirty="0">
              <a:solidFill>
                <a:srgbClr val="FFFFFF"/>
              </a:solidFill>
              <a:latin typeface="Century Gothic" panose="020B0502020202020204"/>
              <a:ea typeface="微软雅黑" panose="020B0503020204020204" charset="-122"/>
            </a:endParaRPr>
          </a:p>
          <a:p>
            <a:r>
              <a:rPr lang="en-US" altLang="zh-CN" sz="1400" dirty="0">
                <a:solidFill>
                  <a:srgbClr val="FFFFFF"/>
                </a:solidFill>
                <a:latin typeface="Century Gothic" panose="020B0502020202020204"/>
                <a:ea typeface="微软雅黑" panose="020B0503020204020204" charset="-122"/>
              </a:rPr>
              <a:t>2019.11</a:t>
            </a:r>
            <a:endParaRPr lang="en-US" altLang="zh-CN" sz="1400" dirty="0">
              <a:solidFill>
                <a:srgbClr val="FFFFFF"/>
              </a:solidFill>
              <a:latin typeface="Century Gothic" panose="020B0502020202020204"/>
              <a:ea typeface="微软雅黑" panose="020B0503020204020204" charset="-122"/>
            </a:endParaRPr>
          </a:p>
        </p:txBody>
      </p:sp>
      <p:sp>
        <p:nvSpPr>
          <p:cNvPr id="20" name="文本框 8"/>
          <p:cNvSpPr txBox="1"/>
          <p:nvPr/>
        </p:nvSpPr>
        <p:spPr>
          <a:xfrm>
            <a:off x="767937" y="3203842"/>
            <a:ext cx="2368963"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目前只剩下教师部分的组卷以及成绩管理模块和学生的考试模块以及成绩查看等功能的实现</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21" name="矩形 20"/>
          <p:cNvSpPr/>
          <p:nvPr/>
        </p:nvSpPr>
        <p:spPr>
          <a:xfrm>
            <a:off x="767937" y="2772042"/>
            <a:ext cx="1605280" cy="410845"/>
          </a:xfrm>
          <a:prstGeom prst="rect">
            <a:avLst/>
          </a:prstGeom>
        </p:spPr>
        <p:txBody>
          <a:bodyPr wrap="none">
            <a:spAutoFit/>
          </a:bodyPr>
          <a:lstStyle/>
          <a:p>
            <a:pPr algn="l" defTabSz="609600">
              <a:lnSpc>
                <a:spcPct val="130000"/>
              </a:lnSpc>
            </a:pPr>
            <a:r>
              <a:rPr lang="en-US" altLang="zh-CN" sz="1600" b="1" dirty="0">
                <a:solidFill>
                  <a:schemeClr val="accent4">
                    <a:lumMod val="50000"/>
                  </a:schemeClr>
                </a:solidFill>
                <a:ea typeface="微软雅黑" panose="020B0503020204020204" charset="-122"/>
              </a:rPr>
              <a:t>具体项目的实现</a:t>
            </a:r>
            <a:endParaRPr lang="en-US" altLang="zh-CN" sz="1600" b="1" dirty="0">
              <a:solidFill>
                <a:schemeClr val="accent4">
                  <a:lumMod val="50000"/>
                </a:schemeClr>
              </a:solidFill>
              <a:ea typeface="微软雅黑" panose="020B0503020204020204" charset="-122"/>
            </a:endParaRPr>
          </a:p>
        </p:txBody>
      </p:sp>
      <p:sp>
        <p:nvSpPr>
          <p:cNvPr id="22" name="文本框 8"/>
          <p:cNvSpPr txBox="1"/>
          <p:nvPr/>
        </p:nvSpPr>
        <p:spPr>
          <a:xfrm>
            <a:off x="3581209" y="3203842"/>
            <a:ext cx="2368963"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在实现完所有的功能后进行性能的优化，如进行分布式配置以及集群等技术的加入以及界面的美化等。</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23" name="矩形 22"/>
          <p:cNvSpPr/>
          <p:nvPr/>
        </p:nvSpPr>
        <p:spPr>
          <a:xfrm>
            <a:off x="3581209" y="2772042"/>
            <a:ext cx="1808480" cy="410845"/>
          </a:xfrm>
          <a:prstGeom prst="rect">
            <a:avLst/>
          </a:prstGeom>
        </p:spPr>
        <p:txBody>
          <a:bodyPr wrap="none">
            <a:spAutoFit/>
          </a:bodyPr>
          <a:lstStyle/>
          <a:p>
            <a:pPr defTabSz="609600">
              <a:lnSpc>
                <a:spcPct val="130000"/>
              </a:lnSpc>
            </a:pPr>
            <a:r>
              <a:rPr lang="zh-CN" altLang="en-US" sz="1600" b="1" dirty="0">
                <a:solidFill>
                  <a:schemeClr val="accent4">
                    <a:lumMod val="75000"/>
                  </a:schemeClr>
                </a:solidFill>
                <a:ea typeface="微软雅黑" panose="020B0503020204020204" charset="-122"/>
              </a:rPr>
              <a:t>性能与界面的优化</a:t>
            </a:r>
            <a:endParaRPr lang="en-US" altLang="zh-CN" sz="1600" b="1" dirty="0">
              <a:solidFill>
                <a:schemeClr val="accent4">
                  <a:lumMod val="75000"/>
                </a:schemeClr>
              </a:solidFill>
              <a:ea typeface="微软雅黑" panose="020B0503020204020204" charset="-122"/>
            </a:endParaRPr>
          </a:p>
        </p:txBody>
      </p:sp>
      <p:sp>
        <p:nvSpPr>
          <p:cNvPr id="24" name="文本框 8"/>
          <p:cNvSpPr txBox="1"/>
          <p:nvPr/>
        </p:nvSpPr>
        <p:spPr>
          <a:xfrm>
            <a:off x="6342417" y="3189049"/>
            <a:ext cx="2368963"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在完善了系统的各个部分后进行一些测试，可以通过邀请一些用户来体验以及使用一些测试工具来测试等。</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25" name="矩形 24"/>
          <p:cNvSpPr/>
          <p:nvPr/>
        </p:nvSpPr>
        <p:spPr>
          <a:xfrm>
            <a:off x="6342417" y="2757249"/>
            <a:ext cx="1005403" cy="380489"/>
          </a:xfrm>
          <a:prstGeom prst="rect">
            <a:avLst/>
          </a:prstGeom>
        </p:spPr>
        <p:txBody>
          <a:bodyPr wrap="none">
            <a:spAutoFit/>
          </a:bodyPr>
          <a:lstStyle/>
          <a:p>
            <a:pPr defTabSz="609600">
              <a:lnSpc>
                <a:spcPct val="130000"/>
              </a:lnSpc>
            </a:pPr>
            <a:r>
              <a:rPr lang="zh-CN" altLang="en-US" sz="1600" b="1" dirty="0">
                <a:solidFill>
                  <a:schemeClr val="accent4"/>
                </a:solidFill>
                <a:ea typeface="微软雅黑" panose="020B0503020204020204" charset="-122"/>
              </a:rPr>
              <a:t>系统测试</a:t>
            </a:r>
            <a:endParaRPr lang="en-US" altLang="zh-CN" sz="1600" b="1" dirty="0">
              <a:solidFill>
                <a:schemeClr val="accent4"/>
              </a:solidFill>
              <a:ea typeface="微软雅黑" panose="020B0503020204020204" charset="-122"/>
            </a:endParaRPr>
          </a:p>
        </p:txBody>
      </p:sp>
      <p:sp>
        <p:nvSpPr>
          <p:cNvPr id="26" name="文本框 8"/>
          <p:cNvSpPr txBox="1"/>
          <p:nvPr/>
        </p:nvSpPr>
        <p:spPr>
          <a:xfrm>
            <a:off x="9017629" y="3189049"/>
            <a:ext cx="2368963"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accent1">
                    <a:lumMod val="50000"/>
                  </a:schemeClr>
                </a:solidFill>
                <a:latin typeface="微软雅黑" panose="020B0503020204020204" charset="-122"/>
                <a:ea typeface="微软雅黑" panose="020B0503020204020204" charset="-122"/>
              </a:rPr>
              <a:t>测试结束后进行总结，撰写结题报告，为结题做好准备，以及撰写一篇有关该系统的论文进行发表。</a:t>
            </a:r>
            <a:endParaRPr lang="zh-CN" altLang="en-US" sz="1200" dirty="0">
              <a:solidFill>
                <a:schemeClr val="accent1">
                  <a:lumMod val="50000"/>
                </a:schemeClr>
              </a:solidFill>
              <a:latin typeface="微软雅黑" panose="020B0503020204020204" charset="-122"/>
              <a:ea typeface="微软雅黑" panose="020B0503020204020204" charset="-122"/>
            </a:endParaRPr>
          </a:p>
        </p:txBody>
      </p:sp>
      <p:sp>
        <p:nvSpPr>
          <p:cNvPr id="27" name="矩形 26"/>
          <p:cNvSpPr/>
          <p:nvPr/>
        </p:nvSpPr>
        <p:spPr>
          <a:xfrm>
            <a:off x="9017629" y="2757249"/>
            <a:ext cx="2441694" cy="380489"/>
          </a:xfrm>
          <a:prstGeom prst="rect">
            <a:avLst/>
          </a:prstGeom>
        </p:spPr>
        <p:txBody>
          <a:bodyPr wrap="none">
            <a:spAutoFit/>
          </a:bodyPr>
          <a:lstStyle/>
          <a:p>
            <a:pPr defTabSz="609600">
              <a:lnSpc>
                <a:spcPct val="130000"/>
              </a:lnSpc>
            </a:pPr>
            <a:r>
              <a:rPr lang="zh-CN" altLang="en-US" sz="1600" b="1" dirty="0">
                <a:solidFill>
                  <a:schemeClr val="accent4">
                    <a:lumMod val="60000"/>
                    <a:lumOff val="40000"/>
                  </a:schemeClr>
                </a:solidFill>
                <a:ea typeface="微软雅黑" panose="020B0503020204020204" charset="-122"/>
              </a:rPr>
              <a:t>撰写科研论文，结题报告</a:t>
            </a:r>
            <a:endParaRPr lang="en-US" altLang="zh-CN" sz="1600" b="1" dirty="0">
              <a:solidFill>
                <a:schemeClr val="accent4">
                  <a:lumMod val="60000"/>
                  <a:lumOff val="40000"/>
                </a:schemeClr>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0988" y="2772636"/>
            <a:ext cx="4801314" cy="1200329"/>
          </a:xfrm>
          <a:prstGeom prst="rect">
            <a:avLst/>
          </a:prstGeom>
        </p:spPr>
        <p:txBody>
          <a:bodyPr wrap="none">
            <a:spAutoFit/>
          </a:bodyPr>
          <a:lstStyle/>
          <a:p>
            <a:r>
              <a:rPr kumimoji="1" lang="zh-CN" altLang="en-US" sz="7200" b="1">
                <a:solidFill>
                  <a:schemeClr val="accent1"/>
                </a:solidFill>
                <a:latin typeface="微软雅黑" panose="020B0503020204020204" charset="-122"/>
                <a:ea typeface="微软雅黑" panose="020B0503020204020204" charset="-122"/>
                <a:cs typeface="微软雅黑" panose="020B0503020204020204" charset="-122"/>
              </a:rPr>
              <a:t>感谢聆听！</a:t>
            </a:r>
            <a:endParaRPr kumimoji="1" lang="zh-CN" altLang="en-US" sz="7200" b="1" dirty="0">
              <a:solidFill>
                <a:schemeClr val="accent1"/>
              </a:solidFill>
              <a:latin typeface="微软雅黑" panose="020B0503020204020204" charset="-122"/>
              <a:ea typeface="微软雅黑" panose="020B0503020204020204" charset="-122"/>
              <a:cs typeface="微软雅黑" panose="020B0503020204020204" charset="-122"/>
            </a:endParaRPr>
          </a:p>
        </p:txBody>
      </p:sp>
      <p:grpSp>
        <p:nvGrpSpPr>
          <p:cNvPr id="24" name="组 23"/>
          <p:cNvGrpSpPr/>
          <p:nvPr/>
        </p:nvGrpSpPr>
        <p:grpSpPr>
          <a:xfrm>
            <a:off x="0" y="2915354"/>
            <a:ext cx="1158440" cy="2761546"/>
            <a:chOff x="0" y="3347154"/>
            <a:chExt cx="1193800" cy="2026297"/>
          </a:xfrm>
        </p:grpSpPr>
        <p:sp>
          <p:nvSpPr>
            <p:cNvPr id="9" name="矩形 8"/>
            <p:cNvSpPr/>
            <p:nvPr/>
          </p:nvSpPr>
          <p:spPr>
            <a:xfrm>
              <a:off x="0" y="3347154"/>
              <a:ext cx="273596"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7122" y="3347154"/>
              <a:ext cx="175883"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49229" y="3347154"/>
              <a:ext cx="212177"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10231" y="3347154"/>
              <a:ext cx="383569"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8"/>
          <p:cNvSpPr txBox="1"/>
          <p:nvPr/>
        </p:nvSpPr>
        <p:spPr>
          <a:xfrm>
            <a:off x="1300988" y="4615069"/>
            <a:ext cx="7330748" cy="10237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rPr>
              <a:t>学校名称：南京工程学院</a:t>
            </a:r>
            <a:endParaRPr lang="zh-CN" altLang="en-US" sz="1400" dirty="0">
              <a:solidFill>
                <a:schemeClr val="accent1"/>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rPr>
              <a:t>指导老师：王琦</a:t>
            </a:r>
            <a:endParaRPr lang="en-US" altLang="zh-CN" sz="1400" dirty="0">
              <a:solidFill>
                <a:schemeClr val="accent1"/>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n"/>
            </a:pPr>
            <a:r>
              <a:rPr lang="zh-CN" altLang="en-US" sz="1400" dirty="0">
                <a:solidFill>
                  <a:schemeClr val="accent1"/>
                </a:solidFill>
                <a:latin typeface="微软雅黑" panose="020B0503020204020204" charset="-122"/>
                <a:ea typeface="微软雅黑" panose="020B0503020204020204" charset="-122"/>
              </a:rPr>
              <a:t>报告人：陈前程</a:t>
            </a:r>
            <a:endParaRPr lang="zh-CN" altLang="en-US" sz="1400" dirty="0">
              <a:solidFill>
                <a:schemeClr val="accent1"/>
              </a:solidFill>
              <a:latin typeface="微软雅黑" panose="020B0503020204020204" charset="-122"/>
              <a:ea typeface="微软雅黑" panose="020B0503020204020204" charset="-122"/>
            </a:endParaRPr>
          </a:p>
        </p:txBody>
      </p:sp>
      <p:grpSp>
        <p:nvGrpSpPr>
          <p:cNvPr id="23" name="组 22"/>
          <p:cNvGrpSpPr/>
          <p:nvPr/>
        </p:nvGrpSpPr>
        <p:grpSpPr>
          <a:xfrm>
            <a:off x="8988280" y="2915352"/>
            <a:ext cx="3203719" cy="2761547"/>
            <a:chOff x="7661032" y="3347153"/>
            <a:chExt cx="4530968" cy="2026298"/>
          </a:xfrm>
        </p:grpSpPr>
        <p:sp>
          <p:nvSpPr>
            <p:cNvPr id="18" name="矩形 17"/>
            <p:cNvSpPr/>
            <p:nvPr/>
          </p:nvSpPr>
          <p:spPr>
            <a:xfrm>
              <a:off x="7661032" y="3347154"/>
              <a:ext cx="1190868"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8926135" y="3347153"/>
              <a:ext cx="667550"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660060" y="3347153"/>
              <a:ext cx="195220"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921656" y="3347154"/>
              <a:ext cx="2270344"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 name="矩形 24"/>
          <p:cNvSpPr/>
          <p:nvPr/>
        </p:nvSpPr>
        <p:spPr>
          <a:xfrm>
            <a:off x="1300988" y="3972965"/>
            <a:ext cx="7725192" cy="523220"/>
          </a:xfrm>
          <a:prstGeom prst="rect">
            <a:avLst/>
          </a:prstGeom>
        </p:spPr>
        <p:txBody>
          <a:bodyPr wrap="none">
            <a:spAutoFit/>
          </a:bodyPr>
          <a:lstStyle/>
          <a:p>
            <a:r>
              <a:rPr kumimoji="1" lang="en-US" altLang="zh-CN" sz="2800" b="1" dirty="0">
                <a:solidFill>
                  <a:schemeClr val="accent1"/>
                </a:solidFill>
                <a:latin typeface="微软雅黑" panose="020B0503020204020204" charset="-122"/>
                <a:ea typeface="微软雅黑" panose="020B0503020204020204" charset="-122"/>
                <a:cs typeface="微软雅黑" panose="020B0503020204020204" charset="-122"/>
              </a:rPr>
              <a:t>《</a:t>
            </a:r>
            <a:r>
              <a:rPr kumimoji="1" lang="zh-CN" altLang="en-US" sz="2800" b="1" dirty="0">
                <a:solidFill>
                  <a:schemeClr val="accent1"/>
                </a:solidFill>
                <a:latin typeface="微软雅黑" panose="020B0503020204020204" charset="-122"/>
                <a:ea typeface="微软雅黑" panose="020B0503020204020204" charset="-122"/>
                <a:cs typeface="微软雅黑" panose="020B0503020204020204" charset="-122"/>
              </a:rPr>
              <a:t>基于人工智能的课程考试及分析系统的研究</a:t>
            </a:r>
            <a:r>
              <a:rPr kumimoji="1" lang="en-US" altLang="zh-CN" sz="2800" b="1" dirty="0">
                <a:solidFill>
                  <a:schemeClr val="accent1"/>
                </a:solidFill>
                <a:latin typeface="微软雅黑" panose="020B0503020204020204" charset="-122"/>
                <a:ea typeface="微软雅黑" panose="020B0503020204020204" charset="-122"/>
                <a:cs typeface="微软雅黑" panose="020B0503020204020204" charset="-122"/>
              </a:rPr>
              <a:t>》</a:t>
            </a:r>
            <a:endParaRPr kumimoji="1"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800350"/>
            <a:ext cx="12192000" cy="1257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4758666" y="3182779"/>
            <a:ext cx="4321834" cy="49149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ONE</a:t>
            </a:r>
            <a:r>
              <a:rPr lang="zh-CN" altLang="en-US" sz="2000" dirty="0">
                <a:solidFill>
                  <a:srgbClr val="FFFFFF"/>
                </a:solidFill>
                <a:ea typeface="微软雅黑" panose="020B0503020204020204" charset="-122"/>
              </a:rPr>
              <a:t>  项目简介</a:t>
            </a:r>
            <a:endParaRPr kumimoji="1" lang="zh-CN" altLang="en-US" sz="2000" dirty="0">
              <a:solidFill>
                <a:srgbClr val="FFFFFF"/>
              </a:solidFill>
              <a:ea typeface="微软雅黑" panose="020B0503020204020204" charset="-122"/>
            </a:endParaRPr>
          </a:p>
        </p:txBody>
      </p:sp>
      <p:sp>
        <p:nvSpPr>
          <p:cNvPr id="3" name="文本框 2"/>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01</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项目简介</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01</a:t>
            </a:r>
            <a:endParaRPr kumimoji="1" lang="zh-CN" altLang="en-US" dirty="0"/>
          </a:p>
        </p:txBody>
      </p:sp>
      <p:grpSp>
        <p:nvGrpSpPr>
          <p:cNvPr id="11" name="组 10"/>
          <p:cNvGrpSpPr/>
          <p:nvPr/>
        </p:nvGrpSpPr>
        <p:grpSpPr>
          <a:xfrm>
            <a:off x="1193800" y="977900"/>
            <a:ext cx="3111500" cy="5283200"/>
            <a:chOff x="482600" y="1092200"/>
            <a:chExt cx="3111500" cy="5283200"/>
          </a:xfrm>
        </p:grpSpPr>
        <p:sp>
          <p:nvSpPr>
            <p:cNvPr id="4" name="矩形 3"/>
            <p:cNvSpPr/>
            <p:nvPr/>
          </p:nvSpPr>
          <p:spPr>
            <a:xfrm>
              <a:off x="482600" y="1092200"/>
              <a:ext cx="3111500" cy="528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350" y="1247705"/>
              <a:ext cx="2794000" cy="1570857"/>
            </a:xfrm>
            <a:prstGeom prst="rect">
              <a:avLst/>
            </a:prstGeom>
          </p:spPr>
        </p:pic>
        <p:sp>
          <p:nvSpPr>
            <p:cNvPr id="6" name="文本框 5"/>
            <p:cNvSpPr txBox="1"/>
            <p:nvPr/>
          </p:nvSpPr>
          <p:spPr>
            <a:xfrm>
              <a:off x="1601371" y="1617635"/>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01</a:t>
              </a:r>
              <a:endParaRPr kumimoji="1" lang="zh-CN" altLang="en-US" sz="4800" b="1" dirty="0">
                <a:solidFill>
                  <a:srgbClr val="FFFFFF"/>
                </a:solidFill>
                <a:ea typeface="微软雅黑" panose="020B0503020204020204" charset="-122"/>
              </a:endParaRPr>
            </a:p>
          </p:txBody>
        </p:sp>
        <p:sp>
          <p:nvSpPr>
            <p:cNvPr id="9" name="文本框 8"/>
            <p:cNvSpPr txBox="1"/>
            <p:nvPr/>
          </p:nvSpPr>
          <p:spPr>
            <a:xfrm>
              <a:off x="641350" y="3733800"/>
              <a:ext cx="2794000" cy="2510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互联网+”模式的兴起让传统的考试模式发生了根本性的变化，在线网络考试模式的出现和流行，一方面提高了考务人员的工作效率，同时也让学生学习测试的速度和效率进一步提升。本项目通过对主流在线考试系统及常用智能组卷算法的研究，旨在设计并实现一个以SSM框架为基础，基于人工智能实现智能组卷功能的在线考试系统，并根据考试的结果分析知识结构和成绩之间的关系。</a:t>
              </a:r>
              <a:endParaRPr lang="zh-CN" altLang="en-US" sz="1100" dirty="0">
                <a:solidFill>
                  <a:schemeClr val="bg1"/>
                </a:solidFill>
                <a:latin typeface="微软雅黑" panose="020B0503020204020204" charset="-122"/>
                <a:ea typeface="微软雅黑" panose="020B0503020204020204" charset="-122"/>
              </a:endParaRPr>
            </a:p>
          </p:txBody>
        </p:sp>
        <p:sp>
          <p:nvSpPr>
            <p:cNvPr id="10" name="矩形 9"/>
            <p:cNvSpPr/>
            <p:nvPr/>
          </p:nvSpPr>
          <p:spPr>
            <a:xfrm>
              <a:off x="1337309" y="3009137"/>
              <a:ext cx="1402080" cy="570865"/>
            </a:xfrm>
            <a:prstGeom prst="rect">
              <a:avLst/>
            </a:prstGeom>
          </p:spPr>
          <p:txBody>
            <a:bodyPr wrap="none">
              <a:spAutoFit/>
            </a:bodyPr>
            <a:lstStyle/>
            <a:p>
              <a:pPr algn="ctr" defTabSz="609600">
                <a:lnSpc>
                  <a:spcPct val="130000"/>
                </a:lnSpc>
              </a:pPr>
              <a:r>
                <a:rPr lang="zh-CN" altLang="en-US" sz="2400" b="1" dirty="0">
                  <a:solidFill>
                    <a:schemeClr val="bg1"/>
                  </a:solidFill>
                  <a:ea typeface="微软雅黑" panose="020B0503020204020204" charset="-122"/>
                </a:rPr>
                <a:t>项目简介</a:t>
              </a:r>
              <a:endParaRPr lang="zh-CN" altLang="en-US" sz="2400" b="1" dirty="0">
                <a:solidFill>
                  <a:schemeClr val="bg1"/>
                </a:solidFill>
                <a:ea typeface="微软雅黑" panose="020B0503020204020204" charset="-122"/>
              </a:endParaRPr>
            </a:p>
          </p:txBody>
        </p:sp>
      </p:grpSp>
      <p:grpSp>
        <p:nvGrpSpPr>
          <p:cNvPr id="12" name="组 11"/>
          <p:cNvGrpSpPr/>
          <p:nvPr/>
        </p:nvGrpSpPr>
        <p:grpSpPr>
          <a:xfrm>
            <a:off x="4464050" y="982635"/>
            <a:ext cx="3111500" cy="5372100"/>
            <a:chOff x="482600" y="1092200"/>
            <a:chExt cx="3111500" cy="5372100"/>
          </a:xfrm>
        </p:grpSpPr>
        <p:sp>
          <p:nvSpPr>
            <p:cNvPr id="13" name="矩形 12"/>
            <p:cNvSpPr/>
            <p:nvPr/>
          </p:nvSpPr>
          <p:spPr>
            <a:xfrm>
              <a:off x="482600" y="1092200"/>
              <a:ext cx="3111500" cy="528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350" y="1247705"/>
              <a:ext cx="2794000" cy="1570857"/>
            </a:xfrm>
            <a:prstGeom prst="rect">
              <a:avLst/>
            </a:prstGeom>
          </p:spPr>
        </p:pic>
        <p:sp>
          <p:nvSpPr>
            <p:cNvPr id="15" name="文本框 14"/>
            <p:cNvSpPr txBox="1"/>
            <p:nvPr/>
          </p:nvSpPr>
          <p:spPr>
            <a:xfrm>
              <a:off x="1601371" y="1617635"/>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02</a:t>
              </a:r>
              <a:endParaRPr kumimoji="1" lang="zh-CN" altLang="en-US" sz="4800" b="1" dirty="0">
                <a:solidFill>
                  <a:srgbClr val="FFFFFF"/>
                </a:solidFill>
                <a:ea typeface="微软雅黑" panose="020B0503020204020204" charset="-122"/>
              </a:endParaRPr>
            </a:p>
          </p:txBody>
        </p:sp>
        <p:sp>
          <p:nvSpPr>
            <p:cNvPr id="16" name="文本框 15"/>
            <p:cNvSpPr txBox="1"/>
            <p:nvPr/>
          </p:nvSpPr>
          <p:spPr>
            <a:xfrm>
              <a:off x="641350" y="3733800"/>
              <a:ext cx="2794000" cy="27305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后台系统管理功能：包括学生，老师等信息的管理以及试题卷和题库的管理</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学生前台显示功能：学生可以选择参加各科的考试以及查看个人信息和考试成绩等</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老师前台显示功能：老师可以进行智能组卷以及试卷，题库的管理</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用户登入功能：分权限登录（可以加入安全登录技术）</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数据缓存：redis</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分布式部署和集群（待定）</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数据安全处理</a:t>
              </a:r>
              <a:endParaRPr lang="zh-CN" altLang="en-US" sz="11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032509" y="3009137"/>
              <a:ext cx="2011680" cy="570865"/>
            </a:xfrm>
            <a:prstGeom prst="rect">
              <a:avLst/>
            </a:prstGeom>
          </p:spPr>
          <p:txBody>
            <a:bodyPr wrap="none">
              <a:spAutoFit/>
            </a:bodyPr>
            <a:lstStyle/>
            <a:p>
              <a:pPr algn="ctr" defTabSz="609600">
                <a:lnSpc>
                  <a:spcPct val="130000"/>
                </a:lnSpc>
              </a:pPr>
              <a:r>
                <a:rPr lang="zh-CN" altLang="en-US" sz="2400" b="1" dirty="0">
                  <a:solidFill>
                    <a:schemeClr val="bg1"/>
                  </a:solidFill>
                  <a:ea typeface="微软雅黑" panose="020B0503020204020204" charset="-122"/>
                </a:rPr>
                <a:t>主要技术指标</a:t>
              </a:r>
              <a:endParaRPr lang="zh-CN" altLang="en-US" sz="2400" b="1" dirty="0">
                <a:solidFill>
                  <a:schemeClr val="bg1"/>
                </a:solidFill>
                <a:ea typeface="微软雅黑" panose="020B0503020204020204" charset="-122"/>
              </a:endParaRPr>
            </a:p>
          </p:txBody>
        </p:sp>
      </p:grpSp>
      <p:grpSp>
        <p:nvGrpSpPr>
          <p:cNvPr id="18" name="组 17"/>
          <p:cNvGrpSpPr/>
          <p:nvPr/>
        </p:nvGrpSpPr>
        <p:grpSpPr>
          <a:xfrm>
            <a:off x="7734300" y="977900"/>
            <a:ext cx="3111500" cy="5283200"/>
            <a:chOff x="482600" y="1092200"/>
            <a:chExt cx="3111500" cy="5283200"/>
          </a:xfrm>
        </p:grpSpPr>
        <p:sp>
          <p:nvSpPr>
            <p:cNvPr id="19" name="矩形 18"/>
            <p:cNvSpPr/>
            <p:nvPr/>
          </p:nvSpPr>
          <p:spPr>
            <a:xfrm>
              <a:off x="482600" y="1092200"/>
              <a:ext cx="3111500" cy="5283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350" y="1247705"/>
              <a:ext cx="2794000" cy="1570857"/>
            </a:xfrm>
            <a:prstGeom prst="rect">
              <a:avLst/>
            </a:prstGeom>
          </p:spPr>
        </p:pic>
        <p:sp>
          <p:nvSpPr>
            <p:cNvPr id="21" name="文本框 20"/>
            <p:cNvSpPr txBox="1"/>
            <p:nvPr/>
          </p:nvSpPr>
          <p:spPr>
            <a:xfrm>
              <a:off x="1601371" y="1617635"/>
              <a:ext cx="873957" cy="830997"/>
            </a:xfrm>
            <a:prstGeom prst="rect">
              <a:avLst/>
            </a:prstGeom>
            <a:noFill/>
          </p:spPr>
          <p:txBody>
            <a:bodyPr wrap="none" rtlCol="0">
              <a:spAutoFit/>
            </a:bodyPr>
            <a:lstStyle/>
            <a:p>
              <a:pPr defTabSz="457200"/>
              <a:r>
                <a:rPr kumimoji="1" lang="en-US" altLang="zh-CN" sz="4800" b="1">
                  <a:solidFill>
                    <a:srgbClr val="FFFFFF"/>
                  </a:solidFill>
                  <a:ea typeface="微软雅黑" panose="020B0503020204020204" charset="-122"/>
                </a:rPr>
                <a:t>03</a:t>
              </a:r>
              <a:endParaRPr kumimoji="1" lang="zh-CN" altLang="en-US" sz="4800" b="1" dirty="0">
                <a:solidFill>
                  <a:srgbClr val="FFFFFF"/>
                </a:solidFill>
                <a:ea typeface="微软雅黑" panose="020B0503020204020204" charset="-122"/>
              </a:endParaRPr>
            </a:p>
          </p:txBody>
        </p:sp>
        <p:sp>
          <p:nvSpPr>
            <p:cNvPr id="22" name="文本框 21"/>
            <p:cNvSpPr txBox="1"/>
            <p:nvPr/>
          </p:nvSpPr>
          <p:spPr>
            <a:xfrm>
              <a:off x="641350" y="3733800"/>
              <a:ext cx="2794000" cy="1410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对于组卷算法的选择，查阅和分析主流的人工智能算法；</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对于系统安全性方案，充分调研、分析在线考试系统的安全性需求；</a:t>
              </a:r>
              <a:endParaRPr lang="zh-CN" altLang="en-US" sz="1100" dirty="0">
                <a:solidFill>
                  <a:schemeClr val="bg1"/>
                </a:solidFill>
                <a:latin typeface="微软雅黑" panose="020B0503020204020204" charset="-122"/>
                <a:ea typeface="微软雅黑" panose="020B0503020204020204" charset="-122"/>
              </a:endParaRPr>
            </a:p>
            <a:p>
              <a:pPr marL="171450" indent="-171450">
                <a:lnSpc>
                  <a:spcPct val="130000"/>
                </a:lnSpc>
                <a:buFont typeface="Arial" panose="020B0604020202020204" pitchFamily="34" charset="0"/>
                <a:buChar char="•"/>
              </a:pPr>
              <a:r>
                <a:rPr lang="zh-CN" altLang="en-US" sz="1100" dirty="0">
                  <a:solidFill>
                    <a:schemeClr val="bg1"/>
                  </a:solidFill>
                  <a:latin typeface="微软雅黑" panose="020B0503020204020204" charset="-122"/>
                  <a:ea typeface="微软雅黑" panose="020B0503020204020204" charset="-122"/>
                </a:rPr>
                <a:t>对于系统性能，采用SSM框架，加上JQuery+javascript+MySql+redis技术。</a:t>
              </a:r>
              <a:endParaRPr lang="zh-CN" altLang="en-US" sz="1100"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1337309" y="3009137"/>
              <a:ext cx="1402080" cy="570865"/>
            </a:xfrm>
            <a:prstGeom prst="rect">
              <a:avLst/>
            </a:prstGeom>
          </p:spPr>
          <p:txBody>
            <a:bodyPr wrap="none">
              <a:spAutoFit/>
            </a:bodyPr>
            <a:lstStyle/>
            <a:p>
              <a:pPr algn="ctr" defTabSz="609600">
                <a:lnSpc>
                  <a:spcPct val="130000"/>
                </a:lnSpc>
              </a:pPr>
              <a:r>
                <a:rPr lang="zh-CN" altLang="en-US" sz="2400" b="1" dirty="0">
                  <a:solidFill>
                    <a:schemeClr val="bg1"/>
                  </a:solidFill>
                  <a:ea typeface="微软雅黑" panose="020B0503020204020204" charset="-122"/>
                </a:rPr>
                <a:t>技术路线</a:t>
              </a:r>
              <a:endParaRPr lang="zh-CN" altLang="en-US" sz="2400" b="1" dirty="0">
                <a:solidFill>
                  <a:schemeClr val="bg1"/>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40886" y="3182779"/>
            <a:ext cx="4321834" cy="1291590"/>
          </a:xfrm>
          <a:prstGeom prst="rect">
            <a:avLst/>
          </a:prstGeom>
          <a:noFill/>
        </p:spPr>
        <p:txBody>
          <a:bodyPr wrap="square" rtlCol="0">
            <a:spAutoFit/>
          </a:bodyPr>
          <a:lstStyle/>
          <a:p>
            <a:pPr defTabSz="457200">
              <a:lnSpc>
                <a:spcPct val="130000"/>
              </a:lnSpc>
            </a:pPr>
            <a:r>
              <a:rPr lang="en-US" altLang="zh-CN" sz="2000" dirty="0">
                <a:solidFill>
                  <a:srgbClr val="FFFFFF"/>
                </a:solidFill>
                <a:ea typeface="微软雅黑" panose="020B0503020204020204" charset="-122"/>
              </a:rPr>
              <a:t>PART</a:t>
            </a:r>
            <a:r>
              <a:rPr lang="zh-CN" altLang="en-US" sz="2000" dirty="0">
                <a:solidFill>
                  <a:srgbClr val="FFFFFF"/>
                </a:solidFill>
                <a:ea typeface="微软雅黑" panose="020B0503020204020204" charset="-122"/>
              </a:rPr>
              <a:t> </a:t>
            </a:r>
            <a:r>
              <a:rPr lang="en-US" altLang="zh-CN" sz="2000" dirty="0">
                <a:solidFill>
                  <a:srgbClr val="FFFFFF"/>
                </a:solidFill>
                <a:ea typeface="微软雅黑" panose="020B0503020204020204" charset="-122"/>
              </a:rPr>
              <a:t>TWO</a:t>
            </a:r>
            <a:r>
              <a:rPr lang="zh-CN" altLang="en-US" sz="2000" dirty="0">
                <a:solidFill>
                  <a:srgbClr val="FFFFFF"/>
                </a:solidFill>
                <a:ea typeface="微软雅黑" panose="020B0503020204020204" charset="-122"/>
              </a:rPr>
              <a:t>  </a:t>
            </a:r>
            <a:r>
              <a:rPr lang="zh-CN" altLang="en-US" sz="2000" dirty="0">
                <a:solidFill>
                  <a:srgbClr val="FFFFFF"/>
                </a:solidFill>
                <a:ea typeface="微软雅黑" panose="020B0503020204020204" charset="-122"/>
                <a:sym typeface="+mn-ea"/>
              </a:rPr>
              <a:t>具体工作及阶段性研究成果</a:t>
            </a:r>
            <a:endParaRPr lang="zh-CN" altLang="en-US" sz="2000" dirty="0">
              <a:solidFill>
                <a:srgbClr val="FFFFFF"/>
              </a:solidFill>
              <a:ea typeface="微软雅黑" panose="020B0503020204020204" charset="-122"/>
            </a:endParaRPr>
          </a:p>
          <a:p>
            <a:pPr defTabSz="457200">
              <a:lnSpc>
                <a:spcPct val="130000"/>
              </a:lnSpc>
            </a:pPr>
            <a:endParaRPr kumimoji="1" lang="zh-CN" altLang="en-US" sz="2000" dirty="0">
              <a:solidFill>
                <a:srgbClr val="FFFFFF"/>
              </a:solidFill>
              <a:ea typeface="微软雅黑" panose="020B0503020204020204" charset="-122"/>
            </a:endParaRPr>
          </a:p>
        </p:txBody>
      </p:sp>
      <p:sp>
        <p:nvSpPr>
          <p:cNvPr id="4" name="文本框 3"/>
          <p:cNvSpPr txBox="1"/>
          <p:nvPr/>
        </p:nvSpPr>
        <p:spPr>
          <a:xfrm>
            <a:off x="3760577" y="3013502"/>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02</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02</a:t>
            </a:r>
            <a:endParaRPr kumimoji="1" lang="zh-CN" altLang="en-US" dirty="0"/>
          </a:p>
        </p:txBody>
      </p:sp>
      <p:graphicFrame>
        <p:nvGraphicFramePr>
          <p:cNvPr id="4" name="图表 3"/>
          <p:cNvGraphicFramePr/>
          <p:nvPr/>
        </p:nvGraphicFramePr>
        <p:xfrm>
          <a:off x="1317932" y="1171448"/>
          <a:ext cx="2787038" cy="2752852"/>
        </p:xfrm>
        <a:graphic>
          <a:graphicData uri="http://schemas.openxmlformats.org/drawingml/2006/chart">
            <c:chart xmlns:c="http://schemas.openxmlformats.org/drawingml/2006/chart" xmlns:r="http://schemas.openxmlformats.org/officeDocument/2006/relationships" r:id="rId1"/>
          </a:graphicData>
        </a:graphic>
      </p:graphicFrame>
      <p:sp>
        <p:nvSpPr>
          <p:cNvPr id="115" name="文本框 8"/>
          <p:cNvSpPr txBox="1"/>
          <p:nvPr/>
        </p:nvSpPr>
        <p:spPr>
          <a:xfrm>
            <a:off x="1317931" y="4514156"/>
            <a:ext cx="2787038" cy="2009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2018.11-2018.12：查询大量资料，学习人工智能算法和各种框架技术等</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2019.01-2019.02：分析各个方法的利弊，提出本课题方案</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2019.02-2019.03：数据库设计以及SSM框架以及服务器的搭建</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2019.04-2019.06：具体项目的实现以及部署</a:t>
            </a:r>
            <a:endParaRPr sz="1200" dirty="0">
              <a:solidFill>
                <a:schemeClr val="accent1">
                  <a:lumMod val="50000"/>
                </a:schemeClr>
              </a:solidFill>
              <a:latin typeface="微软雅黑" panose="020B0503020204020204" charset="-122"/>
              <a:ea typeface="微软雅黑" panose="020B0503020204020204" charset="-122"/>
            </a:endParaRPr>
          </a:p>
        </p:txBody>
      </p:sp>
      <p:sp>
        <p:nvSpPr>
          <p:cNvPr id="116" name="矩形 115"/>
          <p:cNvSpPr/>
          <p:nvPr/>
        </p:nvSpPr>
        <p:spPr>
          <a:xfrm>
            <a:off x="1908810" y="4025352"/>
            <a:ext cx="1605280" cy="410845"/>
          </a:xfrm>
          <a:prstGeom prst="rect">
            <a:avLst/>
          </a:prstGeom>
        </p:spPr>
        <p:txBody>
          <a:bodyPr wrap="none">
            <a:spAutoFit/>
          </a:bodyPr>
          <a:lstStyle/>
          <a:p>
            <a:pPr algn="ctr" defTabSz="609600">
              <a:lnSpc>
                <a:spcPct val="130000"/>
              </a:lnSpc>
            </a:pPr>
            <a:r>
              <a:rPr lang="zh-CN" altLang="en-US" sz="1600" b="1" dirty="0">
                <a:solidFill>
                  <a:schemeClr val="accent2">
                    <a:lumMod val="50000"/>
                  </a:schemeClr>
                </a:solidFill>
                <a:ea typeface="微软雅黑" panose="020B0503020204020204" charset="-122"/>
              </a:rPr>
              <a:t>项目按计划进行</a:t>
            </a:r>
            <a:endParaRPr lang="zh-CN" altLang="en-US" sz="1600" b="1" dirty="0">
              <a:solidFill>
                <a:schemeClr val="accent2">
                  <a:lumMod val="50000"/>
                </a:schemeClr>
              </a:solidFill>
              <a:ea typeface="微软雅黑" panose="020B0503020204020204" charset="-122"/>
            </a:endParaRPr>
          </a:p>
        </p:txBody>
      </p:sp>
      <p:graphicFrame>
        <p:nvGraphicFramePr>
          <p:cNvPr id="119" name="图表 118"/>
          <p:cNvGraphicFramePr/>
          <p:nvPr/>
        </p:nvGraphicFramePr>
        <p:xfrm>
          <a:off x="4702482" y="1171448"/>
          <a:ext cx="2787038" cy="2752852"/>
        </p:xfrm>
        <a:graphic>
          <a:graphicData uri="http://schemas.openxmlformats.org/drawingml/2006/chart">
            <c:chart xmlns:c="http://schemas.openxmlformats.org/drawingml/2006/chart" xmlns:r="http://schemas.openxmlformats.org/officeDocument/2006/relationships" r:id="rId2"/>
          </a:graphicData>
        </a:graphic>
      </p:graphicFrame>
      <p:sp>
        <p:nvSpPr>
          <p:cNvPr id="120" name="文本框 8"/>
          <p:cNvSpPr txBox="1"/>
          <p:nvPr/>
        </p:nvSpPr>
        <p:spPr>
          <a:xfrm>
            <a:off x="4702481" y="4514156"/>
            <a:ext cx="2787038" cy="1290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①已搭建好完整的SSM框架</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②已初步解决智能组卷算法的实现</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③已搭建好数据库以及服务器</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④使用JQuery+javascript进行灵活处理事件</a:t>
            </a:r>
            <a:endParaRPr sz="1200" dirty="0">
              <a:solidFill>
                <a:schemeClr val="accent1">
                  <a:lumMod val="50000"/>
                </a:schemeClr>
              </a:solidFill>
              <a:latin typeface="微软雅黑" panose="020B0503020204020204" charset="-122"/>
              <a:ea typeface="微软雅黑" panose="020B0503020204020204" charset="-122"/>
            </a:endParaRPr>
          </a:p>
        </p:txBody>
      </p:sp>
      <p:sp>
        <p:nvSpPr>
          <p:cNvPr id="121" name="矩形 120"/>
          <p:cNvSpPr/>
          <p:nvPr/>
        </p:nvSpPr>
        <p:spPr>
          <a:xfrm>
            <a:off x="5598161" y="4025352"/>
            <a:ext cx="995680" cy="410845"/>
          </a:xfrm>
          <a:prstGeom prst="rect">
            <a:avLst/>
          </a:prstGeom>
        </p:spPr>
        <p:txBody>
          <a:bodyPr wrap="none">
            <a:spAutoFit/>
          </a:bodyPr>
          <a:lstStyle/>
          <a:p>
            <a:pPr algn="ctr" defTabSz="609600">
              <a:lnSpc>
                <a:spcPct val="130000"/>
              </a:lnSpc>
            </a:pPr>
            <a:r>
              <a:rPr lang="zh-CN" altLang="en-US" sz="1600" b="1" dirty="0">
                <a:solidFill>
                  <a:schemeClr val="accent2"/>
                </a:solidFill>
                <a:ea typeface="微软雅黑" panose="020B0503020204020204" charset="-122"/>
              </a:rPr>
              <a:t>技术突破</a:t>
            </a:r>
            <a:endParaRPr lang="zh-CN" altLang="en-US" sz="1600" b="1" dirty="0">
              <a:solidFill>
                <a:schemeClr val="accent2"/>
              </a:solidFill>
              <a:ea typeface="微软雅黑" panose="020B0503020204020204" charset="-122"/>
            </a:endParaRPr>
          </a:p>
        </p:txBody>
      </p:sp>
      <p:graphicFrame>
        <p:nvGraphicFramePr>
          <p:cNvPr id="123" name="图表 122"/>
          <p:cNvGraphicFramePr/>
          <p:nvPr/>
        </p:nvGraphicFramePr>
        <p:xfrm>
          <a:off x="8087032" y="1171448"/>
          <a:ext cx="2787038" cy="2752852"/>
        </p:xfrm>
        <a:graphic>
          <a:graphicData uri="http://schemas.openxmlformats.org/drawingml/2006/chart">
            <c:chart xmlns:c="http://schemas.openxmlformats.org/drawingml/2006/chart" xmlns:r="http://schemas.openxmlformats.org/officeDocument/2006/relationships" r:id="rId3"/>
          </a:graphicData>
        </a:graphic>
      </p:graphicFrame>
      <p:sp>
        <p:nvSpPr>
          <p:cNvPr id="124" name="文本框 8"/>
          <p:cNvSpPr txBox="1"/>
          <p:nvPr/>
        </p:nvSpPr>
        <p:spPr>
          <a:xfrm>
            <a:off x="8087031" y="4514156"/>
            <a:ext cx="2787038"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①系统框架以及数据库等搭建好</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②后台管理员的功能已基本实现</a:t>
            </a:r>
            <a:endParaRPr sz="1200" dirty="0">
              <a:solidFill>
                <a:schemeClr val="accent1">
                  <a:lumMod val="50000"/>
                </a:schemeClr>
              </a:solidFill>
              <a:latin typeface="微软雅黑" panose="020B0503020204020204" charset="-122"/>
              <a:ea typeface="微软雅黑" panose="020B0503020204020204" charset="-122"/>
            </a:endParaRPr>
          </a:p>
          <a:p>
            <a:pPr algn="l">
              <a:lnSpc>
                <a:spcPct val="130000"/>
              </a:lnSpc>
            </a:pPr>
            <a:r>
              <a:rPr sz="1200" dirty="0">
                <a:solidFill>
                  <a:schemeClr val="accent1">
                    <a:lumMod val="50000"/>
                  </a:schemeClr>
                </a:solidFill>
                <a:latin typeface="微软雅黑" panose="020B0503020204020204" charset="-122"/>
                <a:ea typeface="微软雅黑" panose="020B0503020204020204" charset="-122"/>
              </a:rPr>
              <a:t>③学生以及教师的部分功能模块已实现</a:t>
            </a:r>
            <a:endParaRPr sz="1200" dirty="0">
              <a:solidFill>
                <a:schemeClr val="accent1">
                  <a:lumMod val="50000"/>
                </a:schemeClr>
              </a:solidFill>
              <a:latin typeface="微软雅黑" panose="020B0503020204020204" charset="-122"/>
              <a:ea typeface="微软雅黑" panose="020B0503020204020204" charset="-122"/>
            </a:endParaRPr>
          </a:p>
        </p:txBody>
      </p:sp>
      <p:sp>
        <p:nvSpPr>
          <p:cNvPr id="125" name="矩形 124"/>
          <p:cNvSpPr/>
          <p:nvPr/>
        </p:nvSpPr>
        <p:spPr>
          <a:xfrm>
            <a:off x="8982711" y="4025352"/>
            <a:ext cx="995680" cy="410845"/>
          </a:xfrm>
          <a:prstGeom prst="rect">
            <a:avLst/>
          </a:prstGeom>
        </p:spPr>
        <p:txBody>
          <a:bodyPr wrap="none">
            <a:spAutoFit/>
          </a:bodyPr>
          <a:lstStyle/>
          <a:p>
            <a:pPr algn="ctr" defTabSz="609600">
              <a:lnSpc>
                <a:spcPct val="130000"/>
              </a:lnSpc>
            </a:pPr>
            <a:r>
              <a:rPr lang="zh-CN" altLang="en-US" sz="1600" b="1" dirty="0">
                <a:solidFill>
                  <a:schemeClr val="accent2">
                    <a:lumMod val="60000"/>
                    <a:lumOff val="40000"/>
                  </a:schemeClr>
                </a:solidFill>
                <a:ea typeface="微软雅黑" panose="020B0503020204020204" charset="-122"/>
              </a:rPr>
              <a:t>研究成果</a:t>
            </a:r>
            <a:endParaRPr lang="zh-CN" altLang="en-US" sz="1600" b="1" dirty="0">
              <a:solidFill>
                <a:schemeClr val="accent2">
                  <a:lumMod val="60000"/>
                  <a:lumOff val="40000"/>
                </a:schemeClr>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03</a:t>
            </a:r>
            <a:endParaRPr kumimoji="1" lang="zh-CN" altLang="en-US" dirty="0"/>
          </a:p>
        </p:txBody>
      </p:sp>
      <p:sp>
        <p:nvSpPr>
          <p:cNvPr id="13" name="Freeform 217"/>
          <p:cNvSpPr>
            <a:spLocks noEditPoints="1"/>
          </p:cNvSpPr>
          <p:nvPr/>
        </p:nvSpPr>
        <p:spPr bwMode="auto">
          <a:xfrm>
            <a:off x="2311400" y="1282065"/>
            <a:ext cx="253555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t>登录界面效果图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7" name="图片 6" descr="~%_[}[3~(U6ZE9~3[VOBEKH"/>
          <p:cNvPicPr>
            <a:picLocks noChangeAspect="1"/>
          </p:cNvPicPr>
          <p:nvPr/>
        </p:nvPicPr>
        <p:blipFill>
          <a:blip r:embed="rId1"/>
          <a:stretch>
            <a:fillRect/>
          </a:stretch>
        </p:blipFill>
        <p:spPr>
          <a:xfrm>
            <a:off x="2311400" y="1979930"/>
            <a:ext cx="7757795" cy="3904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04</a:t>
            </a:r>
            <a:endParaRPr kumimoji="1" lang="zh-CN" altLang="en-US" dirty="0"/>
          </a:p>
        </p:txBody>
      </p:sp>
      <p:sp>
        <p:nvSpPr>
          <p:cNvPr id="13" name="Freeform 217"/>
          <p:cNvSpPr>
            <a:spLocks noEditPoints="1"/>
          </p:cNvSpPr>
          <p:nvPr/>
        </p:nvSpPr>
        <p:spPr bwMode="auto">
          <a:xfrm>
            <a:off x="2311400" y="1282065"/>
            <a:ext cx="253555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t>后台用户管理效果图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4" name="图片 3" descr="2KD9DEZHUL4LFK19$PNB8{R"/>
          <p:cNvPicPr>
            <a:picLocks noChangeAspect="1"/>
          </p:cNvPicPr>
          <p:nvPr/>
        </p:nvPicPr>
        <p:blipFill>
          <a:blip r:embed="rId1"/>
          <a:stretch>
            <a:fillRect/>
          </a:stretch>
        </p:blipFill>
        <p:spPr>
          <a:xfrm>
            <a:off x="2311400" y="1979930"/>
            <a:ext cx="7774305" cy="406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具体工作及阶段性研究成果</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05</a:t>
            </a:r>
            <a:endParaRPr kumimoji="1" lang="zh-CN" altLang="en-US" dirty="0"/>
          </a:p>
        </p:txBody>
      </p:sp>
      <p:sp>
        <p:nvSpPr>
          <p:cNvPr id="13" name="Freeform 217"/>
          <p:cNvSpPr>
            <a:spLocks noEditPoints="1"/>
          </p:cNvSpPr>
          <p:nvPr/>
        </p:nvSpPr>
        <p:spPr bwMode="auto">
          <a:xfrm>
            <a:off x="2311400" y="1282065"/>
            <a:ext cx="2761615" cy="551180"/>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chemeClr val="bg1"/>
          </a:solidFill>
          <a:ln w="9525">
            <a:noFill/>
            <a:round/>
          </a:ln>
        </p:spPr>
        <p:txBody>
          <a:bodyPr vert="horz" wrap="square" lIns="91440" tIns="45720" rIns="91440" bIns="45720" numCol="1" anchor="t" anchorCtr="0" compatLnSpc="1"/>
          <a:lstStyle/>
          <a:p>
            <a:r>
              <a:rPr lang="zh-CN" altLang="en-US">
                <a:sym typeface="+mn-ea"/>
              </a:rPr>
              <a:t>后台教务信息管理效果图</a:t>
            </a:r>
            <a:endParaRPr lang="zh-CN" altLang="en-US"/>
          </a:p>
        </p:txBody>
      </p:sp>
      <p:grpSp>
        <p:nvGrpSpPr>
          <p:cNvPr id="44" name="组 43"/>
          <p:cNvGrpSpPr/>
          <p:nvPr/>
        </p:nvGrpSpPr>
        <p:grpSpPr>
          <a:xfrm>
            <a:off x="6676441" y="2561564"/>
            <a:ext cx="398094" cy="477104"/>
            <a:chOff x="1536700" y="911225"/>
            <a:chExt cx="831850" cy="996950"/>
          </a:xfrm>
          <a:solidFill>
            <a:schemeClr val="bg1"/>
          </a:solidFill>
        </p:grpSpPr>
        <p:sp>
          <p:nvSpPr>
            <p:cNvPr id="45"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6"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7"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48"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49"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50"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1"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2"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3"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54"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grpSp>
        <p:nvGrpSpPr>
          <p:cNvPr id="92" name="组 91"/>
          <p:cNvGrpSpPr/>
          <p:nvPr/>
        </p:nvGrpSpPr>
        <p:grpSpPr>
          <a:xfrm>
            <a:off x="10152383" y="1715326"/>
            <a:ext cx="525383" cy="308813"/>
            <a:chOff x="3902075" y="4498975"/>
            <a:chExt cx="831850" cy="488950"/>
          </a:xfrm>
          <a:solidFill>
            <a:schemeClr val="bg1"/>
          </a:solidFill>
        </p:grpSpPr>
        <p:sp>
          <p:nvSpPr>
            <p:cNvPr id="93"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pic>
        <p:nvPicPr>
          <p:cNvPr id="4" name="图片 3" descr="_I{X879V7_`R4MDPJERFZEO"/>
          <p:cNvPicPr>
            <a:picLocks noChangeAspect="1"/>
          </p:cNvPicPr>
          <p:nvPr/>
        </p:nvPicPr>
        <p:blipFill>
          <a:blip r:embed="rId1"/>
          <a:stretch>
            <a:fillRect/>
          </a:stretch>
        </p:blipFill>
        <p:spPr>
          <a:xfrm>
            <a:off x="2311400" y="1881505"/>
            <a:ext cx="7722870" cy="4293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亮亮图文旗舰店 https://liangliangtuwen.tmall.com">
  <a:themeElements>
    <a:clrScheme name="自定义 21">
      <a:dk1>
        <a:srgbClr val="000000"/>
      </a:dk1>
      <a:lt1>
        <a:srgbClr val="FFFFFF"/>
      </a:lt1>
      <a:dk2>
        <a:srgbClr val="000000"/>
      </a:dk2>
      <a:lt2>
        <a:srgbClr val="FFFDFD"/>
      </a:lt2>
      <a:accent1>
        <a:srgbClr val="6B6889"/>
      </a:accent1>
      <a:accent2>
        <a:srgbClr val="F76D68"/>
      </a:accent2>
      <a:accent3>
        <a:srgbClr val="84C8AE"/>
      </a:accent3>
      <a:accent4>
        <a:srgbClr val="FDC170"/>
      </a:accent4>
      <a:accent5>
        <a:srgbClr val="436181"/>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2102</Words>
  <Application>WPS 演示</Application>
  <PresentationFormat>宽屏</PresentationFormat>
  <Paragraphs>268</Paragraphs>
  <Slides>22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Segoe UI Light</vt:lpstr>
      <vt:lpstr>Century Gothic</vt:lpstr>
      <vt:lpstr>Arial Unicode MS</vt:lpstr>
      <vt:lpstr>Calibri</vt:lpstr>
      <vt:lpstr>Century Gothic</vt:lpstr>
      <vt:lpstr>亮亮图文旗舰店 https://liangliangtuwen.tmall.com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十二月风雪客</cp:lastModifiedBy>
  <cp:revision>107</cp:revision>
  <dcterms:created xsi:type="dcterms:W3CDTF">2015-08-18T02:51:00Z</dcterms:created>
  <dcterms:modified xsi:type="dcterms:W3CDTF">2019-05-21T13:25:40Z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2052-10.8.2.7072</vt:lpwstr>
  </property>
</Properties>
</file>