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26"/>
  </p:notesMasterIdLst>
  <p:sldIdLst>
    <p:sldId id="258" r:id="rId3"/>
    <p:sldId id="260" r:id="rId4"/>
    <p:sldId id="259" r:id="rId5"/>
    <p:sldId id="265" r:id="rId6"/>
    <p:sldId id="261" r:id="rId7"/>
    <p:sldId id="268" r:id="rId8"/>
    <p:sldId id="294" r:id="rId9"/>
    <p:sldId id="297" r:id="rId10"/>
    <p:sldId id="296" r:id="rId11"/>
    <p:sldId id="303" r:id="rId12"/>
    <p:sldId id="302" r:id="rId13"/>
    <p:sldId id="299" r:id="rId14"/>
    <p:sldId id="300" r:id="rId15"/>
    <p:sldId id="301" r:id="rId16"/>
    <p:sldId id="317" r:id="rId17"/>
    <p:sldId id="262" r:id="rId18"/>
    <p:sldId id="319" r:id="rId19"/>
    <p:sldId id="327" r:id="rId20"/>
    <p:sldId id="272" r:id="rId21"/>
    <p:sldId id="329" r:id="rId22"/>
    <p:sldId id="263" r:id="rId23"/>
    <p:sldId id="274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7"/>
  </p:normalViewPr>
  <p:slideViewPr>
    <p:cSldViewPr snapToGrid="0" snapToObjects="1">
      <p:cViewPr varScale="1">
        <p:scale>
          <a:sx n="81" d="100"/>
          <a:sy n="81" d="100"/>
        </p:scale>
        <p:origin x="67" y="163"/>
      </p:cViewPr>
      <p:guideLst>
        <p:guide orient="horz" pos="22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960" y="-96"/>
      </p:cViewPr>
      <p:guideLst>
        <p:guide orient="horz" pos="296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06-4E7C-9545-2A37F9AE73DC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06-4E7C-9545-2A37F9AE73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06-4E7C-9545-2A37F9AE73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06-4E7C-9545-2A37F9AE73DC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06-4E7C-9545-2A37F9AE7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CE-4602-A897-47BC96A9956D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CE-4602-A897-47BC96A995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CE-4602-A897-47BC96A995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CE-4602-A897-47BC96A9956D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CE-4602-A897-47BC96A99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EB86-8968-4EEF-BDFA-C19A7AAF1D23}" type="datetimeFigureOut">
              <a:rPr lang="zh-CN" altLang="en-US" smtClean="0"/>
              <a:t>2019/11/13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329B-966E-4BC6-B91C-02F26F3455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/>
              <a:t>https://liangliangtuwen.tmall.com/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/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2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73"/>
            <p:cNvSpPr/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75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76"/>
            <p:cNvSpPr/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77"/>
            <p:cNvSpPr/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78"/>
            <p:cNvSpPr/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79"/>
            <p:cNvSpPr/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80"/>
            <p:cNvSpPr/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81"/>
            <p:cNvSpPr/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82"/>
            <p:cNvSpPr/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83"/>
            <p:cNvSpPr/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84"/>
            <p:cNvSpPr/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85"/>
            <p:cNvSpPr/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86"/>
            <p:cNvSpPr/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87"/>
            <p:cNvSpPr/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88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89"/>
            <p:cNvSpPr/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90"/>
            <p:cNvSpPr/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91"/>
            <p:cNvSpPr/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92"/>
            <p:cNvSpPr/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93"/>
            <p:cNvSpPr/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94"/>
            <p:cNvSpPr/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95"/>
            <p:cNvSpPr/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96"/>
            <p:cNvSpPr/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97"/>
            <p:cNvSpPr/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98"/>
            <p:cNvSpPr/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99"/>
            <p:cNvSpPr/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0"/>
            <p:cNvSpPr/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01"/>
            <p:cNvSpPr/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02"/>
            <p:cNvSpPr/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03"/>
            <p:cNvSpPr/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04"/>
            <p:cNvSpPr/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05"/>
            <p:cNvSpPr/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06"/>
            <p:cNvSpPr/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07"/>
            <p:cNvSpPr/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08"/>
            <p:cNvSpPr/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09"/>
            <p:cNvSpPr/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10"/>
            <p:cNvSpPr/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11"/>
            <p:cNvSpPr/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12"/>
            <p:cNvSpPr/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13"/>
            <p:cNvSpPr/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14"/>
            <p:cNvSpPr/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15"/>
            <p:cNvSpPr/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16"/>
            <p:cNvSpPr/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17"/>
            <p:cNvSpPr/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18"/>
            <p:cNvSpPr/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19"/>
            <p:cNvSpPr/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20"/>
            <p:cNvSpPr/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21"/>
            <p:cNvSpPr/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22"/>
            <p:cNvSpPr/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23"/>
            <p:cNvSpPr/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24"/>
            <p:cNvSpPr/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25"/>
            <p:cNvSpPr/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26"/>
            <p:cNvSpPr/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27"/>
            <p:cNvSpPr/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28"/>
            <p:cNvSpPr/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29"/>
            <p:cNvSpPr/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30"/>
            <p:cNvSpPr/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31"/>
            <p:cNvSpPr/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32"/>
            <p:cNvSpPr/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33"/>
            <p:cNvSpPr/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34"/>
            <p:cNvSpPr/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35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36"/>
            <p:cNvSpPr/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37"/>
            <p:cNvSpPr/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38"/>
            <p:cNvSpPr/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39"/>
            <p:cNvSpPr/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0"/>
            <p:cNvSpPr/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41"/>
            <p:cNvSpPr/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42"/>
            <p:cNvSpPr/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43"/>
            <p:cNvSpPr/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44"/>
            <p:cNvSpPr/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45"/>
            <p:cNvSpPr/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46"/>
            <p:cNvSpPr/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47"/>
            <p:cNvSpPr/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48"/>
            <p:cNvSpPr/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49"/>
            <p:cNvSpPr/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50"/>
            <p:cNvSpPr/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51"/>
            <p:cNvSpPr/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52"/>
            <p:cNvSpPr/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53"/>
            <p:cNvSpPr/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54"/>
            <p:cNvSpPr/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55"/>
            <p:cNvSpPr/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56"/>
            <p:cNvSpPr/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57"/>
            <p:cNvSpPr/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58"/>
            <p:cNvSpPr/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59"/>
            <p:cNvSpPr/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60"/>
            <p:cNvSpPr/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61"/>
            <p:cNvSpPr/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62"/>
            <p:cNvSpPr/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63"/>
            <p:cNvSpPr/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64"/>
            <p:cNvSpPr/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65"/>
            <p:cNvSpPr/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6"/>
            <p:cNvSpPr/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67"/>
            <p:cNvSpPr/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68"/>
            <p:cNvSpPr/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69"/>
            <p:cNvSpPr/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70"/>
            <p:cNvSpPr/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71"/>
            <p:cNvSpPr/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72"/>
            <p:cNvSpPr/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73"/>
            <p:cNvSpPr/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74"/>
            <p:cNvSpPr/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75"/>
            <p:cNvSpPr/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76"/>
            <p:cNvSpPr/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77"/>
            <p:cNvSpPr/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78"/>
            <p:cNvSpPr/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0.wmf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22312;&#32447;&#32771;&#35797;&#31995;&#32479;&#30340;&#31639;&#27861;&#24615;&#33021;&#27979;&#35797;.png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74980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科创论文</a:t>
            </a:r>
            <a:r>
              <a:rPr kumimoji="1" lang="zh-CN" altLang="en-US" sz="7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结题报告</a:t>
            </a: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学校名称：</a:t>
            </a:r>
            <a:r>
              <a:rPr lang="zh-CN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南京工程学院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指导老师：</a:t>
            </a:r>
            <a:r>
              <a:rPr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王琦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报告</a:t>
            </a:r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人：陈前程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7650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基于人工智能的课程考试及分析系统的研究</a:t>
            </a:r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具体工作及阶段性研究成果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2311400" y="1282065"/>
            <a:ext cx="2761615" cy="55118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+mn-ea"/>
              </a:rPr>
              <a:t>后台教学信息管理效果图</a:t>
            </a:r>
            <a:endParaRPr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6676441" y="2561564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" name="图片 4" descr="V`{JK_X0~Z19[FN8S4HR9(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833245"/>
            <a:ext cx="7730490" cy="4218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具体工作及阶段性研究成果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2311400" y="1282065"/>
            <a:ext cx="2761615" cy="55118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+mn-ea"/>
              </a:rPr>
              <a:t>教师题库管理效果图</a:t>
            </a:r>
            <a:endParaRPr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6676441" y="2561564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" name="图片 4" descr="L$NP_(H9@$SWSJ%4PAHWRR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881505"/>
            <a:ext cx="7713980" cy="436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具体工作及阶段性研究成果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2311400" y="1282065"/>
            <a:ext cx="2761615" cy="55118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+mn-ea"/>
              </a:rPr>
              <a:t>题库的增删改等效果图</a:t>
            </a:r>
            <a:endParaRPr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6676441" y="2561564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26"/>
          <p:cNvPicPr>
            <a:picLocks noChangeAspect="1"/>
          </p:cNvPicPr>
          <p:nvPr/>
        </p:nvPicPr>
        <p:blipFill>
          <a:blip r:embed="rId2"/>
          <a:srcRect t="12523" r="99"/>
          <a:stretch>
            <a:fillRect/>
          </a:stretch>
        </p:blipFill>
        <p:spPr>
          <a:xfrm>
            <a:off x="2315210" y="1833245"/>
            <a:ext cx="7270750" cy="2307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32"/>
          <p:cNvPicPr>
            <a:picLocks noChangeAspect="1"/>
          </p:cNvPicPr>
          <p:nvPr/>
        </p:nvPicPr>
        <p:blipFill>
          <a:blip r:embed="rId3"/>
          <a:srcRect t="20833" r="142"/>
          <a:stretch>
            <a:fillRect/>
          </a:stretch>
        </p:blipFill>
        <p:spPr>
          <a:xfrm>
            <a:off x="2311400" y="4345305"/>
            <a:ext cx="7331075" cy="1983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具体工作及阶段性研究成果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2311400" y="1282065"/>
            <a:ext cx="2761615" cy="55118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+mn-ea"/>
              </a:rPr>
              <a:t>教师信息查看效果图</a:t>
            </a:r>
            <a:endParaRPr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6676441" y="2561564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" name="图片 4" descr="BR9B0V_V_QM(BQ)QPKQNOV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023745"/>
            <a:ext cx="7691755" cy="4166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具体工作及阶段性研究成果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2311400" y="1282065"/>
            <a:ext cx="2761615" cy="55118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+mn-ea"/>
              </a:rPr>
              <a:t>学生个人信息查看效果图</a:t>
            </a:r>
            <a:endParaRPr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6676441" y="2561564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" name="图片 4" descr="L_C)3BWHDHU}H2LNDXJP{K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023745"/>
            <a:ext cx="7663180" cy="392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具体工作及阶段性研究成果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2311400" y="1282065"/>
            <a:ext cx="2761615" cy="55118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+mn-ea"/>
              </a:rPr>
              <a:t>组卷效果图</a:t>
            </a:r>
            <a:endParaRPr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6676441" y="2561564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983A8F7-826A-48D8-9235-F777C108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1" y="2096689"/>
            <a:ext cx="7741274" cy="3616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43409"/>
            <a:ext cx="432183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400" dirty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400" dirty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ea typeface="微软雅黑" panose="020B0503020204020204" charset="-122"/>
              </a:rPr>
              <a:t>THREE</a:t>
            </a:r>
            <a:r>
              <a:rPr lang="zh-CN" altLang="en-US" sz="2400" dirty="0">
                <a:solidFill>
                  <a:srgbClr val="FFFFFF"/>
                </a:solidFill>
                <a:ea typeface="微软雅黑" panose="020B0503020204020204" charset="-122"/>
              </a:rPr>
              <a:t>  </a:t>
            </a:r>
            <a:r>
              <a:rPr lang="zh-CN" altLang="en-US" sz="2400" b="1" dirty="0">
                <a:solidFill>
                  <a:srgbClr val="00B0F0"/>
                </a:solidFill>
                <a:ea typeface="微软雅黑" panose="020B0503020204020204" charset="-122"/>
                <a:sym typeface="+mn-ea"/>
              </a:rPr>
              <a:t>创新点介绍</a:t>
            </a:r>
            <a:endParaRPr kumimoji="1" lang="zh-CN" altLang="en-US" sz="200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创新点介绍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改进的遗传算法介绍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4013200" y="1295400"/>
            <a:ext cx="4165600" cy="4165600"/>
            <a:chOff x="3974698" y="1193800"/>
            <a:chExt cx="4165600" cy="4165600"/>
          </a:xfrm>
        </p:grpSpPr>
        <p:cxnSp>
          <p:nvCxnSpPr>
            <p:cNvPr id="11" name="直线连接符 10"/>
            <p:cNvCxnSpPr/>
            <p:nvPr/>
          </p:nvCxnSpPr>
          <p:spPr>
            <a:xfrm flipH="1">
              <a:off x="3974698" y="1193800"/>
              <a:ext cx="4165600" cy="4165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974698" y="1193800"/>
              <a:ext cx="4165600" cy="4165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4749398" y="1968500"/>
              <a:ext cx="2616200" cy="261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889098" y="2108200"/>
              <a:ext cx="2336800" cy="2336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90698" y="2209800"/>
              <a:ext cx="2133600" cy="21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Freeform 119"/>
            <p:cNvSpPr>
              <a:spLocks noEditPoints="1"/>
            </p:cNvSpPr>
            <p:nvPr/>
          </p:nvSpPr>
          <p:spPr bwMode="auto">
            <a:xfrm>
              <a:off x="5684742" y="2903844"/>
              <a:ext cx="745513" cy="745513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963295" y="1926590"/>
            <a:ext cx="3148965" cy="2822449"/>
            <a:chOff x="1186419" y="3259617"/>
            <a:chExt cx="2787038" cy="2822314"/>
          </a:xfrm>
        </p:grpSpPr>
        <p:sp>
          <p:nvSpPr>
            <p:cNvPr id="13" name="文本框 8"/>
            <p:cNvSpPr txBox="1"/>
            <p:nvPr/>
          </p:nvSpPr>
          <p:spPr>
            <a:xfrm>
              <a:off x="1186419" y="3750957"/>
              <a:ext cx="2787038" cy="2330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</a:t>
              </a:r>
              <a:r>
                <a:rPr lang="zh-CN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遗传算法是模拟达尔文生物进化论的智能算法。由于</a:t>
              </a:r>
              <a:r>
                <a:rPr lang="zh-CN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遗传算法简单易行</a:t>
              </a:r>
              <a:r>
                <a:rPr lang="zh-CN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，适合解决组合优化的问题，在解决考试系统的组卷问题更具优势。通过对简易遗传算法进行改进，可以使组卷</a:t>
              </a:r>
              <a:r>
                <a:rPr lang="zh-CN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效率更高</a:t>
              </a:r>
              <a:r>
                <a:rPr lang="zh-CN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69114" y="3259617"/>
              <a:ext cx="2221650" cy="491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zh-CN" sz="2000" b="1" dirty="0">
                  <a:solidFill>
                    <a:schemeClr val="bg2">
                      <a:lumMod val="75000"/>
                    </a:schemeClr>
                  </a:solidFill>
                  <a:ea typeface="微软雅黑" panose="020B0503020204020204" charset="-122"/>
                </a:rPr>
                <a:t>采用改进的遗传算法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297557" y="1096634"/>
            <a:ext cx="309880" cy="2576364"/>
            <a:chOff x="1186419" y="1096634"/>
            <a:chExt cx="309880" cy="2576364"/>
          </a:xfrm>
        </p:grpSpPr>
        <p:sp>
          <p:nvSpPr>
            <p:cNvPr id="18" name="矩形 17"/>
            <p:cNvSpPr/>
            <p:nvPr/>
          </p:nvSpPr>
          <p:spPr>
            <a:xfrm>
              <a:off x="1186419" y="1096634"/>
              <a:ext cx="309880" cy="410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00">
                <a:lnSpc>
                  <a:spcPct val="130000"/>
                </a:lnSpc>
              </a:pPr>
              <a:endParaRPr lang="zh-CN" altLang="en-US" sz="1600" dirty="0">
                <a:solidFill>
                  <a:schemeClr val="accent3">
                    <a:lumMod val="75000"/>
                  </a:schemeClr>
                </a:solidFill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86419" y="3262153"/>
              <a:ext cx="309880" cy="410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00">
                <a:lnSpc>
                  <a:spcPct val="130000"/>
                </a:lnSpc>
              </a:pPr>
              <a:endParaRPr lang="zh-CN" sz="1600" b="1" dirty="0">
                <a:solidFill>
                  <a:schemeClr val="accent3">
                    <a:lumMod val="75000"/>
                  </a:schemeClr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446374" y="1056163"/>
            <a:ext cx="2722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600">
              <a:lnSpc>
                <a:spcPct val="130000"/>
              </a:lnSpc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ea typeface="微软雅黑" panose="020B0503020204020204" charset="-122"/>
                <a:sym typeface="+mn-ea"/>
              </a:rPr>
              <a:t>改进的遗传算法过程图</a:t>
            </a:r>
          </a:p>
        </p:txBody>
      </p:sp>
      <p:pic>
        <p:nvPicPr>
          <p:cNvPr id="8" name="ECB019B1-382A-4266-B25C-5B523AA43C14-1" descr="qt_temp"/>
          <p:cNvPicPr>
            <a:picLocks noChangeAspect="1"/>
          </p:cNvPicPr>
          <p:nvPr/>
        </p:nvPicPr>
        <p:blipFill>
          <a:blip r:embed="rId2"/>
          <a:srcRect l="5073" t="6862" r="7264" b="8761"/>
          <a:stretch>
            <a:fillRect/>
          </a:stretch>
        </p:blipFill>
        <p:spPr>
          <a:xfrm>
            <a:off x="7762240" y="1718945"/>
            <a:ext cx="4276375" cy="34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285" y="258445"/>
            <a:ext cx="5542915" cy="529590"/>
          </a:xfrm>
        </p:spPr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创新点介绍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组卷问题转换过程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8275" y="1184275"/>
            <a:ext cx="17456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B0F0"/>
                </a:solidFill>
              </a:rPr>
              <a:t>组卷问题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95980" y="1362075"/>
            <a:ext cx="168529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34145" y="1196975"/>
            <a:ext cx="17456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B0F0"/>
                </a:solidFill>
              </a:rPr>
              <a:t>遗传算法问题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23510" y="1184275"/>
            <a:ext cx="17456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B0F0"/>
                </a:solidFill>
              </a:rPr>
              <a:t>数学问题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089140" y="1374775"/>
            <a:ext cx="168529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44930" y="2169160"/>
            <a:ext cx="193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组卷的满意度高</a:t>
            </a:r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33170" y="3183573"/>
          <a:ext cx="2846070" cy="141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3" imgW="1943100" imgH="965200" progId="Equation.KSEE3">
                  <p:embed/>
                </p:oleObj>
              </mc:Choice>
              <mc:Fallback>
                <p:oleObj r:id="rId3" imgW="1943100" imgH="965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170" y="3183573"/>
                        <a:ext cx="2846070" cy="141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66068" y="2156460"/>
          <a:ext cx="145986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5" imgW="1459865" imgH="393700" progId="Equation.KSEE3">
                  <p:embed/>
                </p:oleObj>
              </mc:Choice>
              <mc:Fallback>
                <p:oleObj r:id="rId5" imgW="1459865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6068" y="2156460"/>
                        <a:ext cx="145986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06695" y="2937510"/>
          <a:ext cx="1578436" cy="19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7" imgW="1155700" imgH="1397000" progId="Equation.KSEE3">
                  <p:embed/>
                </p:oleObj>
              </mc:Choice>
              <mc:Fallback>
                <p:oleObj r:id="rId7" imgW="1155700" imgH="1397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6695" y="2937510"/>
                        <a:ext cx="1578436" cy="19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3395980" y="3884930"/>
            <a:ext cx="168529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395980" y="2346960"/>
            <a:ext cx="168529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089140" y="3882390"/>
            <a:ext cx="168529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89140" y="2353310"/>
            <a:ext cx="168529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146540" y="2169160"/>
            <a:ext cx="193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个体适应度高</a:t>
            </a:r>
          </a:p>
        </p:txBody>
      </p:sp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72855" y="3503930"/>
          <a:ext cx="3043895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9" imgW="1943100" imgH="482600" progId="Equation.KSEE3">
                  <p:embed/>
                </p:oleObj>
              </mc:Choice>
              <mc:Fallback>
                <p:oleObj r:id="rId9" imgW="19431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72855" y="3503930"/>
                        <a:ext cx="3043895" cy="7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62485" y="5183402"/>
          <a:ext cx="9716770" cy="133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11" imgW="6489065" imgH="889000" progId="Equation.KSEE3">
                  <p:embed/>
                </p:oleObj>
              </mc:Choice>
              <mc:Fallback>
                <p:oleObj r:id="rId11" imgW="6489065" imgH="889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2485" y="5183402"/>
                        <a:ext cx="9716770" cy="133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创新点介绍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算法策略设置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55675" y="1146810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初始参数设置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955675" y="1753235"/>
          <a:ext cx="4942840" cy="291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参数变量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释义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初始值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参考范围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种群规模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20~160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交叉概率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0.5~1.0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变异概率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0.001~0.1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进化代数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100~1000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550785" y="1146810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自适应公式</a:t>
            </a: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0785" y="1753235"/>
          <a:ext cx="3711575" cy="104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4" imgW="1625600" imgH="457200" progId="Equation.KSEE3">
                  <p:embed/>
                </p:oleObj>
              </mc:Choice>
              <mc:Fallback>
                <p:oleObj r:id="rId4" imgW="16256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0785" y="1753235"/>
                        <a:ext cx="3711575" cy="104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550785" y="302831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实数编码</a:t>
            </a: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0785" y="3597275"/>
          <a:ext cx="3253105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6" imgW="1384300" imgH="457200" progId="Equation.KSEE3">
                  <p:embed/>
                </p:oleObj>
              </mc:Choice>
              <mc:Fallback>
                <p:oleObj r:id="rId6" imgW="13843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0785" y="3597275"/>
                        <a:ext cx="3253105" cy="107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43" y="2921169"/>
            <a:ext cx="401744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09866" y="1481342"/>
            <a:ext cx="3318534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panose="020B0503020204020204" charset="-122"/>
              </a:rPr>
              <a:t>ONE</a:t>
            </a:r>
            <a:r>
              <a:rPr lang="zh-CN" altLang="en-US" sz="2000" dirty="0">
                <a:solidFill>
                  <a:srgbClr val="FFFFFF"/>
                </a:solidFill>
                <a:ea typeface="微软雅黑" panose="020B0503020204020204" charset="-122"/>
              </a:rPr>
              <a:t>   </a:t>
            </a:r>
            <a:r>
              <a:rPr lang="zh-CN" altLang="en-US" sz="2000" dirty="0">
                <a:solidFill>
                  <a:srgbClr val="00B0F0"/>
                </a:solidFill>
                <a:ea typeface="微软雅黑" panose="020B0503020204020204" charset="-122"/>
              </a:rPr>
              <a:t> </a:t>
            </a:r>
            <a:r>
              <a:rPr lang="zh-CN" altLang="en-US" sz="2000" b="1" dirty="0">
                <a:solidFill>
                  <a:srgbClr val="00B0F0"/>
                </a:solidFill>
                <a:ea typeface="微软雅黑" panose="020B0503020204020204" charset="-122"/>
              </a:rPr>
              <a:t>项目简介</a:t>
            </a:r>
            <a:endParaRPr kumimoji="1" lang="zh-CN" altLang="en-US" sz="2000" b="1" dirty="0">
              <a:solidFill>
                <a:srgbClr val="00B0F0"/>
              </a:solidFill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11777" y="1350953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9866" y="2494295"/>
            <a:ext cx="3318534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panose="020B0503020204020204" charset="-122"/>
              </a:rPr>
              <a:t>TWO</a:t>
            </a:r>
            <a:r>
              <a:rPr lang="zh-CN" altLang="en-US" sz="2000" dirty="0">
                <a:solidFill>
                  <a:srgbClr val="FFFFFF"/>
                </a:solidFill>
                <a:ea typeface="微软雅黑" panose="020B0503020204020204" charset="-122"/>
              </a:rPr>
              <a:t>    </a:t>
            </a:r>
            <a:r>
              <a:rPr lang="zh-CN" altLang="en-US" sz="2000" b="1" dirty="0">
                <a:solidFill>
                  <a:srgbClr val="00B0F0"/>
                </a:solidFill>
                <a:ea typeface="微软雅黑" panose="020B0503020204020204" charset="-122"/>
              </a:rPr>
              <a:t>成果展示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011777" y="2363906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09866" y="3507248"/>
            <a:ext cx="3318534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panose="020B0503020204020204" charset="-122"/>
              </a:rPr>
              <a:t>THREE</a:t>
            </a:r>
            <a:r>
              <a:rPr lang="zh-CN" altLang="en-US" sz="2000" dirty="0">
                <a:solidFill>
                  <a:srgbClr val="FFFFFF"/>
                </a:solidFill>
                <a:ea typeface="微软雅黑" panose="020B0503020204020204" charset="-122"/>
              </a:rPr>
              <a:t>  </a:t>
            </a:r>
            <a:r>
              <a:rPr lang="zh-CN" altLang="en-US" sz="2000" b="1" dirty="0">
                <a:solidFill>
                  <a:srgbClr val="00B0F0"/>
                </a:solidFill>
                <a:ea typeface="微软雅黑" panose="020B0503020204020204" charset="-122"/>
              </a:rPr>
              <a:t>创新点介绍</a:t>
            </a:r>
            <a:endParaRPr kumimoji="1" lang="zh-CN" altLang="en-US" sz="2000" b="1" dirty="0">
              <a:solidFill>
                <a:srgbClr val="00B0F0"/>
              </a:solidFill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11777" y="3376859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panose="020B050302020402020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09866" y="4520201"/>
            <a:ext cx="3318534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panose="020B0503020204020204" charset="-122"/>
              </a:rPr>
              <a:t>FOUR</a:t>
            </a:r>
            <a:r>
              <a:rPr lang="zh-CN" altLang="en-US" sz="2000" dirty="0">
                <a:solidFill>
                  <a:srgbClr val="FFFFFF"/>
                </a:solidFill>
                <a:ea typeface="微软雅黑" panose="020B0503020204020204" charset="-122"/>
              </a:rPr>
              <a:t>   </a:t>
            </a:r>
            <a:r>
              <a:rPr lang="zh-CN" altLang="en-US" sz="2000" b="1" dirty="0">
                <a:solidFill>
                  <a:srgbClr val="00B0F0"/>
                </a:solidFill>
                <a:ea typeface="微软雅黑" panose="020B0503020204020204" charset="-122"/>
              </a:rPr>
              <a:t>后续展望</a:t>
            </a:r>
            <a:endParaRPr kumimoji="1" lang="zh-CN" altLang="en-US" sz="2000" b="1" dirty="0">
              <a:solidFill>
                <a:srgbClr val="00B0F0"/>
              </a:solidFill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11777" y="438981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panose="020B0503020204020204" charset="-122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创新点介绍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算法性能比较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28800" y="2667000"/>
          <a:ext cx="8283575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算法名称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满意度值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时间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稳定性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传统随机算法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0.49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0.096s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未测试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基于二进制编码的无自适应的遗传算法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0.61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0.293s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未测试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有时不稳定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基于实数编码的有自适应的遗传算法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0.6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0.219s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</a:rPr>
                        <a:t>未测试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28800" y="1334135"/>
            <a:ext cx="3340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以随机生成</a:t>
            </a:r>
            <a:r>
              <a:rPr lang="en-US" altLang="zh-CN"/>
              <a:t>600</a:t>
            </a:r>
            <a:r>
              <a:rPr lang="zh-CN" altLang="en-US"/>
              <a:t>道试题为例，测试下列各算法性能</a:t>
            </a:r>
            <a:r>
              <a:rPr lang="en-US" altLang="zh-CN"/>
              <a:t>(</a:t>
            </a:r>
            <a:r>
              <a:rPr lang="zh-CN" altLang="en-US">
                <a:hlinkClick r:id="rId3" action="ppaction://hlinkfile"/>
              </a:rPr>
              <a:t>仅供参考</a:t>
            </a:r>
            <a:r>
              <a:rPr lang="en-US" altLang="zh-CN"/>
              <a:t>)</a:t>
            </a:r>
            <a:r>
              <a:rPr lang="zh-CN" altLang="en-US"/>
              <a:t>，结果保留小数点后三位：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086894"/>
            <a:ext cx="43218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400" dirty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400" dirty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ea typeface="微软雅黑" panose="020B0503020204020204" charset="-122"/>
              </a:rPr>
              <a:t>FOUR</a:t>
            </a:r>
            <a:r>
              <a:rPr lang="zh-CN" altLang="en-US" sz="2400" dirty="0">
                <a:solidFill>
                  <a:srgbClr val="FFFFFF"/>
                </a:solidFill>
                <a:ea typeface="微软雅黑" panose="020B0503020204020204" charset="-122"/>
              </a:rPr>
              <a:t>  </a:t>
            </a:r>
            <a:r>
              <a:rPr lang="zh-CN" altLang="en-US" sz="2400" b="1" dirty="0">
                <a:solidFill>
                  <a:srgbClr val="00B0F0"/>
                </a:solidFill>
                <a:ea typeface="微软雅黑" panose="020B0503020204020204" charset="-122"/>
                <a:sym typeface="+mn-ea"/>
              </a:rPr>
              <a:t>后续展望</a:t>
            </a:r>
            <a:endParaRPr kumimoji="1" lang="zh-CN" altLang="en-US" sz="200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endParaRPr kumimoji="1" lang="zh-CN" altLang="en-US" sz="200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panose="020B0503020204020204" charset="-122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后续展望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6" name="任意形状 25"/>
          <p:cNvSpPr/>
          <p:nvPr/>
        </p:nvSpPr>
        <p:spPr>
          <a:xfrm>
            <a:off x="1193232" y="1219602"/>
            <a:ext cx="3681804" cy="922020"/>
          </a:xfrm>
          <a:custGeom>
            <a:avLst/>
            <a:gdLst>
              <a:gd name="connsiteX0" fmla="*/ 1840902 w 3681804"/>
              <a:gd name="connsiteY0" fmla="*/ 0 h 922020"/>
              <a:gd name="connsiteX1" fmla="*/ 3619591 w 3681804"/>
              <a:gd name="connsiteY1" fmla="*/ 838824 h 922020"/>
              <a:gd name="connsiteX2" fmla="*/ 3681804 w 3681804"/>
              <a:gd name="connsiteY2" fmla="*/ 922020 h 922020"/>
              <a:gd name="connsiteX3" fmla="*/ 0 w 3681804"/>
              <a:gd name="connsiteY3" fmla="*/ 922020 h 922020"/>
              <a:gd name="connsiteX4" fmla="*/ 62213 w 3681804"/>
              <a:gd name="connsiteY4" fmla="*/ 838824 h 922020"/>
              <a:gd name="connsiteX5" fmla="*/ 1840902 w 3681804"/>
              <a:gd name="connsiteY5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804" h="922020">
                <a:moveTo>
                  <a:pt x="1840902" y="0"/>
                </a:moveTo>
                <a:cubicBezTo>
                  <a:pt x="2556989" y="0"/>
                  <a:pt x="3196811" y="326533"/>
                  <a:pt x="3619591" y="838824"/>
                </a:cubicBezTo>
                <a:lnTo>
                  <a:pt x="3681804" y="922020"/>
                </a:lnTo>
                <a:lnTo>
                  <a:pt x="0" y="922020"/>
                </a:lnTo>
                <a:lnTo>
                  <a:pt x="62213" y="838824"/>
                </a:lnTo>
                <a:cubicBezTo>
                  <a:pt x="484994" y="326533"/>
                  <a:pt x="1124815" y="0"/>
                  <a:pt x="184090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01</a:t>
            </a:r>
            <a:endParaRPr kumimoji="1" lang="zh-CN" altLang="en-US" sz="3600" dirty="0"/>
          </a:p>
        </p:txBody>
      </p:sp>
      <p:sp>
        <p:nvSpPr>
          <p:cNvPr id="34" name="任意形状 33"/>
          <p:cNvSpPr/>
          <p:nvPr/>
        </p:nvSpPr>
        <p:spPr>
          <a:xfrm>
            <a:off x="776704" y="2141622"/>
            <a:ext cx="4514860" cy="922020"/>
          </a:xfrm>
          <a:custGeom>
            <a:avLst/>
            <a:gdLst>
              <a:gd name="connsiteX0" fmla="*/ 416528 w 4514860"/>
              <a:gd name="connsiteY0" fmla="*/ 0 h 922020"/>
              <a:gd name="connsiteX1" fmla="*/ 4098332 w 4514860"/>
              <a:gd name="connsiteY1" fmla="*/ 0 h 922020"/>
              <a:gd name="connsiteX2" fmla="*/ 4168814 w 4514860"/>
              <a:gd name="connsiteY2" fmla="*/ 94255 h 922020"/>
              <a:gd name="connsiteX3" fmla="*/ 4503455 w 4514860"/>
              <a:gd name="connsiteY3" fmla="*/ 862464 h 922020"/>
              <a:gd name="connsiteX4" fmla="*/ 4514860 w 4514860"/>
              <a:gd name="connsiteY4" fmla="*/ 922020 h 922020"/>
              <a:gd name="connsiteX5" fmla="*/ 0 w 4514860"/>
              <a:gd name="connsiteY5" fmla="*/ 922020 h 922020"/>
              <a:gd name="connsiteX6" fmla="*/ 11406 w 4514860"/>
              <a:gd name="connsiteY6" fmla="*/ 862464 h 922020"/>
              <a:gd name="connsiteX7" fmla="*/ 346046 w 4514860"/>
              <a:gd name="connsiteY7" fmla="*/ 94255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60" h="922020">
                <a:moveTo>
                  <a:pt x="416528" y="0"/>
                </a:moveTo>
                <a:lnTo>
                  <a:pt x="4098332" y="0"/>
                </a:lnTo>
                <a:lnTo>
                  <a:pt x="4168814" y="94255"/>
                </a:lnTo>
                <a:cubicBezTo>
                  <a:pt x="4324152" y="324185"/>
                  <a:pt x="4439093" y="583650"/>
                  <a:pt x="4503455" y="862464"/>
                </a:cubicBezTo>
                <a:lnTo>
                  <a:pt x="4514860" y="922020"/>
                </a:lnTo>
                <a:lnTo>
                  <a:pt x="0" y="922020"/>
                </a:lnTo>
                <a:lnTo>
                  <a:pt x="11406" y="862464"/>
                </a:lnTo>
                <a:cubicBezTo>
                  <a:pt x="75767" y="583650"/>
                  <a:pt x="190709" y="324185"/>
                  <a:pt x="346046" y="942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02</a:t>
            </a:r>
            <a:endParaRPr kumimoji="1" lang="zh-CN" altLang="en-US" sz="3600" dirty="0"/>
          </a:p>
        </p:txBody>
      </p:sp>
      <p:sp>
        <p:nvSpPr>
          <p:cNvPr id="36" name="任意形状 35"/>
          <p:cNvSpPr/>
          <p:nvPr/>
        </p:nvSpPr>
        <p:spPr>
          <a:xfrm>
            <a:off x="729084" y="3063642"/>
            <a:ext cx="4610100" cy="922020"/>
          </a:xfrm>
          <a:custGeom>
            <a:avLst/>
            <a:gdLst>
              <a:gd name="connsiteX0" fmla="*/ 46291 w 4610100"/>
              <a:gd name="connsiteY0" fmla="*/ 0 h 922020"/>
              <a:gd name="connsiteX1" fmla="*/ 4563810 w 4610100"/>
              <a:gd name="connsiteY1" fmla="*/ 0 h 922020"/>
              <a:gd name="connsiteX2" fmla="*/ 4598200 w 4610100"/>
              <a:gd name="connsiteY2" fmla="*/ 225332 h 922020"/>
              <a:gd name="connsiteX3" fmla="*/ 4610100 w 4610100"/>
              <a:gd name="connsiteY3" fmla="*/ 461010 h 922020"/>
              <a:gd name="connsiteX4" fmla="*/ 4598200 w 4610100"/>
              <a:gd name="connsiteY4" fmla="*/ 696688 h 922020"/>
              <a:gd name="connsiteX5" fmla="*/ 4563810 w 4610100"/>
              <a:gd name="connsiteY5" fmla="*/ 922020 h 922020"/>
              <a:gd name="connsiteX6" fmla="*/ 46291 w 4610100"/>
              <a:gd name="connsiteY6" fmla="*/ 922020 h 922020"/>
              <a:gd name="connsiteX7" fmla="*/ 11901 w 4610100"/>
              <a:gd name="connsiteY7" fmla="*/ 696688 h 922020"/>
              <a:gd name="connsiteX8" fmla="*/ 0 w 4610100"/>
              <a:gd name="connsiteY8" fmla="*/ 461010 h 922020"/>
              <a:gd name="connsiteX9" fmla="*/ 11901 w 4610100"/>
              <a:gd name="connsiteY9" fmla="*/ 225332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0100" h="922020">
                <a:moveTo>
                  <a:pt x="46291" y="0"/>
                </a:moveTo>
                <a:lnTo>
                  <a:pt x="4563810" y="0"/>
                </a:lnTo>
                <a:lnTo>
                  <a:pt x="4598200" y="225332"/>
                </a:lnTo>
                <a:cubicBezTo>
                  <a:pt x="4606069" y="302821"/>
                  <a:pt x="4610100" y="381445"/>
                  <a:pt x="4610100" y="461010"/>
                </a:cubicBezTo>
                <a:cubicBezTo>
                  <a:pt x="4610100" y="540575"/>
                  <a:pt x="4606069" y="619199"/>
                  <a:pt x="4598200" y="696688"/>
                </a:cubicBezTo>
                <a:lnTo>
                  <a:pt x="4563810" y="922020"/>
                </a:lnTo>
                <a:lnTo>
                  <a:pt x="46291" y="922020"/>
                </a:lnTo>
                <a:lnTo>
                  <a:pt x="11901" y="696688"/>
                </a:lnTo>
                <a:cubicBezTo>
                  <a:pt x="4031" y="619199"/>
                  <a:pt x="0" y="540575"/>
                  <a:pt x="0" y="461010"/>
                </a:cubicBezTo>
                <a:cubicBezTo>
                  <a:pt x="0" y="381445"/>
                  <a:pt x="4031" y="302821"/>
                  <a:pt x="11901" y="22533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03</a:t>
            </a:r>
            <a:endParaRPr kumimoji="1" lang="zh-CN" altLang="en-US" sz="3600" dirty="0"/>
          </a:p>
        </p:txBody>
      </p:sp>
      <p:sp>
        <p:nvSpPr>
          <p:cNvPr id="38" name="任意形状 37"/>
          <p:cNvSpPr/>
          <p:nvPr/>
        </p:nvSpPr>
        <p:spPr>
          <a:xfrm>
            <a:off x="775376" y="3985662"/>
            <a:ext cx="4517519" cy="922020"/>
          </a:xfrm>
          <a:custGeom>
            <a:avLst/>
            <a:gdLst>
              <a:gd name="connsiteX0" fmla="*/ 0 w 4517519"/>
              <a:gd name="connsiteY0" fmla="*/ 0 h 922020"/>
              <a:gd name="connsiteX1" fmla="*/ 4517519 w 4517519"/>
              <a:gd name="connsiteY1" fmla="*/ 0 h 922020"/>
              <a:gd name="connsiteX2" fmla="*/ 4516979 w 4517519"/>
              <a:gd name="connsiteY2" fmla="*/ 3538 h 922020"/>
              <a:gd name="connsiteX3" fmla="*/ 4170143 w 4517519"/>
              <a:gd name="connsiteY3" fmla="*/ 827766 h 922020"/>
              <a:gd name="connsiteX4" fmla="*/ 4099661 w 4517519"/>
              <a:gd name="connsiteY4" fmla="*/ 922020 h 922020"/>
              <a:gd name="connsiteX5" fmla="*/ 417858 w 4517519"/>
              <a:gd name="connsiteY5" fmla="*/ 922020 h 922020"/>
              <a:gd name="connsiteX6" fmla="*/ 347376 w 4517519"/>
              <a:gd name="connsiteY6" fmla="*/ 827766 h 922020"/>
              <a:gd name="connsiteX7" fmla="*/ 540 w 4517519"/>
              <a:gd name="connsiteY7" fmla="*/ 3538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7519" h="922020">
                <a:moveTo>
                  <a:pt x="0" y="0"/>
                </a:moveTo>
                <a:lnTo>
                  <a:pt x="4517519" y="0"/>
                </a:lnTo>
                <a:lnTo>
                  <a:pt x="4516979" y="3538"/>
                </a:lnTo>
                <a:cubicBezTo>
                  <a:pt x="4455568" y="303645"/>
                  <a:pt x="4335837" y="582507"/>
                  <a:pt x="4170143" y="827766"/>
                </a:cubicBezTo>
                <a:lnTo>
                  <a:pt x="4099661" y="922020"/>
                </a:lnTo>
                <a:lnTo>
                  <a:pt x="417858" y="922020"/>
                </a:lnTo>
                <a:lnTo>
                  <a:pt x="347376" y="827766"/>
                </a:lnTo>
                <a:cubicBezTo>
                  <a:pt x="181682" y="582507"/>
                  <a:pt x="61950" y="303645"/>
                  <a:pt x="540" y="35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04</a:t>
            </a:r>
            <a:endParaRPr kumimoji="1" lang="zh-CN" altLang="en-US" sz="3600" dirty="0"/>
          </a:p>
        </p:txBody>
      </p:sp>
      <p:sp>
        <p:nvSpPr>
          <p:cNvPr id="39" name="任意形状 38"/>
          <p:cNvSpPr/>
          <p:nvPr/>
        </p:nvSpPr>
        <p:spPr>
          <a:xfrm>
            <a:off x="1193234" y="4907682"/>
            <a:ext cx="3681803" cy="922020"/>
          </a:xfrm>
          <a:custGeom>
            <a:avLst/>
            <a:gdLst>
              <a:gd name="connsiteX0" fmla="*/ 0 w 3681803"/>
              <a:gd name="connsiteY0" fmla="*/ 0 h 922020"/>
              <a:gd name="connsiteX1" fmla="*/ 3681803 w 3681803"/>
              <a:gd name="connsiteY1" fmla="*/ 0 h 922020"/>
              <a:gd name="connsiteX2" fmla="*/ 3619590 w 3681803"/>
              <a:gd name="connsiteY2" fmla="*/ 83196 h 922020"/>
              <a:gd name="connsiteX3" fmla="*/ 1840901 w 3681803"/>
              <a:gd name="connsiteY3" fmla="*/ 922020 h 922020"/>
              <a:gd name="connsiteX4" fmla="*/ 62213 w 3681803"/>
              <a:gd name="connsiteY4" fmla="*/ 83196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1803" h="922020">
                <a:moveTo>
                  <a:pt x="0" y="0"/>
                </a:moveTo>
                <a:lnTo>
                  <a:pt x="3681803" y="0"/>
                </a:lnTo>
                <a:lnTo>
                  <a:pt x="3619590" y="83196"/>
                </a:lnTo>
                <a:cubicBezTo>
                  <a:pt x="3196810" y="595487"/>
                  <a:pt x="2556988" y="922020"/>
                  <a:pt x="1840901" y="922020"/>
                </a:cubicBezTo>
                <a:cubicBezTo>
                  <a:pt x="1124814" y="922020"/>
                  <a:pt x="484993" y="595487"/>
                  <a:pt x="62213" y="8319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dirty="0"/>
          </a:p>
        </p:txBody>
      </p:sp>
      <p:grpSp>
        <p:nvGrpSpPr>
          <p:cNvPr id="43" name="组 42"/>
          <p:cNvGrpSpPr/>
          <p:nvPr/>
        </p:nvGrpSpPr>
        <p:grpSpPr>
          <a:xfrm>
            <a:off x="5860136" y="722514"/>
            <a:ext cx="2787038" cy="1162685"/>
            <a:chOff x="5677450" y="722514"/>
            <a:chExt cx="2787038" cy="1162685"/>
          </a:xfrm>
        </p:grpSpPr>
        <p:sp>
          <p:nvSpPr>
            <p:cNvPr id="41" name="文本框 8"/>
            <p:cNvSpPr txBox="1"/>
            <p:nvPr/>
          </p:nvSpPr>
          <p:spPr>
            <a:xfrm>
              <a:off x="5677450" y="1154314"/>
              <a:ext cx="2787038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通过设计更多的约束条件，以符合实际问题。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677450" y="722514"/>
              <a:ext cx="2062480" cy="491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2000" b="1" dirty="0">
                  <a:solidFill>
                    <a:srgbClr val="00B0F0"/>
                  </a:solidFill>
                  <a:ea typeface="微软雅黑" panose="020B0503020204020204" charset="-122"/>
                </a:rPr>
                <a:t>01</a:t>
              </a:r>
              <a:r>
                <a:rPr lang="zh-CN" altLang="en-US" sz="2000" b="1" dirty="0">
                  <a:solidFill>
                    <a:srgbClr val="00B0F0"/>
                  </a:solidFill>
                  <a:ea typeface="微软雅黑" panose="020B0503020204020204" charset="-122"/>
                </a:rPr>
                <a:t> 算法优化问题</a:t>
              </a: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8876030" y="1734819"/>
            <a:ext cx="2787015" cy="1781542"/>
            <a:chOff x="5677450" y="1041193"/>
            <a:chExt cx="2787038" cy="490847"/>
          </a:xfrm>
        </p:grpSpPr>
        <p:sp>
          <p:nvSpPr>
            <p:cNvPr id="45" name="文本框 8"/>
            <p:cNvSpPr txBox="1"/>
            <p:nvPr/>
          </p:nvSpPr>
          <p:spPr>
            <a:xfrm>
              <a:off x="5677450" y="1154314"/>
              <a:ext cx="2787038" cy="37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在使用数据库连接池的前提下加入</a:t>
              </a:r>
              <a:r>
                <a:rPr lang="en-US" altLang="zh-CN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redis</a:t>
              </a: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缓存技术，这样可以满足基本要求，可以考虑使用分布式技术。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677450" y="1041193"/>
              <a:ext cx="2304434" cy="135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2000" b="1">
                  <a:solidFill>
                    <a:srgbClr val="00B0F0"/>
                  </a:solidFill>
                  <a:ea typeface="微软雅黑" panose="020B0503020204020204" charset="-122"/>
                </a:rPr>
                <a:t>02</a:t>
              </a:r>
              <a:r>
                <a:rPr lang="zh-CN" altLang="en-US" sz="2000" b="1" dirty="0">
                  <a:solidFill>
                    <a:srgbClr val="00B0F0"/>
                  </a:solidFill>
                  <a:ea typeface="微软雅黑" panose="020B0503020204020204" charset="-122"/>
                </a:rPr>
                <a:t> 高并发问题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5860136" y="3129952"/>
            <a:ext cx="2787038" cy="1802765"/>
            <a:chOff x="5677450" y="722514"/>
            <a:chExt cx="2787038" cy="1802765"/>
          </a:xfrm>
        </p:grpSpPr>
        <p:sp>
          <p:nvSpPr>
            <p:cNvPr id="48" name="文本框 8"/>
            <p:cNvSpPr txBox="1"/>
            <p:nvPr/>
          </p:nvSpPr>
          <p:spPr>
            <a:xfrm>
              <a:off x="5677450" y="1154314"/>
              <a:ext cx="2787038" cy="137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结合</a:t>
              </a:r>
              <a:r>
                <a:rPr lang="en-US" altLang="zh-CN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css</a:t>
              </a: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技术以及</a:t>
              </a:r>
              <a:r>
                <a:rPr lang="en-US" altLang="zh-CN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jQuery</a:t>
              </a: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技术使得界面能更加的满足用户的要求，使得操作起来更加简洁实用。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677450" y="722514"/>
              <a:ext cx="1788160" cy="491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2000" b="1" dirty="0">
                  <a:solidFill>
                    <a:srgbClr val="00B0F0"/>
                  </a:solidFill>
                  <a:ea typeface="微软雅黑" panose="020B0503020204020204" charset="-122"/>
                </a:rPr>
                <a:t>03 UI</a:t>
              </a:r>
              <a:r>
                <a:rPr lang="zh-CN" altLang="en-US" sz="2000" b="1" dirty="0">
                  <a:solidFill>
                    <a:srgbClr val="00B0F0"/>
                  </a:solidFill>
                  <a:ea typeface="微软雅黑" panose="020B0503020204020204" charset="-122"/>
                </a:rPr>
                <a:t>效果问题 </a:t>
              </a: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8875774" y="4431067"/>
            <a:ext cx="2787038" cy="1482725"/>
            <a:chOff x="5677450" y="722514"/>
            <a:chExt cx="2787038" cy="1482725"/>
          </a:xfrm>
        </p:grpSpPr>
        <p:sp>
          <p:nvSpPr>
            <p:cNvPr id="7" name="文本框 8"/>
            <p:cNvSpPr txBox="1"/>
            <p:nvPr/>
          </p:nvSpPr>
          <p:spPr>
            <a:xfrm>
              <a:off x="5677450" y="1154314"/>
              <a:ext cx="2787038" cy="105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在用户登录时进行安全验证，以及设计数据校验以及数据回显等功能。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677450" y="722514"/>
              <a:ext cx="2062480" cy="491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00">
                <a:lnSpc>
                  <a:spcPct val="130000"/>
                </a:lnSpc>
              </a:pPr>
              <a:r>
                <a:rPr lang="en-US" altLang="zh-CN" sz="2000" b="1" dirty="0">
                  <a:solidFill>
                    <a:srgbClr val="00B0F0"/>
                  </a:solidFill>
                  <a:ea typeface="微软雅黑" panose="020B0503020204020204" charset="-122"/>
                </a:rPr>
                <a:t>04</a:t>
              </a:r>
              <a:r>
                <a:rPr lang="zh-CN" altLang="en-US" sz="2000" b="1" dirty="0">
                  <a:solidFill>
                    <a:srgbClr val="00B0F0"/>
                  </a:solidFill>
                  <a:ea typeface="微软雅黑" panose="020B0503020204020204" charset="-122"/>
                </a:rPr>
                <a:t> 数据安全问题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感谢聆听！</a:t>
            </a:r>
            <a:endParaRPr kumimoji="1" lang="zh-CN" altLang="en-US" sz="7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学校名称：南京工程学院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指导老师：王琦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报告人：陈前程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基于人工智能的课程考试及分析系统的研究</a:t>
            </a:r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58666" y="3143409"/>
            <a:ext cx="432183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400" dirty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400" dirty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ea typeface="微软雅黑" panose="020B0503020204020204" charset="-122"/>
              </a:rPr>
              <a:t>ONE</a:t>
            </a:r>
            <a:r>
              <a:rPr lang="zh-CN" altLang="en-US" sz="2400" dirty="0">
                <a:solidFill>
                  <a:srgbClr val="FFFFFF"/>
                </a:solidFill>
                <a:ea typeface="微软雅黑" panose="020B0503020204020204" charset="-122"/>
              </a:rPr>
              <a:t>  </a:t>
            </a:r>
            <a:r>
              <a:rPr lang="zh-CN" altLang="en-US" sz="2400" b="1" dirty="0">
                <a:solidFill>
                  <a:srgbClr val="00B0F0"/>
                </a:solidFill>
                <a:ea typeface="微软雅黑" panose="020B0503020204020204" charset="-122"/>
              </a:rPr>
              <a:t>课题简介</a:t>
            </a:r>
            <a:endParaRPr kumimoji="1" lang="zh-CN" altLang="en-US" sz="2400" b="1" dirty="0">
              <a:solidFill>
                <a:srgbClr val="00B0F0"/>
              </a:solidFill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panose="020B050302020402020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193800" y="977900"/>
            <a:ext cx="3111500" cy="5283200"/>
            <a:chOff x="482600" y="1092200"/>
            <a:chExt cx="3111500" cy="5283200"/>
          </a:xfrm>
        </p:grpSpPr>
        <p:sp>
          <p:nvSpPr>
            <p:cNvPr id="4" name="矩形 3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panose="020B0503020204020204" charset="-122"/>
                </a:rPr>
                <a:t>01</a:t>
              </a:r>
              <a:endParaRPr kumimoji="1" lang="zh-CN" altLang="en-US" sz="4800" b="1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1350" y="3733800"/>
              <a:ext cx="2794000" cy="222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在线网络考试模式的出现和流行，既提高了考务人员的工作效率，也让学生学习测试的速度和效率进一步提升。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本项目是通过对主流在线考试系统及常用智能组卷算法的研究，旨在设计并实现一个以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SSM框架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为基础，基于人工智能实现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智能组卷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功能的考试系统。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337309" y="3009137"/>
              <a:ext cx="1402080" cy="57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600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charset="-122"/>
                </a:rPr>
                <a:t>项目简介</a:t>
              </a: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64050" y="982635"/>
            <a:ext cx="3111500" cy="5366385"/>
            <a:chOff x="482600" y="1092200"/>
            <a:chExt cx="3111500" cy="5366385"/>
          </a:xfrm>
        </p:grpSpPr>
        <p:sp>
          <p:nvSpPr>
            <p:cNvPr id="13" name="矩形 12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panose="020B0503020204020204" charset="-122"/>
                </a:rPr>
                <a:t>02</a:t>
              </a:r>
              <a:endParaRPr kumimoji="1" lang="zh-CN" altLang="en-US" sz="4800" b="1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1350" y="3729355"/>
              <a:ext cx="2794000" cy="272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</a:t>
              </a:r>
              <a:r>
                <a:rPr lang="en-US" altLang="zh-CN" sz="1200" i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后台系统管理功能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：包括学生，老师等信息的管理以及试题卷和题库的管理。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学生前台显示功能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：学生可以选择参加各科的考试以及查看个人信息和考试成绩等。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教师前台显示功能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：老师可以进行智能组卷以及试卷，题库的管理。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用户登入功能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：分权限登录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可以加入安全登录技术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2509" y="3009137"/>
              <a:ext cx="2011680" cy="57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600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charset="-122"/>
                </a:rPr>
                <a:t>主要技术指标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34300" y="977900"/>
            <a:ext cx="3111500" cy="5370830"/>
            <a:chOff x="482600" y="1092200"/>
            <a:chExt cx="3111500" cy="5370830"/>
          </a:xfrm>
        </p:grpSpPr>
        <p:sp>
          <p:nvSpPr>
            <p:cNvPr id="19" name="矩形 18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>
                  <a:solidFill>
                    <a:srgbClr val="FFFFFF"/>
                  </a:solidFill>
                  <a:ea typeface="微软雅黑" panose="020B0503020204020204" charset="-122"/>
                </a:rPr>
                <a:t>03</a:t>
              </a:r>
              <a:endParaRPr kumimoji="1" lang="zh-CN" altLang="en-US" sz="4800" b="1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1350" y="3733800"/>
              <a:ext cx="2794000" cy="272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对于系统的实现，采用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SSM框架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，加上</a:t>
              </a:r>
              <a:r>
                <a:rPr lang="en-US" altLang="zh-CN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avascript</a:t>
              </a: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+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MySql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技术。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对于系统安全性方案，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分权限登录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对于组卷算法，选择</a:t>
              </a:r>
              <a:r>
                <a:rPr lang="zh-CN" altLang="en-US" sz="12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改进的遗传算法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37309" y="3009137"/>
              <a:ext cx="1402080" cy="57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600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charset="-122"/>
                </a:rPr>
                <a:t>技术路线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16121" y="3120549"/>
            <a:ext cx="4321834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400" dirty="0">
                <a:solidFill>
                  <a:srgbClr val="FFFFFF"/>
                </a:solidFill>
                <a:ea typeface="微软雅黑" panose="020B0503020204020204" charset="-122"/>
              </a:rPr>
              <a:t>PART</a:t>
            </a:r>
            <a:r>
              <a:rPr lang="zh-CN" altLang="en-US" sz="2400" dirty="0">
                <a:solidFill>
                  <a:srgbClr val="FFFFFF"/>
                </a:solidFill>
                <a:ea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ea typeface="微软雅黑" panose="020B0503020204020204" charset="-122"/>
              </a:rPr>
              <a:t>TWO</a:t>
            </a:r>
            <a:r>
              <a:rPr lang="zh-CN" altLang="en-US" sz="2400" dirty="0">
                <a:solidFill>
                  <a:srgbClr val="FFFFFF"/>
                </a:solidFill>
                <a:ea typeface="微软雅黑" panose="020B0503020204020204" charset="-122"/>
              </a:rPr>
              <a:t>  </a:t>
            </a:r>
            <a:r>
              <a:rPr lang="zh-CN" altLang="en-US" sz="2400" b="1" dirty="0">
                <a:solidFill>
                  <a:srgbClr val="00B0F0"/>
                </a:solidFill>
                <a:ea typeface="微软雅黑" panose="020B0503020204020204" charset="-122"/>
                <a:sym typeface="+mn-ea"/>
              </a:rPr>
              <a:t>成果展示</a:t>
            </a:r>
            <a:endParaRPr lang="zh-CN" altLang="en-US" sz="2000" dirty="0">
              <a:solidFill>
                <a:srgbClr val="00B0F0"/>
              </a:solidFill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endParaRPr lang="zh-CN" altLang="en-US" sz="200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endParaRPr kumimoji="1" lang="zh-CN" altLang="en-US" sz="200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panose="020B050302020402020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成果展示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aphicFrame>
        <p:nvGraphicFramePr>
          <p:cNvPr id="119" name="图表 118"/>
          <p:cNvGraphicFramePr/>
          <p:nvPr/>
        </p:nvGraphicFramePr>
        <p:xfrm>
          <a:off x="1772592" y="1009523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0" name="文本框 8"/>
          <p:cNvSpPr txBox="1"/>
          <p:nvPr/>
        </p:nvSpPr>
        <p:spPr>
          <a:xfrm>
            <a:off x="6797675" y="1380490"/>
            <a:ext cx="338455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① 已搭建好完整的SSM框架</a:t>
            </a:r>
          </a:p>
          <a:p>
            <a:pPr algn="l">
              <a:lnSpc>
                <a:spcPct val="130000"/>
              </a:lnSpc>
            </a:pP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② 已初步解决智能组卷算法的实现</a:t>
            </a:r>
          </a:p>
          <a:p>
            <a:pPr algn="l">
              <a:lnSpc>
                <a:spcPct val="130000"/>
              </a:lnSpc>
            </a:pP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③ 已搭建好数据库以及服务器</a:t>
            </a:r>
          </a:p>
          <a:p>
            <a:pPr algn="l">
              <a:lnSpc>
                <a:spcPct val="130000"/>
              </a:lnSpc>
            </a:pP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④ 使用JQuery+javascript进行灵活处理事件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⑤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使用改进的遗传算法进行组卷</a:t>
            </a:r>
          </a:p>
        </p:txBody>
      </p:sp>
      <p:sp>
        <p:nvSpPr>
          <p:cNvPr id="121" name="矩形 120"/>
          <p:cNvSpPr/>
          <p:nvPr/>
        </p:nvSpPr>
        <p:spPr>
          <a:xfrm>
            <a:off x="4885056" y="2180677"/>
            <a:ext cx="1198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ea typeface="微软雅黑" panose="020B0503020204020204" charset="-122"/>
              </a:rPr>
              <a:t>技术实现</a:t>
            </a:r>
          </a:p>
        </p:txBody>
      </p:sp>
      <p:graphicFrame>
        <p:nvGraphicFramePr>
          <p:cNvPr id="123" name="图表 122"/>
          <p:cNvGraphicFramePr/>
          <p:nvPr/>
        </p:nvGraphicFramePr>
        <p:xfrm>
          <a:off x="1772592" y="3882263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4" name="文本框 8"/>
          <p:cNvSpPr txBox="1"/>
          <p:nvPr/>
        </p:nvSpPr>
        <p:spPr>
          <a:xfrm>
            <a:off x="6797675" y="4413250"/>
            <a:ext cx="3384550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① 系统框架以及数据库等搭建好</a:t>
            </a:r>
          </a:p>
          <a:p>
            <a:pPr algn="l">
              <a:lnSpc>
                <a:spcPct val="130000"/>
              </a:lnSpc>
            </a:pP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② 后台管理员的功能已基本实现</a:t>
            </a:r>
          </a:p>
          <a:p>
            <a:pPr algn="l">
              <a:lnSpc>
                <a:spcPct val="130000"/>
              </a:lnSpc>
            </a:pP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③ 学生</a:t>
            </a:r>
            <a:r>
              <a:rPr lang="zh-CN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教师的部分功能模块已实现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④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组卷功能已实现</a:t>
            </a:r>
          </a:p>
        </p:txBody>
      </p:sp>
      <p:sp>
        <p:nvSpPr>
          <p:cNvPr id="125" name="矩形 124"/>
          <p:cNvSpPr/>
          <p:nvPr/>
        </p:nvSpPr>
        <p:spPr>
          <a:xfrm>
            <a:off x="4885056" y="5053417"/>
            <a:ext cx="1198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ea typeface="微软雅黑" panose="020B0503020204020204" charset="-122"/>
              </a:rPr>
              <a:t>研究成果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成果展示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2311400" y="1282065"/>
            <a:ext cx="2535555" cy="55118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登录界面效果图</a:t>
            </a:r>
          </a:p>
        </p:txBody>
      </p:sp>
      <p:grpSp>
        <p:nvGrpSpPr>
          <p:cNvPr id="44" name="组 43"/>
          <p:cNvGrpSpPr/>
          <p:nvPr/>
        </p:nvGrpSpPr>
        <p:grpSpPr>
          <a:xfrm>
            <a:off x="6676441" y="2561564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7" name="图片 6" descr="~%_[}[3~(U6ZE9~3[VOBEK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979930"/>
            <a:ext cx="7757795" cy="390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具体工作及阶段性研究成果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2311400" y="1282065"/>
            <a:ext cx="2535555" cy="55118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后台用户管理效果图</a:t>
            </a:r>
          </a:p>
        </p:txBody>
      </p:sp>
      <p:grpSp>
        <p:nvGrpSpPr>
          <p:cNvPr id="44" name="组 43"/>
          <p:cNvGrpSpPr/>
          <p:nvPr/>
        </p:nvGrpSpPr>
        <p:grpSpPr>
          <a:xfrm>
            <a:off x="6676441" y="2561564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 descr="2KD9DEZHUL4LFK19$PNB8{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979930"/>
            <a:ext cx="7774305" cy="406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具体工作及阶段性研究成果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2311400" y="1282065"/>
            <a:ext cx="2761615" cy="55118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>
                <a:sym typeface="+mn-ea"/>
              </a:rPr>
              <a:t>后台教务信息管理效果图</a:t>
            </a:r>
            <a:endParaRPr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6676441" y="2561564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 descr="_I{X879V7_`R4MDPJERFZE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881505"/>
            <a:ext cx="7722870" cy="429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fba69a6-e1e6-4721-883a-e093acbcfcf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d3759ec-001c-488f-8abb-b99ce5bdcbb7}"/>
</p:tagLst>
</file>

<file path=ppt/theme/theme1.xml><?xml version="1.0" encoding="utf-8"?>
<a:theme xmlns:a="http://schemas.openxmlformats.org/drawingml/2006/main" name="亮亮图文旗舰店 https://liangliangtuwen.tmall.com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0OTIzMjIyMTQ1NSIsCiAgICJHcm91cElkIiA6ICIyNTE0MTI3MjQiLAogICAiSW1hZ2UiIDogImlWQk9SdzBLR2dvQUFBQU5TVWhFVWdBQUFyb0FBQUpFQ0FZQUFBRDVaWWR3QUFBQUNYQklXWE1BQUFzVEFBQUxFd0VBbXB3WUFBQWdBRWxFUVZSNG5PemRlVmlVVmY4RzhQc1pGcFVVM0UxY2VOM0xOV1pBSXhjVTBUUjN6UVVWdC9xNTRWS3YrV3FsZ1pTNWl6dXBtYWlrQnU2U1dHWmhxSWlJUzZhOWxLUzRvS0RJSWd6YnpKemZIelRQeXdnSXFEQXczSi9yNm9vNTh5emZHWVM1T2M5NXpnR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RXlLWk93Q2lNZzBkZXJVeVRvN08zc1lnRzRBSEFDOENxQUdBRE9qRmxaMmFBRWtBbmdBNEFLQVh5MHNMUGFIaDRlbkdMY3NJaUxUd2FCTFJDOVZwMDZkNm1WbFpYbEtralFlZ0pXeDZ5bG4xRUtJSFphV2xvdkN3OFBqakYwTUVWRjV4NkJMUkMrTlNxVWFMWVRZREtDcUpFbDQ4ODAzMGExYk43UnQyeGF2dnZvcXJLMnRZVzV1YnV3eXl3U05Sb09VbEJROGVQQUF2Ly8rTzM3OTlWZWNPM2NPUWdnQVNKVWthVXBrWk9SdVk5ZEpSRlNlTWVnUzBjc2dLWlhLendCNEFVRC8vdjB4ZGVwVTFLOWYzN2hWbFRQMzc5L0hWMTk5aGFDZ0lBQ0FKRW1la1pHUm53TVF4cTJNaUtoOFl0QWxvaGZTcGswYnkwcVZLbTBETUxaU3BVcGk2ZEtsVXJkdTNZeGRWcm4yNjYrL1l2NzgrU0l6TTFNQ3NDc3pNL1A5YTlldVpSbTdMaUtpOG9ZM2hSRFJDMm5VcU5GS0FKTnIxYW9GWDE5ZnljSEJ3ZGdsbFh0MmRuWjQ2NjIzcEZPblRpRTlQYjJEdWJsNTFmdjM3LzlnN0xxSWlNb2I5dWdTMFhPenQ3Y2ZLRW5TNGVyVnE0dGR1M1pKdHJhMnhpN0pwTVRHeHNMZDNWMGtKU1ZKQUFaZXZIanhxTEZySWlJcVQ5aWpTMFRQeGRIUnNaRVE0Z2NBVlpZdlh5NjFhZFBHMkNXWm5HclZxcUY1OCtaU2NIQXdBUFJwMkxEaDd0allXRTQvUmtSVVJBcGpGMEJFNVpOV3EvVUZVR1BzMkxIbzNMbXpzY3N4V1owN2Q4YVlNV01Bb01ZLzd6a1JFUlVSaHk0UVViRzk4Y1liamdxRjRuemp4bzN4M1hmZndkTFMwdGdsbWJTc3JDeU1IRGtTdDIvZmhoREM4ZEtsU3hlTVhSTVJVWG5BSGwwaUtqYUZRckVBQUNaTW1NQ1FXd29zTFMweGZ2eDRBUDk3NzRtSXFIRHMwU1dpWW5uampUZmVVQ2dVbCtyVnE0ZkRody9Ed3NMQzJDVlZDTm5aMlJnNGNDRGk0K01oaEhqajBxVkxWNHhkRXhGUldjY2VYU0lxRm9WQ01STUF4bzRkeTVCYmlpd3NMREIyN0ZnQWdDUkpzNHhjRGhGUnVjQ2dTMFJGMXIxN2QzTUFneFFLQmZyMzcyL3NjaXFjQVFNR1FLRlFBTURBNGNPSGM5WWNJcUpDTU9nU1VaRWxKeWUvQmFEV0cyKzhBV3RyYTJPWFUrRllXMXVqUTRjT0FGQTdPanI2TFdQWFEwUlUxakhvRWxHUlNaSTBHQUM0eEsveDZOOTcvZmVDaUlnS3hxQkxSTVV4QUdEUU5TYjlleStFR0dqa1VvaUl5andHWFNJcWtqZmVlS002Z09ZMWE5YUVuWjJkc2N1cHNPenM3RkNqUmcwQWFLNVNxV3lNWFE4UlVWbkdvRXRFUldKbVp0WVdBSm8yYldyc1VpbzBTWkxrNzRFa1NXMk5YQTRSVVpuR29FdEVSZFVlQUpvMWEyYnNPaW84L2ZkQUNOSGV5S1VRRVpWcERMcEVWRlR0QU5QcDBkVnF0ZkQwOUlST3B6Tm9WNnZWOFBMeVFtWm1wcEVxSzV3KzZPcDB1blpHTG9XSXFFd3pOM1lCUkZRK0NDRmFBQ2h6NDNNUEhUcUV6ei8vdk1qYlIwWkdBZ0FlUEhpQThQQncvYnkwTW45L2YyUm1acUpTcFVvdnRjNlhxWEhqeGdBQVNaSmFHTGtVSXFJeWpVR1hpSXFxT29BeU4zL3VvRUdETUdEQUFBQkF4NDRkY2VyVUtWU3BVa1YrUHI4MkFMaHo1MDZlM3VuWTJGanMzYnNYL3Y3KzBPbDBlUC85OTdGOCtYTFVybDI3NUY5SU1lVDZIbFEzWmgxRVJHVWRneTRSRlpVTkFMenl5aXZHcnNPQUpFa3dNL3ZmSW1FS2hjTGdjWDV0RXlkT3hQWHIxeUZKRXJwMDZZTDA5SFJFUkVUQTI5c2JZOGVPaGEydExZQ2NFTDF5NVVvc1hicTBkRjVNRWVYNkhuRFdCU0tpWjJEUUphS2lLcE5COTNsczM3NGRucDZlNk5TcEUzcjE2b1hldlh0aitmTGxpSWlJZ0ZhcnhTKy8vSUluVDU0Z0xTME5LU2twdUhMbGluNUZzaktCUVplSXFHZ1lkSW1vcUV3bTZBSkFWRlFVSmsyYWhMaTRPTmphMnNMVjFSVXRXclJBdzRZTlVidDJiZFNzV1JNMk5qWTRjdVFJdG0zYmhuWHIxaG03WkZuVnFsWDFYekxvRWhFOUE0TXVFWlZyS3BYSzRISFhybDN6YkpPN2JmTGt5WEIzZDBkQ1FnSWFOMjZNa3lkUG9tWExsbkJ3Y0lDRGcwT2VmZnYyN1l1ZVBYdSsvTUtKaUtqRU1lZ1NVVkVsQTZpVGxwWUdTMHRMWTljaTA4K2lrSldWQlNjbko1dy9mOTVnUEs1S3BVSm9hQ2lzckt6a3RpdFhycUJhdFdwSVRVMUZXRmlZSEpaVktoWHExcTFyY1B5a3BDU0VoWVdWd2lzcHV0VFVWUDJYeWNhc2c0aW9yR1BRSmFLaWtvUHVQMHZRbGlrUEh6NkV0YlYxbmh2Ujh0T2hRd2U4ODg0N0dEOStQRkpUVS9IQkJ4OEFBQ3d0TFJFY0hHeXdyWk9UVTRuVSt5TFMwdEwwWHpMb0VoRTlBeGVNSUtLaVNnWU1RbGFaY3U3Y09iUnAwNmJJMjcvLy92dDQ5ZFZYa1pXVmhaczNiNVpnWlM4Zmd5NFJVZEV3NkJKUlVTVUJRRXBLaXJIcnlPUHZ2LytHcjY4djNOemNpcnpQb1VPSGtKU1VoS2xUcDJMYXRHbjQrKysvUzdEQ2x5dlg5eURKbUhVUUVaVjFITHBBUkVVaVNkSmZRb2llTVRFeGNIUjBOSFk1c3NPSEQyUDE2dFdZUEhreU9uZnVYS1I5OXV6Wmc0Q0FBR3pldkJsMTY5WkYrL2J0MGJScFUyUm5aMlBRb0VFbFhQR0x1MzM3TmdCQUNQR1hrVXNoSWlyVEdIU0pxS2l1QWloelBaLzE2dFhEbWpWcllHOXZuKy96a3lkUGhvV0ZoVUhidi83MUwzejk5ZGVvVmFzV0FLQjE2OVlBY21abjhQSHhNZGoyd3c4L0xJR3FYMHgwZERRQVFLRlFYRFZ5S1VSRVpacGs3QUtJcUh4UXFWUmRoQkNoRGc0TzJMeDVzN0hMcWRBbVQ1Nk15TWhJS0JTS0xoY3VYRGhqN0hxSWlNb3FqdEVsb2lMUmFyVy9BMld2UjdlaUVVTEkzd01oeE85R0xvZUlxRXhqMENXaUlybDgrWElTZ0J1UEh6OUdURXlNc2N1cHNHSmlZcENZbUFnQU55SWpJem5yQWhIUk16RG9FbEZ4SEFXQVgzLzkxZGgxVkZqNjkxNlNwQ05HTG9XSXFNeGowQ1dpSWhOQ0hBSVlkSTFKLzk3cnZ4ZEVSRlF3QmwwaUtqSWJHNXV6QUI1ZHZueTVUTTZuYStwU1VsSnc1Y29WQUhqVXJGbXpzOGF1aDRpb3JHUFFKYUlpQ3drSjBRQTRvdFBwRUJRVVpPeHlLcHlqUjQ5Q3A5TUJ3SkhBd0VDdHNlc2hJaXJyR0hTSnFGaDBPdDE2QVBEMzkwZDJkcmF4eTZrd3NyS3k0Ty92RHdBUVFxd3pjamxFUk9VQ2d5NFJGY3ZseTVjdkF6Z1NGeGVIWThlT0didWNDdVBZc1dPSWo0K0hKRW1ITDEyNmRNWFk5UkFSbFFjTXVrUlViRUtJendIQXo4OFBXVmxaeGk3SDVHVmxaV0hIamgwQS92ZmVFeEZSNGN5TVhRQVJsVDhQSGp5SXJWKy92bU55Y25MTHpNeE1PRGs1R2Jza2s3WjI3VnFjUG4wYUFMNi9lUEhpS21QWFEwUlVYckJIbDRpZWk1bVoyVFFBaWY3Ky9qaHpocXZRbHBRelo4N2cyMisvQllCRWpVWXoxZGoxRUJHVko1S3hDeUNpOGt1cFZBNEFjS1I2OWVwaTE2NWRrcTJ0cmJGTE1pbXhzYkZ3ZDNjWFNVbEpFb0NCRnk5ZVBHcnNtb2lJeWhNT1hTQ2k1M2IvL3YwLzY5ZXZYejBqSThQcHh4OS9oRXFsUXAwNmRZeGRsa200ZnYwNnBreVpnc1RFUkFtQXo4V0xGOWNidXlZaW92S0dRWmVJWGtqTm1qVi9NVGMzLzFkNmVucUhZOGVPaVJZdFdraDJkbmJHTHF0YysvWFhYekZyMWl5Um1wb3FBZGlWbVprNTYrSERoNXczbDRpb21EaDBnWWhlQmttbFVpMFVRaXdDZ0g3OSttSGF0R21vWDcrK3Nlc3FWKzdmdnc5ZlgxOTgvLzMzQUFCSmtqNkxqSXo4QW9Bd2JtVkVST1VUZ3k0UnZUUXFsV3EwRUdJemdLcVNKT0hOTjk5RTE2NWQwYTVkTzd6NjZxdXd0cmFHdWJtNXNjc3NFelFhRFZKU1V2RGd3UU5jdlhvVm9hR2hPSGZ1SElRUUFKQXFTZEtVeU1qSTNjYXVrNGlvUEdQUUphS1hxbE9uVHZXeXM3TS9BekFCZ0pXUnl5bHYxQUQ4TEN3c3ZNUER3K09NWFF3UlVYbkhvRXRFSmFKVHAwN1cyZG5ad3dCMEJlQUE0RlVBTmNGN0EvUzBBQjREZUFEZ0FvQlFDd3VML2VIaDRTbkdMWXVJaUlpSXlpV2xVaW1VU2lYSHZCSVJWUUJjTUlLSWlJaUlUQktETGhFUkVSR1pKQVpkSWlJaUlqSkpETHBFUkVSRVpKSVlkSW1JaUlqSUpESG9FaEVSRVpGSll0QWxJaUlpSXBQRW9FdEVSRVJFSm9sQmw0aUlpSWhNRW9NdUVSRVJFWmtrQmwwaUlpSWlNa2tNdWtSRVJFUmtraGgwaVlpSWlNZ2tNZWdTRVJFUmtVbVNqRjBBRVZGSmFkKytmVU56Yy9NRlR6VlArZWYvbTNNM2FqU2FMMzc3N2JlN3BWTVpFUkdWQmdaZElqSlp3NGNQTjd0eDQ4WTlTWkxxUFdzN0lVUmM4K2JOR3dRR0JtcExxellpSWlwNVpzWXVnSWlvcEZ5L2ZsMDBhTkNnR1FDSFFqYmRkZkxreWFEU3FJbUlpRW9QeCtnU2tVblQ2WFQ3aTdCWlViWWhJcUp5aGtHWGlFeWFRcUU0SllSNC9JeE5FbXhzYkU2VldrRkVSRlJxR0hTSnlLUkZSa1ptUzVKMCtCbWJIQTRKQ2RHVVdrRkVSRlJxR0hTSnlPUkprbFRnMEFTRlFzRmhDMFJFSm9wQmw0aE1Ybkp5OGs4QVV2SjVLaVVwS2Vsa2FkZERSRVNsZzBHWGlFemVqUnMzTW9VUStjMnFjUFRHalJ1WnBWNFFFUkdWQ2daZElxb1FDaGkrd0dFTFJFUW1qRUdYaUNvRVNaS09BMURuYWxKTGt2U0RzZW9oSXFLU3g2QkxSQlZDWkdTa0drQ3cvckVrU2NmK2FTTWlJaFBGb0V0RUZZWVFRaDZxVU1TRkpJaUlxQnhqMENXaUNzUFMwdko3L2RkV1ZsYmZQMnRiSWlJaUlxSnlSYWxVSGxVcWxVZU1YUWNSRVpVOGMyTVhRRVJVeXZaTGtpU01YUVFSRVpVOHlkZ0ZFRkg1WUc5dkh5NUpVa2RqMTBIL0k0UUl1WFRwVWc5ajEwRkVWRlp4akM0UkZRbERidGtqU1ZKM1k5ZEFSRlNXY2VnQ0VSVkxaR1Nrc1VzZ0FDcVZ5dGdsRUJHVmVlelJKU0lpSWlLVHhLQkxSRVJFUkNhSlFaZUlpSWlJVEJLRExoRVJFUkdaSkFaZElpSWlJakpKRExwRVJFUkVaSklZZEltSWlJaklKREhvRWhFUkVaRkpZdEFsSWlJaUlwUEVvRXRFUkVSRUpvbEJsNGlJaUloTUVvTXVFUkVSRVpra0JsMGlJaUlpTWtrTXVrUkVSRVJra2hoMGlZaUlpTWdrTWVnU0VSRVJrVWxpMENVaUlpSWlrOFNnUzBSRVJFUW1pVUdYaUVwVWRuYTJzVXNnSXFJS2lrR1hpRXBNVUZBUTVzeVpVNng5dEZvdFBEMDlvZFBwRE5yVmFqVzh2THlRbVptWjczNUNDSXdiTnc1WHJsd0JBS1NrcEdEOCtQSFBQRmRxYWlyKy92dHZoSWVIRzdSMzZkS2x5UFZHUlVWaC92ejV5TWpJQUFDY08zY09aODZjS1hEN24zLytXYTZSaUloS2xybXhDeUFpMDlXelowOXMyclFKOGZIeHFGdTNMb1lPSFlyNzkrL251KzNldlh0aFoyZUhCdzhlSUR3OEhBcUY0ZC9oL3Y3K3lNek1SS1ZLbGZMZC84S0ZDNGlOamNYcnI3OE9JS2NuK2ZmZmZ6ZllKam82R3MyYU5ZT3ZyeThDQWdMdzVNa1R0RzdkR25YcTFFR25UcDJlK1ZwKy92bG5mUFhWVjdoMTZ4YnM3T3dnU1JLZVBIbUM0T0JnTkduU0JKOSsraW1XTFZ1R3ZYdjNZdkhpeGZrZVk5KytmZGk1Y3lkV3JWb0ZBTmkxYXhmczdlM1J0bTNiWjU2YmlJaUlpRXFRVXFrVVNxVlNGRmRhV3ByQjQ0eU1ES0ZVS2tWR1JvYmM1dUxpSXU3ZHV5ZUVFQ0lzTEV4TW16Yk5ZSjk3OSs2SkhqMTZpSHYzN2dtdFZpc21UcHdvSGo1OGFMRE56Smt6eGZidDIrWEhqeDQ5TXFqM2wxOStFVTVPVHVMT25UdENwOU1KSVlUbzNMbHp2alVYMUM2RUVMMTY5UklhalVZSUlVU2ZQbjNFdSsrK0t3WU9IQ2o2OWVzbkJnNGNLUHIyN1NzR0RoeG9zSTlhclJaTGx5NFZIaDRlSWpFeFVRZ2hSSFoydGpoMzdweHdkWFVWdTNidEt2QjhCZEYvUDR6OTc0S0lxQ3hqank0UmxZaGV2WHJKWDZla3BHRFhybDFvMmJLbDNKYTd4ellyS3d1V2xwYVlPSEVpcmwrL0RrbVMwS1ZMRjZTbnB5TWlJZ0xlM3Q0WU8zWXNiRzF0QVFDREJnM0N5cFVyc1hUcFVnREF0V3ZYY09iTUdYaDVlZVZieSsrLy80NkZDeGZpazA4K1FjT0dEZlBkeHNYRlJlNHR6c2pJUU4rK2ZRRUFqeDQ5UWtSRUJFYU1HQUVBU0V4TWhKdWJHd0FnSVNFQjN0N2VjSFIwQkFBNE9Ua2hMQ3dzejdFLy92aGpoSWFHb2thTkdoZytmRGdzTFMxUnBVb1ZXRmxab1duVHB0aS9mei91MzcrUHVYUG5GdjdHRWhGUmtUSG9FbEdKT0hIaUJBRGdqei8rZ0plWEY1bzFhd1lBTURmUCtiV1Rld3h1ZG5ZMkxDMHRzWDM3ZG5oNmVxSlRwMDdvMWFzWGV2ZnVqZVhMbHlNaUlnSmFyUmEvL1BJTG5qeDVnclMwTktTa3BPREtsU3RvMzc0OVZxeFlBUUN3c0xESVUwZDRlRGcrK3VnamVIaDRvSC8vL2dDQUdUTm1JQ29xQ3VucDZRYUJQRGc0R0VET0dGMzkxeTR1TGdDQWdJQUEzTHQzRDNQbnpzWHUzYnNCQUgzNzlwVkQ3ck40ZVhuQjB0SVNWbFpXOFBMeXdyLys5UzlNbURCQmZsNnRWaU0rUHI0STd5b1JFUlVIZ3k0UmxaaTR1RGpNbVRNSG4zMzJHVFp0MmdSN2UzdDA2ZElGQ29WQ0htOHJoRUIyZHJiY214b1ZGWVZKa3lZaExpNE90cmEyY0hWMVJZc1dMZEN3WVVQVXJsMGJOV3ZXaEkyTkRZNGNPWUp0MjdhaFk4ZU8wR2cwQmRidzBVY2ZZZDY4ZVhMSUJZQU5HemJnNnRXcm1EQmhnaHpJOVlHMklDZE9uTURLbFN1aDBXamszbDBBR0RkdUhKS1Rrd0hrQlBaQmd3YWhmdjM2K09xcnJ3RGs5RDdyM2I5L0g5YlcxcmgwNlJJT0hqeUloSVFFVks1Y0dhKzg4Z29Bd05MU0VvR0JnY1Y1aTRtSWlJam9SUlYzakc1TVRJd1lNR0NBY0hCd0VPdlhyeGVUSmsyU3grdSsrZWFiNHNHREIwS0kvNDNaMVdxMUlpMHRUYmk2dWdxZFRpZE9uRGdodkx5OENqeCtSa2FHU0VsSkVXNXVidUt2di80U1NxVlNwS1NrQ0NHRXVIMzd0cGc1YzZaUUtwWGk5OTkvejNmL2RldldDYVZTS1diT25DbGlZMk5Gang0OTVPZHlqOUhWdDJkbVpvcU9IVHNhSEdQOCtQRUdqOTk4ODgxOHo2WFQ2Y1NtVFp2RXhJa1RSVnBhbXNqS3loSkhqaHdSbHk1ZEVzT0hEeGRSVVZFRnZzNkNjSXd1RVZIaDJLTkxSQzlkYW1vcXhvOGZqMG1USm1IRGhnMjRmdjA2bWpkdmp1enNiTVRFeEFBQWF0ZXVEUURJek15RXBhVWxGQW9GL3ZyckwxU3JWZzJwcWFrSUN3dURTcVVDQUtoVUt0U3RXOWZnSEVsSlNRZ0xDOFBHalJ0Um8wWU5BTURqeDQreGR1MWFIRDkrSEs2dXJnQ0FObTNhNUtsUHA5UGg2dFdycUZLbEN2cjA2U05QZ2FidjljM0l5SkMvZnZMa0NRRGc2dFdyZVhxTy9mejhDbjB2YnQrK2pjV0xGNk5telpwWXNXSUZqaDQ5aWoxNzlxQno1ODV3Y1hHQnQ3YzMvdk9mLzZCSGp4NFlNMmFNL0w0UUVkR0xZOUFsb3BldWF0V3EyTFp0RzVvMmJZcE5telpodzRZTjhQUHpRMVJVRk02ZlA0ODMzbmdEWm1abUFJRDA5SFI1MkVLSERoM3d6anZ2WVB6NDhVaE5UY1VISDN3QUlPZVN2bjdNcko2VGt4TUF5Q0VYQUtwVXFRSnJhMnQ4OTkxM3FGeTVNbzRlUFdxd3o3VnIxeEFlSGc1YlcxczRPRGpnK3ZYcmVPZWRkOUN3WVVOODhNRUhDQW9LQXBBelJsZi90WDVJdzQ4Ly9nZ0FCc01XYnQrK0RTc3JLMWhaV1FISXVhbE9INURkM2QzUnVYTm5USmt5QmUrOTl4NGlJaUl3WnN3WXVMcTZ3dGZYRi9IeDhaZzdkeTc2OXUyTGI3LzlGaHMzYnNTSUVTTVFHQmlJV3JWcXZlaTNnSWlJaUlpSzZubW5GOHQ5T1Q4Nk9sbzRPVG1KNDhlUHkyMDNidHdRYjcvOXRzRSswNlpORTg3T3p1TEtsU3Q1anBIZmNmV1g4dlZERjRUSU83MllFRUlFQlFXSlNaTW1pUTgvL0ZBa0pDUVlERkhRRDZVUVF1UnB6ODdPRmk0dUxzTFYxZFhnZUVPR0RER1lQaTIvT2pNek00VVFRbHk5ZWxYY3UzZFBCQVFFaU5HalI0djMzbnRQbkQxN1ZpUWtKQWcvUHorUmtaRmhNT1ZhWVRoMGdZaW9jRndaalloS3hlM2J0ekZ6NWt5MGJOa1NMaTR1U0U1T1JsWldGc0xDd3ZEcXE2L0syeDA2ZEFoSlNVbVlPblVxcGsyYmhyLy8vdnU1enFmdkpYN3c0QUdBbkpYVHpwOC9qMmJObXNIVDB4TTFhOVkwMkw1ZXZYcjVIcWRldlhvd056ZkhqQmt6NUJramlzUFMwaEkvL3ZnakZpOWVqQ2xUcHVEdTNidnc5UFRFa2lWTGNPWEtGWXdkT3haQXpuUnJCUzJHUVVSRXo0ZERGNGlveEVWRlJXSHExS213c0xEQWtpVkxrSldWSlE4SmVPV1ZWK1NWeFBiczJZT0FnQUJzM3J3WmRldldSZnYyN2RHMGFWTjVOb1BpcUZxMUtnWVBIb3doUTRZQXlCbVhXNzkrZmF4YXRRbzJOamJGZmcxRGhnekJsaTFiRElZdXhNYkdGbWxmcFZLSjExNTdEWlVxVmNLWk0yZXdjZU5HL1Bubm54ZzBhQkQ4L2YzemhHNGlJaUlpS2tVdk1uUWhMUzFOdUx1N2kxdTNiaGxjMGxlcjFVS3IxY3B0WjgrZUZZOGVQY3B6akE4KytLRFF0c0RBUUpHVmxWV3Mydno4L1BKdDM3WnRXNzd0M3Q3ZUJvODNiZG9rRDAwUVFvamc0T0I4OS9QeDhSRjkrdlFSUTRZTUVWOSsrYVU0ZS9ac3NXdDlHb2N1RUJFVlRqSjJBVVJVUHVoRFZXUmtaTEgyMDY5NkpvU0FKRlhNWHptUEhqMHl1R250WmREUFNISHg0c1dLK2FZU0VSVUJoeTRRVVlteXRMUUVnQW9iY2dGd3lqQWlJaVBoeldoRVpCUVpHUm5HTHFGQXo2b3Q5OUxGZW1scGFmbTJFeEdSY1RIb0VsR0ppSXVMdzcxNzl3QUF6czdPQUlEbzZHZzhldlFJYXJVYTNidDNSMVpXVm9tZFB6UTBGSnMzYjM2cHRTVWtKR0R3NE1IUWFyVUc3VE5uenNTQkF3ZGU4aXNnSXFJWHhhRUxSRlFpUWtORGNlTEVDVGxzQ2lHd2VQRmllSGg0UUtQUm9ISGp4dkt3aHBKZ1oyZUhoUXNYb20vZnZtamN1UEZMcWUzWXNXTndjbktDbVprWlBEdzg4UERoUXdCQVltSWlmSHg4RUJBUUFBQ29YcjA2dG16Wmd0bXpaK1B5NWNzR3h4ZzFhbFNlVUp5VWxJUTFhOWFnYytmT0wrMzFFeEVSZ3k0UmxaQ2hRNGNpSkNRRTkrL2ZCd0JjdjM0ZFRabzBnVXFsd3FwVnE5QytmZnVYZGk1SFI4ZDhiL1FTUXNEZDNkMmdUYTFXSXp3OHZOaTE2WFE2SER4NEVLdFhyd1lBeE1URXlLdW5QVTAvRmRyYXRXdVJtcG9LRnhjWEhEaHdBQTBiTmdTUU15M1pva1dMb0ZEa1hGUnpkblkybUV1WWlJaGVEZ1pkSWlvUjc3NzdMZ0RBdzhNRGFyVWFDeGN1QkFDY1BYc1d4NDRkZzZXbEpmcjM3NCswdERSa1oyZGp6cHc1OHB5M3hhWFQ2ZkR6enovajl1M2JVS3ZWYU5PbURRQWdNek1UdnI2KzhsTENXcTBXSFR0MmZLN2FiR3hzMEtSSkUyUm5aOFBIeDZmSXRZV0hoNk4xNjlaeXlNM0t5a0pvYUtnY2NqTXlNcENhbXNxZ1MwUlVBaGgwaWFoRUhEaHdBREV4TVZpOGVERmlZMlBScDA4ZmpCMDdGZ2NQSGtSU1VoS09IeitPT25YcVlPdldyVWhOVFgzdWtBc0FhOWFzZ1VLaFFGeGNISllzV1lKR2pScGh4b3dacUYrL1BuYnYzaTBIWFlWQ2dUVnIxcUJyMTY3RnJtM1VxRkVZTW1RSS9QejgwS2xUSjV3OGVkSmc4WWpjTWpNejVhK0RnNE14ZXZSbytYRmlZcUxCQWhFUEh6N0VLNis4Z2xkZWVlVzVYejhSRWVXUFFaZUlYcnFzckN4czNyd1pseTlmaHFlbko5emQzZEdpUlF0TW5Ub1ZIVHAwZ0lPREE2S2pvMUduVGgxRVIwZmpyYmZlZXFIemRlM2FGV2ZPbk1HcnI3NksvZnYzWTkrK2ZiaDkrelpxMUtoaHNLeXVKRW5vMUtrVDFxOWZYK3phZXZic2lXdlhydUhCZ3djWU1HQUFObS9lTEkvSmZWcDBkRFFBNE42OWV6aDE2aFQrL1BOUGJOeTRFVFZxMU1DOGVmTlFxMVl0ZWR1SER4K3lONWVJaUlqSW1JcXpNcHBPcHhNblRwd1FXcTFXTEYrK1hKdzRjVUlJSVVSS1Nvb1FRb2k5ZS9lSzVjdVhDNDFHSTNyMjdDbnUzcjM3UXF1RUNaR3pNbHJmdm4zRmpCa3pSRlJVbEJCQ2lQLys5NytpWDc5K0w2VTJqVVlqM252dlBYSGp4ZzBoaEJCOSt2UVJ3NGNQRjhPSER4ZHZ2dm1td2Y4N2Rlb2toQkRpazA4K01YalBYRjFkeGRtelowV1hMbDJFcTZ1cmNIVjFGVDE2OUJDZE8zY1d6czdPSWpZMnRzaXZseXVqRVJFVmpqMjZSUFRTU1pLRVRaczJZY09HRGJoejV3N0N3c0t3YWRNbUFNQTMzM3lESGoxNndNM05EWTBhTllLdHJTMGFOR2p3d3VkODk5MTNNWERnUUJ3NGNFQ2VNU0U2T2hxMnRyWXZwYmExYTljaUxTME5QLzc0STVvMmJZcnM3R3dBUUVCQUFNYU9IUXQvZjMrNHVibGh6NTQ5R0RSb0VEUWFEZTdldlFzYkd4dUQ4enM1T1NFME5EUlAvWDM3OWpYb2ZTWWlvaGZIb0V0RUpjTFB6dytqUjQvR2dRTUhZR2RuaHovKytBT2VucDZ3dHJhR1FxRkFseTVkc0dMRmltTGQySldmcUtnb1RKNDgyYUROMTljWFFNNFFDcDFPSjgrVnEzZjA2TkZpMXpaeTVFZ01HellNMWFwVnc1TW5UK1J4dG01dWJvaUppWUdibXh0dTNib0ZOemMzeE1YRndkemNITDYrdnZJTURJWEp5TWg0cVVzRUV4RVJneTRSbFpEVTFGUzBiZHNXbnA2ZUdEeDRNSGJzMkFGUFQwOG9GQXJvZERxa3BxWUNRS0dMUm1pMVdodzllaFI5K3ZSQjVjcVY4enpmcWxVcm5EcDF5cUJOQ0lHdFc3ZGk4K2JObURObkRrYU9IQWt6TXpQNStkalkyR0xYMXFCQkF5UW5KeU1tSmdZLy9mUVRtalZyaHVqb2FPelpzeWZmSGwwQStRYlhYcjE2NVdtYk4yOGVNakl5OG4xOVJFVDAvQmgwaWFoRTJOcmF3dHZiRzJ2WHJzV3FWYXRRdVhKbFJFVkZvVzNidHZqODg4K1JsSlNFVmF0V1ljR0NCVWhKU2NIUW9VUHpQYzUvLy90ZmJObXlCWU1IRHk3MG5EcWREbUZoWWRpMmJSdlVhalZXckZpQm8wZVA0dHR2djhXWU1XTXdkT2hRVks1YytibHFlK2VkZC9ENDhXTzBhOWNPMGRIUm1EbHpwbnpUV1dGeXY3WVRKMDdrZVQ0cUtpclBFQWNpSW5weERMcEU5TktscHFaaXhZb1ZpSXlNaExPek13NGZQb3pFeEVTY09YTUcwNmRQUjVVcVZiQisvWHBZV1ZsaDVjcVZtRGR2SGhRS1JiNWg5c3FWSytqUm8wZUI1M3I4K0RGQ1FrSnc1Y29WbkQxN0ZqVnExSUNibXhzR0Rod0lNek16dUxpNElEbzZHdHUyYllPZm54OUdqQmlCTzNmdUZMdTI1Y3VYbzNuejVvaU5qY1drU1pQZzZ1cUtQWHYyNUtsSG85RVlUQzhHUUY0SkxYZHZybGFyUmZmdTNhSFQ2U0JKRW1iTm12VzhiemNSRVJFUnZZaml6TG9naEJDblRwMFM2ZW5wZWRvakl5T0ZUcWN6YUh2dzRJSEl6TXpNOXpqLytjOS94SVVMRndvOHo1TW5UOFJISDMway9Qejg1QmtSQ2hJZEhTMjJidDM2UXJYOThjY2ZJaUFnUUFnaHhNeVpNK1Z0aEJEaTVzMmJZdFNvVWVMenp6K1h0ODlkazFhcnpYUE9yS3lzUE9jc0NzNjZRRVJVT01uWUJSQlIrYUFQVlpHUmtjWXVoUUNvVkNvQXdNV0xGL2w3bklpb0FBcGpGMEJFUkVSRVZCSVlkSW1JaUlqSUpESG9FaEVSRVpGSll0QWxJaUlpSXBQRW9FdEVSRVJFSm9sQmw0aUlpSWhNRW9NdUVSRVJFWmtrQmwwaUlpSWlNa2tNdWtSRVJFUmtraGgwaVlpSWlNZ2tNZWdTRVJFUmtVbGkwQ1VpSWlJaWt3N2VucjhBQUNBQVNVUkJWTVNnUzBSRVJFUW1pVUdYaUlpSWlFd1NneTRSRVJFUm1TUUdYU0lpSWlJeVNReTZSRVJFUkdTU0dIU0ppSWlJeUNTWkc3c0FJaXBmVkNxVnNVc2dJaUlxRXZib0VsR1JDQ0ZDakYwREdSSkNuRGQyRFVSRVJFUlVSaWlWU3FGVUtvV3g2eUFpb3BMSEhsMGlJaUlpTWtrTXVrUkVSRVJra2hoMGlZaUlpTWdrTWVnU0VSRVJrVWxpMENVaUlpSWlrOFNnUzBSRVJFUW1pVUdYaUlpSWlFd1NneTRSRVJFUm1TUUdYU0lpSWlJeVNReTZSRVJFUkdTU0dIU0ppSWlJeUNReDZCSVJFUkdSU1dMUUpTSWlJaUtUeEtCTFJFUkVSQ2FKUVplSWlJaUlUQktETGhFUkVSR1pKTW5ZQlJBUmxaVDI3ZHMzTkRjM1gvQlU4NVIvL3I4NWQ2TkdvL25pdDk5K3UxczZsUkVSVVdsZzBDVWlrelY4K0hDekd6ZHUzSk1rcWQ2enRoTkN4RFZ2M3J4QllHQ2d0clJxSXlLaWttZG03QUtJaUVySzlldlhSWU1HRFpvQmNDaGswMTBuVDU0TUtvMmFpSWlvOUhDTUxoR1pOSjFPdDc4SW14VmxHeUlpS21jWWRJbklwQ2tVaWxOQ2lNZlAyQ1RCeHNibVZLa1ZSRVJFcFlaQmw0aE1XbVJrWkxZa1NZZWZzY25oa0pBUVRha1ZSRVJFcFlaQmw0aE1uaVJKQlE1TlVDZ1VITFpBUkdTaUdIU0p5T1FsSnlmL0JDQWxuNmRTa3BLU1RwWjJQVVJFVkRvWWRJbkk1TjI0Y1NOVENKSGZyQXBIYjl5NGtWbnFCUkVSVWFsZzBDV2lDcUdBNFFzY3RrQkVaTUlZZEltb1FwQWs2VGdBZGE0bXRTUkpQeGlySGlJaUtua011a1JVSVVSR1Jxb0JCT3NmUzVKMDdKODJJaUl5VVF5NlJGUmhDQ0hrb1FwRlhFaUNpSWpLTVFaZElxb3dMQzB0djlkL2JXVmw5ZjJ6dGlVaUlpSWlLbGVVU3VWUnBWSjV4TmgxRUJGUnlUTTNkZ0ZFUktWc3Z5Ukp3dGhGRUJGUnlaT01YY0NMc0xlM0Q1Y2txYU94NnlEVEpJUUl1WFRwVWc5ajExRlc4T2V0N09HL1VTcXIrUHVpN0ttb3Z5L0s5UmhkL2hCUlNaSWtxYnV4YXloTCtQTlc5dkRmS0pWVi9IMVI5bFRVM3hjbU1YUWhNakxTMkNXUWlWR3BWTVl1b2N6aXoxdlp3SCtqVkI3dzkwWFpVSkYvWDVUckhsMGlJaUlpb29JdzZCSVJFUkdSU1dMUUpTSWlJaUtUeEtCTFJFUkVSQ2FKUVplSWlJaUlUQktETGhFUkVSR1pKQVpkSWlJaUlqSkpETHBFUkVSRVpKSVlkSW1JaUlqSUpESG9FaEVSRVpGSll0QWxJaUlpSXBQRW9FdEVSRVJFSm9sQmw0aUlpSWhNRW9NdUVSRVJFWmtrQmwwaUlpSWlNa2tNdWtSRVJFUmtraGgwaVlpSWlNZ2tNZWdTRVJFUmtVbGkwS1hua3BHUlVlem4vL3ZmLzVaVU9VUkVSRVI1TU9qbVE2MVd3OGZIQjluWjJmaytwMUtwb0Zhcjg5MTMrZkxsMEdxMUJtMVJVVkhvMzc4Lzd0Ky8vOUpxN051MzcwczdWbjdpNHVKdzc5NDlBSUN6c3pNQUlEbzZHbzhlUFlKYXJVYjM3dDJSbFpXVjc3NnhzYkhvMTY5Zm52ZGg0c1NKSlZvekVSR1psc2pJU0R4OCtMRFE3ZExUMCtXdjNkemNrSnljL016dEh6NThpSTgvL2pqZjU0UVFpSXVMdzdsejU2RFJhSXBYY0Q3SFdyQmdBV0pqWXdFQXFhbXBtRFp0R25RNkhlN2R1MWRnbHNndEtpb0s4K2ZQbHp1UXpwMDdoek5uenJ4UVhSV0p1YkVMS0UwNm5RNi8vZlliVHA0OGlkbXpaOFBjUFArWGIyWm1ob2lJQ0N4YXRBaGZmUEZGa1krL2QrOWVCQVlHNHRxMWEzSmIzNzU5RVJnWWlPVGtaTXlmUDE5dW56bHpKaHdjSEpDVWxJU2VQWHVpYXRXcUJSNDNOVFVWSjArZVJQWHExZk45ZnQ2OGVmanR0OS95ZlM0NE9GaitXaDlZODVPV2xnWm5aMmVzV3JVS0FCQWFHb29USjA1ZzgrYk5BSEorV0Jjdlhnd1BEdzlvTkJvMGJ0d1lscGFXK1I0ck5EUVVYYnQyeGJwMTZ4QVNFaUszWjJkblk5Q2dRUWJiSGo1OHVNQ2FpSWlvWXZ2bGwxL3c1TWtUTEZxMHFNQnRIang0QUhkM2Qvend3dzlRS0JUNDg4OC9DdzJvZGVyVVFWUlVGQjQrZklnNmRlb0FBTWFOR3llSFQ0MUdBeUVFZHU3Y2lkYXRXejkzL1JFUkViaHc0UUxxMXEwTEFGQW9GRGgvL2p3MEdnMSsvUEZIQkFjSHc4ZkhCdzBhTk1EUFAvK01yNzc2Q3JkdTNZS2RuUjBrU2NLVEowOFFIQnlNSmsyYTROTlBQOFd5WmN1d2QrOWVMRjY4K0xscnFtZ3FWTkR0MDZjUEpFbkNvMGVQTUhQbXpBSzNxMVNwRWxhdVhJbFJvMGJoK1BIajZOT256ek9QcTlQcDRPdnJpeE1uVG1EZnZuM1l1WE1uRml4WUFFbVNNR3ZXTEx6Kyt1c0lEQXpFbWpWcjBMVnJWemc2T3VZNXhxbFRwd284dmtxbGV1YjVseTFiOXN6bm4zV09tSmdZckZxMUNoa1pHWmc4ZWJMY1BuVG9VSVNFaE1pOTBOZXZYMGVUSmsyZ1VxbXdhdFVxdEcvZnZzRHpIRHQyREI5OTlCSGF0V3VIRHovOFVHNTNjbkppc0NVaW9qeXVYYnVHRHo3NG9NRG5lL1hxbGFmdHhJa1RBSUQ5Ky9mRDJka1pDa1hSTGxLUEd6Y082ZW5wTURjM2g0ZUhCM1E2SFJRS0JSSVRFeEVjSEZ4Z0o4N3oyTDE3TjhhT0hTdDNyRld1WEJtU0pDRXJLd3NUSjA2RWhZVUZaczJhaGNEQVFMaTR1TURGeFFXOWUvZkczcjE3WVdabWhyNTkrMkw0OE9ISXlzcUNWcXZGc0dIRGtKMmRqZEdqUi9QenRJZ3FWTkJkdDI0ZHNyT3pNV0hDaEVLM3RiVzF4ZGRmZjQzbXpac1h1cTFDb1VDVEprM2c3KzhQRHc4UEpDY255K2ZJek14RVVsSVNKazZjaU96c2JQejk5OS81QnQyaTh2UHp3OEdEQnhFZkh5LzNqaGJsSC92VnExZlJvRUVEcEthbW9uSGp4Z0FBSHg4Zm5EMTdGaDRlSG1qWHJoMnFWNitPcTFldm9sMjdkbmozM1hjQkFCNGVIbENyMVZpNGNDRUE0T3pac3poMjdCZ3NMUzNSdjM5L3BLV2xJVHM3RzNQbXpNR1FJVVB3NTU5LzR2YnQyMmpYcmgyQW5NQ3NsNTJkTFQrdVdyVXFkdTdjK2R6dkF4RVJtWTQyYmRySXdmWE9uVHRZc21RSlZxeFlnVmRlZVFVQW9OVnFNVy9lUEV5Wk1nVXRXclNROTB0SlNVRkFRQURVYXJYQloyRitIVlJmZnZrbGV2WHFCUzh2THdRR0JtTGV2SGtJQ1FuQnRtM2JzR0xGQ3JpN3U3L1VrQnNWRllYVHAwL0QyOXRiYmxNb0ZMQ3lza0pLU2dxcVZxMktBUU1Hb0dYTGxyaHk1UXFXTEZrQ0FFaE1USVNibXhzQUlDRWhBZDdlM25KdWNISnlRbGhZMkV1cnNTS29VRUgzdGRkZXc5V3JWd3ZkTGpVMUZScU5CblhyMWkzeVg0anZ2UE1PQUNBK1B0NWd1TURUQ2hwYlc5UXh0eE1tVEVEdjNyMHhZTUNBSXY4MXA5VnFNV0hDQkd6ZnZoMmZmZllaUm93WUFUYzNOd1FFQkNBME5CUWhJU0VZTjI0Y1BEMDlNVzNhTkp3L2Z4NEhEaHhBVEV3TUZpOWVqTmpZV1BUcDB3ZGp4NDdGd1lNSGtaU1VoT1BIajZOT25Ucll1blVyVWxOVE1XVElFQURBOXUzYklVbVNmTzZFaElSOGU1S2ZOWXlDaUlncXJrYU5HcUYxNjlidzkvZkhsQ2xUQUFEcjE2OUg1Y3FWODNRK2JkeTRFWjA3ZDhhWFgzNHB0NmxVS2h3L2ZoeTFhdFhLYyt3VksxWWdJaUlDNmVucHVIRGhBbTdldkFsYlcxdk1talhycGIrTzFhdFhRd2lCckt3czdONjlHdzhmUHNTalI0K1FuWjJOOTk1N0Q2bXBxYkMydGthOWV2WFFyRmt6QkFRRTRONjllNWc3ZHk1Mjc5NE5JQ2NidkVqbkdGV3dvRnRVM3Q3ZXVISGpCbUppWW5EKy9IbjQrL3RqeDQ0ZEJ0djA3OS9mNFBIUFAvOE1JT2N2c2R4REFJcnFXZUg0NmFFTG9hR2hBSEo2YWR1MGFZTisvZnJKeitVZWJ3UUExdGJXOGc5TSsvYnRzV1BIRHF4ZXZScng4ZkVBY200NisvNzc3N0ZseXhZMGFOQUFBSkNWbFlXdnYvNGFseTlmaHFlbko5emQzZEdpUlF0TW5Ub1ZIVHAwZ0lPREE2S2pvMUduVGgxRVIwZmpyYmZla3V1NWRldVdRYTFxdFJvalJvd285dnRCUkVRVlMxWldsbnlsVWdnQlNaSnc2TkFoQURtZFNMVnExWkk3bGY3MXIzOWg3Tml4K09HSEgvRGRkOThWK1J4ejU4NlZ2Lzc4ODg4UkdCZ29QKzdWcTVkOC91enNiRmhZV0tCbno1NllNR0dDd2MxdVJSRVdGaWJmRUdkaFlZSGs1R1RZMnRxaVE0Y091SDM3TmdZT0hJZ2hRNFlZZEthZE9IRUNLMWV1aEVhak1mamNIRGR1bkh3cy9iMHU5ZXZYeDFkZmZWV3NtaW9xQnQxOExGKytITUQvQXViNDhlTXhmdng0QURuQnJXdlhyZ2dLQ29LVmxaVlI2Z3NKQ1VITm1qWHgwMDgvWWN1V0xRZ0tDb0tabVJrQW9FdVhMZ2dPRHBaL1NRQXdtUDNnbFZkZVFaczJiZkRMTDc4QXlQbGhWS2xVQnVIWXdzSUNyNy8rT2p3OFBMQnExU29zWExnUVBYcjBnSU9EQTZwVnE0YnZ2dnNPb2FHaGNIUjB4SVVMRitUeHpqRXhNZmpvbzQ4TWZwRllXVmtoSUNBZ3oydGdqeTRSRVQwdFBqNGVrWkdSUmRvMk9qb2FYbDVlcUZldjNuT2Q2OWRmZnpWNExJU1FyNVE2T3p2TFZ5TTlQVDBSRkJSVXJHTjM2TkFCbjMzMkdkemQzV0ZoWVlGcDA2Ykp6MFZFUkNBK1BqN1BGV05uWjJjc1dMQUE0ZUhoY3R1RUNSUGc1K2NuUCthOUxzWEhvUHVTMWFoUkExdTJiQ253K1JjZHVoQWFHb3FtVFp2aTFxMWIrUERERHhFVEU0UEF3RURFeGNWaDl1elpBQUNOUm9PUkkwZml5eSsvUkt0V3JlUjk5KzNiaDcxNzk4TFoyUm5qeDQvSDJyVnIwYnQzYjJ6YXRBbnZ2dnV1Zk9PWUpFbll0R2tUTm16WWdEdDM3aUFzTEF5Yk5tMENBSHp6elRmbzBhTUgzTnpjMEtoUkk5amEyc285d2YzNjlUTVl0Z0N3UjVlSWlJcEdvOUVVZWJnZ0FEUnIxZ3kxYTlmTzk5SitmbU4wSXlJaUFFRCtURXBPVGpiNGZOTHBkUG1lWjlHaVJjK2M5U0Uvang0OVF1M2F0Zk45cm5YcjF2aisrKy96dEYrOWVqWFBiQkc1UXk0OUh3YmRseXd4TVJHVEprMHE5bjVGSGJwdzc5NDlqQnMzVGg0cTBhQkJBL2o3KzJQbHlwWHlOdWJtNWhnMGFCQVdMbHdJZjM5L3ViZTNUcDA2OFBYMVJaMDZkZVM1KzZ5dHJURi8vbnhjdTNZTmFXbHA4akg4L1B3d2V2Um9IRGh3QUhaMmR2ampqei9nNmVrSmEydHJLQlFLZE9uU0JTdFdySUNQajQrOHo5TWhGMkNQYmxuU3ZuMzdocTFhdGJvZkdCaW9MWHhyNHpsKy9EaDY5T2lCU3BVcUZXdS9QLzc0QTM1K2ZnYXprSncvZng1ejVzekI2dFdyaXpUT0xTb3FDdHUzYjRlWGx4Y3FWNjZNYytmT1FhdlZvblBuenZJMmFXbHBHRFpzR0w3OTlsdURNWUM1ZTRES0MzdDdlN3RMbHk3RkdMc09JZ0R5RFZyRllXTmpJd2RZdldlTjBRVnloaTlZVzF0anhvd1pXTDU4T2E1Y3VZTHUzYnUvMUU2WmdrSXVBRGc2T3VLTEw3NkFXcTAydURMODQ0OC9Bb0JCSGJkdjM0YVZsWlc4WFZaV2xqeDAwdDNkSFNOSGpueHBOWnNxQnQwaXVIYnRHcEtTa2d3KzdBcXlZOGNPekpneFE3NTdORGRuWitkbjl2WVd4YWhSb3d3ZTc5dTNEMDJhTk1GcnI3MW0wSzYvMld6ejVzMllQbjI2ZlA2N2QrL2lyYmZlZ3BtWkdYcjM3aTF2MzZaTkc0UDlVMU5UMGJadFczaDZlbUx3NE1IWXNXTUhQRDA5b1ZBb29OUHBrSnFhQ2dBRkxocWh4eDdkc3NQYzNIekJqUnMzQnF0VXFvTTZuVzYvalkxTlNFaEl5SXZOaHY2U0NTRVFIQnlNWThlT3djZkhCME9HRE1Iang0L2w1ek16TXcwQzhPblRwK1d2UTBKQ0REN1lVbE5Uc1hUcFVnd2VQQmdyVnF6QWpoMDdVS1ZLRlFCNG9ma3F3OExDWUdOalUrQ0hhRm1uVkNxYkN5R0dBUmdxU1ZKSEFIbi9RaVV5Z3Vqb2FOU3ZYNzlFejZGV3EvSEZGMS9BMTljWEFGQ3paazM0Ky92ajVNbVQ4dFhKa2xhM2JsMjBhZE1HUVVGQjh1ZmpwRW1UY092V0xkU3NXZE9nYzJqbzBLSHc5L2VYZzY2VGsxT3hoMUZVZEJVcTZPYnVHWFZ5Y3BLL2pveU1SRnhjSEtaT25ZcjkrL2REb1ZESUFjN1QweE0zYnR5QXA2Zm5NNCt0bndwRUNBRzFXaTAvemsydFZzUEx5d3NBTUhMa1NBd2VQUGhGWHhKdTNyeUpxVk9uQXNqcGFkS1B4N1d3c01DTUdUTnc5dXhaZzBzaERSczJ4Tm16WndzOXJxMnRMYnk5dmJGMjdWcXNXclVLbFN0WFJsUlVGTnEyYll2UFAvOGNTVWxKV0xWcUZSWXNXSUNVbEJTRGFjUnlZNDl1MlNKSlVqMGh4RlJKa3FZbUp5Yy9WaXFWaHlWSjJwK2NuUHpUalJzM01zdEFmVml5WkFuR2pCbURuVHQzNHNpUkkvSnpXVmxaY0hKeU1naTN1UjAvZmx3ZVg1K1ZsWVY1OCtiQjJka1pzMmZQeHNxVkt6Rm56aHo0K1BpZ1VxVktMelJmNWJGangvSXNmRkxXMmR2YnQxWW9GTy8rRTNEYjUzZjFoY2pZamh3NVl2RFpYQkpPbno2TmJ0MjZ3ZGJXRmxxdEZ0YlcxbGkzYmgwKy8veHp2UDc2NnlWNjd0d21UcHdJVDA5UGRPL2VIVURPMWFRNWMrWmc2OWF0cFZaRFJWR2hndTZ6QnJqWHExY1BCdzhlbEI5ZnZYb1ZWbFpXYU5PbURieTl2UXNkTjdSbnp4NDhldlFJVzdac2dZdUxTNzR6THpnN08yUFBuajM1N3YrOHdlL2pqei9HclZ1MzBMRmpSNWlabWNIRnhVVityaytmUHVqVHA0OGNmb3Q2anRUVVZLeGV2UnFSa1pGd2RuYkc0Y09Ia1ppWWlETm56bUQ2OU9tb1VxVUsxcTlmRHlzcks2eGN1Ukx6NXMyRFFxRXdDTzY3ZHUzQ3ZuMzdvRmFyOHcwRituWU9xamNlU1pKcUFwZ29oSmhvYlcyZFltOXZIeVJKMG41SmtvNUhSa1lXdmk1bENiR3lzc0thTld0UXIxNDlMRm15QkZXclZzMnp3SXRhcmNZSEgzeUFUWnMyd2R6Y0hCRVJFVWhJU0VDclZxMlFsSlNFdVhQbm9tSERodktVUWYvKzk3L2g3ZTJOaVJNbll2SGl4WmczYng2QTRzOVhHUjhmai9Ed2NDeGF0TWpnWjAxL1IzU25UcDNrZVQ5cjFhcGxjRWQzS1pOVUtwVzl2dWNXd0d0Q0NHUFZRbFNvczJmUDR2ejU4L2pQZi81VDVIMisvdnJyZk1ld1ZxbFNwY0EvUmsrZlBvMWF0V3JCMWRWVm5xcXNmdjM2dUhYcmxuelRlV25vM0xrejNuNzdiVXljT0JHdFdyV0NTcVhDMEtGRHNYWHJWb09yb1BxbGcrbjVWYWlnV3h3cWxRcEhqaHhCalJvMUROb3RMUzB4Wjg2Y1BKTkthN1ZhckYyN0ZtM2F0Q253VW4yblRwM3l0Sm1ibTBPbFVqMXpTTVBreVpQekxGZXN2L0VNeUpsbUpUdzhQTjh4c2tET2tzWkZ2WXRWcFZLaGF0V3E2Tm16Sno3KytHTlVybHdaUU03bG5XYk5tcUZ0Mjdhd3Q3ZVh6L1htbTI4aUlDREE0SDM2NUpOUDRPcnFDbmQzOXlLZGs4b0VhMG1TUmdNWUxZUlFLNVhLWUNIRWZrdEx5Ky9EdzhOVFNyc1lPenM3QURsL3JFMmZQaDM5Ky9jM3VLeDQ0TUFCMk5yYXlqOFgrZys3Nk9ob1RKOCtIWU1IRHphNHkxbWhVTURMeXd2Ky92NFlQMzQ4ZHU3Y0NRc0xpMkxQVjdsejUwNlltNXVqV3JWcThqajVpeGN2WXVQR2piaHg0d2JzN096ZzUrZFhyQnRxWGlLRlVxbnNLSVI0VjZGUURCVkNOREZHRVVUUFE2bFVZdDI2ZGNVYUV2VCsrKy9qL2ZmZkwvYTVWQ29WZnZycEo0TzJKVXVXR0t6NFdkaUtxRVhWcFV1WFBKL2ZlblBuenNWcnI3MkczMzc3RFdQSGpnVUF2UFhXVy9JQ1RRRGc2K3Ryc0g5aFY1Y3ByM0o5L1VxcFZBcmcyVDIxUk0ranNHV1hLNWdnQVBzQmJBZEs5dWZOeDhjSFI0OGVSWHA2dXR5YnVtYk5HdHk4ZVJNclZxeUFrNU1UUWtORE1XclVLSHp6elRlb1hiczJJaUlpc0dMRkNzVEd4dUxYWDMvRkgzLzhnVFp0MmtDbFVoblU2dWpvaUlpSUNLU2twQ0E4UEZ5ZXIxTC93ZnJreVJQVXFWTkg3cDI5ZCs4ZUdqUm9JTTlYZWZmdVhVeWFOQW1abVprR041M05temNQam82T1dMOStQZnIyN1l2T25UdWphOWV1SmZZZTZlbi9qUW9oblA4WmxqQVVRT2tNTWlRcUluNCtsdzM2M3hjWEwxNHMxN252ZVJpbDI0R0l5aFVoU1ZLcFhQZis4TU1QNVo1U3ZlblRwMlBPbkRueTR5cFZxc0RIeDBlK3F6a29LQWdmZlBBQmdKeWUyNmR2ckh5YXRiVTFuSjJka1pTVWhKTW5UeUlnSUFBQkFRR29WNjhlZHU3Y2ljT0hEK1B3NGNPd3NMREE0Y09INVVuWkR4MDZKSy9TcEhmdDJqVmN2SGhSbnNSKzhPREIyTHAxSzBwem1JQWtTVUtuMDVYYTk0aUlxRHpoMEFVcU1wMU9oNGNQSHo3MzVOemxrU245OWF0VUtyOENNS1hRRFFHMUpFbkhkRHJkZmlzcnErL1BuRG56NUovOS9VcTB3S2RjdVhKRnZ0RXlOLzFLZkhyNzkrK0hyYTJ0UVZ0V1Z0WXoxNngvbnZrcTNkemNVS3RXTGF4YnQwNCt4K0xGaXpGaHdnVDVqdWpYWG5zTjFhdFh4OTY5ZS9POUliVWtYTHg0TVJSQUtJQVBWU3FWb3hEaVhVbVNoaFYxNklJcC9SdW5za04veFpYSTJCaDBpOGpIeHdjT0RnNmxja2x5OSs3ZGNIVjFSZDI2ZFYvcWNVZU1HSkh2REFoRmRmWHFWWHp5eVNmWXYzKy9QSGEzTURFeE1UaHc0SUM4R0VWK0xseTRnRWFOR3VVYm9OUFQwNUdjbkl5a3BDUWtKQ1NnWGJ0MnNMYTJ6dmM0a1pHUk9IUG1USW1zV1Y0QnBBQTRDbUMvSkVrL0dQTm1OTDBPSFRvWTNBeW1uM1hoNlJ2RThuUG56cDFuL2tIMk11YXJYTHAwS2F5c3JQSUUyamx6NW1EOCtQRm8wS0FCdW5YclZtaXRMNUV1TWpJeUhFQTRnUDg0T0RpOG9kUHBoZ0VZQnVDMVorOUtSSUJwelpOTk9TcFUwTDE5K3pZMmJOaUFpSWdJWkdSa29FT0hEbGk0Y0dHUjVzNTcvZlhYc1gzNzltY0czV25UcGlFcUtxclFZejE5YWZacENRa0oyTDU5dTN4bitOTWNIUjBMN1ZXTmk0dkxNNG0yM29nUkkrUkZKSEl2RDN6bnpoMDBhdFFJbzBlUGhvdUxTNzRUVVQ5OCtCRDkrL2VIaFlWRm51ZnlXL1RpMkxGajhwakhna1JIUjJQMTZ0WDQ1cHR2OE1zdnYyRFRwazF5WFhGeGNXalhyaDFzYkd4Z2JXMk4rdlhyRnhoMFc3Um9nUVVMRnFCZnYzNW8xcXpaTTg5SkFJQUVBSWNWQ3NYK3BLU2trMlZoZXJIY3RGb3RRa05ENWVsM2l1UHMyYk1HTjVia3B0Rm84Tk5QUDczUWZKVWJObXpBaFFzWDhQWFhYK1B0dDk4R2tQTUIyYXRYTDNUcjFnMmVucDc0OU5OUHNXL2ZQbU5kQVJFWExseTRCT0FTZ0FYL1RDODI3SjlaR0RvWW95Q2k4cUM4ejVOTmVWV29vSHZxMUNrNE9EaGd3WUlGMEdnMDhQTHl3b0lGQzdCOSszYUQ3ZktiaGtzSUFhMVdtKzl6MjdadFEvUG16ZUhyNjRzUkkwYkF5OHNMclZ1M1JrcEtpa0VvdTNEaEFyNzQ0Z3Y1Y1Z4Y0hDWk1tR0J3clBqNGVMa25OeUFnSUUrdnJqNU1GalpoZEdGM2ordW5PUnN4WWdUbXpKbUREaDA2d04zZDNlQ0RmK2ZPbmFoVHA0NzgyTWZIQjYrKyttcWVIcXlFaEFUVXJGa1RRRTQ0NmRpeEkyeHNiQXkyeVQwVkU1QXpIWlArSm9XUkkwZmlyNy8rd3BFalJ6QnMyREQwN3QxYkR1SXFsU3JmUzhwUG5qeEI5KzdkODcwOHJiOTdWYy9TMHBKL2lmOURDQkVINEFDQS9UWTJOcWZLMm9JUkFKQ2RuUTJ0Vm91SkV5ZWlVNmRPeFE2NmFyVWF1M2Z2bHVlc2ZwcTV1VGxtekpqeFFvdTNEQjQ4R01PSEQwZmR1blhseFdHY25aME5Gb281ZE9oUW1mbXd2SFRwMG5VQTF3RjhybEtwbWdraGhna2hodjJ6WUFRUi9hTTh6cE5OejFhaGd1NllNV01NcHYwWk0yWU1QRHc4b05QcEROcHpoNkpidDI3QjF0WldEbFJhclJhWEwxOHU4SzU4UjBkSFhMcDBDYTFidDhheVpjdlFzbVZMZVc2KzBOQlFnNkJjcjE0OUJBY0hRNmZUNGM2ZE83Q3pzNE9UazVNY1poMGRIWEhzMkRIY3VYTUhqUnMzTmppUC9wTHFzOXk4ZVJNMWE5WkVVRkFRRGg0OGlIdjM3c2toTlhkWS9lYWJiK0RqNDVQbkJwb3RXN2JBMHRJU2MrZk9SV2hvS0c3ZXZJbFpzMmJobTIrK1FYeDhQT2JQbjQvZmYvOGQvLzczdi9IcHA1OGF2TFpuOVZycnczQnVDeFlzQUFEMDZ0VXJ6L2E1MjZwWHIyNHdOK25UbDdHZi9sN1MvMmcwbWk5YXRXcmxVZGFYQVA3dHQ5OVFyVm8xVEo0OEdWMjZkQ25XdmtJSWZQTEpKMmpac21XKzAvbnBEUmt5QkZ1MmJIbnUrU29iTm14WTZEWmxKZVErTFRJeU1ockFjZ0RMN2UzdDdZeGREMUZaVVk3bXlhYUtRcWxVQ3FWU0taN1hzV1BIaEt1cmE0SFAvL2JiYjZKSGp4N2kzTGx6Y3R1REJ3L0U0TUdEeGJwMTY0UldxODJ6ejRVTEY4UzRjZU9FRUVJOGZ2eFk5T25UUjV3N2QwNWtabWFLWHIxNmlhaW9xRHo3ZlBubGwrTEREejhVUWdqeDVwdHZ5dTBPRGc3aXdZTUhZc0NBQWVMMDZkTUc3WVVaTW1TSTJMQmhnd2dMQ3hOQ0NQSGpqeitLNGNPSEN5R0UvSC85MSs3dTd2SSt1V1ZtWm9vSkV5YUlpSWdJOGRaYmI0bFJvMFlKTnpjMzhjNDc3NGk3ZCsrS216ZHZDaGNYRi9IRER6L0krMmcwbWtLL0owWFpScStnN1ZKU1VvUlNxUlFKQ1FuaTdObXpRZ2doL3Zyckx6Rml4QWg1bTl1M2I0dlpzMmZuKzMwcXlubDVNNFdoRi8xNUs0NkVoSVE4YmRuWjJlS3p6ejRyY0I4L1B6OGhoQkRuenAwVHljbkplWjdmczJlUHdXTnZiMitEeDVzMmJSS1ptWm55NCtEZzRIelBjK0RBZ1h6YkF3TURDNnl0SlBEZktKVmxwZm43NG1WWnNXS0Y2TmF0bTBGYlpHU2ttRFJwa3VqV3JadHdkM2QvcnMrVHNxQWkvNzZvc0YxZkdvMEczMzc3TFlZTkc1YnY4NmRQbjhiczJiUGg0ZUVCQndjSHViMWV2WHFZTzNjdUxsMjZoSTgrK2dqcDZla0crNmxVS3FqVmFrUkdScUpHalJwWXVuUXBHalpzaUtDZ0lEUnYzaHd0VzdZMDJIN05talg0ODg4L3NYang0bnpycUZldkh0YXVYUXR2YjI5NWd1c3FWYW9VT2hiWXo4OFA0ZUhoOGpqRmtKQVF4TWZINXhtbUFlUXN1NnJUNmZJc09HRnBhWW5ObXplalNwVXFPSGp3SUlZUEg0Nk1qQXpNbXpjUEdvMEdkZXZXeGJKbHk5QzdkKzg4eCt6VnExZUIvK1dlaUh2YnRtMXdkblorN21VZkh6NThpTTgrK3d3Nm5RNk5HemRHVEV3TTR1TGlBQURuenAzRGt5ZFAyTU5iRHVtSHd1Um1ibTZPUllzV0ZiaVAvc3BKcDA2ZDhoM0hQV3JVS0lQSHVTZGxCM0xHMk9jZUNsUFFoUEZEaGd6SnQvM2RkOTh0c0RZaUt0dnUzcjByMzZTYTIzZmZmWWUrZmZzQ0FGcTNibzB6Wjg2VWRtbjBnaXJVMElYY2xpeFpBb1ZDZ1VtVEp1VjU3dHR2djhYMjdkdXhZc1VLQkFRRXdNek1URjdlOXN5Wk0xaStmRG4yN05tRCtmUG5ZK0hDaFZpNWNxWEIvaDRlSGxpK2ZEbDI3ZHFGRGgwNklERXhFYjYrdnRpd1lZUEJkbzhmUDhiOSsvZXhjZU5HVktsU0JRQU1sanJWTDRYWXBFa1RyRjY5R29jT0hZS3JxeXVtVFp1R2VmUG1RYTFXeTJOWm4yWmxaUVYzZDNkWVdWa2hQajRlVDU0OFFhMWF0ZkRnd1FOb05CcURvUXNhalFhREJ3OUdjbkl5Um93WWdZRURCMkxzMkxGNC9QZ3hsaTFiaHVUa1pMejk5dHM0ZnZ3NHRtM2JockN3TU15ZVBSc2ZmL3d4dnZ6eVMzVHYzaDBlSGg0R0lTSDNXTVduNVI2NjhONTc3K0c5OTk0ekNMb3VMaTZvVnEwYWdKekFveDh2cFZhcjVlUHFoeWkwYXRVSzV1Ym11SExsQ3V6dDdmSDY2Ni9qMHFWTDZOT25EODZkTzFmYWQ3MFRFVkU1cEo4bld6OTlJUEMvZWJJOVBUMnhmdjE2REI0OEdGOSsrU1c2ZE9sUzRFcWtWUFpVeUtEcjQrT0RTNWN1NGV1dnY4NzNaaVo3ZTN0MDc5NGREUm8wUU5XcVZURno1a3c0T3p1amF0V3FXTHQyTGFaUG53NHJLeXVzV3JVSzhmSHhlZmJ2M3IwN2poMDdoc1dMRitQVFR6L0Z4eDkvaklFREI2SlZxMVlHMjlXc1dSUExsaTFEMzc1OWtaNmVqdlQwZE5Tc1dSTzdkdTJTdDFtM2JoMWNYVjNoNmVrcFQ0VHY1dVlHTnpjM09EZzQ0UHo1OHdZOWxpcVZDdWZQbnpjSXdOOSsreTE2OSs2Tm5UdDM0dU9QUDhhSUVTT3daODhlWEwxNkZkbloyVkFxbFRodzRBQkNRa0xrSC9MNzkrL2p2ZmZldy9qeDQyRnZiNC8vKzcvL1E1MDZkVEJ0MmpSVXFWSUZsU3RYUmxCUUVBSURBN0Y1ODJiTW1qVkxubGovUmFXbnArYzd4amYzZUUyMVdpMlBsZXJjdVROQ1EwTmhiMitQVnExYTRlclZxM0J4Y1VGNGVEaW5HaU1pb2tLVjFYbXk2Y1ZWdUtDN1ljTUduRDU5QUpGMG5nQUFJQUJKUkVGVUdsdTJiTW4zOGlpUWMzbENyMVdyVnVqZnZ6L216NStQeG8wYm8zSGp4dkowUWhZV0ZnVk9UYlpvMFNKTW1USUZRNGNPUmN1V0xlSGg0VkZnVGNIQndVaElTTUNZTVdQZzVlVWwzMFFUSFIyTk9YUG13TjNkUGM4K0dvMEdraVFWNmJKOGt5Wk44UGJiYjJQbnpwMEc3ZGV1WFVOaVlpS1VTaVYrK09FSEpDWW1Bc2k1b2FkKy9mcjQ3cnZ2NUo1Vi9RMTYrbVZWTlJvTjFHbzFMQzB0TVhQbVRLU2xwUmtjTzcrYnlsNm11TGc0ZVVZS1IwZEhiTisrSGJObXpVTHo1czBSSEJ5TWlJZ0kyTnJhd3M2Tzk5b1FFZEd6UFgzemFCbWNKNXVlVTRVS3V2L1AzbjNITlhYMWZ3RC8zTEFFRVJjV042Mkxud3ZJamRScXJYVzFmYWhXSEhVV1I2dXR0cTY2cWo1dUhOWFdVVzBWOTBZdGlKYlcyYm8zYWhMQWFsdWxqbHBSRVdXb2pKRGsvUDdBNUJFRlJRVkN3dWY5ZXZFeXVmZWNlNytYbThRdkoyY3NYYm9VaHc0ZHd2TGx5M05OY25NU0dCaUlEei84RUZGUlVlWnB1Wjdsd29VTFNFOVBSMFpHQnVMaTRxRFZhbk9kcVFISWVwUE5uVHNYbzBhTndyaHg0NUNabVlrRkN4Wmc4dVRKcUZHamhybWNxYStRYVZVbjAvTkhQVG9qdzVBaFE4emRMa3owZWowV0xGaUEzYnQzbzJiTm1nZ1BEMGVEQmcxdzVNZ1JBRmxkTDFxM2JvMFZLMWJrR0d0TzV3U3l6Nk9iMTY0TEFISmNMdlZaczBxY1AzL2UzTi9aejg4UHExYXRnazZuUTVzMmJkQ2lSUXNFQndjWGVMSk5SRVMyeHdybXlhYm5VS3dTWGRPOG1ZOG5RQ2RPbkVCaVlpSUdEaHlJOFBCd2N5dHBRa0lDdG0zYmhzMmJONk5seTVhb1hMa3krdmZ2anc4KytBQWRPM2JFcTYrK211MDRScU1SUjQ4ZVJXaG9LUDc2Nnk4TUdqUUk3ZHUzeDhhTkd6Rnk1RWg0ZW5xaVk4ZU9hTldxVlk2RFplclZxNGRQUHZrRXc0Y1BoeVJKbURsejVoUEpzU21aM0xCaEEwNmNPSUZGaXhabDI2OVNxYkI5Ky9aYysrNGFEQVlrSmlZaUpTVUZJU0VoaUltSndjS0ZDN0Z1M1RvY1BIZ1FPcDBPU1VsSjZOeTVjNDREOVZRcVZZNExRN3lveE1SRVRKdzRFYTZ1cnRpOGVUUGF0MitQYnQyNjRjc3Z2M3lpN0tOOXAvYnUzV3VlR3FwY3VYTDQ4Y2NmQVdRTm9OUHBkTmkzYjErMkxpQkVSRVI1WVczelpOUFRGYXRFMTdSQVFVNDhQRHl3YmRzMkNDR3dhZE1tSEQ1OEdOSFIwV2pac2lVV0wxNXM3bC9icmwwN3JGMjdGbjM2OUVHNWN1WGc2K3VMMGFOSFk4dVdMVmk3ZGkyY25aM1JyVnMzZlBQTk4rWitQWUdCZ1dqZnZqM0N3c0t3Wk1rU3pKZ3hBOE9IRDBmMzd0MXg3ZG8xL1BISEgrYmxheXRWcW9TWk0yY2lPVGtaaXhZdHdySmx5K0RuNXdjdkx5OVVybHpaUEhmZnFWT25zR0RCZ3VmK0hkaloyU0VzTEF6dTd1NDRjT0FBZ29LQ0VCd2NERmRYVjVRdVhScnQyclZEcDA2ZFh1d1gvSWk4dHFaR1JFU2daczJhbUQxN05oWXZYb3p1M2JzakxTME51M2J0Z3AyZEhlenM3Q0JKRW5RNkhYUTZIV0ppWWhBWUdJaTR1RGkwYXRVcTE5a2FEQVpEdGpsU0l5SWk4bjFKWlNJaXNqM1dQRTgyMlppQ21xZHYwNlpOWXR1MmJUbk94V21TbnA0dURodzRJSDcrK1djaGhCQlhybHdSWjg2Y0VVYWo4YW5ITmhnTTR2ang0eUk5UFYzY3ZIbFRCQVFFaUZHalJvblEwRkJ4NDhhTko4ckh4TVNJWmN1V2lhRkRoNHB4NDhhSkkwZU9pQzFidG1TYjcvTlJRVUZCdWM3ekZ4NGVudTE1YW1xcU9ILysvRlBqZlZ6Nzl1MmZ1dDlnTUloUFAvMDB6MlZ5dXc1VE9aMU9Kekl5TXN3L21abVpJaTR1THR1OHdnV2hPTTg1bUJ0cm5CZlRsdkUxU2tXWnRYNWVGSlY1c3ZOYmNmNjhzT3I1TVV3MzdXa3R0VVF2d3RSbFJLUFJXUFY3SkQveC9WYTA4RFZLUlJrL0w0cVc0dng1d1puMGlZaUlpTWdtTWRFbElpSWlJcHZFUkplSWlJaUliQklUWFNJaUlpS3lTVXgwaVlpSWlNZ21NZEVsSWlJaUlwdkVSSmVJaUlpSWJCSVRYU0lpSWlLeVNVeDBpWWlJaU1nbU1kRWxJaUlpSXB2RVJKZUlpSWlJYkJJVFhTSWlJaUt5U1V4MGlZaUlpTWdtTWRFbElpSWlJcHZFUkplSWlJaUliQklUWFNJaUlpS3lTVXgwaVlpSWlNZ21NZEVsSWlJaUlwdGtiK2tBOG9OS3BiSjBDRVRGQnQ5dlJKUlgvTHdnUzdQcUZsMGh4RUZMeDBDMmk2K3Y3UGo3S0hxRUVLY3NIUU5SVHZoNVVmVHc4NEtJcUJpUVpWbklzaXdzSFFjUkZYMUtwYks1TE10dldUb09lbkUyMFhXQmlJaUlLTDhwRklvUGpVYWpBSERFMHJIUWk3SHFyZ3RFUkVSRUJVUWhoT2lrVUNnNmdmbVMxZUtOSXlJaUlucU1MTXV2QTZnaWhLaXFVcW44TEIwUHZSZ211a1JFUkVSUDZteDZJSVRvL0xTQ1ZIUXgwU1VpSWlMS1RwSWs2ZEhrdGpNQXlWTEIwSXRqb2t0RVJFVDBpRWFOR3ZrS0lWNTdaRk1OWDE5Zkg0c0ZSQytNaVM0UkVSSFJJNHhHNHhOZEZlenM3Tmg5d1FveDBTVWlJaUxLN29ta2x2MTByUk1UWFNJaUlxS0hsRXBsUFFEL2w4T3V1cklzMXkzc2VPamxNTkVsSWlJaWVraWhVT1RhY3N0V1hldkRSSmVJaUlqb29hY2xzMDlMZ3Fsb1lxSkxSRVJFQkVDbFV0VUVrT3ZzQ2tJSVh6OC92eHFGR0JLOUpDYTZSRVJFUk1oYjF3U0R3Y0JXWFN2Q1JKZUlpSWdJZVV0MGhSQWZGa1lzbEQrWTZCSVJFVkd4cDFRcVBTVkpldjFaNVNSSmVsMnBWSG9XUmt6MDh1d3RIUUFSRVJHUnBXbTEycXQ0YkpsZldaWUZBR2cwR2k3L2E2WFlva3RFUkVSRU5va3R1a1Jrczd5OXZhdmEyOXRQeUdtZkxNdExIbjJ1MSt1bng4VEUvRnM0a1JFUlVXRmdva3RFTnN2THkrdEdiR3hzQjBtU1BITFlQY0QwUUFoeHk4dkxhMUJNVEV3aFJrZEVSQVdOWFJlSXlHYUZoWVVaRkFyRnRqd1UzUm9XRm1ZbzhJQ0lpS2hRTWRFbElwdG1OQnJEODFBc0wyV0lpTWpLTU5FbElwdW1VQ2dPQ1NIdVBxWEluZEtsU3g4cXRJQ0lpS2pRTU5FbElwdW1WcXN6SlVtS2VFcVJpSU1IRCtvTExTQWlJaW8wVEhTSnlPWkprcFJyMXdTRlFzRnVDMFJFTm9xSkxoSFp2T1RrNUwwQVVuTFlsWktVbExTdnNPTWhJcUxDd1VTWGlHeGViR3hzaGhCaWV3Njdmb21OamMwbzlJQ0lpS2hRTU5FbG9tSWhsKzRMN0xaQVJHVERtT2dTVWJFZ1NkSnVBS21QYkVxVkpHbVBwZUloSXFLQ3gwU1hpSW9GdFZxZENtQ1g2YmtrU1RzZmJpTWlJaHZGUkplSWlnMGhoTG1yUWg0WGtpQWlJaXZHUkplSWlnMUhSOGNkcHNjdUxpNDdubGFXaUlpc0h4TmRJaW8ySWlNalV3QnNCL0RMc1dQSDdsazZIaUlpS2xqMmxnNkFpS2lRaFV1U0pDd2RCQkVSRlR5MjZCSlJzYUZVS2hzQldDS0VXUFB3TVJFUjJUQW11a1JrODFRcWxZTXN5NU1sU1RvSndBa0FKRWs2b1ZLcEpxbFVLZ2NMaDBkRVJBV0VpUzRSMlRTVlN2Vi9Rb2hqQUtZQXNPdmN1VE02ZGVvRUFQWkNpS2xDaUdPTkdqWHlzbWlRUkVSRVJFVFBRYUZVS29mSXNwd215N0x3OS9jWHAwNmRFaWFSa1pIQzM5OWZ5TElzWkZsT2xXVjVNUGpIUHhFOTR1SG5BL3YwV3pISjBnRVFFZVUzUHorL2FnYURZUldBTmdEUXJsMDdqQm8xQ3FWS2xjcFc3dDY5ZS9qMjIyK3hZNGQ1cHJHOWVyMys0NWlZbUg4TE4ySWlLb3BNU2E1R28yRytSRVJFRmlmSnN2eVJMTXRKc2l5TGxpMWJpcjE3OTRwbjJidDNyMmpac3FXcGRUZEpsdVdQd0lZQW9tS1BMYnJXangva1JHUVRYbi85OWZJR2cyR0pFT0pEQUhqcnJiY3djZUpFbEM5ZlBrLzE3OXk1ZzZDZ0lCdzlldFMwS2N6ZTN2N3pVNmRPM1NtZ2tJbW9pR09McnZYampTTWlxOWVvVWFQM2pVYmpTZ0FWWFZ4Y01ITGtTQVFFQkVDU251OGpUZ2lCbjM3NkNYUG56a1ZhV2hvQTNCUkNmS0xWYW5jVlJOeEVWTFF4MGJWK3ZIRkVaTFhxMTYvdjZ1VGtOQmZBWndEZzYrdUxvS0FnVktsUzVhV09lLzM2ZFV5Y09CSFIwZEdtVFVzek1qSkduVHQzN3Y3TFJVeEUxb1NKcnZYakNHTWlza3ErdnI1Tm5aeWNvZ0I4NXVEZ2dLRkRoMkw1OHVVdm5lUUNRSlVxVmJCaXhRb01HVElFOXZiMkFEREF5Y2tweXRmWHQrbExINXlJaUFvTi8wSWhJcXRTdjM1OVIwZEh4Nm1TSkgwRlFGRzdkbTFNbXpZTnRXdlhMcER6WGJ4NEVSTW1URUJzYkN3QUdJVVFzM1U2M1pSejU4N3BDdVNFeFVEanhvM2RNak16T3dOb0RxQVJnSW9BeWdLd3MyaGdSWWNCUUNLQW13RE9BRGpzNE9BUUhoa1ptV0xac0lvZnR1aGFQOTQ0SXJJYUtwV3FvUkJpUFFBZlNaTFFwMDhmREJnd0FJNk9qZ1Y2WHAxT2g2VkxsMkx0MnJVUVFnQkF0RUtoQ0R4ejVzenZCWHBpRzlPNGNXTVBuVTQzV1pLa1BnQmNMQjJQbFVrVlFxeDFkSFNjR2hrWmVjdlN3UlFYVEhTdEgyOGNFUlY1WGJwMHNmdjc3NzlIQUpnT3dMRktsU29JQ2dxQ3I2OXZvY1lSRlJXRlNaTW00ZnIxNndDZ2t5UnBmSTBhTmVhSGhZVVpDalVRSzZSU3FYb0tJWllDY0pVa0NXKzg4UWFhTjIrT0JnMGFvR0xGaW5CemN6TjFFeW4yOUhvOVVsSlNjUFBtVGZ6KysrODRmUGd3VHA0OGFmb2o2NzRrU1FQVWF2VkdTOGRaSEREUnRYNjhjVVJVcEhsN2U3OW1iMisvRnNCYkFOQ3hZMGVNR0RFQ0xpNldhUkJNVFUzRnZIbnpzRzNiTnRPbXczcTl2bTlNVE14bGl3UlU5RW15TEU5QzFoTE1hTmV1SFFZT0hJaEtsU3BaTmlvcmMrUEdEU3hac2dUYnQyOEhBRWlTTkZtdFZrOER3RGxlQ3hBVFhldkhHMGRFUlpXa1ZDby9rU1RwT3dDdTVjcVZ3K1RKazlHc1dUTkx4d1VBT0hMa0NJS0NnbkQzN2wwQXVDK0VHS2JWYWxlRGlZZFovZnIxSFoyY25GWUNDSFJ5Y2hLelpzMlNtamR2YnVtd3JOcmh3NGN4ZHV4WWtaR1JJUUZZbjVHUjBaLzl4UXNPRTEzcngxa1hpS2pJYWR5NHNZY3N5eEdTSkswQTROcTZkV3VFaFlVVm1TUVh5RnFRSWpRMEZLMWF0UUt5dm81ZktjdnlUNDBiTi9hd2RHeEZoWk9UMDJ3QWdlWExsOGZLbFN1WjVPYUQ1czJiWStYS2xkTERoVkI2T1RrNXpiSjBURVJGR2Y5Q0lhSWlSWmJsamdDV0FYQjNkWFhGbURGajRPL3YvOXlMUHhRV0lRUjI3dHlKMmJObjQ4R0RCd0J3VzVLa3o5UnE5VStXanMyU2xFcGxlMG1TSXNxVUtTUFdyMTh2VmE1YzJkSWgyWlM0dURqMDZ0VkxKQ1VsU1FEYWF6U2FYeXdka3kxaWk2NzFZNHN1RVJVSktwV3F0RktwWEFOZ0t3QjNQejgvaElhRzR2MzMzeSt5U1M0QVNKS0V0bTNiSWpRMEZINStmZ0JRUVFpeFRhbFVybEdwVktVdEhaOGwrUG41VlpNa2FRMEFCQVVGTWNrdEFKVXJWMFpRVUpEcGpiSFd6OCt2bWtVRElpcWltT2dTa2NXcFZLcVdRb2dZU1pMNk9EbzZZdlRvMFZpOGVERThQS3luRjBERmloV3hlUEZpakI0OUdvNk9qcEFrcVk4UUlxWlJvMFl0TEIxYllUTVlETUVBeWdZR0J1TE5OOSswZERnMjY4MDMzOFJISDMwRUFHVWYvczZKNkRGTWRJbklZcG8wYWVJc3kvSThJY1IrQU5YcjFhdUhUWnMyb1h2MzdsQW9yTy9qU2FGUW9IdjM3dGk0Y1NQcTFxMExBTldOUnVNQldaYm50V2pSb2tRaGhQQ0tVcW5NY0hOemUvK1JiUzQrUGo3SmJtNXU3ejE4WHFKYXRXcmZlM3Q3My9IMTliMWZvMGFOVFFETUxjOFZLbFFZMnJCaHd4cytQajVwVmF0Vy9lNTVBL0QxOWZVRDBMWjY5ZW9ZTkdqUXkxME5QZFBnd1lOUnZYcDFBR2lyVkNvYldUb2VvcUxHK3Y0bklTS2JvRktwNUl5TWpETUFoaXNVQ2d3WU1BQ3JWNi9HcTYrK2F1blFYdHBycjcyR05Xdlc0TFBQUGpNbDdNTlRVbExVS3BWS0x1QlR4eWNsSlcwclY2NWNvR2xEK2ZMbE8rdjErb1NVbEpSZkFjRFQwM09aczdPejh1TEZpejVSVVZHdjJ0blpWZkQwOUp3UEFFNU9UaldyVmF1MjROS2xTNEhSMGRHdjNMMTdOK1I1QTFBb0ZCTUFvRy9mdmdXK2tBY0JqbzZPNk5PbkQ0RC8vZTZKNkgrWTZCSlJZYkVIZ0JZdFd0Z3JsY29KUW9oSUFQVXFWNjVzVGdxZmQ4RUEwNXlpK2VYT25UdjVkaXg3ZTNzTUdEQUFhOWFzZ2Flbkp3RFVFMEpFS3BYS0NTMWF0Q2l3bFJGdTM3NGRYS1pNbVFBQXBRQ2diTm15ZmUvY3ViTU1XZE9lVlNoZnZuemc5ZXZYQjZXbHBmMExJT0hXclZ2enlwUXAweGtBRkFxRkRvQndjbktxRHVCZWFtcnE2ZWM1dDIvV0NoN3RQVHc4OFA3Nzd6K3pQT1dQdG0zYjRwVlhYb0VRSWtDcFZQcFlPaDZpb29TSkxoRVZpanAxNnZ6cTQrUFRMU1VsNWFna1NkTUEySGZ2M2gwcEtTbW9YNy8rQ3gxejZ0U3AyWjUvOXRsbnVmNk1HVFBtcWNjU1F1RGRkOStGMFdqTWNmK2VQWHZ3NTU5L21wL3YzYnNYUWdnTUhEZ3cxem9KQ1FsWXZIZ3hObTdjaU83ZHV3T0F2U1JKMCs3ZHUzZXVvTDVtdm4vLy9pR2RUbmUxZlBueW5VcVVLT0Zac21USnBqZHYzbHdGQUM0dUx0VUJTRjVlWGxHeUxBdFpsa1d0V3JWMjJOblp1UUZ3VEV0THUzYjU4dVZlVmFwVW1WNjNidDJ6cFVxVmV1dDV6cTFRS0lZQVFHQmdJQndjSFBMLzRpaEhEZzRPQ0F6TWFzU1hKR21vaGNNaEtsSzQzaUlSRlFhcFZLbFNmd29oTmdHUVBEdzhNSG55WkRSdTNEakhWdG5Ka3lkRHJWWWpKU1VGQ29VQ3JxNnU1bjNidDIvSHhvMGIwYk5uenlmcUpTVWxJVFEwTk1jQXVuYnQrdFFBSHk2dm11c01EK1hLbGNOWFgzMkZqUnMzUXFGUVlNV0tGV2pUcGcwdVg3NmNhNTN0MjdlalRwMDZLRkdpQkVhUEhvMHRXN2FnYk5teXVIMzdkaDFKa2s2cFZLb1phclY2RXZKNWtZbmJ0Mjh2S1ZldVhDOEhCd2ZQNU9Ua2JRQnVQN3pHZUFENDQ0OC9QTlBTMHY3SnFXNWlZbUpJWW1KaVdMVnExV2EvK3VxcllXZlBucTJZbDNPMmFOSENQaVVsSlVDaFVLQmR1M2I1ZGkyVU54OTg4QUcrKys0N0dJM0c5bDI2ZExIanN0UkVXWmpvRWxHQjh2SHhxV0puWjdkS0NQRXVBQ2lWU3N5ZlB4K2xTcFhLdGM3VXFWTWhoRUJnWUNDQ2dvTGc2dXFLKy9mdm8yYk5tZ0NBcFV1WDVwam94c1hGNGZQUFA4L3htR2xwYVUrTjAyQXdRSktrWEpOV1B6OC92UG5tbTlpL2Z6OWNYRndRSHgrUHJsMjdJakV4RWQyNmRUT1grL1RUVC9IT08rOGdNek1Ub2FHaFdMNTh1WG1mcTZzclZxNWNpZURnWU96YXRVc1NRa3lRWmRuUFlERDBpNDZPdnY3VUFKL0Q3ZHUzMTFXcFVtV0drNU5UclN0WHJ2UTJiVTlMUzd0Mi8vNzl3NVVxVmZydXhvMGJ3OUxTMG02VUxGbXlQZ0QzQnc4ZTdDdFJvb1NuZzRORHRYdjM3a1dtcDZmSEtoU0tFc2lhYi8yWmlYaHljbkpUU1pMSysvcjZ3czNOTGI4dWhmTEl6YzBOUGo0KzBHcTE3bi8vL1hkVEFFY3NIUk5SVWNCRWw0Z0tqRktwN0M1SjBtSUFaZDNjM0RCdTNEaTgrKzY3Q0FnSU1KZEpUVTNOOXR6VDB4TUxGeTVFUkVRRWZIeDhVTE5tVGFqVmFzeWVQUnNoSVNGUC9VcGNDQUdESWVlR0xGT0xMUUJvTkJxTUdqVXF4eklQVnpyTFp2LysvUUNBcjc3NkNwSWs0YlBQUHNPeVpjdFFxMVl0K1B2NzU5aUtIQjRlanBTVUZGU3BVZ1ZHb3hFSkNRbHdkbmJHa1NOSFVMZHVYZHkvZng4blQ1NUVabWJtZTNaMmRtZVZTdVVYV3ExMmM2NFg5M3lTRWhNVHQ1VXNXVkoxLy83OXc0L3V1SERoUXRjYU5Xb3M4dkx5T2k5SmttTmFXdHE1YTlldWZmWHcrdTJyVjYrK3d0SFJzWVpPcDd0ODZkS2xRT1N4dFZtU3BBNUExc3BkWkJuTm16ZUhWcXMxM1FzbXVrVGd5bWhFVkFDYU5HbFNMaU1qWXpHQWJnQlFyMTQ5SkNZbXd0M2RIV3ZXckRHWFMwMU5SY2VPSGJGbno1NXM5YTlldllxUFB2b0lYYnAwZ1U2blEwSkNBbzRmUDQ1Ky9mcWhiOSsrZVB2dHQzSG8wQ0g0K2ZuaDlPbi9qWmU2ZCs5ZXJpM0ZUOXNIQUpjdlg4YUhIMzZJdlh2M29telpzdG4ySFQxNkZOOSsreTNLbGkyTE5Xdlc0Tnk1YytaK3hlKy8vejUyN3R5WnJYeGlZaUo2OXV5SmUvZnVZZXJVcVpnL2Z6N2MzZDBSRnhjSHBWSUpIeDhmZUhoNG9FU0pFZ2dKQ1VGa1pLU3A2bVluSjZkQkowNmN1UHUwMzI5ZTFLMWJOem9oSVdIRjdkdTN2My9aWStXRkxNc1hBZFRhdW5XcmFmQWRGYklyVjY2Z2MrZk9BQkNyMFdocVd6b2VXOENWMGF3ZlczU0pLRi9Kc3Z5ZmpJeU1WUUFxT1RzN1k4U0lFZWpZc1NNa1NjSTc3N3lUcmV5Wk0yZGdNQmh3OGVKRjFLNzl2LytYSzFXcWhQNzkrNk5DaFFvNGZQZ3dCZzRjaUJFalJtRFpzbVU1bnZPVFR6N0JoUXNYVUtkT0hmTzJ4NStiTkd2V0RKOTg4c2tUMjZPaW9sQ2lSQW1jT0hIaWlSa0RtalZyaG1iTm11R2RkOTdCMzMvL2JSNEVwOWZya1ppWStFVC8zd1lOR3FCYnQyNVlzV0lGV3JkdWpkYXRXd01BWnMrZURTOHZMM1RvME1GY3RtblRwdGk2ZFN2bXpadUg5UFQwN2hrWkdjMWxXZjVFbzlGa3ovN3pybnlGQ2hXNjI5dmJlOXkrZlh2MUN4N2p1Zmo2K3BZQlVLdGN1WEpNY2kzSTA5TVRaY3VXUldKaVlpMlZTbFZhclZZbld6b21Ja3ZqckF0RWxDKzh2YjFMS3BYS3hRQjJBYWprNCtPRHpaczNvMU9uVGpuMmV4VkNZUDM2OWZqMDAwOHhmdng0N042OTI3elAwZEVSZmZ2MlJkdTJiWEh5NUVtODl0cHI4UER3d01TSkUzTTg5NnBWcTFDdFdqVjRlSGlZZjZwVmUzSkYxS1pObSthWTVBb2hzR1hMRmd3ZlBqelh3V3dtTld2V1JHaG9LRUpEUXpGNDhHQ1VMVnNXRXlaTU1HOExEUTJGdjc4L2V2ZnUvVVRkT25YcTRQejU4OW0yU1pLRXpwMDdZL1BtemZEeDhRR0F5Z0IyeTdLOHlOdmJ1K1JUZzhtQlVxbTgvc29ycnd5TGpZM3RBT0QrODlaL0VYWjJkZzBBb0VhTkdvVnhPc3FGSkVubWV5QkpVZ01MaDBOVUpERFJKYUtYSnN2eUcvYjI5bEdTSkgxdWIyK1BJVU9HWU1XS0ZhaGF0V3F1ZFlLRGcxR3laRWwwNjlZTndjSEJXTGR1blhuZzF2NzkreEVRRUlDQWdBQnpIMTdUejlOOCtlV1g1aDhBV0xKa0NSd2RIYkZxMVNxMGI5OGVaY3FVeWJIZXhvMGI0ZVRraEE4Ly9CRHU3dTdZc21YTE02LzUzMy8veGVMRml6Rm16QmpNbVRNSGt5Wk53dDI3V1QwTy9QejhjbHpaVFpabG5EeDVNc2ZqVmF0V0RTdFdyTURnd1lOTjh3bC9ZVzl2cjVWbCtZMW5Cdk1JclZaYjR0eTVjM1hTMHRKeVBsSEI4QVpnSGl4WTFPemJ0dytMRmkxNlludW5UcDF5blJydWNVMmFOTW52c0FxRTZSNElJYnd0SEFwUmtjQ3VDMFQwd3VyWHIrL281T1EwQ2NBNEFJcWFOV3RpMnJScDhQTHl5clhPL2Z2M01XUEdETVRIeDJQQmdnVUFnUExseTJQSmtpWDQ0b3N2ekNzOW1RYUZ2ZjMyMjRpSWlNaFRQSSszK0RvNk91SzExMTdEenAwNzhmUFBQMlBKa2lWUDFQbmxsMSt3WnMwYXJGNmQ5UzMvcUZHajBLdFhMNVFxVlFydnZmZmVFK1VCWVBmdTNWaXlaQWttVDU0TXBWS0p0OTU2Qyt2V3JVTzNidDB3ZmZwME5HN2NPTWQ2bnA2ZWNIWjJobHF0aGtxbHdvVUxGM0R5NUVsejY2OUNvY0RISDMrTXBrMmJZdUxFaWZqNzc3OXJBemltVXFsbXBxZW5UenQzN3B3dVQ3K0k1K1R0N1YzVnk4dnJ4a3RNU2RVUUtKb3R1a0lJckZpeEFxTkhqMzVpMzlXclY3TU5VZ1FBZjMvL0hJK2owK2x5M0RkMTZsUzgvdnJyK1JOc1BqQWx1a2Fqc2FHRlF5RXFFcGpvRXRFTDhmSHhxVzluWjdjZWdGS1NKUFRxMVF1ZmYvNTVqc3UrNm5RNlRKMDZGVTVPVHZqcHA1L2c1K2VIZ0lBQTJOblptY3U0dWJraE9EZ1lBUEQzMzM4akpTVUZ5Y25KME92MVdMdDJMWktTa3FEWDZ6Rnk1RWdjT25RSXFhbXBUM1NKK1BiYmIzSHo1azM4KysrL21EVnJGbWJQbm8xZXZYcWhRNGNPR0RseVpMYllrcE9Uc1hEaFFody9maHlMRmkweXR6NVhyRmdSOCtiTnc3Qmh3M0RzMkRFTUdEQUFGU3BVd0l3Wk0rRGc0SUR3OEhCVXJGZ1J5NVl0d3l1dnZBSWdLMEh0Mjdjdm1qWnRpaXBWcWp6MTk5YTNiMTk4OTkxM1dMbHlKV0ppWW5EOStwT3ppbmw1ZVdIRGhnMVl2SGd4Tm16WW9CQkNUSEJ5Y25wZnFWVDIwbXExNTNNNDdFdXh0N2VmRUJzYjIwR2xVbTB6R28zaHBVdVhQbmp3NEVGOVh1c0xJV29ES0pMOWMzZnMySUVhTldyQTE5Y1hWNjVjZWFMcnl1UDl4azB6YkR5dVNaTW0yTFZyVjRIRm1WK3FWNjhPQUpBa2lZUFJpTUJFbDRpZW4wS3BWSDRwU2RKTUFFNlZLMWRHVUZBUWxFcGxyaFdpbzZQaDVPU0VMVnUyWU9uU3BkaTZkU3MyYk5nQUlZUzVSYzFvTk1KZ01FQUlBVm1XNGVUa0JBOFBENHdlUFJvVktsU0F1N3M3S2xTb0FDQ3JpOEx4NDhmTlh5ZVBIVHNXdDI3ZHd0Q2hRK0hwNldsdU9hMVlzU0pHamh5SkVTTkdZTnUyYlRoNzlpd0NBd09oVUNqUXIxOC9ORzNhRkNFaElTaFhybHkyZUJzMmJJaU5HemZpMjIrL3hiQmh3L0RsbDEvQ3pzNE9XN1pzUVhCd01OYXZYLzlFMXdTajBXaitHandrSkNUWEdSNzgvZjF4NHNRSmZQenh4OURwZFBqc3M4OXlMT2ZvNklndnYvd1N6WnMzeCtUSmt4RVhGeWRMa3FTUlpYbWNScU5aQUNCdjM3bm5rU1JKSGtLSWdaSWtEVXhPVHI0cnkzS0VKRW5oeWNuSmUyTmpZek9lVWIwTWdDSTNmMjVTVWhKV3IxNk5aY3VXWWYzNjlUaC8vbnkyUkZhbFV1RzMzMzdMOWdlWHRYdmtIdVRjVDRlb21PRjBHVVNVWjBxbDBsT1NwTFVBM2daZ2JpbDFjWEY1WmwyajBaaGp2MVdqMFpodFZiS2N5anpyZUttcHFVL0U4T21ubitMVlYxOUZyMTY5VUwxNmRlaDBPa1JFUktCQmd3YW9XN2N1L3Y3Nzd6ejFLZFhyOWJDM3QzOXEvSTk2dE16OCtmTXhmUGp3SitvSUliQjc5MjdjdjM4Zm5UdDNmdVkxUDNqd0FQUG16Y05QUC8xa3FuOFFRRit0Vm52MW1SZVFCN0lzTHdFd0lKZmRLVUtJN1pJa2hVdVN0RnV0VnFmbVVQOGlnRm9SRVJGUDdaZGQyRFpzMklDbFM1ZWlmUG55U0U1T3h1Yk5tK0hoNFdIZXIxS3BjT3JVcVNjUzNTWk5tcGhiNjAydVg3K2VyYlgrK3ZYck9IUG1UTUZld0F1NGR1MmFhVmFQaXhxTjVzbHBSK2k1Y0hveDY4Y2JSMFI1b2xRcU8wdVN0QVhJV2c1MzRzU0pYQnlna0IwNmRBalRwMDgzRDNvVFFueW8xV3JEWC9hNHowaDBINVVLWUpjUUl0elIwWEZIWkdSa3lzUDY4UUFxNURRSHNTV2xwYVZCcjlkajdOaXhhTldxRlRwMzdweHRRWkRrNUdTVUxsM2EvSHpSb2tXb1c3Y3VtalJwZ2hNblRtUTcxdVBiY2lwVEZOeTllOWZVSFNOZW85RjRQS3M4UFIwVFhldkhyZ3RFbENlU0pNMHhQVjY2ZEdtUkhIaGs2OTUrKzIxVXJWclZQRyt2UXFINFZwYmxaMDhSa1g5Y0FIU1dKS2x6Wm1ZbVpGbmVEaUJja3FUU1FnaVVMUG5jczZFVktHZG5aNFNGaGNIQndjRzBrRUt1ZlhCdGhhdXJxK2xoNmFlVkl5b3VtT2dTVVo0SUlVYVpXblFIREJpQUNSTW00TzIzMzdaMFdNV0txVVhYeEdnMGpqYmRFd3NSa2lTSngyY3VLQ291WGJxRXVYUG5RcWxVb25mdjNuQnhjY0dTSlV0eW5WbmgwY0ZtN2RxMU16OU9TVW1CVHFkRDY5YXQ0ZXpzRENCcmdDVVJGWDFNZElrb1Q3UmFiYmhTcVh3VndKcTdkKysyR0RGaUJBSUNBakJ5NU1naTBaTDNlRC9kNDhlUDQrVEpreGd4WXNRVFpaT1NraEFmSDQ4NmRlcGcvUGp4bURGakJpNWV2QWhQVDA4Y09YSUVDUWtKNk5hdFcyR0cvMVFQSGp6QTNMbHpINTFtN1lBUTR1T0hmWFJmK2l2VjUrbTZJRW5TVHFQUkdPN2k0ckxqMkxGajl4N1cveFpBaFFjUEh1UTQ2NGFsdUxxNklqQXdFRFZxMUVDTkdqWE1zMExFeDhkRHJWWm5LK3ZuNTJkK1BHZk9ITHo1NXBzQXNwWi9YclpzR2Y3NDR3L1VxbFVMUVVGQjhQRHd3TEZqeHdydlFwN0QvZnZtTlVLNEtob1J1R0FFRVQwSHJWWjdWYXZWdGdZd0FrQkdSRVFFdW5mdkRvMUdZOUc0N3QrL2p4NFVzNlFjQUFBZ0FFbEVRVlE5ZWlBMk50YTg3YmZmZnNOcnI3MldZL25VMUZTTUhqMGFseTVkd3UrLy80NS8vdmtIMzN6ekRSUUtCVTZmUG8zS2xTc1hWdWpQcE5GbzBMMTdkMU9TbXdGZ3VFYWphWk5mQTlIeUlBVkFDSUJPa2lSVlVLdlZYYlJhN1daVGt2dFFNcENWa0JjbHI3enlDZ1lQSG96MzMzOGZOV3JVd0lVTEYvSlU3ODAzMzBScWFpcSsvdnByYk55NEVkOS8vejNzN2UweFpzd1lEQjgrSEljT0hUSW53a1hOSS9lQWlTNFIyS0pMUk0vUHFORm81dnY0K1B4cVoyZTNQaTR1VHZuWlo1OGhNRERRdk9CRFlYTjFkY1c0Y2VNd2RPaFFyRnExQ2lWTGxzUytmZnNRSFIyTlRaczJtY3VscDZlalQ1OCs2Tnk1TTRLRGcxR3hZa1VBZ0x1N084YU5Hd2Q3ZTN1Y09IRUNHbzBHaXhjdkJwQTFOK3lzV2JNSy9acDBPaDBXTFZxRWtKQVEwNndVR2lGRWdjeWptNE03QUNJVUNrVjRVbExTdmp4TUwxWWtFOTFMbHk3aHdJRURVS3ZWaUltSlFlM2F0YzBMZytSR3A5UGg1NTkveHZyMTY5RzFhMWVNSFR2V1BGOXpqUm8xc0hEaFFvd2ZQeDdoNGVIbzM3OC92TDJMMWdKa1RIU0pzbU9pUzBRdkpEbzYrbHo5K3ZYZktGR2l4RVFoeEgvWHIxK3ZPSDc4K0ROWFJpc29iN3p4QnZyMTY0ZkV4RVQ4OHNzdkNBZ0l3SWdSSTdCNjlXcnpJZ0c5ZXZWQzdkcTFNWGJzV0Z5OWVoVVBIanpBOWV2WDBhOWZQd0RBbURGalVLdFdMY3lkT3hkR294SE5temRIU0VoSW9WL0xYMy85WlZvWkRRQU1Rb2laT3AxdWVrR3RqQVlBUW9oYkFMWUNDQzlkdXZTaDUxa3dBa0FTa05XWHRTaTVldlVxN3Q2OWkyN2R1bUhXckZuWjV2bDl2Sit1MFdpRVhxOUg3OTY5MGJCaFE2eFlzY0k4Yi9PajNOM2RzV1RKRW16ZnZoMVRwa3pCdDk5K1c2U1dQbjdrSGlSWk1nNGlJaUtiSWN2eUc3SXNYNUJsV2J6Kyt1dGkxYXBWd21Bd0NFdkl6TXdVSFRwMEVQSHg4ZUxCZ3dlaVZhdFdRZ2doMUdxMStPaWpqOHpsL3Z6elQvSHBwNStLRmkxYWlDbFRwb2lFaEFUeHhSZGZpRjY5ZWdraGhMaHg0NGJvMEtGRG9jYXUxK3ZGeXBVcnhldXZ2eTVrV1JheUxGOVFxVlE1cnllY2o3eTl2YXQyNmRMbGhWZE5VS2xVd2JJc2k3Q3dzRUw5ZmIyb2t5ZFBQckh0MUtsVFFnZ2hkRHBkam5VV0xseFlvREhsbDdDd01DSExzbEFxbFl2ejh6VlNYRDE4SHhiTjBaYVVKK3lqUzBRdlRhUFJuTlRyOVVvQWkvVjZQWDc0NFFmMDc5OGYxNjVkSzlRNDl1elpnejE3OXVESEgzOUVoUW9WY08zYU5mUEFNeTh2TDh5Y09STUFzRzdkT3F4WXNjTGN5dGVuVHgvTW56OGZIMzc0SWVMaTRwQ1ptWWsvLy95elVGdW1yMTI3aHY3OSsyUFJva1hRNi9VQXNFaXYxeXZWYW5Wa1FaODdKaWJtMzdDd01NTkxIT0lza05WVndCbzBidnprM3c2bXdXZ09EZzQ1MWhreVpFaUJ4cFJmSG40TEFJVkNjZGJDb1JBVkNVeDBpU2hmeE1URVBOQm9OSU1BL0FkQVhIUjBOSHIwNklIdzhIRHp5bWNGeVdnMFl2bnk1U2hWcXBTNW4vQ1pNMmRRdVhKbC9QcnJyeWhac2lTcVY2OE9BSGp2dmZmdzdiZmZZc2FNR1pnNWN5WmVmZlZWVEo4K0hTMWJ0a1M5ZXZWdyt2UnBuRGh4QWlxVnFzRGpGa0pneTVZdDZONjlPMkppWWdBZ1RwS2s5elFhemVDWW1KaWkxZWsxZHpIQS81SXNzaHpUUFpBa0tjYkNvUkFWQ1V4MGlTaGZhVFNhUFU1T1RnMEJiRTVMUzhQTW1UTXhiTmd3SkNRa0ZPaDU5K3paZzdKbHk1cFhhek1ZRE5pNmRTdW1UcDJLc0xBd3BLYitiK1hhclZ1M29rMmJOamg3OWl5bVQ1K09IajE2NFBYWFh3ZVFsUVNIaElSZy8vNzkyVmJSS2dnSkNRa1lObXdZdnY3NmE2U25wME9TcEUyWm1aa04xR3IxcndWNjRueG1NQmgrQjZ5blJkZFdDU0hNOTBBSThidUZ3eUVxRXBqb0VsRytPM0hpeEYyTlJ0TkRDTkVEUU9LeFk4ZlFwVXNYN04yN3QwRE9aNXFoNE5Hdmw1Y3RXNFo2OWVwQmxtVzBhZE1HczJmUE51Lzc2S09QNE9EZ2dCa3pabURUcGszbzJiTW4zbi8vZlFCWmllN0ZpeGZSdUhGamxDOWZ2a0RpQmJLbVArdlNwWXRwUHRaRUFOM1ZhblhQczJmUEpoYllTUXRJVkZSVUVvRFl1M2Z2NHVyVndwcjFqQjUzOWVwVkpDWW1Ba0NzV3EzbXJBdEVZS0pMUkFWSXE5VnVOaGdNRFFIc1NVbEp3Wmd4WXpCaHdvUjhINTIvZGV0VzFLaFJ3enpWMDdwMTYvRGJiNzloOU9qUkFMSldjcnR5NVFxKy92cHJHQXdHdUxtNVlmTGt5Vmk5ZWpXR0RCbUNWYXRXbWNzZU9IQUFkbloyT0hYcVZJRjhGWitTa29MeDQ4ZGo3Tml4cHQvREhpRkVBNDFHODJPK242eHcvUUlBaHc4ZnRuUWN4WmJwZHk5SjBzOFdEb1dveUhqaFViWkVSSGx4NjlhdGV6ZHUzQWlwWExueUxRQXRZMk5qSFhidDJvWGF0V3VqYXRXcStYS09ldlhxb1hIanh0RHBkQmd6Wmd4Ky8vMTNMRnEwQ0dYTGxnVUEyTm5ab1hYcjFsaTNiaDMyN3QyTDk5NTdEOWV1WGNQdnYvK09zbVhMbWhlSzBPdjFXTEprQ1pZdlg0NUtsU3BoL1BqeGNIZDNSNTA2ZGZJbHpzaklTQXdlUEJqUjBkRkExaXBqd3pRYXpmQ2JOMi9lZTFiZG9xNWl4WXBwa2lSOXJOUHAwTDU5ZTB1SFV5eDkvLzMzdUhuekpnQ011WEhqeGorV2pzY1dWS3BVYVFvQTNMaHhZNnFGUTZFWDlOSkxSeElSNVpXdnIyOXRoVUt4SGtCakFPamV2VHVHREJtQ0VpVks1TXZ4RFFZRHRtM2Job0NBZ0J4SHordDBPbHk5ZWhXaG9hRndkWFZGaHc0ZHpNdkN4c1hGWWVIQ2hSZzNiaHhLbHk0TkFEaDU4aVIrLy8xMzlPL2YvNlhpU2s5UHg4S0ZDL0hqaitaRzI1TkdvN0YzVkZUVXhaYzZjQkhTb2tVTCs1U1VsQnNLaGNKOTM3NTkyZWFzcFlLWGtwS0MxcTFidzJnMEp0U3NXYlBpUzg2aVFRK1pwaGJUYURUTWw2d1VieHdSRmFxSENkRVlBRk1BMkh0NmVtTGF0R21vWDcrK2hTTXJHT2ZPbmNQRWlSTk5mVmYxQUthNHVibk5mczRGR2F5Q0xNc3JBWHd5Y3VSSTlPelowOUxoRkNzaElTR1lOMjhlQUt6U2FEVDlMQjJQcldDaWEvMTQ0NGpJSWxRcWxTeUVXQStnbmtLaFFQLysvZEd2WHovWTI5dkdnbzE2dlI0clZxekF5cFVyWVRRYUFlQzhRcUVJUEhQbWpOYlNzUlVVWDE5Zlg0VkNvZlh3OEVCRVJFU3VjOUpTL3RMcGRBZ0lDRUI4ZkR5RUVMNWFyVGJhMGpIWkNpYTYxbytEMFlqSUl0UnF0Y2JOelUwbFNkSThvOUVvbGkxYmhvOC8vaGhYcmx5eGRHZ3Y3ZkxseStqYnR5K1dMMThPbzlFb0pFbWE1K2JtcHJMbEpCY0FvcUtpb2dEOGZPdldMZXpjdWRQUzRSUWJPM2Z1Ukh4OFBDUkppbUNTUzVRZEUxMGlzcGlEQncrbXE5WHFrUXFGb2hXQWY4NmZQNDhlUFhwZzA2Wk5wbFpRcTJJMEdzM1RsZjN4eHg4QWNGV2hVTFJTcTlVakR4NDhtRzdwK0FxREVHSWFBS3hac3dZNm5jN1M0ZGc4blU2SHRXdlhBdmpmNzU2SS9vZUpMaEZaM0prelp3NUtrdVFOWUkxT3A4T2NPWFB3eFJkZm1FYVFXNFdiTjIvaWl5Kyt3Snc1YzB3SjNob0hCd2Z2TTJmT0hMUndhSVZLcTlXZUFiRGpuMy8rd2FKRml5d2RqczM3NFljZjhNOC8vd0RBRG8xR283WjBQRVJGRFJOZElpb1MxR3Axc2thaitSaEFKd0FKcDArZlJ0ZXVYYkZqeDQ1Q1dVTDRSUWtoc0gzN2RuVHQyaFduVDU4R2dOdVNKSFhVYURRZlIwWkc1dStFd1ZiQ3pzN3Vjd0NKR3pac01DMklRUVhnMkxGakNBa0pBWUJFdlY0LzBOTHhFQlZGN0Z4TlJFVk80OGFOUFRJek01Y0QrQUFBV3JWcWhmSGp4Nk5NbVRJV2ppeTd4TVJFekp3NUUvdjM3emR0K2xtdjEzOGFFeE1UYjhtNGlnSlpsajhBOEhPWk1tWEUrdlhycGNxVksxczZKSnNTRnhlSFhyMTZpYVNrSkFsQWU0MUc4NHVsWTdKRkhJeG0vZGlpUzBSRlRtUms1QzJOUmhNZ2hPZ0g0UDcrL2Z2UnBVc1hIRGx5eE5LaG1SMDVjZ1JkdTNZMUpibjNBSHlpMFdnNk1Nbk44akR4K2k0cEtVbnEyN2N2enA4L2IrbVFiTWI1OCtmUnAwOGZQRXh5NXpQSkpjb2RWMFlqb2lMcjVzMmIyZ29WS214V0tCVEt0TFEwejkyN2R5TStQaDUrZm40V203b3FOVFVWczJiTnduZmZmWWUwdERRQU9HdzBHdC9UYXJVSExSSlFFVmF1WExrRDl2YjJyNmFscGZuczNMbFQxSzVkV3pJdDBFRXY1dkRod3hnNmRLaTRmLysrQkdCOVJrYkcwTnUzYjNOeGlBTENsZEdzSDV2aWlhakk2OUtsaTkybFM1ZUdDeUZtQUhDc1VxVUtnb0tDNE92clc2aHhhTFZhVEo0OEdkZXZYd2NBblNSSi8xV3IxZk1CV044VUVZVkhVcWxVRTRVUVV3R2diZHUyK1B6enoxR3BVaVZMeDJWVmJ0eTRnZURnWU96WXNRTUFJRW5TSkxWYVBSMUEwZTNBYmdQWWRjSDY4Y1lSa2RWbzFLaFJBNlBSdUFHQWp5Uko2TjI3TndZT0hBaEhSOGNDUGE5T3A4T1NKVXV3YnQwNkNDRWdTVktVSkVtOXpwdzU4M3VCbnRpR3FGU3Fua0tJcFFCY0pVbkNHMis4Z2JmZWVnc05HelpFeFlvVjRlYm1aak9MaGJ3c3ZWNlBsSlFVM0x4NUUyZlBuc1dSSTBkdzh1UkowNkRNKzVJa0RWQ3IxUnN0SFdkeHdFVFgrdkhHRVpGVnFWKy92cU9qbytNVVNaTEdBRkRVcmwwYjA2Wk5RKzNhdFF2a2ZCY3VYTURFaVJNUkd4c0xaTFhjenNySXlKaDY3dHc1VGhMN25CNE9NcHdFb0M4QUZ3dUhZMjFTa1RWbFhWQmtaT1F0U3dkVFhERFJ0WDY4Y1VSa2xYeDlmWnNxRklwMUFHcmEyOXZqODg4L1IrL2V2YUZRNU04WVc2UFJpSFhyMWlFNE9CaDZ2UjRBL2pZYWpiMmpvcUtPNThzSmlySEdqUnU3WldabWRnYndGb0JHQUNvQ0tBZU9HekV4QUxnTDRDYUFNd0NPT0RnNGhCZlg2ZW9zaVltdTllT05JeUtyVmI5K2ZWY25KNmM1QUFZQWdJK1BENlpObTRZcVZhcTgxSEgvL2ZkZlRKbzBDZEhSV2F1cFNwSzBKRDA5ZmZTNWMrZnV2M1RRUkdRMW1PaGFQOTQ0SXJKNlNxWFNYNUtrVlFBcU9qczdZK1RJa2VqUW9RTWs2ZmsrNG9RUTJMWnRHK2JObTJlYVVlR0dFS0tmVnF2ZFZSQnhFMUhSeGtUWCt2SEdFWkZOZVAzMTE4dnI5ZnBnQUYwQW9GbXpacGcwYVJMS2x5K2ZwL3AzN3R4QlVGQVFqaDQ5YXRvVWFtOXYvOFdwVTZmdUZFekVSRlRVTWRFbElxS2lSRktwVkQxbFdVNlVaVm0wYk5sUzdOMjdWenpMYjcvOUpscTJiQ2xrV1JheUxDZXFWS3FlWUVNQVViSDM4RE9CVTdoWk1YNlFFNUhOOGZiMnJtcHZiNzhhUUJzZ2ErN1cwYU5IbzFTcFV0bkszYnQzRDk5ODh3MTI3dHdKQUJCQy9HWXdHRDZKaVluNXQ5Q0RKcUlpaHkyNlJFUlVWQ2xrV1I0c3kzS3FMTXZDMzk5ZlJFWkdtbHR4SXlNamhiKy92NmtWTjFXVzVVSGdzdWhFOUFpMjZGby8vb1ZDUkRhdFVhTkdYa2FqY1QwQVB3RG8xS21UZWRBWkFBZ2hUdG5aMmZVK2MrYk1YNWFNazRpS0hyYm9Xai9lT0NLeWVTMWF0TEMvZCsvZWY0VVFrL0MvdVZyMWtpUUZsU3BWNnV1REJ3L3FMUmtmRVJWTlRIU3RIMjhjRVJVYlNxV3lrU1JKcXdGQUNQR3hWcXM5WSttWWlLam9ZcUpyL2RnZmpZaUtqWWVKYlFNQURaamtFaEhaUGlhNlJFUkVSR1NUbU9nU0VSRVJrVTFpb2t0RVJFUkVOb21KTGhFUkVSSFpKQ2E2UkVSRVJHU1RtT2dTRVJFUmtVMWlva3RFUkVSRU5vbUpMaEVSRVJIWkpDYTZSRVJFUkdTVG1PZ1NFUkVSa1UxaW9rdEU5QmhuWitjM1pGa1dwVXVYZnFkdTNicGFwVktaVWJkdTNiTXVMaTZxUjRvNVZxcFVhWHFEQmcydUtKVktYWU1HRGY2cFdMSGlKQUIybG9xYmlJaXlzN2QwQUVSRVJWWDU4dVUvKytPUFA5NEhrRjZ6WnMwTjFhdFhYLzdubjMvS0FGQzlldldsSlV1V2JIVDU4dVdBQnc4ZW5IZDJkbTVVczJiTkh4VUtoWDFjWE53a0M0ZE9SRVJnaXk0UlVhNnVYNzgrRHNBTkFJbTNiOS8rM3NYRnhSZFpMYmJ1N3U3dWZmNzk5OStCRHg0OGlBYVFtWmFXZGlJdUxtNnl1N3Y3QUlzR1RVUkVaa3gwaVloeWtaR1JjZFAwT0RNek13bUFCTURCeGNYRkU0QjA3OTY5YzQrV3o4ek12R2h2Yi84SytObEtSRlFrOE1PWWlPZzVwYWFteGdHQXM3T3oxNlBiSFIwZGEyWm1adjRMd0dpUndJaUlLQnNtdWtSRXorOUdVbEpTdUtlbjU5S1NKVXQ2QTdCM2RuWnVYS2xTcGFrM2I5NzgxdExCRVJGUkZnNUdJeUo2QVpjdVhlcGR0V3JWbVRWcTFOaGpiMi92cnRQcExzWEh4OCsrZmZ0MnNLVmpJeUlpSXFKaVNKWmxJY3V5c0hRY1JGVDA4ZlBDK3JGRmw0aHNscmUzZDFWN2Uvc0pPZTJUWlhuSm84LzFldjMwbUppWWZ3c25NaUlpS2d4TWRJbklabmw1ZWQySWpZM3RJRW1TUnc2N3pkT0FDU0Z1ZVhsNURZcUppU25FNklpSXFLQnhNQm9SMmF5d3NEQ0RRcUhZbG9laVc4UEN3Z3dGSGhBUkVSVXFKcnBFWk5PTVJtTjRIb3JscFF3UkVWa1pKcnBFWk5NVUNzVWhJY1RkcHhTNVU3cDA2VU9GRmhBUkVSVWFKcnBFWk5QVWFuV21KRWtSVHlrU2NmRGdRWDJoQlVSRVJJV0dpUzRSMlR4SmtuTHRtcUJRS05odGdZaklSakhSSlNLYmw1eWN2QmRBU2c2N1VwS1NrdllWZGp4RVJGUTRtT2dTa2MyTGpZM05FRUpzejJIWEw3R3hzUm1GSGhBUkVSVUtKcnBFVkN6azBuMkIzUmFJaUd3WUUxMGlLaFlrU2RvTklQV1JUYW1TSk8yeFZEeEVSRlR3bU9nU1ViR2dWcXRUQWV3eVBaY2thZWZEYlVSRVpLT1k2QkpSc1NHRU1IZFZ5T05DRWtSRVpNV1k2QkpSc2VIbzZMakQ5TmpGeFdYSDA4b1NFWkgxWTZKTFJNVkdaR1JrQ29EdEFINDVkdXpZUFV2SFEwUkVCY3ZlMGdFUUVSV3ljRW1TaEtXRElDS2lnbWZWaWE1U3FZeVVKT2wxUzhkQnRra0ljVkNyMWJhMGRCeEZoUzI5MzRRUWtHVjVqYVhqZUZsOGpSSVJQWjFWZDEyd2xmOTBxV2lTSkttRnBXTW9TdmgrSzNyNEdpVWllanFyYnRFMVVhdlZsZzZCYkl4S3BiSjBDRVVXMzI5RkExK2pSRVRQWnRVdHVrUkVSRVJFdVdHaVMwUkVSRVEyaVlrdUVSRVJFZGtrSnJwRVJFUkVaSk9ZNkJJUkVSR1JUV0tpUzBSRVJFUTJpWWt1RVJFUkVka2tKcnBFUkVSRVpKT1k2QklSRVJHUlRXS2lTMFJFUkVRMmlZbnVDMGhLU3JKMENFUkVSRVQwREV4MGM3Rm16UnFjT25YSy9QekVpUk9JalkwRkFMUnUzVHJYZXIvKyttdUJ4MFpFUkVSRXoxYXNFbDJqMFlpb3FDak1uVHNYZXIzK3FXVnIxYXFGY2VQRzRkYXRXd0NBalJzM0lpTWo0NW5uQ0FvS0FnQ2NQWHNXVFpzMlJaczJiZEN1WFR2enozdnZ2WWRHalJxOS9NVVFFUkVSMFZQWld6cUF3dlNmLy93SGtpUWhJU0VCUTRZTWVXclpaczJhb1VtVEpnZ0pDY0d3WWNNUUhSMk5yNzc2Q3BJa0FRRGF0V3RuTGp0MDZGQzgrKzY3MmVvM2JOZ1FYMzMxRlE0ZE9vUjU4K2FaNjAyYk5nMk9qbzc1ZkdWRVJFUkU5TGhpbGVndVhMZ1FtWm1aNk51M2I1N0svL2UvLzBXSkVpVnc3Tmd4ZlBEQkJ4ZzllalFBUUtWU1lmdjI3ZG5LK3Z2N0F3RFMwOVBoNysrUDJiTm5vME9IRGpoejVneW1USm1Da1NOSFl1SENoYmg1OHlibXo1K2ZyOWRGUkVSRVJFOHFWb251Ly8zZi8rSHMyYk41THUvaTRnSUFPSExrQ05xMmJmdlVzcnQyN1FLUTFSSnNlZ3dBbzBhTndxZWZmb28yYmRxZ1dyVnFXTHAwS1Z0MGlZaUlpQXBCc1VwMDgycmx5cFZZdDI0ZGREb2RmdnJwSnh3N2RnekhqeC9QVnViUnJnc0FubWpoUFhic0dINzg4VWRjdUhBQkxWcTB3S2hSbzdCLy8zNzA2TkVEN3U3dTZOMjd0N2tWbUlpSWlJanlIeFBkSFBUcjF3LzkrdlZEa3laTjRPSGhnUjA3ZGdESW1tM2hsMTkrZ1l1TEMvejgvSEQ2OUdsem5aU1VGRnk5ZWhWNnZSNWZmLzAxbEVvbFB2NzRZM2g3ZThQT3pnN05talhEMGFOSE1XYk1HTVRHeHFKeTVjcVd1andpSWlLaVlvR0piaDRaREFaa1pHU2dSSWtTMmJZYmpVYWNQSGtTVTZkT2hiZTNOeVJKUXMrZVBmSEhIMy9ncTYrK01wZExUMC9ITysrOFkzNysyMisvRlZyc1JFUkVSTVVSRTkwOE9uWHFGTHk4dktCUVpKK1JMVGs1R2RPbVRjT2VQWHNBWlBYUjlmVDBoS2VuSi83em4vK1l5elZyMW96SkxSRVJFVkVoWXFLYkIzRnhjWmcxYXhZbVRacGszdWJnNElDVWxCUmN2SGdSMWFwVmU2Sk9xMWF0c2oxUFMwdkx0czNYMXhmejVzMHJ1S0NKaUlpSWlybGlsZWlxVkNyejR5Wk5tcGdmcTlWcTNMcDFDd01IRGtSNGVEZ3lNakt3WWNNR0dJMUdIRHQyREJFUkVmanFxNit5MWUvYnR5LzY5dTBMUjBkSERCMDY5SWx6N2QrL1A5dnpaczJhUGJHTmlJaUlpQXBPc1VwMDFXcDFydnM4UER5d2JkczJBRUJFUkFTdVhMbUM4UEJ3TEYrK0hERXhNVGg5K2pUczdPek1DejhZREFZWURBYm85WG9FQlFWaHc0WU5BTEphZW9tSWlJakk4b3BWb3B0WG5UdDNScmR1M1NCSkVxWk9uUW9nSzdIVjZYUXdHbzBRUWtDaFVKaC83T3pzMEtOSEQ4VEh4Nk5qeDQ0NUhyTk1tVEtGZVFsRVJFUkV4UjRUM1J6azFDcHJaMmNIWjJmblhPdUVob1krOVppUHo3TkxSRVJFUkFWTDhld2lSRVJFUkVUV2g0a3VFUkVSRWRra0pycDVOSC8rZkJ3NWNzVFNZUkM5TUc5djc2cGR1blN4czNRY3ozTDkrblhvOWZvYzkvMzAwMCs1MW91UGo4ZlhYMytkYmR2VXFWTng2OWF0WE91OHlFd29WNjlleGNpUkk4M243TkdqeDNNZmc0aUlDa2V4NnFQN3p6Ly80SWNmZnNEcDA2ZVJucDRPSHg4ZlRKdzRFVldxVkhsbTNicDE2MkwxNnRWNDY2MjNjaTN6K2VlZjQ2Ky8vbnJtc1RqTkdGbUN2YjM5aE5qWTJBNHFsV3FiMFdnTUwxMjY5TUdEQncvbW5GRmEwS1pObTNEdjNqM3pRTkRBd0VEenZvc1hMMkxMbGkwQXN2ck5yMTI3MXJ6djRNR0R1SEhqaHZuNWpSczNzRy9mUGt5WU1DSFhjMDJkT3RVOHYzWExsaTJmK0N5NGNPRUNUcDA2bFczYjNyMTdVYTVjT1FCWkt4eldyVnYzUlM2VGlJZ0tRYkZLZEE4ZE9vUkdqUnBod29RSjBPdjFtREpsQ2laTW1JRFZxMWRuSy9mMjIyOC9VVmNJQVlQQmtPTytsU3RYb2xhdFdnZ09Ea2JYcmwweFpjb1UxS3RYRHlrcEtYQnpjek9YTzNQbURLWlBuNTcvRjBhVVI1SWtlUWdoQmtxU05EQTVPZm11TE1zUmtpU0ZKeWNuNzQyTmpjMndkSHdBTUhUb1VQVHMyUlByMXExRDc5NjljZS9lUFVSRVJBQUEvUDM5elZQNUJRUUVaS3UzZS9kdWRPL2VIWDM3OXNXdFc3ZVFucDZPek14TXRHdlhMbHU1WGJ0MjVYaGVlM3Q3ODdGTkhsMjJHOGo2SFBqbGwxOHdaY29VR0kxR2JObXlCWW1KaVRoeDRzUVR4M3Zublhjd1lzU0k1N3Q0SWlMS1Y4VXEwZjNvbzQreUxlSDcwVWNmWWRDZ1FUQWFqZG0ySHpwMHlQejR5cFVycUZ5NU1od2RIUUZrVFRNV0ZSV1ZiZkdJUi9uNStVR3IxYUpldlhxWVBYczI2dFNwZ3o1OStnQUFqaHc1a21PaVRHUUpraVNWQS9DeEVPSmpOemUzRktWU3VWMlNwSEJKa25hcjFlcFVTOFhsNk9pSTJiTm53OVhWRlVCVzl3QlRxKzdkdTNmTmp4TVNFc3gxWW1OakVSMGRqYVZMbCtMZGQ5OEZBRXlmUGgxVnExWkYzNzU5bnpqSHlKRWpFUnNiaTlUVVZBUUVCQ0FpSWdKNnZSNmZmUEpKdG5JcEtTblpucDg0Y1FMWHIxK0hyNjh2ZHV6WWdmTGx5MlBidG0zdzgvUEQ2ZE9uOCsxM1FFUkUrYU5ZOWRGOU5Ka0ZzdjdUTEZ1MjdCUGJUYzZlUFl0UFB2a0VXcTNXdkMwaElRSFRwMC9IOTk5L0Q2UFIrRVNkVnExYTRkZGZmd1VBakJvMUNwczNiMFprWkNSME9oMTI3ZHFGdG0zYjV1TVZFZVViTjBtU2VnSUlGMExjbG1WNWkxS3A3Tkc0Y1dPM1o5WXNBRFZyMW9TSGh3Y0FZTU9HRGVhZmN1WEtaWHR1WXZwVzV0R3BBYU9qbytIajQ1UGo4ZWZPbll1SWlBaTR1TGdnSWlJQzQ4ZVBSNGtTSldCdmI0L1hYbnNOVmF0V2hjRmdRTW1TSmMxL3FBTEFzbVhMQUFEMzd0M0Q5OTkvanlGRGh1VDd0Uk1SVWY0cFZpMjZqOUxyOVFnSkNVSG56cDF6M0gvMDZGRk1talFKZ3dZTlFxTkdqY3piUFR3OE1IcjBhS3hZc1FLalJvM0NqQmt6c3MydnExS3BrSnFhQ3JWYURaVktoVm16WnNIZDNSM2J0MjlIclZxMVVLZE9uUUsvTnNvL3Npd0xTOGRnQVM0QU9rdVMxRGt6TXhPeUxHOEhFRjRZSjE2eVpBbENRMFBoNHVLQzJiTm5Qekc0ckh6NTh0bjY3QUxBcEVtVHN2Vjc5L2YzUjJabUpsSlNVdkRmLy80M3gvT1l1aThZalViODl0dHZVS3ZWK1Bubm53SEFuTmh1MnJRSkFNeUR6ZmJzMllPMHREUUFXZC9zQkFZR1prdWsvZjM5czUxanpabzE1bVM5SU1teXZLVEFUMEpFWktVa1N3ZndNa3hKeU5PVzlzM050R25UY1BIaVJheFlzY0xjTGNFa0pDUUVxMWV2eHV6WnN4RWFHb29tVFpxZ1E0Y09BSUJqeDQ3aG0yKyt3YVpObXpCMjdGZzRPanBpenB3NTJlb2ZQSGdRd2NIQldMOStQUndkSFpHWW1JaXVYYnZpaHg5K2dKZVgxNHRlTGhXaTNMcW1GRk8vU0pJVUxvUllBN3pZKysxNXRXclZ5cHk4bWhKYklRUVNFeFBOQThFOFBEd3dkKzVjakJvMUN0N2UzbGl3WUlFNXRyVnIxK0xTcFV2bUFXMlAyN2R2SHc0ZlBvd2RPM2FnUllzV2lJcUtNZzlFMCtsMEFHRCtYSWlOamNXeFk4Znd4UmRmb0ZPblRoZzNidHdUM1JRczBYV0JyMUdpUXBPbTBXaGNMQjBFdlpoaTJhSTdmLzU4YUxYYUhKTmNBRkFxbFdqUm9nV3FWS2tDVjFkWERCa3lCRysvL1RaY1hWMnhZTUVDZlBIRkYzQnhjY0hjdVhNUkh4Ly9SUDBXTFZwZzU4NmRtREZqQnNhUEg0OXg0OGFoZmZ2MlRIS3RrRWFqc2VvL0JoLzFzT1Z2UUI2S3BrcVN0Tk5vTklhN3VManNPSGJzMkwySDlkY1VhSUM1dUhQbkRuYnQyb1c3ZCs5aTRNQ0IyTEJoQTNRNkhicDA2UUlBK095enoxQ25UaDBzV0xEQVhFZXIxU0lxS3VxSlZsWWdxelUzTEN3TUtwVUtKVXVXeEp3NWMzRGd3QUUwYjk0Y0FIRHk1RW5jdjM4Zjc3MzNIZ0Rnd0lFRDV2UDQrdnBpM0xoeEJYM0p6MFVJOGJtbFl5Q3laVUtJR0V2SFFDK3UyQ1c2UC96d0E0NGVQWXBseTVhWlc0WWVWNjllUGZOakx5OHZ0R3ZYRG1QSGprWDE2dFZSdlhwMTgzK0FEZzRPdVU1Tk5uWHFWQXdZTUFDZE9uVkNuVHAxTUdqUW9QeS9HS0w4a3dMZ0Z3RGhraVR0c2VSZ3ROd2NQMzRjZXIwZVY2OWVSYVZLbGN6YmMrb085TTAzMzJUN0l6WTFOUlhEaGcyRHQ3YzNnS3d1RWdETS9YeVhMVnRtN244TFpBMUNYYk5tamZuNWhnMGJzSExseW55OW52eWkxV3JaZFlHSUtCZkZLdEZkdW5RcERoMDZoT1hMbCtlYTVPWWtNREFRSDM3NElhS2lvc3o5OXA3bHdvVUxTRTlQUjBaR0J1TGk0cURWYXZsVkl4VTFkd0JFS0JTSzhLU2twSDFGWlhxeHh4ZUxHRGh3SUZhc1dJRWZmL3dSN2RxMXc3Qmh3MUNyVmkxMDY5WXR4L3BwYVdubzNyMDdtalJwZ29FREI4TFIwUkdEQncrR3I2OXZyb1BIVE8vcnk1Y3ZZOWl3WWFoYXRTcm16Sm1UcHptMlRSNXZQWjQrZlRyZjgwUkVGbGFzRWwxVGk4M2pjMk9lT0hFQ2lZbUpHRGh3SU1MRHc4MnpNQ1FrSkdEYnRtM1l2SGt6V3Jac2ljcVZLNk4vLy83NDRJTVAwTEZqUjd6NjZxdlpqbU0wR25IMDZGR0Vob2JpcjcvK3dxQkJnOUMrZlh0czNMZ1JJMGVPaEtlbkp6cDI3SWhXclZwbG0xK1hxTEFJSVc0QjJBb2d2SFRwMG9lSzJvSVJDUWtKR0QxNk5OemQzYkZzMlRKNGVIaVk1NzhPRFExRjJiSmxNWFRvVUJ3K2ZCZzdkKzVFeDQ0ZHN3MEdCUUJuWjJlc1g3OGV3Y0hCNk55NU05emQzZkhHRzI5ZzZOQ2hUejMzMGFOSDhmWFhYeU1vS0Fpelo4L0d2bjM3NE9ycWlvQ0FBTmpaUFh0QnVkem01eVVpSXN1eDZ2NkhMek1ZTFRkQ0NHemV2Qm1IRHg5R2RIUTBXclpzaWQ2OWU1djcxOTY2ZFF0cjE2N0ZqaDA3VUVvZmZpZ0FBQWIzU1VSQlZLNWNPZmo2K21MMDZOSFlzbVVMMXE1ZEMyZG5aM1RyMWcyZE8zZUdpOHYvK3E2bnBLUWdMQ3dNWVdGaHVIUG5Eb1lQSDQ2ZVBYdm1XOXlVdjB3dGNiYlVSOWZiMjd1cWw1ZlhqYkN3TU1PTDFDK0k5OXZqVnExYUJUczdPM1R2M2gxTGx5N0Z2bjM3a0o2ZURpRHJ2V242VjYvWFE2L1hvM0xseXZqeHh4OEJaTjJ6eDJQNzY2Ky9NSFBtVEdSbVptTHk1TW5tOTNGcWFpcU1SaU1DQWdLd2R1MWFMRnEwQ0gvLy9UZSsvdnByMUt4WkUxMjdka1ZvYUNoV3JseUo3ZHUzNDRNUFBrQ3ZYcjNnNE9DUTQ4QXpTdzVHczZYWEtCRVJQVUtXWlNITHNzaHZtelp0RXR1MmJSUEp5Y201bGtsUFR4Y0hEaHdRUC8vOHN4QkNpQ3RYcm9nelo4NElvOUg0MUdNYkRBWngvUGh4a1o2ZW5xOHhVLzR5dmJZcy9Sb3ZTZ3JxL2ZZb25VNlg2ejZqMFNqMGVyM1E2WFFpSXlORFpHUmtpTXpNVFBQK29LQ2dIT3NaREFZUkVoSWl6cDgvYjk3V3NXTkgwYng1Yy9IZGQ5K0pLMWV1aU5XclY0dU1qQXp6L2k1ZHVwZ2YvLzc3N3lJOFBOejhQRGc0K0lsejVMU3RvUEUxU2tUMGJGYmRFbEFZTFV4VVBMRzE3RWw4dnhVdGZJMFNFVDFic1ZvWmpZaUlpSWlLRHlhNlJFUkVSR1NUbU9qbTBjYU5HM05jSElLSWlJaUlpcVppTmIzWXZIbnpzSFBuVHFTa3BLQjI3ZG9ZTzNZc0dqWnNtS2U2ZCs3Y3dlclZxekZtekpnYzkvdjUrVDF6WGZ0YnQyNFYrc2hzSWlJaW91S3FXQ1c2M3Q3ZTZOKy9QeVJKd25mZmZZZFJvMFpoOSs3ZGtLVC9qZVc0ZGVzVyt2YnRtNjFlZkh3OFhubmxGUUJBYUdpbytiR0phZjdNN2R1M1AvWDhmbjUrK1hBVlJFUkVSSlFYeFNyUmJkT21qZm14djc4L3RtL2ZEaUZFdGtUWHc4TUR1M2J0Z3RGb3hMVnIxK0RwNllrbVRacVlrMWsvUHovczNMa1QxNjVkUS9YcTFiTWR2MTI3ZHMrTTRmTGx5eWhYcmh4S2x5NmRUMWRGUkVSRVJEa3BWb2t1a0RYWi9LMWJ0N0JwMHlaMDZkTEZ2QXJhNDJiUG5vM2J0MjlqM3J4NVQreUxqNC9INE1HRE1XYk1HTHo1NXB2bTdjOXEwZTNVcVJOMjd0d0psVXFGTjk1NDQrVXVoSWlJaUlpZXFsZ05Sb3VNakVTalJvM1F0bTFiR0F5R1hKY0UvZTY3NzNEaHdnWE1tREVqeC8wZUhoNVlzT0QvMjd0L2tDcTdPQTdnWHlrRWJkUEJiRXNRSWREbGxzN0JiZENwcVNWY2NyRkJvbHNVRFhHdHdTM2hEbmVKaG9od2tjaEJhQWw2RjFGdk5EVkVRZUxtRUJWQjVHRGdPMGlTK2FkZWZQdDM3K2V6WGM3em5PZWN5M1BoeTdtSDg2dms1czJiZWZ6NGNaS05zcU12WDc3YzgvbDM3OTdONHVKaSt2cjY5amNSQUFDK3E2RldkQWNHQnZMMDZkTXNMeTluZkh3OE4yN2MyQlptMzcxN2w1V1ZsVlNyMWJTMHRDUkp4c2JHTnR1dlhMbVNKRGw2OUdnbUp5Y3pNek9UWXJHWTgrZlA1K3JWcS9uMDZWTU9IRGl3NC9OYlcxc3pQRHk4cFRRd0FBQS94MTlkVVdjL2xacm01dVpTS3BVeVB6Ky80L2FGd2NIQnJLNnVablYxTlcxdGJWdmFQbjc4bUdLeG1ISzV2TzIrNDhlUHAxYXJiZW16VUNpa1ZxdnRHb0Q1ODZnNnRaM0thSDhXN3lqQTl6WFVpdTYzRGg0OHVPc2UzVWVQSHVYdDI3YzVlL1pzeHNmSE16QXdrQ1I1L2ZwMUxsMjZsT0hoNFczM2ZQNzhPVTFOVGJ2MkNRREFyOU13UVhkcGFTbXZYcjNLeVpNbjgvNzkrOXk1Y3llblRwM2E4NTcyOXZiY3VuVXJseTlmenJWcjE3SzJ0cFpLcFpKeXVaeXVycTdONndZSEI1TnNCTjJ2UDMvdDZ4TVp4c2JHTWpRMDlIOU1Dd0NBWFRSTTBHMXBhY205ZS9kU0xwZlQydHFhWXJHWVVxbVVaT1BzM05IUjBUeDQ4R0RiYXV5eFk4ZHk3dHk1WEx4NE1VMU5UWm1ZbU5qOHkvQ0xMMGVQM2I5L1AvUHo4NmxXcTF2YUM0VkNabWRuYlYwQUFQaUZHaWJvZG5aMlptcHFhc2Uyam82T1BIejRNRWsyejg5OThlSkZuajE3bHJtNXVYUjJkbVppWWlJZlBueEl0VnJON2R1M2MrTEVpZlQwOU9USWtTTnBiMi9QOVBSMGFyVmFLcFhLcjV3V0FBQzdhSmlnKzZQZXZIbVRDeGN1cEx1N08vMzkvUmtaR2NuaHc0YzMyOCtjT1pQbno1OW5ZV0VoVDU0OHlhRkRoekkwTkpUdTd1NlVTcVUwTnpkdjYvUDA2ZE5iaWxJQUFQRHpDYnJmNk9qb3lNek16SjdYOVBiMnByZTM5NGY3dkg3OStuNkhCUURBZitSNEFBQUE2cEtnQ3dCQVhSSjBBUUNvUzRJdUFBQjFTZEFGQUtBdUNib0FBTlFsUVJjQWdMb2s2QUlBVUpjRVhRQUE2cEtnQ3dCQVhhcUxFc0NGUXVGM0R3RWFodDhiQUgrTHYzcEZkMzE5L1ovZlBRYnFsL2RySzkvSG4yZDlmYjMydThj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EwTEQrQmVNeXRvYk1QK2NEQUFBQUFFbEZUa1N1UW1DQyIsCiAgICJUeXBlIiA6ICJmbG93Igp9Cg=="/>
    </extobj>
  </extobjs>
</s:customData>
</file>

<file path=customXml/itemProps1.xml><?xml version="1.0" encoding="utf-8"?>
<ds:datastoreItem xmlns:ds="http://schemas.openxmlformats.org/officeDocument/2006/customXml" ds:itemID="{B6C553B6-25F7-4C8D-9C60-7B7376A80282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822</Words>
  <Application>Microsoft Office PowerPoint</Application>
  <PresentationFormat>宽屏</PresentationFormat>
  <Paragraphs>165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微软雅黑</vt:lpstr>
      <vt:lpstr>Arial</vt:lpstr>
      <vt:lpstr>Calibri</vt:lpstr>
      <vt:lpstr>Century Gothic</vt:lpstr>
      <vt:lpstr>Segoe UI Light</vt:lpstr>
      <vt:lpstr>Times New Roman</vt:lpstr>
      <vt:lpstr>Wingdings</vt:lpstr>
      <vt:lpstr>亮亮图文旗舰店 https://liangliangtuwen.tmall.com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yang fan</cp:lastModifiedBy>
  <cp:revision>139</cp:revision>
  <dcterms:created xsi:type="dcterms:W3CDTF">2015-08-18T02:51:00Z</dcterms:created>
  <dcterms:modified xsi:type="dcterms:W3CDTF">2019-11-13T08:19:40Z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