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63" r:id="rId4"/>
    <p:sldId id="316" r:id="rId5"/>
    <p:sldId id="306" r:id="rId6"/>
    <p:sldId id="347" r:id="rId7"/>
    <p:sldId id="317" r:id="rId8"/>
    <p:sldId id="333" r:id="rId9"/>
    <p:sldId id="318" r:id="rId10"/>
    <p:sldId id="311" r:id="rId11"/>
    <p:sldId id="313" r:id="rId12"/>
    <p:sldId id="297" r:id="rId13"/>
    <p:sldId id="312" r:id="rId14"/>
    <p:sldId id="314" r:id="rId15"/>
    <p:sldId id="315" r:id="rId16"/>
    <p:sldId id="275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27F52-2352-4ECF-AFF5-11020DC5C3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1BA18-DADA-4B47-ACBB-18265E2313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D80F-304C-4855-A80F-E327048FA8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C563-88E3-42DD-B872-6CF0378F15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D80F-304C-4855-A80F-E327048FA8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C563-88E3-42DD-B872-6CF0378F15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D80F-304C-4855-A80F-E327048FA8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C563-88E3-42DD-B872-6CF0378F15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D80F-304C-4855-A80F-E327048FA8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C563-88E3-42DD-B872-6CF0378F15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D80F-304C-4855-A80F-E327048FA8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C563-88E3-42DD-B872-6CF0378F15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D80F-304C-4855-A80F-E327048FA8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C563-88E3-42DD-B872-6CF0378F15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D80F-304C-4855-A80F-E327048FA8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C563-88E3-42DD-B872-6CF0378F15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D80F-304C-4855-A80F-E327048FA8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C563-88E3-42DD-B872-6CF0378F15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D80F-304C-4855-A80F-E327048FA8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C563-88E3-42DD-B872-6CF0378F15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D80F-304C-4855-A80F-E327048FA8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C563-88E3-42DD-B872-6CF0378F15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D80F-304C-4855-A80F-E327048FA8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C563-88E3-42DD-B872-6CF0378F15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BD80F-304C-4855-A80F-E327048FA8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EC563-88E3-42DD-B872-6CF0378F15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tags" Target="../tags/tag1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image" Target="../media/image8.png"/><Relationship Id="rId3" Type="http://schemas.openxmlformats.org/officeDocument/2006/relationships/tags" Target="../tags/tag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7466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4408"/>
            <a:ext cx="12192000" cy="288389"/>
          </a:xfrm>
          <a:prstGeom prst="rect">
            <a:avLst/>
          </a:prstGeom>
        </p:spPr>
      </p:pic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7340600" y="4141588"/>
            <a:ext cx="3547894" cy="1655762"/>
          </a:xfrm>
        </p:spPr>
        <p:txBody>
          <a:bodyPr>
            <a:normAutofit fontScale="97500" lnSpcReduction="10000"/>
          </a:bodyPr>
          <a:lstStyle/>
          <a:p>
            <a:pPr algn="l"/>
            <a:r>
              <a:rPr lang="zh-CN" altLang="en-US" dirty="0"/>
              <a:t>汇报人：李泽冯</a:t>
            </a:r>
            <a:r>
              <a:rPr lang="en-US" altLang="zh-CN" dirty="0"/>
              <a:t>            </a:t>
            </a:r>
            <a:endParaRPr lang="en-US" altLang="zh-CN" dirty="0"/>
          </a:p>
          <a:p>
            <a:pPr algn="l"/>
            <a:r>
              <a:rPr lang="zh-CN" altLang="en-US" dirty="0"/>
              <a:t>专业：</a:t>
            </a:r>
            <a:r>
              <a:rPr lang="en-US" altLang="zh-CN" dirty="0"/>
              <a:t>2021</a:t>
            </a:r>
            <a:r>
              <a:rPr lang="zh-CN" altLang="en-US" dirty="0"/>
              <a:t>级计算机技术</a:t>
            </a:r>
            <a:endParaRPr lang="en-US" altLang="zh-CN" dirty="0"/>
          </a:p>
          <a:p>
            <a:pPr algn="l"/>
            <a:r>
              <a:rPr lang="zh-CN" altLang="en-US" dirty="0"/>
              <a:t>导师：杨德刚</a:t>
            </a:r>
            <a:r>
              <a:rPr lang="en-US" altLang="zh-CN" dirty="0"/>
              <a:t>  </a:t>
            </a:r>
            <a:r>
              <a:rPr lang="zh-CN" altLang="en-US" dirty="0"/>
              <a:t>教授</a:t>
            </a:r>
            <a:r>
              <a:rPr lang="en-US" altLang="zh-CN" dirty="0"/>
              <a:t>   </a:t>
            </a:r>
            <a:endParaRPr lang="en-US" altLang="zh-CN" dirty="0"/>
          </a:p>
          <a:p>
            <a:pPr algn="l"/>
            <a:r>
              <a:rPr lang="en-US" altLang="zh-CN" dirty="0"/>
              <a:t>2023/3/2 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90040" y="2226310"/>
            <a:ext cx="9011920" cy="1409700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charset="0"/>
              </a:rPr>
              <a:t>基于图编辑距离的车辆旅游轨迹聚类算法研究</a:t>
            </a: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charset="0"/>
              </a:rPr>
              <a:t>与应用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7466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41477"/>
            <a:ext cx="12192000" cy="31652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1066126"/>
            <a:ext cx="114300" cy="6191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857350" y="2443843"/>
            <a:ext cx="16995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3800">
                <a:solidFill>
                  <a:schemeClr val="bg1"/>
                </a:solidFill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911483" y="2821172"/>
            <a:ext cx="460052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研究方案及可行性分析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5034394" y="3531006"/>
            <a:ext cx="1282439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lvl="1" indent="-228600">
              <a:lnSpc>
                <a:spcPct val="12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技术路线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1" name="文本框 9"/>
          <p:cNvSpPr txBox="1"/>
          <p:nvPr/>
        </p:nvSpPr>
        <p:spPr>
          <a:xfrm>
            <a:off x="5034394" y="3792469"/>
            <a:ext cx="1282439" cy="5003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lvl="1" indent="-228600">
              <a:lnSpc>
                <a:spcPct val="12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可行性分析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0" lvl="1">
              <a:lnSpc>
                <a:spcPct val="120000"/>
              </a:lnSpc>
              <a:buSzPct val="70000"/>
            </a:pP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3" name="文本框 9"/>
          <p:cNvSpPr txBox="1"/>
          <p:nvPr/>
        </p:nvSpPr>
        <p:spPr>
          <a:xfrm>
            <a:off x="6582450" y="3530864"/>
            <a:ext cx="2100777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lvl="1" indent="-228600">
              <a:lnSpc>
                <a:spcPct val="12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关键技术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/>
      <p:bldP spid="48" grpId="0"/>
      <p:bldP spid="50" grpId="0"/>
      <p:bldP spid="51" grpId="0"/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7466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4408"/>
            <a:ext cx="12192000" cy="2883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1025066"/>
            <a:ext cx="197306" cy="533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7305" y="996959"/>
            <a:ext cx="739359" cy="589385"/>
            <a:chOff x="190500" y="190850"/>
            <a:chExt cx="727428" cy="618887"/>
          </a:xfrm>
          <a:solidFill>
            <a:schemeClr val="accent1"/>
          </a:solidFill>
        </p:grpSpPr>
        <p:sp>
          <p:nvSpPr>
            <p:cNvPr id="10" name="矩形 9"/>
            <p:cNvSpPr/>
            <p:nvPr/>
          </p:nvSpPr>
          <p:spPr>
            <a:xfrm>
              <a:off x="190500" y="190850"/>
              <a:ext cx="727428" cy="5334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" name="TextBox 93"/>
            <p:cNvSpPr txBox="1"/>
            <p:nvPr/>
          </p:nvSpPr>
          <p:spPr bwMode="auto">
            <a:xfrm>
              <a:off x="190500" y="195690"/>
              <a:ext cx="727428" cy="61404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</a:rPr>
                <a:t>3</a:t>
              </a:r>
              <a:endParaRPr lang="zh-CN" altLang="en-US" sz="3200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任意多边形 61"/>
          <p:cNvSpPr/>
          <p:nvPr/>
        </p:nvSpPr>
        <p:spPr>
          <a:xfrm>
            <a:off x="2324391" y="1547782"/>
            <a:ext cx="9867609" cy="45719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1" name="TextBox 93"/>
          <p:cNvSpPr txBox="1"/>
          <p:nvPr/>
        </p:nvSpPr>
        <p:spPr bwMode="auto">
          <a:xfrm>
            <a:off x="936666" y="1176427"/>
            <a:ext cx="1499407" cy="4603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>
                <a:solidFill>
                  <a:srgbClr val="414141"/>
                </a:solidFill>
              </a:rPr>
              <a:t>技术路线</a:t>
            </a:r>
            <a:endParaRPr lang="zh-CN" altLang="en-US" dirty="0">
              <a:solidFill>
                <a:srgbClr val="414141"/>
              </a:solidFill>
            </a:endParaRPr>
          </a:p>
        </p:txBody>
      </p:sp>
      <p:sp>
        <p:nvSpPr>
          <p:cNvPr id="17" name="箭头: 右 16"/>
          <p:cNvSpPr/>
          <p:nvPr/>
        </p:nvSpPr>
        <p:spPr>
          <a:xfrm>
            <a:off x="5106543" y="3682607"/>
            <a:ext cx="935984" cy="381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953260"/>
            <a:ext cx="5214620" cy="3928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车辆旅游轨迹聚类算法研究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365" y="1982470"/>
            <a:ext cx="4063365" cy="3898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7466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4408"/>
            <a:ext cx="12192000" cy="2883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1025066"/>
            <a:ext cx="197306" cy="533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7305" y="996959"/>
            <a:ext cx="739359" cy="589385"/>
            <a:chOff x="190500" y="190850"/>
            <a:chExt cx="727428" cy="618887"/>
          </a:xfrm>
          <a:solidFill>
            <a:schemeClr val="accent1"/>
          </a:solidFill>
        </p:grpSpPr>
        <p:sp>
          <p:nvSpPr>
            <p:cNvPr id="10" name="矩形 9"/>
            <p:cNvSpPr/>
            <p:nvPr/>
          </p:nvSpPr>
          <p:spPr>
            <a:xfrm>
              <a:off x="190500" y="190850"/>
              <a:ext cx="727428" cy="5334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" name="TextBox 93"/>
            <p:cNvSpPr txBox="1"/>
            <p:nvPr/>
          </p:nvSpPr>
          <p:spPr bwMode="auto">
            <a:xfrm>
              <a:off x="190500" y="195690"/>
              <a:ext cx="727428" cy="61404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</a:rPr>
                <a:t>3</a:t>
              </a:r>
              <a:endParaRPr lang="zh-CN" altLang="en-US" sz="3200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任意多边形 61"/>
          <p:cNvSpPr/>
          <p:nvPr/>
        </p:nvSpPr>
        <p:spPr>
          <a:xfrm>
            <a:off x="2324391" y="1547782"/>
            <a:ext cx="9867609" cy="45719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1" name="TextBox 93"/>
          <p:cNvSpPr txBox="1"/>
          <p:nvPr/>
        </p:nvSpPr>
        <p:spPr bwMode="auto">
          <a:xfrm>
            <a:off x="936666" y="1176427"/>
            <a:ext cx="1499407" cy="4603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>
                <a:solidFill>
                  <a:srgbClr val="414141"/>
                </a:solidFill>
              </a:rPr>
              <a:t>关键技术</a:t>
            </a:r>
            <a:endParaRPr lang="zh-CN" altLang="en-US" dirty="0">
              <a:solidFill>
                <a:srgbClr val="41414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338196" y="2891040"/>
            <a:ext cx="4647829" cy="764407"/>
            <a:chOff x="1082136" y="2399490"/>
            <a:chExt cx="4647829" cy="764407"/>
          </a:xfrm>
        </p:grpSpPr>
        <p:sp>
          <p:nvSpPr>
            <p:cNvPr id="18" name="íṡľíḍè-Arrow: Chevron 31"/>
            <p:cNvSpPr/>
            <p:nvPr/>
          </p:nvSpPr>
          <p:spPr>
            <a:xfrm>
              <a:off x="4004431" y="2399490"/>
              <a:ext cx="1725534" cy="764407"/>
            </a:xfrm>
            <a:prstGeom prst="chevron">
              <a:avLst>
                <a:gd name="adj" fmla="val 41391"/>
              </a:avLst>
            </a:prstGeom>
            <a:solidFill>
              <a:srgbClr val="244C89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sz="1015">
                <a:cs typeface="+mn-ea"/>
                <a:sym typeface="+mn-lt"/>
              </a:endParaRPr>
            </a:p>
          </p:txBody>
        </p:sp>
        <p:sp>
          <p:nvSpPr>
            <p:cNvPr id="19" name="íṡľíḍè-Arrow: Chevron 37"/>
            <p:cNvSpPr/>
            <p:nvPr/>
          </p:nvSpPr>
          <p:spPr>
            <a:xfrm>
              <a:off x="1082136" y="2399490"/>
              <a:ext cx="3243969" cy="764407"/>
            </a:xfrm>
            <a:prstGeom prst="chevron">
              <a:avLst>
                <a:gd name="adj" fmla="val 41391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sz="1015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544416" y="2624280"/>
              <a:ext cx="2459990" cy="53340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改进图编辑距离，提出图编辑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代价函数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TextBox 26"/>
            <p:cNvSpPr txBox="1"/>
            <p:nvPr/>
          </p:nvSpPr>
          <p:spPr>
            <a:xfrm>
              <a:off x="4500856" y="2616820"/>
              <a:ext cx="782111" cy="3380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技术一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887721" y="4200573"/>
            <a:ext cx="4647829" cy="810986"/>
            <a:chOff x="1082136" y="3709023"/>
            <a:chExt cx="4647829" cy="810986"/>
          </a:xfrm>
        </p:grpSpPr>
        <p:sp>
          <p:nvSpPr>
            <p:cNvPr id="24" name="íṡľíḍè-Arrow: Chevron 31"/>
            <p:cNvSpPr/>
            <p:nvPr/>
          </p:nvSpPr>
          <p:spPr>
            <a:xfrm>
              <a:off x="4004431" y="3709023"/>
              <a:ext cx="1725534" cy="764407"/>
            </a:xfrm>
            <a:prstGeom prst="chevron">
              <a:avLst>
                <a:gd name="adj" fmla="val 41391"/>
              </a:avLst>
            </a:prstGeom>
            <a:solidFill>
              <a:srgbClr val="244C89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sz="1015">
                <a:cs typeface="+mn-ea"/>
                <a:sym typeface="+mn-lt"/>
              </a:endParaRPr>
            </a:p>
          </p:txBody>
        </p:sp>
        <p:sp>
          <p:nvSpPr>
            <p:cNvPr id="25" name="íṡľíḍè-Arrow: Chevron 37"/>
            <p:cNvSpPr/>
            <p:nvPr/>
          </p:nvSpPr>
          <p:spPr>
            <a:xfrm>
              <a:off x="1082136" y="3709023"/>
              <a:ext cx="3243969" cy="764407"/>
            </a:xfrm>
            <a:prstGeom prst="chevron">
              <a:avLst>
                <a:gd name="adj" fmla="val 41391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sz="1015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544198" y="3764994"/>
              <a:ext cx="2358840" cy="75501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提出使用图编辑权重距离代替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DBSCAN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算法中的传统的欧式距离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度量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00856" y="3922311"/>
              <a:ext cx="782111" cy="368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技术</a:t>
              </a: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三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225808" y="2891040"/>
            <a:ext cx="4647830" cy="764407"/>
            <a:chOff x="5969748" y="2399490"/>
            <a:chExt cx="4647830" cy="764407"/>
          </a:xfrm>
        </p:grpSpPr>
        <p:sp>
          <p:nvSpPr>
            <p:cNvPr id="29" name="íṡľíḍè-Arrow: Chevron 31"/>
            <p:cNvSpPr/>
            <p:nvPr/>
          </p:nvSpPr>
          <p:spPr>
            <a:xfrm>
              <a:off x="8892044" y="2399490"/>
              <a:ext cx="1725534" cy="764407"/>
            </a:xfrm>
            <a:prstGeom prst="chevron">
              <a:avLst>
                <a:gd name="adj" fmla="val 41391"/>
              </a:avLst>
            </a:prstGeom>
            <a:solidFill>
              <a:srgbClr val="244C89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sz="1015">
                <a:cs typeface="+mn-ea"/>
                <a:sym typeface="+mn-lt"/>
              </a:endParaRPr>
            </a:p>
          </p:txBody>
        </p:sp>
        <p:sp>
          <p:nvSpPr>
            <p:cNvPr id="30" name="íṡľíḍè-Arrow: Chevron 37"/>
            <p:cNvSpPr/>
            <p:nvPr/>
          </p:nvSpPr>
          <p:spPr>
            <a:xfrm>
              <a:off x="5969748" y="2399490"/>
              <a:ext cx="3243969" cy="764407"/>
            </a:xfrm>
            <a:prstGeom prst="chevron">
              <a:avLst>
                <a:gd name="adj" fmla="val 41391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sz="1015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393640" y="2624358"/>
              <a:ext cx="2358840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优化神经网络模型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SIMGNN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TextBox 26"/>
            <p:cNvSpPr txBox="1"/>
            <p:nvPr/>
          </p:nvSpPr>
          <p:spPr>
            <a:xfrm>
              <a:off x="9416429" y="2616820"/>
              <a:ext cx="782111" cy="368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技术</a:t>
              </a: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二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7466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4408"/>
            <a:ext cx="12192000" cy="2883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1025066"/>
            <a:ext cx="197306" cy="533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7305" y="996959"/>
            <a:ext cx="739359" cy="589385"/>
            <a:chOff x="190500" y="190850"/>
            <a:chExt cx="727428" cy="618887"/>
          </a:xfrm>
          <a:solidFill>
            <a:schemeClr val="accent1"/>
          </a:solidFill>
        </p:grpSpPr>
        <p:sp>
          <p:nvSpPr>
            <p:cNvPr id="10" name="矩形 9"/>
            <p:cNvSpPr/>
            <p:nvPr/>
          </p:nvSpPr>
          <p:spPr>
            <a:xfrm>
              <a:off x="190500" y="190850"/>
              <a:ext cx="727428" cy="5334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" name="TextBox 93"/>
            <p:cNvSpPr txBox="1"/>
            <p:nvPr/>
          </p:nvSpPr>
          <p:spPr bwMode="auto">
            <a:xfrm>
              <a:off x="190500" y="195690"/>
              <a:ext cx="727428" cy="61404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</a:rPr>
                <a:t>3</a:t>
              </a:r>
              <a:endParaRPr lang="zh-CN" altLang="en-US" sz="3200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任意多边形 61"/>
          <p:cNvSpPr/>
          <p:nvPr/>
        </p:nvSpPr>
        <p:spPr>
          <a:xfrm>
            <a:off x="2324391" y="1547782"/>
            <a:ext cx="9867609" cy="45719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1" name="TextBox 93"/>
          <p:cNvSpPr txBox="1"/>
          <p:nvPr/>
        </p:nvSpPr>
        <p:spPr bwMode="auto">
          <a:xfrm>
            <a:off x="936666" y="1176427"/>
            <a:ext cx="1853946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>
                <a:solidFill>
                  <a:srgbClr val="414141"/>
                </a:solidFill>
              </a:rPr>
              <a:t>可行性分析</a:t>
            </a:r>
            <a:endParaRPr lang="zh-CN" altLang="en-US" dirty="0">
              <a:solidFill>
                <a:srgbClr val="414141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553538" y="1025066"/>
            <a:ext cx="5655150" cy="1339932"/>
            <a:chOff x="3751263" y="995645"/>
            <a:chExt cx="7119177" cy="1686820"/>
          </a:xfrm>
        </p:grpSpPr>
        <p:sp>
          <p:nvSpPr>
            <p:cNvPr id="41" name="Rectangle 9"/>
            <p:cNvSpPr>
              <a:spLocks noChangeArrowheads="1"/>
            </p:cNvSpPr>
            <p:nvPr/>
          </p:nvSpPr>
          <p:spPr bwMode="auto">
            <a:xfrm>
              <a:off x="3751263" y="1333579"/>
              <a:ext cx="7119177" cy="1348886"/>
            </a:xfrm>
            <a:prstGeom prst="rect">
              <a:avLst/>
            </a:prstGeom>
            <a:solidFill>
              <a:srgbClr val="FFFFFF"/>
            </a:solidFill>
            <a:ln w="9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  <a:cs typeface="+mn-ea"/>
                <a:sym typeface="+mn-lt"/>
              </a:endParaRPr>
            </a:p>
          </p:txBody>
        </p:sp>
        <p:sp>
          <p:nvSpPr>
            <p:cNvPr id="42" name="Rectangle 10"/>
            <p:cNvSpPr>
              <a:spLocks noChangeArrowheads="1"/>
            </p:cNvSpPr>
            <p:nvPr/>
          </p:nvSpPr>
          <p:spPr bwMode="auto">
            <a:xfrm>
              <a:off x="5540009" y="995645"/>
              <a:ext cx="3581400" cy="582090"/>
            </a:xfrm>
            <a:prstGeom prst="rect">
              <a:avLst/>
            </a:prstGeom>
            <a:solidFill>
              <a:srgbClr val="244C89"/>
            </a:solidFill>
            <a:ln w="1905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  <a:cs typeface="+mn-ea"/>
                <a:sym typeface="+mn-lt"/>
              </a:endParaRPr>
            </a:p>
          </p:txBody>
        </p:sp>
        <p:sp>
          <p:nvSpPr>
            <p:cNvPr id="43" name="TextBox 16"/>
            <p:cNvSpPr txBox="1"/>
            <p:nvPr/>
          </p:nvSpPr>
          <p:spPr>
            <a:xfrm>
              <a:off x="5776685" y="995645"/>
              <a:ext cx="3108046" cy="541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研究问题可行性</a:t>
              </a:r>
              <a:endParaRPr lang="en-US" altLang="zh-CN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4" name="TextBox 17"/>
            <p:cNvSpPr txBox="1"/>
            <p:nvPr/>
          </p:nvSpPr>
          <p:spPr>
            <a:xfrm>
              <a:off x="3938321" y="1699909"/>
              <a:ext cx="6807616" cy="9224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本课题所研究的车辆轨迹聚类问题一直都在被研究，且国内外对车辆轨迹聚类算法具有一定的基础。本课题基于前人的研究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成果对算法进行改进和创新，并对算法的基本理论作以解释，所以本课题所研究的问题具有可行性。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553538" y="2412205"/>
            <a:ext cx="5655150" cy="1339874"/>
            <a:chOff x="3751263" y="2741895"/>
            <a:chExt cx="7119177" cy="1686748"/>
          </a:xfrm>
        </p:grpSpPr>
        <p:sp>
          <p:nvSpPr>
            <p:cNvPr id="46" name="Rectangle 11"/>
            <p:cNvSpPr>
              <a:spLocks noChangeArrowheads="1"/>
            </p:cNvSpPr>
            <p:nvPr/>
          </p:nvSpPr>
          <p:spPr bwMode="auto">
            <a:xfrm>
              <a:off x="3751263" y="3081414"/>
              <a:ext cx="7119177" cy="1347229"/>
            </a:xfrm>
            <a:prstGeom prst="rect">
              <a:avLst/>
            </a:prstGeom>
            <a:solidFill>
              <a:srgbClr val="FFFFFF"/>
            </a:solidFill>
            <a:ln w="9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  <a:cs typeface="+mn-ea"/>
                <a:sym typeface="+mn-lt"/>
              </a:endParaRPr>
            </a:p>
          </p:txBody>
        </p:sp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5540009" y="2741895"/>
              <a:ext cx="3581400" cy="584278"/>
            </a:xfrm>
            <a:prstGeom prst="rect">
              <a:avLst/>
            </a:prstGeom>
            <a:solidFill>
              <a:srgbClr val="244C89"/>
            </a:solidFill>
            <a:ln w="1905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  <a:cs typeface="+mn-ea"/>
                <a:sym typeface="+mn-lt"/>
              </a:endParaRPr>
            </a:p>
          </p:txBody>
        </p:sp>
        <p:sp>
          <p:nvSpPr>
            <p:cNvPr id="48" name="TextBox 18"/>
            <p:cNvSpPr txBox="1"/>
            <p:nvPr/>
          </p:nvSpPr>
          <p:spPr>
            <a:xfrm>
              <a:off x="5776685" y="2750677"/>
              <a:ext cx="3108046" cy="541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研究方案可行性</a:t>
              </a:r>
              <a:endParaRPr lang="en-US" altLang="zh-CN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9" name="TextBox 19"/>
            <p:cNvSpPr txBox="1"/>
            <p:nvPr/>
          </p:nvSpPr>
          <p:spPr>
            <a:xfrm>
              <a:off x="3938139" y="3446006"/>
              <a:ext cx="6807854" cy="650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accent1"/>
                  </a:solidFill>
                  <a:latin typeface="+mn-ea"/>
                  <a:ea typeface="+mn-ea"/>
                </a:defRPr>
              </a:lvl1pPr>
            </a:lstStyle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ea"/>
                  <a:sym typeface="+mn-lt"/>
                </a:rPr>
                <a:t>本课题的研究方案是对研究内容进行推导，在层次和结构上循序渐进，并且每个研究步骤都可达，所以本课题的研究方案具有可行性。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553538" y="3804392"/>
            <a:ext cx="5655150" cy="1339932"/>
            <a:chOff x="3751263" y="4494495"/>
            <a:chExt cx="7119177" cy="1686819"/>
          </a:xfrm>
        </p:grpSpPr>
        <p:sp>
          <p:nvSpPr>
            <p:cNvPr id="51" name="Rectangle 14"/>
            <p:cNvSpPr>
              <a:spLocks noChangeArrowheads="1"/>
            </p:cNvSpPr>
            <p:nvPr/>
          </p:nvSpPr>
          <p:spPr bwMode="auto">
            <a:xfrm>
              <a:off x="3751263" y="4832429"/>
              <a:ext cx="7119177" cy="1348885"/>
            </a:xfrm>
            <a:prstGeom prst="rect">
              <a:avLst/>
            </a:prstGeom>
            <a:solidFill>
              <a:srgbClr val="FFFFFF"/>
            </a:solidFill>
            <a:ln w="9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  <a:cs typeface="+mn-ea"/>
                <a:sym typeface="+mn-lt"/>
              </a:endParaRPr>
            </a:p>
          </p:txBody>
        </p:sp>
        <p:sp>
          <p:nvSpPr>
            <p:cNvPr id="52" name="Rectangle 15"/>
            <p:cNvSpPr>
              <a:spLocks noChangeArrowheads="1"/>
            </p:cNvSpPr>
            <p:nvPr/>
          </p:nvSpPr>
          <p:spPr bwMode="auto">
            <a:xfrm>
              <a:off x="5540009" y="4494495"/>
              <a:ext cx="3581400" cy="584278"/>
            </a:xfrm>
            <a:prstGeom prst="rect">
              <a:avLst/>
            </a:prstGeom>
            <a:solidFill>
              <a:srgbClr val="244C89"/>
            </a:solidFill>
            <a:ln w="1905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  <a:cs typeface="+mn-ea"/>
                <a:sym typeface="+mn-lt"/>
              </a:endParaRPr>
            </a:p>
          </p:txBody>
        </p:sp>
        <p:sp>
          <p:nvSpPr>
            <p:cNvPr id="53" name="TextBox 20"/>
            <p:cNvSpPr txBox="1"/>
            <p:nvPr/>
          </p:nvSpPr>
          <p:spPr>
            <a:xfrm>
              <a:off x="5776685" y="4497591"/>
              <a:ext cx="3108046" cy="626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研究技术可行性</a:t>
              </a:r>
              <a:endParaRPr lang="en-US" altLang="zh-CN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4" name="TextBox 21"/>
            <p:cNvSpPr txBox="1"/>
            <p:nvPr/>
          </p:nvSpPr>
          <p:spPr>
            <a:xfrm>
              <a:off x="3938139" y="5180131"/>
              <a:ext cx="6807854" cy="950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accent1"/>
                  </a:solidFill>
                  <a:latin typeface="+mn-ea"/>
                  <a:ea typeface="+mn-ea"/>
                </a:defRPr>
              </a:lvl1pPr>
            </a:lstStyle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ea"/>
                  <a:sym typeface="+mn-lt"/>
                </a:rPr>
                <a:t>本课题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ea"/>
                  <a:sym typeface="+mn-lt"/>
                </a:rPr>
                <a:t>使用图神经网络模型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ea"/>
                  <a:sym typeface="+mn-lt"/>
                </a:rPr>
                <a:t>SIMGNN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ea"/>
                  <a:sym typeface="+mn-lt"/>
                </a:rPr>
                <a:t>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ea"/>
                  <a:sym typeface="+mn-lt"/>
                </a:rPr>
                <a:t>DBSCAN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ea"/>
                  <a:sym typeface="+mn-lt"/>
                </a:rPr>
                <a:t>聚类算法对车辆轨迹进行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ea"/>
                  <a:sym typeface="+mn-lt"/>
                </a:rPr>
                <a:t>聚类。研究的主要技术都是整个领域的基础，研究的创新和改进部分也是基于这些基础在思想上进行创新，在技术上进行改进，所以本课题的研究技术具有可行性。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084810" y="3216993"/>
            <a:ext cx="1640610" cy="1419928"/>
            <a:chOff x="2088281" y="3336494"/>
            <a:chExt cx="1640610" cy="1419928"/>
          </a:xfrm>
        </p:grpSpPr>
        <p:sp>
          <p:nvSpPr>
            <p:cNvPr id="56" name="Freeform 6"/>
            <p:cNvSpPr/>
            <p:nvPr/>
          </p:nvSpPr>
          <p:spPr bwMode="auto">
            <a:xfrm>
              <a:off x="2088281" y="3336494"/>
              <a:ext cx="1640610" cy="1419928"/>
            </a:xfrm>
            <a:custGeom>
              <a:avLst/>
              <a:gdLst>
                <a:gd name="T0" fmla="*/ 2143 w 2858"/>
                <a:gd name="T1" fmla="*/ 0 h 2475"/>
                <a:gd name="T2" fmla="*/ 2501 w 2858"/>
                <a:gd name="T3" fmla="*/ 619 h 2475"/>
                <a:gd name="T4" fmla="*/ 2858 w 2858"/>
                <a:gd name="T5" fmla="*/ 1238 h 2475"/>
                <a:gd name="T6" fmla="*/ 2501 w 2858"/>
                <a:gd name="T7" fmla="*/ 1856 h 2475"/>
                <a:gd name="T8" fmla="*/ 2143 w 2858"/>
                <a:gd name="T9" fmla="*/ 2475 h 2475"/>
                <a:gd name="T10" fmla="*/ 1429 w 2858"/>
                <a:gd name="T11" fmla="*/ 2475 h 2475"/>
                <a:gd name="T12" fmla="*/ 714 w 2858"/>
                <a:gd name="T13" fmla="*/ 2475 h 2475"/>
                <a:gd name="T14" fmla="*/ 357 w 2858"/>
                <a:gd name="T15" fmla="*/ 1856 h 2475"/>
                <a:gd name="T16" fmla="*/ 0 w 2858"/>
                <a:gd name="T17" fmla="*/ 1238 h 2475"/>
                <a:gd name="T18" fmla="*/ 357 w 2858"/>
                <a:gd name="T19" fmla="*/ 619 h 2475"/>
                <a:gd name="T20" fmla="*/ 714 w 2858"/>
                <a:gd name="T21" fmla="*/ 0 h 2475"/>
                <a:gd name="T22" fmla="*/ 1429 w 2858"/>
                <a:gd name="T23" fmla="*/ 0 h 2475"/>
                <a:gd name="T24" fmla="*/ 2143 w 2858"/>
                <a:gd name="T25" fmla="*/ 0 h 2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58" h="2475">
                  <a:moveTo>
                    <a:pt x="2143" y="0"/>
                  </a:moveTo>
                  <a:lnTo>
                    <a:pt x="2501" y="619"/>
                  </a:lnTo>
                  <a:lnTo>
                    <a:pt x="2858" y="1238"/>
                  </a:lnTo>
                  <a:lnTo>
                    <a:pt x="2501" y="1856"/>
                  </a:lnTo>
                  <a:lnTo>
                    <a:pt x="2143" y="2475"/>
                  </a:lnTo>
                  <a:lnTo>
                    <a:pt x="1429" y="2475"/>
                  </a:lnTo>
                  <a:lnTo>
                    <a:pt x="714" y="2475"/>
                  </a:lnTo>
                  <a:lnTo>
                    <a:pt x="357" y="1856"/>
                  </a:lnTo>
                  <a:lnTo>
                    <a:pt x="0" y="1238"/>
                  </a:lnTo>
                  <a:lnTo>
                    <a:pt x="357" y="619"/>
                  </a:lnTo>
                  <a:lnTo>
                    <a:pt x="714" y="0"/>
                  </a:lnTo>
                  <a:lnTo>
                    <a:pt x="1429" y="0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244C89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2400">
                <a:solidFill>
                  <a:srgbClr val="213555"/>
                </a:solidFill>
                <a:cs typeface="+mn-ea"/>
                <a:sym typeface="+mn-lt"/>
              </a:endParaRPr>
            </a:p>
          </p:txBody>
        </p:sp>
        <p:sp>
          <p:nvSpPr>
            <p:cNvPr id="57" name="TextBox 22"/>
            <p:cNvSpPr txBox="1"/>
            <p:nvPr/>
          </p:nvSpPr>
          <p:spPr>
            <a:xfrm>
              <a:off x="2326555" y="3658700"/>
              <a:ext cx="1190743" cy="941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可行性分析</a:t>
              </a:r>
              <a:endParaRPr lang="en-US" altLang="zh-CN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553538" y="5247112"/>
            <a:ext cx="5655150" cy="1339932"/>
            <a:chOff x="3751263" y="4494495"/>
            <a:chExt cx="7119177" cy="1686819"/>
          </a:xfrm>
        </p:grpSpPr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3751263" y="4832429"/>
              <a:ext cx="7119177" cy="1348885"/>
            </a:xfrm>
            <a:prstGeom prst="rect">
              <a:avLst/>
            </a:prstGeom>
            <a:solidFill>
              <a:srgbClr val="FFFFFF"/>
            </a:solidFill>
            <a:ln w="9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  <a:cs typeface="+mn-ea"/>
                <a:sym typeface="+mn-lt"/>
              </a:endParaRPr>
            </a:p>
          </p:txBody>
        </p:sp>
        <p:sp>
          <p:nvSpPr>
            <p:cNvPr id="60" name="Rectangle 15"/>
            <p:cNvSpPr>
              <a:spLocks noChangeArrowheads="1"/>
            </p:cNvSpPr>
            <p:nvPr/>
          </p:nvSpPr>
          <p:spPr bwMode="auto">
            <a:xfrm>
              <a:off x="5540009" y="4494495"/>
              <a:ext cx="3581400" cy="584278"/>
            </a:xfrm>
            <a:prstGeom prst="rect">
              <a:avLst/>
            </a:prstGeom>
            <a:solidFill>
              <a:srgbClr val="244C89"/>
            </a:solidFill>
            <a:ln w="1905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  <a:cs typeface="+mn-ea"/>
                <a:sym typeface="+mn-lt"/>
              </a:endParaRPr>
            </a:p>
          </p:txBody>
        </p:sp>
        <p:sp>
          <p:nvSpPr>
            <p:cNvPr id="61" name="TextBox 20"/>
            <p:cNvSpPr txBox="1"/>
            <p:nvPr/>
          </p:nvSpPr>
          <p:spPr>
            <a:xfrm>
              <a:off x="5776685" y="4497591"/>
              <a:ext cx="3108046" cy="626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研究环境可行性</a:t>
              </a:r>
              <a:endParaRPr lang="en-US" altLang="zh-CN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TextBox 21"/>
            <p:cNvSpPr txBox="1"/>
            <p:nvPr/>
          </p:nvSpPr>
          <p:spPr>
            <a:xfrm>
              <a:off x="3938139" y="5256872"/>
              <a:ext cx="6807854" cy="671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accent1"/>
                  </a:solidFill>
                  <a:latin typeface="+mn-ea"/>
                  <a:ea typeface="+mn-ea"/>
                </a:defRPr>
              </a:lvl1pPr>
            </a:lstStyle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ea"/>
                  <a:sym typeface="+mn-lt"/>
                </a:rPr>
                <a:t>本课题研究者所在实验室拥有一台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ea"/>
                  <a:sym typeface="+mn-lt"/>
                </a:rPr>
                <a:t>GPU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ea"/>
                  <a:sym typeface="+mn-lt"/>
                </a:rPr>
                <a:t>计算设备并且研究者有充足的时间进行课题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ea"/>
                  <a:sym typeface="+mn-lt"/>
                </a:rPr>
                <a:t>研究，保障了本课题实验研究的进行，所以本课题具有研究环境的可行性。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984993" y="1829251"/>
            <a:ext cx="568545" cy="4229743"/>
            <a:chOff x="3321576" y="1522486"/>
            <a:chExt cx="1218293" cy="4229743"/>
          </a:xfrm>
        </p:grpSpPr>
        <p:sp>
          <p:nvSpPr>
            <p:cNvPr id="64" name="Line 7"/>
            <p:cNvSpPr>
              <a:spLocks noChangeShapeType="1"/>
            </p:cNvSpPr>
            <p:nvPr/>
          </p:nvSpPr>
          <p:spPr bwMode="auto">
            <a:xfrm flipV="1">
              <a:off x="3321576" y="1522486"/>
              <a:ext cx="1218293" cy="0"/>
            </a:xfrm>
            <a:prstGeom prst="line">
              <a:avLst/>
            </a:prstGeom>
            <a:noFill/>
            <a:ln w="9" cap="flat">
              <a:solidFill>
                <a:srgbClr val="2E2C2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2400">
                <a:solidFill>
                  <a:srgbClr val="213555"/>
                </a:solidFill>
                <a:cs typeface="+mn-ea"/>
                <a:sym typeface="+mn-lt"/>
              </a:endParaRPr>
            </a:p>
          </p:txBody>
        </p:sp>
        <p:sp>
          <p:nvSpPr>
            <p:cNvPr id="65" name="Line 8"/>
            <p:cNvSpPr>
              <a:spLocks noChangeShapeType="1"/>
            </p:cNvSpPr>
            <p:nvPr/>
          </p:nvSpPr>
          <p:spPr bwMode="auto">
            <a:xfrm flipV="1">
              <a:off x="3321576" y="2910228"/>
              <a:ext cx="1218293" cy="0"/>
            </a:xfrm>
            <a:prstGeom prst="line">
              <a:avLst/>
            </a:prstGeom>
            <a:noFill/>
            <a:ln w="9" cap="flat">
              <a:solidFill>
                <a:srgbClr val="2E2C2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2400">
                <a:solidFill>
                  <a:srgbClr val="213555"/>
                </a:solidFill>
                <a:cs typeface="+mn-ea"/>
                <a:sym typeface="+mn-lt"/>
              </a:endParaRPr>
            </a:p>
          </p:txBody>
        </p:sp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3321576" y="5752229"/>
              <a:ext cx="1218293" cy="0"/>
            </a:xfrm>
            <a:prstGeom prst="line">
              <a:avLst/>
            </a:prstGeom>
            <a:noFill/>
            <a:ln w="9" cap="flat">
              <a:solidFill>
                <a:srgbClr val="2E2C2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2400">
                <a:solidFill>
                  <a:srgbClr val="213555"/>
                </a:solidFill>
                <a:cs typeface="+mn-ea"/>
                <a:sym typeface="+mn-lt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 flipV="1">
              <a:off x="3321576" y="1522486"/>
              <a:ext cx="0" cy="20979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3321576" y="3620479"/>
              <a:ext cx="0" cy="21240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Line 8"/>
            <p:cNvSpPr>
              <a:spLocks noChangeShapeType="1"/>
            </p:cNvSpPr>
            <p:nvPr/>
          </p:nvSpPr>
          <p:spPr bwMode="auto">
            <a:xfrm flipV="1">
              <a:off x="3321576" y="4304144"/>
              <a:ext cx="1218293" cy="0"/>
            </a:xfrm>
            <a:prstGeom prst="line">
              <a:avLst/>
            </a:prstGeom>
            <a:noFill/>
            <a:ln w="9" cap="flat">
              <a:solidFill>
                <a:srgbClr val="2E2C2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2400">
                <a:solidFill>
                  <a:srgbClr val="213555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70" name="直接连接符 69"/>
          <p:cNvCxnSpPr>
            <a:stCxn id="56" idx="2"/>
          </p:cNvCxnSpPr>
          <p:nvPr/>
        </p:nvCxnSpPr>
        <p:spPr>
          <a:xfrm>
            <a:off x="3725420" y="3927244"/>
            <a:ext cx="2595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7466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4408"/>
            <a:ext cx="12192000" cy="2883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1025066"/>
            <a:ext cx="197306" cy="533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7305" y="996959"/>
            <a:ext cx="739359" cy="589385"/>
            <a:chOff x="190500" y="190850"/>
            <a:chExt cx="727428" cy="618887"/>
          </a:xfrm>
          <a:solidFill>
            <a:schemeClr val="accent1"/>
          </a:solidFill>
        </p:grpSpPr>
        <p:sp>
          <p:nvSpPr>
            <p:cNvPr id="10" name="矩形 9"/>
            <p:cNvSpPr/>
            <p:nvPr/>
          </p:nvSpPr>
          <p:spPr>
            <a:xfrm>
              <a:off x="190500" y="190850"/>
              <a:ext cx="727428" cy="5334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" name="TextBox 93"/>
            <p:cNvSpPr txBox="1"/>
            <p:nvPr/>
          </p:nvSpPr>
          <p:spPr bwMode="auto">
            <a:xfrm>
              <a:off x="190500" y="195690"/>
              <a:ext cx="727428" cy="61404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</a:rPr>
                <a:t>4</a:t>
              </a:r>
              <a:endParaRPr lang="zh-CN" altLang="en-US" sz="3200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任意多边形 61"/>
          <p:cNvSpPr/>
          <p:nvPr/>
        </p:nvSpPr>
        <p:spPr>
          <a:xfrm>
            <a:off x="2324391" y="1547782"/>
            <a:ext cx="9867609" cy="45719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1" name="TextBox 93"/>
          <p:cNvSpPr txBox="1"/>
          <p:nvPr/>
        </p:nvSpPr>
        <p:spPr bwMode="auto">
          <a:xfrm>
            <a:off x="936666" y="1176427"/>
            <a:ext cx="1499407" cy="4603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>
                <a:solidFill>
                  <a:srgbClr val="414141"/>
                </a:solidFill>
              </a:rPr>
              <a:t>研究计划</a:t>
            </a:r>
            <a:endParaRPr lang="zh-CN" altLang="en-US" dirty="0">
              <a:solidFill>
                <a:srgbClr val="41414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20193" y="4751732"/>
            <a:ext cx="2852540" cy="721028"/>
            <a:chOff x="7630670" y="4795253"/>
            <a:chExt cx="3343468" cy="851983"/>
          </a:xfrm>
        </p:grpSpPr>
        <p:sp>
          <p:nvSpPr>
            <p:cNvPr id="39" name="TextBox 76"/>
            <p:cNvSpPr txBox="1"/>
            <p:nvPr/>
          </p:nvSpPr>
          <p:spPr>
            <a:xfrm>
              <a:off x="8657808" y="4795253"/>
              <a:ext cx="2096022" cy="435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600" b="1" dirty="0">
                  <a:solidFill>
                    <a:srgbClr val="313D51"/>
                  </a:solidFill>
                  <a:cs typeface="+mn-ea"/>
                  <a:sym typeface="+mn-lt"/>
                </a:rPr>
                <a:t>2023.4-2023.5</a:t>
              </a:r>
              <a:endParaRPr lang="en-US" altLang="zh-CN" sz="1600" b="1" dirty="0">
                <a:solidFill>
                  <a:srgbClr val="313D51"/>
                </a:solidFill>
                <a:cs typeface="+mn-ea"/>
                <a:sym typeface="+mn-lt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630670" y="5234554"/>
              <a:ext cx="3343468" cy="412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ct val="100000"/>
                </a:lnSpc>
                <a:defRPr sz="160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论文送审与毕业答辩。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511146" y="4737772"/>
            <a:ext cx="2965932" cy="734998"/>
            <a:chOff x="1369374" y="4778746"/>
            <a:chExt cx="3680794" cy="868489"/>
          </a:xfrm>
        </p:grpSpPr>
        <p:sp>
          <p:nvSpPr>
            <p:cNvPr id="48" name="TextBox 76"/>
            <p:cNvSpPr txBox="1"/>
            <p:nvPr/>
          </p:nvSpPr>
          <p:spPr>
            <a:xfrm>
              <a:off x="1373760" y="4778746"/>
              <a:ext cx="2479386" cy="456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b="1" dirty="0">
                  <a:solidFill>
                    <a:srgbClr val="313D51"/>
                  </a:solidFill>
                  <a:cs typeface="+mn-ea"/>
                  <a:sym typeface="+mn-lt"/>
                </a:rPr>
                <a:t>2024.1-2024.4</a:t>
              </a:r>
              <a:endParaRPr lang="en-US" altLang="zh-CN" sz="1600" b="1" dirty="0">
                <a:solidFill>
                  <a:srgbClr val="313D51"/>
                </a:solidFill>
                <a:cs typeface="+mn-ea"/>
                <a:sym typeface="+mn-lt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369374" y="5234554"/>
              <a:ext cx="3680794" cy="412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ct val="100000"/>
                </a:lnSpc>
                <a:defRPr sz="160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完成论文，准备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毕业答辩。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479494" y="2560345"/>
            <a:ext cx="3031650" cy="3041200"/>
            <a:chOff x="4294766" y="2006319"/>
            <a:chExt cx="3643450" cy="3654930"/>
          </a:xfrm>
        </p:grpSpPr>
        <p:sp>
          <p:nvSpPr>
            <p:cNvPr id="51" name="任意多边形 23"/>
            <p:cNvSpPr/>
            <p:nvPr/>
          </p:nvSpPr>
          <p:spPr>
            <a:xfrm rot="5400000" flipV="1">
              <a:off x="5818392" y="2006318"/>
              <a:ext cx="2119824" cy="2119825"/>
            </a:xfrm>
            <a:custGeom>
              <a:avLst/>
              <a:gdLst>
                <a:gd name="connsiteX0" fmla="*/ 0 w 2286000"/>
                <a:gd name="connsiteY0" fmla="*/ 0 h 2286000"/>
                <a:gd name="connsiteX1" fmla="*/ 2286000 w 2286000"/>
                <a:gd name="connsiteY1" fmla="*/ 2286000 h 2286000"/>
                <a:gd name="connsiteX2" fmla="*/ 1638300 w 2286000"/>
                <a:gd name="connsiteY2" fmla="*/ 2286000 h 2286000"/>
                <a:gd name="connsiteX3" fmla="*/ 0 w 2286000"/>
                <a:gd name="connsiteY3" fmla="*/ 6477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2286000">
                  <a:moveTo>
                    <a:pt x="0" y="0"/>
                  </a:moveTo>
                  <a:cubicBezTo>
                    <a:pt x="1262523" y="0"/>
                    <a:pt x="2286000" y="1023477"/>
                    <a:pt x="2286000" y="2286000"/>
                  </a:cubicBezTo>
                  <a:lnTo>
                    <a:pt x="1638300" y="2286000"/>
                  </a:lnTo>
                  <a:cubicBezTo>
                    <a:pt x="1638300" y="1381192"/>
                    <a:pt x="904808" y="647700"/>
                    <a:pt x="0" y="647700"/>
                  </a:cubicBezTo>
                  <a:close/>
                </a:path>
              </a:pathLst>
            </a:custGeom>
            <a:solidFill>
              <a:srgbClr val="244C89"/>
            </a:solidFill>
            <a:ln w="28575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Bef>
                  <a:spcPct val="0"/>
                </a:spcBef>
                <a:buChar char="•"/>
              </a:pPr>
              <a:endParaRPr lang="zh-CN" altLang="en-US" sz="1600" dirty="0">
                <a:solidFill>
                  <a:srgbClr val="433D3C"/>
                </a:solidFill>
                <a:cs typeface="+mn-ea"/>
                <a:sym typeface="+mn-lt"/>
              </a:endParaRPr>
            </a:p>
          </p:txBody>
        </p:sp>
        <p:sp>
          <p:nvSpPr>
            <p:cNvPr id="52" name="任意多边形 24"/>
            <p:cNvSpPr/>
            <p:nvPr/>
          </p:nvSpPr>
          <p:spPr>
            <a:xfrm rot="16200000" flipH="1" flipV="1">
              <a:off x="4294767" y="2006318"/>
              <a:ext cx="2119824" cy="2119825"/>
            </a:xfrm>
            <a:custGeom>
              <a:avLst/>
              <a:gdLst>
                <a:gd name="connsiteX0" fmla="*/ 0 w 2286000"/>
                <a:gd name="connsiteY0" fmla="*/ 0 h 2286000"/>
                <a:gd name="connsiteX1" fmla="*/ 2286000 w 2286000"/>
                <a:gd name="connsiteY1" fmla="*/ 2286000 h 2286000"/>
                <a:gd name="connsiteX2" fmla="*/ 1638300 w 2286000"/>
                <a:gd name="connsiteY2" fmla="*/ 2286000 h 2286000"/>
                <a:gd name="connsiteX3" fmla="*/ 0 w 2286000"/>
                <a:gd name="connsiteY3" fmla="*/ 6477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2286000">
                  <a:moveTo>
                    <a:pt x="0" y="0"/>
                  </a:moveTo>
                  <a:cubicBezTo>
                    <a:pt x="1262523" y="0"/>
                    <a:pt x="2286000" y="1023477"/>
                    <a:pt x="2286000" y="2286000"/>
                  </a:cubicBezTo>
                  <a:lnTo>
                    <a:pt x="1638300" y="2286000"/>
                  </a:lnTo>
                  <a:cubicBezTo>
                    <a:pt x="1638300" y="1381192"/>
                    <a:pt x="904808" y="647700"/>
                    <a:pt x="0" y="647700"/>
                  </a:cubicBezTo>
                  <a:close/>
                </a:path>
              </a:pathLst>
            </a:custGeom>
            <a:solidFill>
              <a:srgbClr val="244C89"/>
            </a:solidFill>
            <a:ln w="28575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Bef>
                  <a:spcPct val="0"/>
                </a:spcBef>
                <a:buChar char="•"/>
              </a:pPr>
              <a:endParaRPr lang="zh-CN" altLang="en-US" sz="1600" dirty="0">
                <a:solidFill>
                  <a:srgbClr val="433D3C"/>
                </a:solidFill>
                <a:cs typeface="+mn-ea"/>
                <a:sym typeface="+mn-lt"/>
              </a:endParaRPr>
            </a:p>
          </p:txBody>
        </p:sp>
        <p:sp>
          <p:nvSpPr>
            <p:cNvPr id="53" name="任意多边形 25"/>
            <p:cNvSpPr/>
            <p:nvPr/>
          </p:nvSpPr>
          <p:spPr>
            <a:xfrm rot="5400000" flipH="1" flipV="1">
              <a:off x="5818392" y="3541424"/>
              <a:ext cx="2119824" cy="2119825"/>
            </a:xfrm>
            <a:custGeom>
              <a:avLst/>
              <a:gdLst>
                <a:gd name="connsiteX0" fmla="*/ 0 w 2286000"/>
                <a:gd name="connsiteY0" fmla="*/ 0 h 2286000"/>
                <a:gd name="connsiteX1" fmla="*/ 2286000 w 2286000"/>
                <a:gd name="connsiteY1" fmla="*/ 2286000 h 2286000"/>
                <a:gd name="connsiteX2" fmla="*/ 1638300 w 2286000"/>
                <a:gd name="connsiteY2" fmla="*/ 2286000 h 2286000"/>
                <a:gd name="connsiteX3" fmla="*/ 0 w 2286000"/>
                <a:gd name="connsiteY3" fmla="*/ 6477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2286000">
                  <a:moveTo>
                    <a:pt x="0" y="0"/>
                  </a:moveTo>
                  <a:cubicBezTo>
                    <a:pt x="1262523" y="0"/>
                    <a:pt x="2286000" y="1023477"/>
                    <a:pt x="2286000" y="2286000"/>
                  </a:cubicBezTo>
                  <a:lnTo>
                    <a:pt x="1638300" y="2286000"/>
                  </a:lnTo>
                  <a:cubicBezTo>
                    <a:pt x="1638300" y="1381192"/>
                    <a:pt x="904808" y="647700"/>
                    <a:pt x="0" y="647700"/>
                  </a:cubicBezTo>
                  <a:close/>
                </a:path>
              </a:pathLst>
            </a:custGeom>
            <a:solidFill>
              <a:srgbClr val="244C89"/>
            </a:solidFill>
            <a:ln w="28575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Bef>
                  <a:spcPct val="0"/>
                </a:spcBef>
                <a:buChar char="•"/>
              </a:pPr>
              <a:endParaRPr lang="zh-CN" altLang="en-US" sz="1600" dirty="0">
                <a:solidFill>
                  <a:srgbClr val="433D3C"/>
                </a:solidFill>
                <a:cs typeface="+mn-ea"/>
                <a:sym typeface="+mn-lt"/>
              </a:endParaRPr>
            </a:p>
          </p:txBody>
        </p:sp>
        <p:sp>
          <p:nvSpPr>
            <p:cNvPr id="54" name="任意多边形 26"/>
            <p:cNvSpPr/>
            <p:nvPr/>
          </p:nvSpPr>
          <p:spPr>
            <a:xfrm rot="16200000" flipV="1">
              <a:off x="4294767" y="3541424"/>
              <a:ext cx="2119824" cy="2119825"/>
            </a:xfrm>
            <a:custGeom>
              <a:avLst/>
              <a:gdLst>
                <a:gd name="connsiteX0" fmla="*/ 0 w 2286000"/>
                <a:gd name="connsiteY0" fmla="*/ 0 h 2286000"/>
                <a:gd name="connsiteX1" fmla="*/ 2286000 w 2286000"/>
                <a:gd name="connsiteY1" fmla="*/ 2286000 h 2286000"/>
                <a:gd name="connsiteX2" fmla="*/ 1638300 w 2286000"/>
                <a:gd name="connsiteY2" fmla="*/ 2286000 h 2286000"/>
                <a:gd name="connsiteX3" fmla="*/ 0 w 2286000"/>
                <a:gd name="connsiteY3" fmla="*/ 6477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2286000">
                  <a:moveTo>
                    <a:pt x="0" y="0"/>
                  </a:moveTo>
                  <a:cubicBezTo>
                    <a:pt x="1262523" y="0"/>
                    <a:pt x="2286000" y="1023477"/>
                    <a:pt x="2286000" y="2286000"/>
                  </a:cubicBezTo>
                  <a:lnTo>
                    <a:pt x="1638300" y="2286000"/>
                  </a:lnTo>
                  <a:cubicBezTo>
                    <a:pt x="1638300" y="1381192"/>
                    <a:pt x="904808" y="647700"/>
                    <a:pt x="0" y="647700"/>
                  </a:cubicBezTo>
                  <a:close/>
                </a:path>
              </a:pathLst>
            </a:custGeom>
            <a:solidFill>
              <a:srgbClr val="244C89"/>
            </a:solidFill>
            <a:ln w="28575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Bef>
                  <a:spcPct val="0"/>
                </a:spcBef>
                <a:buChar char="•"/>
              </a:pPr>
              <a:endParaRPr lang="zh-CN" altLang="en-US" sz="1600" dirty="0">
                <a:solidFill>
                  <a:srgbClr val="433D3C"/>
                </a:solidFill>
                <a:cs typeface="+mn-ea"/>
                <a:sym typeface="+mn-lt"/>
              </a:endParaRPr>
            </a:p>
          </p:txBody>
        </p:sp>
        <p:sp>
          <p:nvSpPr>
            <p:cNvPr id="55" name="TextBox 83"/>
            <p:cNvSpPr txBox="1"/>
            <p:nvPr/>
          </p:nvSpPr>
          <p:spPr>
            <a:xfrm>
              <a:off x="5660603" y="3385552"/>
              <a:ext cx="880609" cy="87609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dirty="0">
                  <a:solidFill>
                    <a:srgbClr val="313D51"/>
                  </a:solidFill>
                  <a:latin typeface="+mn-lt"/>
                  <a:ea typeface="+mn-ea"/>
                  <a:cs typeface="+mn-ea"/>
                  <a:sym typeface="+mn-lt"/>
                </a:rPr>
                <a:t>研究计划</a:t>
              </a:r>
              <a:endParaRPr lang="zh-CN" altLang="en-US" dirty="0">
                <a:solidFill>
                  <a:srgbClr val="313D5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" name="Oval 10" descr="1&#10;"/>
            <p:cNvSpPr>
              <a:spLocks noChangeArrowheads="1"/>
            </p:cNvSpPr>
            <p:nvPr/>
          </p:nvSpPr>
          <p:spPr bwMode="auto">
            <a:xfrm>
              <a:off x="5878795" y="2109857"/>
              <a:ext cx="366598" cy="366597"/>
            </a:xfrm>
            <a:prstGeom prst="ellipse">
              <a:avLst/>
            </a:prstGeom>
            <a:solidFill>
              <a:schemeClr val="bg2"/>
            </a:solidFill>
            <a:ln w="28575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ts val="1200"/>
                </a:lnSpc>
              </a:pPr>
              <a:r>
                <a:rPr lang="en-US" altLang="zh-CN" sz="1100" b="1" dirty="0">
                  <a:solidFill>
                    <a:srgbClr val="433D3C"/>
                  </a:solidFill>
                  <a:cs typeface="+mn-ea"/>
                  <a:sym typeface="+mn-lt"/>
                </a:rPr>
                <a:t>1</a:t>
              </a:r>
              <a:endParaRPr lang="zh-CN" altLang="en-US" sz="1100" b="1" dirty="0">
                <a:solidFill>
                  <a:srgbClr val="433D3C"/>
                </a:solidFill>
                <a:cs typeface="+mn-ea"/>
                <a:sym typeface="+mn-lt"/>
              </a:endParaRPr>
            </a:p>
          </p:txBody>
        </p:sp>
        <p:sp>
          <p:nvSpPr>
            <p:cNvPr id="57" name="Oval 10"/>
            <p:cNvSpPr>
              <a:spLocks noChangeArrowheads="1"/>
            </p:cNvSpPr>
            <p:nvPr/>
          </p:nvSpPr>
          <p:spPr bwMode="auto">
            <a:xfrm>
              <a:off x="7439592" y="3657964"/>
              <a:ext cx="366598" cy="366598"/>
            </a:xfrm>
            <a:prstGeom prst="ellipse">
              <a:avLst/>
            </a:prstGeom>
            <a:solidFill>
              <a:schemeClr val="bg2"/>
            </a:solidFill>
            <a:ln w="28575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ts val="1200"/>
                </a:lnSpc>
              </a:pPr>
              <a:r>
                <a:rPr lang="en-US" altLang="zh-CN" sz="1100" b="1" dirty="0">
                  <a:solidFill>
                    <a:srgbClr val="433D3C"/>
                  </a:solidFill>
                  <a:cs typeface="+mn-ea"/>
                  <a:sym typeface="+mn-lt"/>
                </a:rPr>
                <a:t>2</a:t>
              </a:r>
              <a:endParaRPr lang="zh-CN" altLang="en-US" sz="1100" b="1" dirty="0">
                <a:solidFill>
                  <a:srgbClr val="433D3C"/>
                </a:solidFill>
                <a:cs typeface="+mn-ea"/>
                <a:sym typeface="+mn-lt"/>
              </a:endParaRPr>
            </a:p>
          </p:txBody>
        </p:sp>
        <p:sp>
          <p:nvSpPr>
            <p:cNvPr id="58" name="Oval 10"/>
            <p:cNvSpPr>
              <a:spLocks noChangeArrowheads="1"/>
            </p:cNvSpPr>
            <p:nvPr/>
          </p:nvSpPr>
          <p:spPr bwMode="auto">
            <a:xfrm>
              <a:off x="5929551" y="5180694"/>
              <a:ext cx="366598" cy="366598"/>
            </a:xfrm>
            <a:prstGeom prst="ellipse">
              <a:avLst/>
            </a:prstGeom>
            <a:solidFill>
              <a:schemeClr val="bg2"/>
            </a:solidFill>
            <a:ln w="28575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ts val="1200"/>
                </a:lnSpc>
              </a:pPr>
              <a:r>
                <a:rPr lang="en-US" altLang="zh-CN" sz="1100" b="1" dirty="0">
                  <a:solidFill>
                    <a:srgbClr val="433D3C"/>
                  </a:solidFill>
                  <a:cs typeface="+mn-ea"/>
                  <a:sym typeface="+mn-lt"/>
                </a:rPr>
                <a:t>3</a:t>
              </a:r>
              <a:endParaRPr lang="zh-CN" altLang="en-US" sz="1100" b="1" dirty="0">
                <a:solidFill>
                  <a:srgbClr val="433D3C"/>
                </a:solidFill>
                <a:cs typeface="+mn-ea"/>
                <a:sym typeface="+mn-lt"/>
              </a:endParaRPr>
            </a:p>
          </p:txBody>
        </p:sp>
        <p:sp>
          <p:nvSpPr>
            <p:cNvPr id="59" name="Oval 10"/>
            <p:cNvSpPr>
              <a:spLocks noChangeArrowheads="1"/>
            </p:cNvSpPr>
            <p:nvPr/>
          </p:nvSpPr>
          <p:spPr bwMode="auto">
            <a:xfrm>
              <a:off x="4406821" y="3657964"/>
              <a:ext cx="366598" cy="366597"/>
            </a:xfrm>
            <a:prstGeom prst="ellipse">
              <a:avLst/>
            </a:prstGeom>
            <a:solidFill>
              <a:schemeClr val="bg2"/>
            </a:solidFill>
            <a:ln w="28575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ts val="1200"/>
                </a:lnSpc>
              </a:pPr>
              <a:r>
                <a:rPr lang="en-US" altLang="zh-CN" sz="1100" b="1" dirty="0">
                  <a:solidFill>
                    <a:srgbClr val="433D3C"/>
                  </a:solidFill>
                  <a:cs typeface="+mn-ea"/>
                  <a:sym typeface="+mn-lt"/>
                </a:rPr>
                <a:t>4</a:t>
              </a:r>
              <a:endParaRPr lang="zh-CN" altLang="en-US" sz="1100" b="1" dirty="0">
                <a:solidFill>
                  <a:srgbClr val="433D3C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94124" y="2394258"/>
            <a:ext cx="2994273" cy="1251889"/>
            <a:chOff x="1334203" y="1233230"/>
            <a:chExt cx="3715966" cy="1479259"/>
          </a:xfrm>
        </p:grpSpPr>
        <p:sp>
          <p:nvSpPr>
            <p:cNvPr id="4" name="TextBox 76"/>
            <p:cNvSpPr txBox="1"/>
            <p:nvPr/>
          </p:nvSpPr>
          <p:spPr>
            <a:xfrm>
              <a:off x="2826474" y="1233230"/>
              <a:ext cx="2223695" cy="456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defRPr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rgbClr val="313D51"/>
                  </a:solidFill>
                  <a:latin typeface="+mn-lt"/>
                  <a:ea typeface="+mn-ea"/>
                  <a:cs typeface="+mn-ea"/>
                  <a:sym typeface="+mn-lt"/>
                </a:rPr>
                <a:t>2023.5-2023.9</a:t>
              </a:r>
              <a:endParaRPr lang="en-US" altLang="zh-CN" sz="1600" dirty="0">
                <a:solidFill>
                  <a:srgbClr val="313D5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334203" y="1689039"/>
              <a:ext cx="3715965" cy="1023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lnSpc>
                  <a:spcPct val="130000"/>
                </a:lnSpc>
                <a:defRPr sz="140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撰写毕业论文并对论文中的方法进行实现论证，验证方法的可行性和检验实验效果。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791815" y="2394259"/>
            <a:ext cx="2852541" cy="1251885"/>
            <a:chOff x="7630668" y="1233230"/>
            <a:chExt cx="3343470" cy="1479254"/>
          </a:xfrm>
        </p:grpSpPr>
        <p:sp>
          <p:nvSpPr>
            <p:cNvPr id="14" name="TextBox 76"/>
            <p:cNvSpPr txBox="1"/>
            <p:nvPr/>
          </p:nvSpPr>
          <p:spPr>
            <a:xfrm>
              <a:off x="7630668" y="1233230"/>
              <a:ext cx="2096021" cy="456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b="1" dirty="0">
                  <a:solidFill>
                    <a:srgbClr val="313D51"/>
                  </a:solidFill>
                  <a:cs typeface="+mn-ea"/>
                  <a:sym typeface="+mn-lt"/>
                </a:rPr>
                <a:t>2023.10-2023.12</a:t>
              </a:r>
              <a:endParaRPr lang="en-US" altLang="zh-CN" sz="1600" b="1" dirty="0">
                <a:solidFill>
                  <a:srgbClr val="313D51"/>
                </a:solidFill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630669" y="1689035"/>
              <a:ext cx="3343469" cy="1023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ct val="100000"/>
                </a:lnSpc>
                <a:defRPr sz="160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修改毕业论文；并对实验进行总结，对比实验效果，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并确定实验结果，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完成系统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开发。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7466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4408"/>
            <a:ext cx="12192000" cy="28838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20610" y="3156231"/>
            <a:ext cx="48814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黑体" panose="02010609060101010101" pitchFamily="49" charset="-122"/>
                <a:ea typeface="黑体" panose="02010609060101010101" pitchFamily="49" charset="-122"/>
              </a:rPr>
              <a:t>谢谢大家</a:t>
            </a:r>
            <a:r>
              <a:rPr lang="en-US" altLang="zh-CN" sz="6000" dirty="0"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  <a:endParaRPr lang="zh-CN" altLang="en-US" sz="6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7466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41477"/>
            <a:ext cx="12192000" cy="316523"/>
          </a:xfrm>
          <a:prstGeom prst="rect">
            <a:avLst/>
          </a:prstGeom>
        </p:spPr>
      </p:pic>
      <p:sp>
        <p:nvSpPr>
          <p:cNvPr id="4" name="TextBox 164"/>
          <p:cNvSpPr txBox="1">
            <a:spLocks noChangeArrowheads="1"/>
          </p:cNvSpPr>
          <p:nvPr/>
        </p:nvSpPr>
        <p:spPr bwMode="auto">
          <a:xfrm>
            <a:off x="228600" y="899309"/>
            <a:ext cx="161621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000">
                <a:latin typeface="Copperplate Gothic Bold" panose="020E07050202060204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5400" b="1" spc="169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riam" panose="020B0502050101010101" pitchFamily="34" charset="-79"/>
              </a:rPr>
              <a:t>目录</a:t>
            </a:r>
            <a:endParaRPr lang="zh-CN" altLang="en-US" sz="5400" b="1" spc="169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riam" panose="020B0502050101010101" pitchFamily="34" charset="-79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066126"/>
            <a:ext cx="114300" cy="6191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1" name="TextBox 93"/>
          <p:cNvSpPr txBox="1"/>
          <p:nvPr/>
        </p:nvSpPr>
        <p:spPr bwMode="auto">
          <a:xfrm>
            <a:off x="1152343" y="1407801"/>
            <a:ext cx="2512291" cy="369332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1800" dirty="0">
                <a:solidFill>
                  <a:srgbClr val="414141"/>
                </a:solidFill>
              </a:rPr>
              <a:t>Contents</a:t>
            </a:r>
            <a:endParaRPr lang="zh-CN" altLang="en-US" sz="1800" dirty="0">
              <a:solidFill>
                <a:srgbClr val="414141"/>
              </a:solidFill>
            </a:endParaRPr>
          </a:p>
        </p:txBody>
      </p:sp>
      <p:sp>
        <p:nvSpPr>
          <p:cNvPr id="19" name="任意多边形 40"/>
          <p:cNvSpPr/>
          <p:nvPr/>
        </p:nvSpPr>
        <p:spPr>
          <a:xfrm flipV="1">
            <a:off x="3028950" y="1592467"/>
            <a:ext cx="9163050" cy="92784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631916" y="2930311"/>
            <a:ext cx="4443465" cy="617855"/>
            <a:chOff x="2870125" y="1190179"/>
            <a:chExt cx="4443465" cy="617855"/>
          </a:xfrm>
          <a:solidFill>
            <a:schemeClr val="bg1"/>
          </a:solidFill>
        </p:grpSpPr>
        <p:sp>
          <p:nvSpPr>
            <p:cNvPr id="21" name="矩形 20"/>
            <p:cNvSpPr/>
            <p:nvPr/>
          </p:nvSpPr>
          <p:spPr>
            <a:xfrm>
              <a:off x="2870125" y="1190179"/>
              <a:ext cx="4443465" cy="6178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2" name="TextBox 93"/>
            <p:cNvSpPr txBox="1"/>
            <p:nvPr/>
          </p:nvSpPr>
          <p:spPr bwMode="auto">
            <a:xfrm>
              <a:off x="3590550" y="1213846"/>
              <a:ext cx="3068049" cy="521970"/>
            </a:xfrm>
            <a:prstGeom prst="rect">
              <a:avLst/>
            </a:prstGeom>
            <a:grp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zh-CN" altLang="en-US" sz="2800" dirty="0">
                  <a:solidFill>
                    <a:schemeClr val="tx1"/>
                  </a:solidFill>
                </a:rPr>
                <a:t>研究内容与目标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890277" y="1910993"/>
            <a:ext cx="714674" cy="619724"/>
            <a:chOff x="2128486" y="1245445"/>
            <a:chExt cx="714674" cy="619724"/>
          </a:xfrm>
          <a:solidFill>
            <a:schemeClr val="accent1"/>
          </a:solidFill>
        </p:grpSpPr>
        <p:sp>
          <p:nvSpPr>
            <p:cNvPr id="24" name="矩形 23"/>
            <p:cNvSpPr/>
            <p:nvPr/>
          </p:nvSpPr>
          <p:spPr>
            <a:xfrm>
              <a:off x="2128486" y="1245445"/>
              <a:ext cx="714674" cy="617855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5" name="TextBox 93"/>
            <p:cNvSpPr txBox="1"/>
            <p:nvPr/>
          </p:nvSpPr>
          <p:spPr bwMode="auto">
            <a:xfrm>
              <a:off x="2264662" y="1280394"/>
              <a:ext cx="413407" cy="584775"/>
            </a:xfrm>
            <a:prstGeom prst="rect">
              <a:avLst/>
            </a:prstGeom>
            <a:grp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</a:rPr>
                <a:t>1</a:t>
              </a:r>
              <a:endParaRPr lang="zh-CN" altLang="en-US" sz="3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664634" y="1929401"/>
            <a:ext cx="4443465" cy="617855"/>
            <a:chOff x="2843160" y="1245444"/>
            <a:chExt cx="4443465" cy="617855"/>
          </a:xfrm>
          <a:solidFill>
            <a:schemeClr val="bg1"/>
          </a:solidFill>
        </p:grpSpPr>
        <p:sp>
          <p:nvSpPr>
            <p:cNvPr id="27" name="矩形 26"/>
            <p:cNvSpPr/>
            <p:nvPr/>
          </p:nvSpPr>
          <p:spPr>
            <a:xfrm>
              <a:off x="2843160" y="1245444"/>
              <a:ext cx="4443465" cy="6178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8" name="TextBox 93"/>
            <p:cNvSpPr txBox="1"/>
            <p:nvPr/>
          </p:nvSpPr>
          <p:spPr bwMode="auto">
            <a:xfrm>
              <a:off x="3498144" y="1288138"/>
              <a:ext cx="3068049" cy="521970"/>
            </a:xfrm>
            <a:prstGeom prst="rect">
              <a:avLst/>
            </a:prstGeom>
            <a:grp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en-US" altLang="zh-CN" sz="2800" dirty="0">
                  <a:solidFill>
                    <a:schemeClr val="tx1"/>
                  </a:solidFill>
                </a:rPr>
                <a:t>  </a:t>
              </a:r>
              <a:r>
                <a:rPr lang="zh-CN" altLang="en-US" sz="2800" dirty="0">
                  <a:solidFill>
                    <a:schemeClr val="tx1"/>
                  </a:solidFill>
                </a:rPr>
                <a:t>选题背景及意义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875819" y="2906661"/>
            <a:ext cx="714674" cy="619724"/>
            <a:chOff x="2128486" y="1245445"/>
            <a:chExt cx="714674" cy="619724"/>
          </a:xfrm>
          <a:solidFill>
            <a:schemeClr val="accent1"/>
          </a:solidFill>
        </p:grpSpPr>
        <p:sp>
          <p:nvSpPr>
            <p:cNvPr id="30" name="矩形 29"/>
            <p:cNvSpPr/>
            <p:nvPr/>
          </p:nvSpPr>
          <p:spPr>
            <a:xfrm>
              <a:off x="2128486" y="1245445"/>
              <a:ext cx="714674" cy="617855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1" name="TextBox 93"/>
            <p:cNvSpPr txBox="1"/>
            <p:nvPr/>
          </p:nvSpPr>
          <p:spPr bwMode="auto">
            <a:xfrm>
              <a:off x="2264662" y="1280394"/>
              <a:ext cx="413407" cy="584775"/>
            </a:xfrm>
            <a:prstGeom prst="rect">
              <a:avLst/>
            </a:prstGeom>
            <a:grp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</a:rPr>
                <a:t>2</a:t>
              </a:r>
              <a:endParaRPr lang="zh-CN" altLang="en-US" sz="3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565475" y="3974750"/>
            <a:ext cx="4443465" cy="617855"/>
            <a:chOff x="2843160" y="1245444"/>
            <a:chExt cx="4443465" cy="617855"/>
          </a:xfrm>
          <a:solidFill>
            <a:schemeClr val="bg1"/>
          </a:solidFill>
        </p:grpSpPr>
        <p:sp>
          <p:nvSpPr>
            <p:cNvPr id="33" name="矩形 32"/>
            <p:cNvSpPr/>
            <p:nvPr/>
          </p:nvSpPr>
          <p:spPr>
            <a:xfrm>
              <a:off x="2843160" y="1245444"/>
              <a:ext cx="4443465" cy="6178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4" name="TextBox 93"/>
            <p:cNvSpPr txBox="1"/>
            <p:nvPr/>
          </p:nvSpPr>
          <p:spPr bwMode="auto">
            <a:xfrm>
              <a:off x="3715970" y="1248265"/>
              <a:ext cx="3068049" cy="521970"/>
            </a:xfrm>
            <a:prstGeom prst="rect">
              <a:avLst/>
            </a:prstGeom>
            <a:grp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zh-CN" altLang="en-US" sz="2800" dirty="0">
                  <a:solidFill>
                    <a:schemeClr val="tx1"/>
                  </a:solidFill>
                </a:rPr>
                <a:t>研究方案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75819" y="3944297"/>
            <a:ext cx="714674" cy="619724"/>
            <a:chOff x="2128486" y="1245445"/>
            <a:chExt cx="714674" cy="619724"/>
          </a:xfrm>
          <a:solidFill>
            <a:schemeClr val="accent1"/>
          </a:solidFill>
        </p:grpSpPr>
        <p:sp>
          <p:nvSpPr>
            <p:cNvPr id="36" name="矩形 35"/>
            <p:cNvSpPr/>
            <p:nvPr/>
          </p:nvSpPr>
          <p:spPr>
            <a:xfrm>
              <a:off x="2128486" y="1245445"/>
              <a:ext cx="714674" cy="617855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7" name="TextBox 93"/>
            <p:cNvSpPr txBox="1"/>
            <p:nvPr/>
          </p:nvSpPr>
          <p:spPr bwMode="auto">
            <a:xfrm>
              <a:off x="2264662" y="1280394"/>
              <a:ext cx="413407" cy="584775"/>
            </a:xfrm>
            <a:prstGeom prst="rect">
              <a:avLst/>
            </a:prstGeom>
            <a:grp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</a:rPr>
                <a:t>3</a:t>
              </a:r>
              <a:endParaRPr lang="zh-CN" altLang="en-US" sz="3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594598" y="4885566"/>
            <a:ext cx="4443465" cy="617855"/>
            <a:chOff x="2843160" y="1245444"/>
            <a:chExt cx="4443465" cy="617855"/>
          </a:xfrm>
          <a:solidFill>
            <a:schemeClr val="bg1"/>
          </a:solidFill>
        </p:grpSpPr>
        <p:sp>
          <p:nvSpPr>
            <p:cNvPr id="39" name="矩形 38"/>
            <p:cNvSpPr/>
            <p:nvPr/>
          </p:nvSpPr>
          <p:spPr>
            <a:xfrm>
              <a:off x="2843160" y="1245444"/>
              <a:ext cx="4443465" cy="6178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0" name="TextBox 93"/>
            <p:cNvSpPr txBox="1"/>
            <p:nvPr/>
          </p:nvSpPr>
          <p:spPr bwMode="auto">
            <a:xfrm>
              <a:off x="3601205" y="1316372"/>
              <a:ext cx="3068049" cy="521970"/>
            </a:xfrm>
            <a:prstGeom prst="rect">
              <a:avLst/>
            </a:prstGeom>
            <a:grp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en-US" altLang="zh-CN" sz="2800" dirty="0">
                  <a:solidFill>
                    <a:schemeClr val="tx1"/>
                  </a:solidFill>
                </a:rPr>
                <a:t>  </a:t>
              </a:r>
              <a:r>
                <a:rPr lang="zh-CN" altLang="en-US" sz="2800" dirty="0">
                  <a:solidFill>
                    <a:schemeClr val="tx1"/>
                  </a:solidFill>
                </a:rPr>
                <a:t>研究计划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880264" y="4865368"/>
            <a:ext cx="714674" cy="619724"/>
            <a:chOff x="2128486" y="1245445"/>
            <a:chExt cx="714674" cy="619724"/>
          </a:xfrm>
          <a:solidFill>
            <a:schemeClr val="accent1"/>
          </a:solidFill>
        </p:grpSpPr>
        <p:sp>
          <p:nvSpPr>
            <p:cNvPr id="42" name="矩形 41"/>
            <p:cNvSpPr/>
            <p:nvPr/>
          </p:nvSpPr>
          <p:spPr>
            <a:xfrm>
              <a:off x="2128486" y="1245445"/>
              <a:ext cx="714674" cy="617855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3" name="TextBox 93"/>
            <p:cNvSpPr txBox="1"/>
            <p:nvPr/>
          </p:nvSpPr>
          <p:spPr bwMode="auto">
            <a:xfrm>
              <a:off x="2264662" y="1280394"/>
              <a:ext cx="413407" cy="584775"/>
            </a:xfrm>
            <a:prstGeom prst="rect">
              <a:avLst/>
            </a:prstGeom>
            <a:grp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</a:rPr>
                <a:t>4</a:t>
              </a:r>
              <a:endParaRPr lang="zh-CN" altLang="en-US" sz="3200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7466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41477"/>
            <a:ext cx="12192000" cy="31652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1066126"/>
            <a:ext cx="114300" cy="6191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051312" y="2443843"/>
            <a:ext cx="13115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01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911483" y="2716242"/>
            <a:ext cx="4238307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选题意义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4552445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5034394" y="3531006"/>
            <a:ext cx="1282439" cy="2418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lvl="1" indent="-228600">
              <a:lnSpc>
                <a:spcPct val="12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研究背景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034394" y="4053932"/>
            <a:ext cx="1582477" cy="2366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lvl="1" indent="-228600">
              <a:lnSpc>
                <a:spcPct val="12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研究问题导向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/>
      <p:bldP spid="47" grpId="0"/>
      <p:bldP spid="49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7466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4408"/>
            <a:ext cx="12192000" cy="2883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1025066"/>
            <a:ext cx="197306" cy="533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7305" y="996959"/>
            <a:ext cx="739359" cy="561508"/>
            <a:chOff x="190500" y="190850"/>
            <a:chExt cx="727428" cy="589615"/>
          </a:xfrm>
          <a:solidFill>
            <a:schemeClr val="accent1"/>
          </a:solidFill>
        </p:grpSpPr>
        <p:sp>
          <p:nvSpPr>
            <p:cNvPr id="10" name="矩形 9"/>
            <p:cNvSpPr/>
            <p:nvPr/>
          </p:nvSpPr>
          <p:spPr>
            <a:xfrm>
              <a:off x="190500" y="190850"/>
              <a:ext cx="727428" cy="5334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" name="TextBox 93"/>
            <p:cNvSpPr txBox="1"/>
            <p:nvPr/>
          </p:nvSpPr>
          <p:spPr bwMode="auto">
            <a:xfrm>
              <a:off x="190500" y="195690"/>
              <a:ext cx="727428" cy="584775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</a:rPr>
                <a:t>1</a:t>
              </a:r>
              <a:endParaRPr lang="zh-CN" altLang="en-US" sz="3200" dirty="0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93"/>
          <p:cNvSpPr txBox="1"/>
          <p:nvPr/>
        </p:nvSpPr>
        <p:spPr bwMode="auto">
          <a:xfrm>
            <a:off x="936665" y="1176425"/>
            <a:ext cx="2512291" cy="4603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>
                <a:solidFill>
                  <a:srgbClr val="414141"/>
                </a:solidFill>
              </a:rPr>
              <a:t>研究背景</a:t>
            </a:r>
            <a:endParaRPr lang="zh-CN" altLang="en-US" dirty="0">
              <a:solidFill>
                <a:srgbClr val="414141"/>
              </a:solidFill>
            </a:endParaRPr>
          </a:p>
        </p:txBody>
      </p:sp>
      <p:sp>
        <p:nvSpPr>
          <p:cNvPr id="13" name="任意多边形 61"/>
          <p:cNvSpPr/>
          <p:nvPr/>
        </p:nvSpPr>
        <p:spPr>
          <a:xfrm>
            <a:off x="3362644" y="1547782"/>
            <a:ext cx="8829356" cy="45719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97305" y="996959"/>
            <a:ext cx="739359" cy="589385"/>
            <a:chOff x="190500" y="190850"/>
            <a:chExt cx="727428" cy="618887"/>
          </a:xfrm>
          <a:solidFill>
            <a:schemeClr val="accent1"/>
          </a:solidFill>
        </p:grpSpPr>
        <p:sp>
          <p:nvSpPr>
            <p:cNvPr id="15" name="矩形 14"/>
            <p:cNvSpPr/>
            <p:nvPr/>
          </p:nvSpPr>
          <p:spPr>
            <a:xfrm>
              <a:off x="190500" y="190850"/>
              <a:ext cx="727428" cy="5334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6" name="TextBox 93"/>
            <p:cNvSpPr txBox="1"/>
            <p:nvPr/>
          </p:nvSpPr>
          <p:spPr bwMode="auto">
            <a:xfrm>
              <a:off x="190500" y="195690"/>
              <a:ext cx="727428" cy="61404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</a:rPr>
                <a:t>1</a:t>
              </a:r>
              <a:endParaRPr lang="zh-CN" altLang="en-US" sz="3200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336165" y="4375785"/>
            <a:ext cx="7560945" cy="15062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just"/>
            <a:r>
              <a:rPr lang="en-US" altLang="zh-CN"/>
              <a:t>      </a:t>
            </a:r>
            <a:r>
              <a:rPr lang="zh-CN" altLang="en-US"/>
              <a:t>基于图神经网络研究个体或群体的轨迹，发现其活动中蕴含的空间认识规律及空间行为和交互模式，建立以人为本的地理信息服务，进而支持个体或群体时空行为决策，已成为地理信息科学研究的前沿问题。此类研究也将为联系“计量”和“行为”两个地理学思想流派以及重新审视人“上—地”关系提供一个全新的视角，从而推动理论地理学的进一步发展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36165" y="1833880"/>
            <a:ext cx="756158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 altLang="zh-CN"/>
              <a:t>      </a:t>
            </a:r>
            <a:r>
              <a:rPr lang="zh-CN" altLang="en-US"/>
              <a:t>伴随着神经网络与高性能计算技术的不断发展，交叉学科研究的推进，越来越多的地理信息已经被计算机技术所处理，学科交叉的结果是给地理学科的发展提供了不同的方向。其中轨迹数据隐含了丰富的城市信息，往往规模巨大且来源广泛。轨迹数据主要包括人类活动轨迹数据、交通轨迹数据、动物活动轨迹数据和自然现象轨迹数据。主要研究交通轨迹数据中的高速出行</a:t>
            </a:r>
            <a:r>
              <a:rPr lang="zh-CN" altLang="en-US"/>
              <a:t>数据。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7466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4408"/>
            <a:ext cx="12192000" cy="2883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1025066"/>
            <a:ext cx="197306" cy="533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7305" y="996959"/>
            <a:ext cx="739359" cy="561508"/>
            <a:chOff x="190500" y="190850"/>
            <a:chExt cx="727428" cy="589615"/>
          </a:xfrm>
          <a:solidFill>
            <a:schemeClr val="accent1"/>
          </a:solidFill>
        </p:grpSpPr>
        <p:sp>
          <p:nvSpPr>
            <p:cNvPr id="10" name="矩形 9"/>
            <p:cNvSpPr/>
            <p:nvPr/>
          </p:nvSpPr>
          <p:spPr>
            <a:xfrm>
              <a:off x="190500" y="190850"/>
              <a:ext cx="727428" cy="5334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" name="TextBox 93"/>
            <p:cNvSpPr txBox="1"/>
            <p:nvPr/>
          </p:nvSpPr>
          <p:spPr bwMode="auto">
            <a:xfrm>
              <a:off x="190500" y="195690"/>
              <a:ext cx="727428" cy="584775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</a:rPr>
                <a:t>1</a:t>
              </a:r>
              <a:endParaRPr lang="zh-CN" altLang="en-US" sz="3200" dirty="0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93"/>
          <p:cNvSpPr txBox="1"/>
          <p:nvPr/>
        </p:nvSpPr>
        <p:spPr bwMode="auto">
          <a:xfrm>
            <a:off x="936665" y="1176425"/>
            <a:ext cx="2512291" cy="4603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>
                <a:solidFill>
                  <a:srgbClr val="414141"/>
                </a:solidFill>
              </a:rPr>
              <a:t>研究</a:t>
            </a:r>
            <a:r>
              <a:rPr lang="zh-CN" altLang="en-US" dirty="0">
                <a:solidFill>
                  <a:srgbClr val="414141"/>
                </a:solidFill>
              </a:rPr>
              <a:t>问题导向</a:t>
            </a:r>
            <a:endParaRPr lang="zh-CN" altLang="en-US" dirty="0">
              <a:solidFill>
                <a:srgbClr val="414141"/>
              </a:solidFill>
            </a:endParaRPr>
          </a:p>
        </p:txBody>
      </p:sp>
      <p:sp>
        <p:nvSpPr>
          <p:cNvPr id="13" name="任意多边形 61"/>
          <p:cNvSpPr/>
          <p:nvPr/>
        </p:nvSpPr>
        <p:spPr>
          <a:xfrm>
            <a:off x="3362644" y="1547782"/>
            <a:ext cx="8829356" cy="45719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97305" y="996959"/>
            <a:ext cx="739359" cy="589385"/>
            <a:chOff x="190500" y="190850"/>
            <a:chExt cx="727428" cy="618887"/>
          </a:xfrm>
          <a:solidFill>
            <a:schemeClr val="accent1"/>
          </a:solidFill>
        </p:grpSpPr>
        <p:sp>
          <p:nvSpPr>
            <p:cNvPr id="15" name="矩形 14"/>
            <p:cNvSpPr/>
            <p:nvPr/>
          </p:nvSpPr>
          <p:spPr>
            <a:xfrm>
              <a:off x="190500" y="190850"/>
              <a:ext cx="727428" cy="5334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6" name="TextBox 93"/>
            <p:cNvSpPr txBox="1"/>
            <p:nvPr/>
          </p:nvSpPr>
          <p:spPr bwMode="auto">
            <a:xfrm>
              <a:off x="190500" y="195690"/>
              <a:ext cx="727428" cy="61404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</a:rPr>
                <a:t>1</a:t>
              </a:r>
              <a:endParaRPr lang="zh-CN" altLang="en-US" sz="3200" dirty="0">
                <a:solidFill>
                  <a:prstClr val="white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89635" y="1943735"/>
            <a:ext cx="72180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 altLang="zh-CN"/>
              <a:t>      </a:t>
            </a:r>
            <a:r>
              <a:rPr lang="zh-CN" altLang="en-US"/>
              <a:t>某市国庆七天高速公路收费站车辆信息</a:t>
            </a:r>
            <a:r>
              <a:rPr lang="zh-CN" altLang="en-US">
                <a:sym typeface="+mn-ea"/>
              </a:rPr>
              <a:t>记录</a:t>
            </a:r>
            <a:r>
              <a:rPr lang="zh-CN" altLang="en-US"/>
              <a:t>，我们提取其中车辆的上高速和下高速的路口信息，转换成车辆的行驶轨迹</a:t>
            </a:r>
            <a:r>
              <a:rPr lang="zh-CN" altLang="en-US"/>
              <a:t>有向图。</a:t>
            </a:r>
            <a:endParaRPr lang="zh-CN" altLang="en-US"/>
          </a:p>
        </p:txBody>
      </p:sp>
      <p:pic>
        <p:nvPicPr>
          <p:cNvPr id="5" name="图片 4" descr="1"/>
          <p:cNvPicPr>
            <a:picLocks noChangeAspect="1"/>
          </p:cNvPicPr>
          <p:nvPr/>
        </p:nvPicPr>
        <p:blipFill>
          <a:blip r:embed="rId3"/>
          <a:srcRect l="13182" t="14206" r="6907" b="9441"/>
          <a:stretch>
            <a:fillRect/>
          </a:stretch>
        </p:blipFill>
        <p:spPr>
          <a:xfrm>
            <a:off x="1602105" y="3739515"/>
            <a:ext cx="2875280" cy="206121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477385" y="6191250"/>
            <a:ext cx="1910080" cy="395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/>
              <a:t>车辆轨迹</a:t>
            </a:r>
            <a:r>
              <a:rPr lang="zh-CN" altLang="en-US"/>
              <a:t>图</a:t>
            </a:r>
            <a:endParaRPr lang="zh-CN" altLang="en-US"/>
          </a:p>
        </p:txBody>
      </p:sp>
      <p:pic>
        <p:nvPicPr>
          <p:cNvPr id="2" name="图片 1" descr="56"/>
          <p:cNvPicPr>
            <a:picLocks noChangeAspect="1"/>
          </p:cNvPicPr>
          <p:nvPr/>
        </p:nvPicPr>
        <p:blipFill>
          <a:blip r:embed="rId4"/>
          <a:srcRect l="14497" t="15075" r="11979" b="10720"/>
          <a:stretch>
            <a:fillRect/>
          </a:stretch>
        </p:blipFill>
        <p:spPr>
          <a:xfrm>
            <a:off x="5095240" y="3788410"/>
            <a:ext cx="2829560" cy="2141855"/>
          </a:xfrm>
          <a:prstGeom prst="rect">
            <a:avLst/>
          </a:prstGeom>
        </p:spPr>
      </p:pic>
      <p:pic>
        <p:nvPicPr>
          <p:cNvPr id="18" name="图片 17" descr="68"/>
          <p:cNvPicPr>
            <a:picLocks noChangeAspect="1"/>
          </p:cNvPicPr>
          <p:nvPr/>
        </p:nvPicPr>
        <p:blipFill>
          <a:blip r:embed="rId5"/>
          <a:srcRect l="13074" t="14454" r="13307" b="13673"/>
          <a:stretch>
            <a:fillRect/>
          </a:stretch>
        </p:blipFill>
        <p:spPr>
          <a:xfrm>
            <a:off x="8661400" y="3685540"/>
            <a:ext cx="2777490" cy="20148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7466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4408"/>
            <a:ext cx="12192000" cy="288389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885402" y="2443843"/>
            <a:ext cx="164339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3800">
                <a:solidFill>
                  <a:schemeClr val="bg1"/>
                </a:solidFill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911483" y="2716242"/>
            <a:ext cx="4238307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研究内容与目标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9"/>
          <p:cNvSpPr txBox="1"/>
          <p:nvPr/>
        </p:nvSpPr>
        <p:spPr>
          <a:xfrm>
            <a:off x="5034394" y="3531006"/>
            <a:ext cx="1282439" cy="2366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lvl="1" indent="-228600">
              <a:lnSpc>
                <a:spcPct val="12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研究内容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文本框 11"/>
          <p:cNvSpPr txBox="1"/>
          <p:nvPr/>
        </p:nvSpPr>
        <p:spPr>
          <a:xfrm>
            <a:off x="5034394" y="4053932"/>
            <a:ext cx="1582477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lvl="1" indent="-228600">
              <a:lnSpc>
                <a:spcPct val="12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拟解决关键问题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/>
      <p:bldP spid="23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7466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4408"/>
            <a:ext cx="12192000" cy="2883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1025066"/>
            <a:ext cx="197306" cy="533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7305" y="996959"/>
            <a:ext cx="739359" cy="589385"/>
            <a:chOff x="190500" y="190850"/>
            <a:chExt cx="727428" cy="618887"/>
          </a:xfrm>
          <a:solidFill>
            <a:schemeClr val="accent1"/>
          </a:solidFill>
        </p:grpSpPr>
        <p:sp>
          <p:nvSpPr>
            <p:cNvPr id="10" name="矩形 9"/>
            <p:cNvSpPr/>
            <p:nvPr/>
          </p:nvSpPr>
          <p:spPr>
            <a:xfrm>
              <a:off x="190500" y="190850"/>
              <a:ext cx="727428" cy="5334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" name="TextBox 93"/>
            <p:cNvSpPr txBox="1"/>
            <p:nvPr/>
          </p:nvSpPr>
          <p:spPr bwMode="auto">
            <a:xfrm>
              <a:off x="190500" y="195690"/>
              <a:ext cx="727428" cy="61404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</a:rPr>
                <a:t>2</a:t>
              </a:r>
              <a:endParaRPr lang="zh-CN" altLang="en-US" sz="3200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任意多边形 61"/>
          <p:cNvSpPr/>
          <p:nvPr/>
        </p:nvSpPr>
        <p:spPr>
          <a:xfrm>
            <a:off x="2324391" y="1547782"/>
            <a:ext cx="9867609" cy="45719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1" name="TextBox 93"/>
          <p:cNvSpPr txBox="1"/>
          <p:nvPr/>
        </p:nvSpPr>
        <p:spPr bwMode="auto">
          <a:xfrm>
            <a:off x="936666" y="1176427"/>
            <a:ext cx="1499407" cy="4603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>
                <a:solidFill>
                  <a:srgbClr val="414141"/>
                </a:solidFill>
              </a:rPr>
              <a:t>研究内容</a:t>
            </a:r>
            <a:endParaRPr lang="zh-CN" altLang="en-US" dirty="0">
              <a:solidFill>
                <a:srgbClr val="41414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2782570" y="2102485"/>
            <a:ext cx="7433945" cy="16960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just"/>
            <a:r>
              <a:rPr lang="en-US" altLang="zh-CN"/>
              <a:t>      </a:t>
            </a:r>
            <a:r>
              <a:rPr lang="zh-CN" altLang="en-US"/>
              <a:t>基于图编辑距离的车辆旅游轨迹聚类算法通过改进GED（图编辑距离）来衡量两个车辆轨迹之间的相似度，使用图神经网络SIMGNN模型将求两个轨迹之间的相似度问题转换为一个可学习问题，提高了计算两个轨迹之间相似度的效率，得出每两个车辆轨迹之间的相似度得分，再使用DBSCAN、K-Means聚类算法进行聚类，分析聚类结果从而得到不同簇</a:t>
            </a:r>
            <a:r>
              <a:rPr lang="zh-CN" altLang="en-US"/>
              <a:t>内车辆运动轨迹的规律。</a:t>
            </a:r>
            <a:endParaRPr lang="zh-CN" altLang="en-US"/>
          </a:p>
        </p:txBody>
      </p:sp>
      <p:pic>
        <p:nvPicPr>
          <p:cNvPr id="12" name="图片 11" descr="1"/>
          <p:cNvPicPr>
            <a:picLocks noChangeAspect="1"/>
          </p:cNvPicPr>
          <p:nvPr/>
        </p:nvPicPr>
        <p:blipFill>
          <a:blip r:embed="rId4"/>
          <a:srcRect l="13162" t="13773" r="12424" b="13383"/>
          <a:stretch>
            <a:fillRect/>
          </a:stretch>
        </p:blipFill>
        <p:spPr>
          <a:xfrm>
            <a:off x="1139190" y="4079875"/>
            <a:ext cx="1190625" cy="874395"/>
          </a:xfrm>
          <a:prstGeom prst="rect">
            <a:avLst/>
          </a:prstGeom>
        </p:spPr>
      </p:pic>
      <p:pic>
        <p:nvPicPr>
          <p:cNvPr id="14" name="图片 13" descr="15"/>
          <p:cNvPicPr>
            <a:picLocks noChangeAspect="1"/>
          </p:cNvPicPr>
          <p:nvPr/>
        </p:nvPicPr>
        <p:blipFill>
          <a:blip r:embed="rId5"/>
          <a:srcRect l="12522" t="14685" r="11838" b="11950"/>
          <a:stretch>
            <a:fillRect/>
          </a:stretch>
        </p:blipFill>
        <p:spPr>
          <a:xfrm>
            <a:off x="1083945" y="5461635"/>
            <a:ext cx="1245870" cy="90614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350260" y="4950460"/>
            <a:ext cx="1787525" cy="4083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经过相似度</a:t>
            </a:r>
            <a:r>
              <a:rPr lang="zh-CN" altLang="en-US"/>
              <a:t>度量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292850" y="4950460"/>
            <a:ext cx="1787525" cy="4083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图神经网络</a:t>
            </a:r>
            <a:r>
              <a:rPr lang="zh-CN" altLang="en-US"/>
              <a:t>计算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823450" y="4768850"/>
            <a:ext cx="1976755" cy="782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聚类算法</a:t>
            </a:r>
            <a:r>
              <a:rPr lang="zh-CN" altLang="en-US"/>
              <a:t>分析</a:t>
            </a:r>
            <a:endParaRPr lang="zh-CN" altLang="en-US"/>
          </a:p>
        </p:txBody>
      </p:sp>
      <p:cxnSp>
        <p:nvCxnSpPr>
          <p:cNvPr id="23" name="直接箭头连接符 22"/>
          <p:cNvCxnSpPr>
            <a:stCxn id="16" idx="3"/>
            <a:endCxn id="17" idx="1"/>
          </p:cNvCxnSpPr>
          <p:nvPr/>
        </p:nvCxnSpPr>
        <p:spPr>
          <a:xfrm>
            <a:off x="8080375" y="5154930"/>
            <a:ext cx="174307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178425" y="5179060"/>
            <a:ext cx="10731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相似度得分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25" name="文本框 24"/>
          <p:cNvSpPr txBox="1"/>
          <p:nvPr/>
        </p:nvSpPr>
        <p:spPr>
          <a:xfrm>
            <a:off x="5221605" y="5817235"/>
            <a:ext cx="114173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ym typeface="+mn-ea"/>
              </a:rPr>
              <a:t>相似度得分</a:t>
            </a:r>
            <a:r>
              <a:rPr lang="en-US" altLang="zh-CN" sz="1200">
                <a:sym typeface="+mn-ea"/>
              </a:rPr>
              <a:t>1</a:t>
            </a:r>
            <a:endParaRPr lang="en-US" altLang="zh-CN" sz="1200">
              <a:sym typeface="+mn-ea"/>
            </a:endParaRPr>
          </a:p>
        </p:txBody>
      </p:sp>
      <p:cxnSp>
        <p:nvCxnSpPr>
          <p:cNvPr id="26" name="肘形连接符 25"/>
          <p:cNvCxnSpPr/>
          <p:nvPr/>
        </p:nvCxnSpPr>
        <p:spPr>
          <a:xfrm rot="5400000" flipH="1" flipV="1">
            <a:off x="6934835" y="2467610"/>
            <a:ext cx="198120" cy="5579110"/>
          </a:xfrm>
          <a:prstGeom prst="bentConnector4">
            <a:avLst>
              <a:gd name="adj1" fmla="val -217628"/>
              <a:gd name="adj2" fmla="val 887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5" idx="3"/>
            <a:endCxn id="16" idx="1"/>
          </p:cNvCxnSpPr>
          <p:nvPr/>
        </p:nvCxnSpPr>
        <p:spPr>
          <a:xfrm>
            <a:off x="5137785" y="5154930"/>
            <a:ext cx="1155065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>
            <p:custDataLst>
              <p:tags r:id="rId6"/>
            </p:custDataLst>
          </p:nvPr>
        </p:nvSpPr>
        <p:spPr>
          <a:xfrm>
            <a:off x="8149590" y="4841875"/>
            <a:ext cx="114173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ym typeface="+mn-ea"/>
              </a:rPr>
              <a:t>相似度得分</a:t>
            </a:r>
            <a:r>
              <a:rPr lang="en-US" altLang="zh-CN" sz="1200">
                <a:sym typeface="+mn-ea"/>
              </a:rPr>
              <a:t>2</a:t>
            </a:r>
            <a:endParaRPr lang="en-US" altLang="zh-CN" sz="1200">
              <a:sym typeface="+mn-ea"/>
            </a:endParaRPr>
          </a:p>
        </p:txBody>
      </p:sp>
      <p:cxnSp>
        <p:nvCxnSpPr>
          <p:cNvPr id="34" name="肘形连接符 33"/>
          <p:cNvCxnSpPr>
            <a:stCxn id="12" idx="3"/>
            <a:endCxn id="15" idx="1"/>
          </p:cNvCxnSpPr>
          <p:nvPr/>
        </p:nvCxnSpPr>
        <p:spPr>
          <a:xfrm>
            <a:off x="2329815" y="4517390"/>
            <a:ext cx="1020445" cy="637540"/>
          </a:xfrm>
          <a:prstGeom prst="bentConnector3">
            <a:avLst>
              <a:gd name="adj1" fmla="val 500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4" idx="3"/>
            <a:endCxn id="15" idx="1"/>
          </p:cNvCxnSpPr>
          <p:nvPr/>
        </p:nvCxnSpPr>
        <p:spPr>
          <a:xfrm flipV="1">
            <a:off x="2329815" y="5154930"/>
            <a:ext cx="1020445" cy="760095"/>
          </a:xfrm>
          <a:prstGeom prst="bentConnector3">
            <a:avLst>
              <a:gd name="adj1" fmla="val 500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290185" y="4915535"/>
            <a:ext cx="850900" cy="2393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轨迹信息</a:t>
            </a:r>
            <a:endParaRPr lang="zh-CN" altLang="en-US" sz="1200"/>
          </a:p>
        </p:txBody>
      </p:sp>
      <p:sp>
        <p:nvSpPr>
          <p:cNvPr id="37" name="文本框 36"/>
          <p:cNvSpPr txBox="1"/>
          <p:nvPr/>
        </p:nvSpPr>
        <p:spPr>
          <a:xfrm>
            <a:off x="4995545" y="6271895"/>
            <a:ext cx="1593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研究内容框架</a:t>
            </a:r>
            <a:endParaRPr lang="zh-CN" altLang="en-US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7466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4408"/>
            <a:ext cx="12192000" cy="2883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1025066"/>
            <a:ext cx="197306" cy="533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7305" y="996959"/>
            <a:ext cx="739359" cy="589385"/>
            <a:chOff x="190500" y="190850"/>
            <a:chExt cx="727428" cy="618887"/>
          </a:xfrm>
          <a:solidFill>
            <a:schemeClr val="accent1"/>
          </a:solidFill>
        </p:grpSpPr>
        <p:sp>
          <p:nvSpPr>
            <p:cNvPr id="10" name="矩形 9"/>
            <p:cNvSpPr/>
            <p:nvPr/>
          </p:nvSpPr>
          <p:spPr>
            <a:xfrm>
              <a:off x="190500" y="190850"/>
              <a:ext cx="727428" cy="5334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" name="TextBox 93"/>
            <p:cNvSpPr txBox="1"/>
            <p:nvPr/>
          </p:nvSpPr>
          <p:spPr bwMode="auto">
            <a:xfrm>
              <a:off x="190500" y="195690"/>
              <a:ext cx="727428" cy="61404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</a:rPr>
                <a:t>2</a:t>
              </a:r>
              <a:endParaRPr lang="zh-CN" altLang="en-US" sz="3200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任意多边形 61"/>
          <p:cNvSpPr/>
          <p:nvPr/>
        </p:nvSpPr>
        <p:spPr>
          <a:xfrm>
            <a:off x="2324391" y="1547782"/>
            <a:ext cx="9867609" cy="45719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1" name="TextBox 93"/>
          <p:cNvSpPr txBox="1"/>
          <p:nvPr/>
        </p:nvSpPr>
        <p:spPr bwMode="auto">
          <a:xfrm>
            <a:off x="936666" y="1176427"/>
            <a:ext cx="1499407" cy="4603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>
                <a:solidFill>
                  <a:srgbClr val="414141"/>
                </a:solidFill>
              </a:rPr>
              <a:t>研究内容</a:t>
            </a:r>
            <a:endParaRPr lang="zh-CN" altLang="en-US" dirty="0">
              <a:solidFill>
                <a:srgbClr val="414141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7055" y="1820545"/>
            <a:ext cx="3751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dirty="0">
                <a:solidFill>
                  <a:schemeClr val="tx1"/>
                </a:solidFill>
                <a:uFillTx/>
                <a:latin typeface="Times New Roman" panose="02020603050405020304" charset="0"/>
              </a:rPr>
              <a:t>车辆轨迹相似度</a:t>
            </a:r>
            <a:r>
              <a:rPr lang="zh-CN" altLang="en-US" sz="2800" dirty="0">
                <a:solidFill>
                  <a:schemeClr val="tx1"/>
                </a:solidFill>
                <a:uFillTx/>
                <a:latin typeface="Times New Roman" panose="02020603050405020304" charset="0"/>
              </a:rPr>
              <a:t>度量</a:t>
            </a:r>
            <a:endParaRPr lang="zh-CN" altLang="en-US" sz="2800" dirty="0">
              <a:solidFill>
                <a:schemeClr val="tx1"/>
              </a:solidFill>
              <a:uFillTx/>
              <a:latin typeface="Times New Roman" panose="02020603050405020304" charset="0"/>
            </a:endParaRPr>
          </a:p>
        </p:txBody>
      </p:sp>
      <p:pic>
        <p:nvPicPr>
          <p:cNvPr id="45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265" y="3235325"/>
            <a:ext cx="5410200" cy="13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>
            <p:custDataLst>
              <p:tags r:id="rId6"/>
            </p:custDataLst>
          </p:nvPr>
        </p:nvSpPr>
        <p:spPr>
          <a:xfrm>
            <a:off x="687705" y="3169920"/>
            <a:ext cx="4003675" cy="15068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b="1" dirty="0"/>
              <a:t>GED(Graph Edit Distance)</a:t>
            </a:r>
            <a:r>
              <a:rPr lang="zh-CN" altLang="en-US" sz="2000" b="1" dirty="0"/>
              <a:t>引入：</a:t>
            </a:r>
            <a:endParaRPr lang="en-US" altLang="zh-CN" sz="2000" b="1" dirty="0"/>
          </a:p>
          <a:p>
            <a:r>
              <a:rPr lang="zh-CN" altLang="en-US" dirty="0"/>
              <a:t>传统的</a:t>
            </a:r>
            <a:r>
              <a:rPr lang="en-US" altLang="zh-CN" dirty="0"/>
              <a:t>GED</a:t>
            </a:r>
            <a:r>
              <a:rPr lang="zh-CN" altLang="en-US" dirty="0"/>
              <a:t>算法常用来度量化合物分子结构的相似性，本研究将会对</a:t>
            </a:r>
            <a:r>
              <a:rPr lang="en-US" altLang="zh-CN" dirty="0"/>
              <a:t>GED</a:t>
            </a:r>
            <a:r>
              <a:rPr lang="zh-CN" altLang="en-US" dirty="0"/>
              <a:t>进行改进，使能够度量两个车辆轨迹之间的</a:t>
            </a:r>
            <a:r>
              <a:rPr lang="zh-CN" altLang="en-US" dirty="0"/>
              <a:t>相似性。</a:t>
            </a:r>
            <a:endParaRPr lang="zh-CN" altLang="en-US" dirty="0"/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5571391" y="5428987"/>
            <a:ext cx="6383215" cy="6451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zh-CN" altLang="en-US" b="0" i="0"/>
              <a:t>图编辑操作是将图转换为另一个图的操作。编辑操作包括插入或删除顶点或边，或更改顶点或边标签</a:t>
            </a:r>
            <a:r>
              <a:rPr lang="zh-CN" altLang="en-US"/>
              <a:t>（称为重新标记）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7466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4408"/>
            <a:ext cx="12192000" cy="2883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1025066"/>
            <a:ext cx="197306" cy="533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7305" y="996959"/>
            <a:ext cx="739359" cy="589385"/>
            <a:chOff x="190500" y="190850"/>
            <a:chExt cx="727428" cy="618887"/>
          </a:xfrm>
          <a:solidFill>
            <a:schemeClr val="accent1"/>
          </a:solidFill>
        </p:grpSpPr>
        <p:sp>
          <p:nvSpPr>
            <p:cNvPr id="10" name="矩形 9"/>
            <p:cNvSpPr/>
            <p:nvPr/>
          </p:nvSpPr>
          <p:spPr>
            <a:xfrm>
              <a:off x="190500" y="190850"/>
              <a:ext cx="727428" cy="5334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" name="TextBox 93"/>
            <p:cNvSpPr txBox="1"/>
            <p:nvPr/>
          </p:nvSpPr>
          <p:spPr bwMode="auto">
            <a:xfrm>
              <a:off x="190500" y="195690"/>
              <a:ext cx="727428" cy="61404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</a:rPr>
                <a:t>2</a:t>
              </a:r>
              <a:endParaRPr lang="zh-CN" altLang="en-US" sz="3200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任意多边形 61"/>
          <p:cNvSpPr/>
          <p:nvPr/>
        </p:nvSpPr>
        <p:spPr>
          <a:xfrm>
            <a:off x="2324391" y="1547782"/>
            <a:ext cx="9867609" cy="45719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1" name="TextBox 93"/>
          <p:cNvSpPr txBox="1"/>
          <p:nvPr/>
        </p:nvSpPr>
        <p:spPr bwMode="auto">
          <a:xfrm>
            <a:off x="936666" y="1176427"/>
            <a:ext cx="1499407" cy="4603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>
                <a:solidFill>
                  <a:srgbClr val="414141"/>
                </a:solidFill>
              </a:rPr>
              <a:t>研究内容</a:t>
            </a:r>
            <a:endParaRPr lang="zh-CN" altLang="en-US" dirty="0">
              <a:solidFill>
                <a:srgbClr val="41414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0675" y="1822450"/>
            <a:ext cx="4592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/>
                </a:solidFill>
                <a:uFillTx/>
                <a:latin typeface="Times New Roman" panose="02020603050405020304" charset="0"/>
              </a:rPr>
              <a:t>图神经网络模型</a:t>
            </a:r>
            <a:r>
              <a:rPr lang="en-US" altLang="zh-CN" sz="2800" dirty="0">
                <a:solidFill>
                  <a:schemeClr val="tx1"/>
                </a:solidFill>
                <a:uFillTx/>
                <a:latin typeface="Times New Roman" panose="02020603050405020304" charset="0"/>
              </a:rPr>
              <a:t>SIMGNN</a:t>
            </a:r>
            <a:endParaRPr lang="en-US" altLang="zh-CN" sz="2800" dirty="0">
              <a:solidFill>
                <a:schemeClr val="tx1"/>
              </a:solidFill>
              <a:uFillTx/>
              <a:latin typeface="Times New Roman" panose="02020603050405020304" charset="0"/>
            </a:endParaRPr>
          </a:p>
        </p:txBody>
      </p:sp>
      <p:pic>
        <p:nvPicPr>
          <p:cNvPr id="58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940" y="3188335"/>
            <a:ext cx="7783830" cy="290131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711827" y="2661671"/>
            <a:ext cx="3467100" cy="95313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 b="1" dirty="0"/>
              <a:t>问题转换：</a:t>
            </a:r>
            <a:endParaRPr lang="en-US" altLang="zh-CN" sz="2000" b="1" dirty="0"/>
          </a:p>
          <a:p>
            <a:r>
              <a:rPr lang="zh-CN" altLang="en-US" dirty="0"/>
              <a:t>将计算车辆轨迹之间相似度的问题转换城一个学习</a:t>
            </a:r>
            <a:r>
              <a:rPr lang="zh-CN" altLang="en-US" dirty="0"/>
              <a:t>问题。</a:t>
            </a:r>
            <a:endParaRPr lang="zh-CN" altLang="en-US" dirty="0"/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711827" y="4032636"/>
            <a:ext cx="3467100" cy="95313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 b="1" dirty="0"/>
              <a:t>减少开销：</a:t>
            </a:r>
            <a:endParaRPr lang="zh-CN" altLang="en-US" sz="2000" b="1" dirty="0"/>
          </a:p>
          <a:p>
            <a:r>
              <a:rPr lang="zh-CN" altLang="en-US" dirty="0"/>
              <a:t>使用传统的</a:t>
            </a:r>
            <a:r>
              <a:rPr lang="en-US" altLang="zh-CN" dirty="0"/>
              <a:t>GED</a:t>
            </a:r>
            <a:r>
              <a:rPr lang="zh-CN" altLang="en-US" dirty="0"/>
              <a:t>算法计算轨迹之间的相似度具有一定的</a:t>
            </a:r>
            <a:r>
              <a:rPr lang="zh-CN" altLang="en-US" dirty="0"/>
              <a:t>局限性。</a:t>
            </a:r>
            <a:endParaRPr lang="zh-CN" altLang="en-US" dirty="0"/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711827" y="5321686"/>
            <a:ext cx="3467100" cy="95313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 b="1" dirty="0"/>
              <a:t>当前模型的</a:t>
            </a:r>
            <a:r>
              <a:rPr lang="zh-CN" altLang="en-US" sz="2000" b="1" dirty="0"/>
              <a:t>问题：</a:t>
            </a:r>
            <a:endParaRPr lang="zh-CN" altLang="en-US" sz="2000" b="1" dirty="0"/>
          </a:p>
          <a:p>
            <a:r>
              <a:rPr lang="zh-CN" altLang="en-US" dirty="0"/>
              <a:t>模型得出来的相似性得分和真实的</a:t>
            </a:r>
            <a:r>
              <a:rPr lang="en-US" altLang="zh-CN" dirty="0"/>
              <a:t>GED</a:t>
            </a:r>
            <a:r>
              <a:rPr lang="zh-CN" altLang="en-US" dirty="0"/>
              <a:t>距离之间有一定的</a:t>
            </a:r>
            <a:r>
              <a:rPr lang="zh-CN" altLang="en-US" dirty="0"/>
              <a:t>差距。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PP_MARK_KEY" val="4b794c28-2935-46a4-961b-00fc8d1275b3"/>
  <p:tag name="COMMONDATA" val="eyJoZGlkIjoiN2YzNjBkOTgyNWQ1YTMxYzM3MzMwNWFiODNmOWIzYWM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1723</Words>
  <Application>WPS 演示</Application>
  <PresentationFormat>宽屏</PresentationFormat>
  <Paragraphs>196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3" baseType="lpstr">
      <vt:lpstr>Arial</vt:lpstr>
      <vt:lpstr>宋体</vt:lpstr>
      <vt:lpstr>Wingdings</vt:lpstr>
      <vt:lpstr>黑体</vt:lpstr>
      <vt:lpstr>Times New Roman</vt:lpstr>
      <vt:lpstr>Copperplate Gothic Bold</vt:lpstr>
      <vt:lpstr>Segoe Print</vt:lpstr>
      <vt:lpstr>经典综艺体简</vt:lpstr>
      <vt:lpstr>微软雅黑</vt:lpstr>
      <vt:lpstr>Miriam</vt:lpstr>
      <vt:lpstr>NumberOnly</vt:lpstr>
      <vt:lpstr>Agency FB</vt:lpstr>
      <vt:lpstr>Trebuchet MS</vt:lpstr>
      <vt:lpstr>等线</vt:lpstr>
      <vt:lpstr>Arial Unicode MS</vt:lpstr>
      <vt:lpstr>等线 Light</vt:lpstr>
      <vt:lpstr>Calibri</vt:lpstr>
      <vt:lpstr>Office 主题​​</vt:lpstr>
      <vt:lpstr>基于图编辑距离的车辆旅游轨迹聚类算法研究与应用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BK Zhang</dc:creator>
  <cp:lastModifiedBy>那ke星   滚</cp:lastModifiedBy>
  <cp:revision>268</cp:revision>
  <dcterms:created xsi:type="dcterms:W3CDTF">2020-10-10T09:42:00Z</dcterms:created>
  <dcterms:modified xsi:type="dcterms:W3CDTF">2023-02-27T05:05:32Z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BE3BD6D56EB2437DA42655A46133D4BD</vt:lpwstr>
  </property>
  <property fmtid="{D5CDD505-2E9C-101B-9397-08002B2CF9AE}" pid="3" name="KSOProductBuildVer">
    <vt:lpwstr>2052-11.1.0.12980</vt:lpwstr>
  </property>
</Properties>
</file>