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3" r:id="rId4"/>
    <p:sldId id="316" r:id="rId5"/>
    <p:sldId id="306" r:id="rId6"/>
    <p:sldId id="347" r:id="rId8"/>
    <p:sldId id="317" r:id="rId9"/>
    <p:sldId id="333" r:id="rId10"/>
    <p:sldId id="318" r:id="rId11"/>
    <p:sldId id="311" r:id="rId12"/>
    <p:sldId id="313" r:id="rId13"/>
    <p:sldId id="297" r:id="rId14"/>
    <p:sldId id="312" r:id="rId15"/>
    <p:sldId id="314" r:id="rId16"/>
    <p:sldId id="315" r:id="rId17"/>
    <p:sldId id="275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27F52-2352-4ECF-AFF5-11020DC5C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1BA18-DADA-4B47-ACBB-18265E2313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我所研究的属于交叉学科研究，当前</a:t>
            </a:r>
            <a:r>
              <a:rPr lang="zh-CN" altLang="en-US"/>
              <a:t>计算机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tags" Target="../tags/tag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340600" y="4141588"/>
            <a:ext cx="3547894" cy="1655762"/>
          </a:xfrm>
        </p:spPr>
        <p:txBody>
          <a:bodyPr>
            <a:normAutofit fontScale="97500" lnSpcReduction="10000"/>
          </a:bodyPr>
          <a:lstStyle/>
          <a:p>
            <a:pPr algn="l"/>
            <a:r>
              <a:rPr lang="zh-CN" altLang="en-US" dirty="0"/>
              <a:t>汇报人：李泽冯</a:t>
            </a:r>
            <a:r>
              <a:rPr lang="en-US" altLang="zh-CN" dirty="0"/>
              <a:t>            </a:t>
            </a:r>
            <a:endParaRPr lang="en-US" altLang="zh-CN" dirty="0"/>
          </a:p>
          <a:p>
            <a:pPr algn="l"/>
            <a:r>
              <a:rPr lang="zh-CN" altLang="en-US" dirty="0"/>
              <a:t>专业：</a:t>
            </a:r>
            <a:r>
              <a:rPr lang="en-US" altLang="zh-CN" dirty="0"/>
              <a:t>2021</a:t>
            </a:r>
            <a:r>
              <a:rPr lang="zh-CN" altLang="en-US" dirty="0"/>
              <a:t>级计算机技术</a:t>
            </a:r>
            <a:endParaRPr lang="en-US" altLang="zh-CN" dirty="0"/>
          </a:p>
          <a:p>
            <a:pPr algn="l"/>
            <a:r>
              <a:rPr lang="zh-CN" altLang="en-US" dirty="0"/>
              <a:t>导师：杨德刚</a:t>
            </a:r>
            <a:r>
              <a:rPr lang="en-US" altLang="zh-CN" dirty="0"/>
              <a:t>  </a:t>
            </a:r>
            <a:r>
              <a:rPr lang="zh-CN" altLang="en-US" dirty="0"/>
              <a:t>教授</a:t>
            </a:r>
            <a:r>
              <a:rPr lang="en-US" altLang="zh-CN" dirty="0"/>
              <a:t>   </a:t>
            </a:r>
            <a:endParaRPr lang="en-US" altLang="zh-CN" dirty="0"/>
          </a:p>
          <a:p>
            <a:pPr algn="l"/>
            <a:r>
              <a:rPr lang="en-US" altLang="zh-CN" dirty="0"/>
              <a:t>2023/3/2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90040" y="2226310"/>
            <a:ext cx="9011920" cy="14097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基于图编辑距离的车辆旅游轨迹聚类算法研究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与应用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1477"/>
            <a:ext cx="12192000" cy="3165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066126"/>
            <a:ext cx="114300" cy="619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857350" y="2443843"/>
            <a:ext cx="16995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11483" y="2821172"/>
            <a:ext cx="46005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研究方案及可行性分析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34394" y="3531006"/>
            <a:ext cx="1282439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技术路线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9"/>
          <p:cNvSpPr txBox="1"/>
          <p:nvPr/>
        </p:nvSpPr>
        <p:spPr>
          <a:xfrm>
            <a:off x="5034394" y="3792469"/>
            <a:ext cx="1282439" cy="500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可行性分析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>
              <a:lnSpc>
                <a:spcPct val="120000"/>
              </a:lnSpc>
              <a:buSzPct val="70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6582450" y="3530864"/>
            <a:ext cx="2100777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关键技术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/>
      <p:bldP spid="50" grpId="0"/>
      <p:bldP spid="51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技术路线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5106543" y="3682607"/>
            <a:ext cx="935984" cy="381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53260"/>
            <a:ext cx="5214620" cy="39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车辆旅游轨迹聚类算法研究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65" y="1982470"/>
            <a:ext cx="4063365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关键技术</a:t>
            </a:r>
            <a:endParaRPr lang="zh-CN" altLang="en-US" dirty="0">
              <a:solidFill>
                <a:srgbClr val="41414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38196" y="2891040"/>
            <a:ext cx="4647829" cy="764407"/>
            <a:chOff x="1082136" y="2399490"/>
            <a:chExt cx="4647829" cy="764407"/>
          </a:xfrm>
        </p:grpSpPr>
        <p:sp>
          <p:nvSpPr>
            <p:cNvPr id="18" name="íṡľíḍè-Arrow: Chevron 31"/>
            <p:cNvSpPr/>
            <p:nvPr/>
          </p:nvSpPr>
          <p:spPr>
            <a:xfrm>
              <a:off x="4004431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19" name="íṡľíḍè-Arrow: Chevron 37"/>
            <p:cNvSpPr/>
            <p:nvPr/>
          </p:nvSpPr>
          <p:spPr>
            <a:xfrm>
              <a:off x="1082136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44416" y="2624280"/>
              <a:ext cx="2459990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改进图编辑距离，提出图编辑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代价函数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4500856" y="2616820"/>
              <a:ext cx="78211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技术一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87721" y="4200573"/>
            <a:ext cx="4647829" cy="810986"/>
            <a:chOff x="1082136" y="3709023"/>
            <a:chExt cx="4647829" cy="810986"/>
          </a:xfrm>
        </p:grpSpPr>
        <p:sp>
          <p:nvSpPr>
            <p:cNvPr id="24" name="íṡľíḍè-Arrow: Chevron 31"/>
            <p:cNvSpPr/>
            <p:nvPr/>
          </p:nvSpPr>
          <p:spPr>
            <a:xfrm>
              <a:off x="4004431" y="3709023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5" name="íṡľíḍè-Arrow: Chevron 37"/>
            <p:cNvSpPr/>
            <p:nvPr/>
          </p:nvSpPr>
          <p:spPr>
            <a:xfrm>
              <a:off x="1082136" y="3709023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44198" y="3764994"/>
              <a:ext cx="2358840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提出使用图编辑权重距离代替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DBSCAN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算法中的传统的欧式距离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度量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0856" y="3922311"/>
              <a:ext cx="782111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二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25808" y="2891040"/>
            <a:ext cx="4647830" cy="764407"/>
            <a:chOff x="5969748" y="2399490"/>
            <a:chExt cx="4647830" cy="764407"/>
          </a:xfrm>
        </p:grpSpPr>
        <p:sp>
          <p:nvSpPr>
            <p:cNvPr id="29" name="íṡľíḍè-Arrow: Chevron 31"/>
            <p:cNvSpPr/>
            <p:nvPr/>
          </p:nvSpPr>
          <p:spPr>
            <a:xfrm>
              <a:off x="8892044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0" name="íṡľíḍè-Arrow: Chevron 37"/>
            <p:cNvSpPr/>
            <p:nvPr/>
          </p:nvSpPr>
          <p:spPr>
            <a:xfrm>
              <a:off x="5969748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93640" y="2624358"/>
              <a:ext cx="2358840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优化神经网络模型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SIMGNN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26"/>
            <p:cNvSpPr txBox="1"/>
            <p:nvPr/>
          </p:nvSpPr>
          <p:spPr>
            <a:xfrm>
              <a:off x="9416429" y="2616820"/>
              <a:ext cx="782111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三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853946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可行性分析</a:t>
            </a:r>
            <a:endParaRPr lang="zh-CN" altLang="en-US" dirty="0">
              <a:solidFill>
                <a:srgbClr val="41414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53538" y="1025066"/>
            <a:ext cx="5655150" cy="1339932"/>
            <a:chOff x="3751263" y="995645"/>
            <a:chExt cx="7119177" cy="1686820"/>
          </a:xfrm>
        </p:grpSpPr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5776685" y="995645"/>
              <a:ext cx="3108046" cy="54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研究问题可行性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TextBox 17"/>
            <p:cNvSpPr txBox="1"/>
            <p:nvPr/>
          </p:nvSpPr>
          <p:spPr>
            <a:xfrm>
              <a:off x="3938321" y="1699909"/>
              <a:ext cx="6807616" cy="922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本课题所研究的车辆轨迹聚类问题一直都在被研究，且国内外对车辆轨迹聚类算法具有一定的基础。本课题基于前人的研究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成果对算法进行改进和创新，并对算法的基本理论作以解释，所以本课题所研究的问题具有可行性。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53538" y="2412205"/>
            <a:ext cx="5655150" cy="1339874"/>
            <a:chOff x="3751263" y="2741895"/>
            <a:chExt cx="7119177" cy="1686748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5776685" y="2750677"/>
              <a:ext cx="3108046" cy="54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研究方案可行性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3938139" y="3446006"/>
              <a:ext cx="6807854" cy="65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本课题的研究方案是对研究内容进行推导，在层次和结构上循序渐进，并且每个研究步骤都可达，所以本课题的研究方案具有可行性。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53538" y="3804392"/>
            <a:ext cx="5655150" cy="1339932"/>
            <a:chOff x="3751263" y="4494495"/>
            <a:chExt cx="7119177" cy="1686819"/>
          </a:xfrm>
        </p:grpSpPr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53" name="TextBox 20"/>
            <p:cNvSpPr txBox="1"/>
            <p:nvPr/>
          </p:nvSpPr>
          <p:spPr>
            <a:xfrm>
              <a:off x="5776685" y="4497591"/>
              <a:ext cx="3108046" cy="62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研究技术可行性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21"/>
            <p:cNvSpPr txBox="1"/>
            <p:nvPr/>
          </p:nvSpPr>
          <p:spPr>
            <a:xfrm>
              <a:off x="3938139" y="5180131"/>
              <a:ext cx="6807854" cy="950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本课题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使用图神经网络模型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SIMGNN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DBSCAN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聚类算法对车辆轨迹进行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聚类。研究的主要技术都是整个领域的基础，研究的创新和改进部分也是基于这些基础在思想上进行创新，在技术上进行改进，所以本课题的研究技术具有可行性。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084810" y="3216993"/>
            <a:ext cx="1640610" cy="1419928"/>
            <a:chOff x="2088281" y="3336494"/>
            <a:chExt cx="1640610" cy="1419928"/>
          </a:xfrm>
        </p:grpSpPr>
        <p:sp>
          <p:nvSpPr>
            <p:cNvPr id="56" name="Freeform 6"/>
            <p:cNvSpPr/>
            <p:nvPr/>
          </p:nvSpPr>
          <p:spPr bwMode="auto">
            <a:xfrm>
              <a:off x="2088281" y="3336494"/>
              <a:ext cx="1640610" cy="1419928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22"/>
            <p:cNvSpPr txBox="1"/>
            <p:nvPr/>
          </p:nvSpPr>
          <p:spPr>
            <a:xfrm>
              <a:off x="2326555" y="3658700"/>
              <a:ext cx="1190743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可行性分析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553538" y="5247112"/>
            <a:ext cx="5655150" cy="1339932"/>
            <a:chOff x="3751263" y="4494495"/>
            <a:chExt cx="7119177" cy="1686819"/>
          </a:xfrm>
        </p:grpSpPr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20"/>
            <p:cNvSpPr txBox="1"/>
            <p:nvPr/>
          </p:nvSpPr>
          <p:spPr>
            <a:xfrm>
              <a:off x="5776685" y="4497591"/>
              <a:ext cx="3108046" cy="62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研究环境可行性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21"/>
            <p:cNvSpPr txBox="1"/>
            <p:nvPr/>
          </p:nvSpPr>
          <p:spPr>
            <a:xfrm>
              <a:off x="3938139" y="5256872"/>
              <a:ext cx="6807854" cy="67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本课题研究者所在实验室拥有一台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GPU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计算设备并且研究者有充足的时间进行课题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研究，保障了本课题实验研究的进行，所以本课题具有研究环境的可行性。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84993" y="1829251"/>
            <a:ext cx="568545" cy="4229743"/>
            <a:chOff x="3321576" y="1522486"/>
            <a:chExt cx="1218293" cy="4229743"/>
          </a:xfrm>
        </p:grpSpPr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3321576" y="1522486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3321576" y="2910228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3321576" y="5752229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3321576" y="1522486"/>
              <a:ext cx="0" cy="2097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321576" y="3620479"/>
              <a:ext cx="0" cy="2124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8"/>
            <p:cNvSpPr>
              <a:spLocks noChangeShapeType="1"/>
            </p:cNvSpPr>
            <p:nvPr/>
          </p:nvSpPr>
          <p:spPr bwMode="auto">
            <a:xfrm flipV="1">
              <a:off x="3321576" y="4304144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0" name="直接连接符 69"/>
          <p:cNvCxnSpPr>
            <a:stCxn id="56" idx="2"/>
          </p:cNvCxnSpPr>
          <p:nvPr/>
        </p:nvCxnSpPr>
        <p:spPr>
          <a:xfrm>
            <a:off x="3725420" y="3927244"/>
            <a:ext cx="259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4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3355340" y="1547495"/>
            <a:ext cx="8836660" cy="212090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25" y="1176655"/>
            <a:ext cx="2347595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已经做了的</a:t>
            </a:r>
            <a:r>
              <a:rPr lang="zh-CN" altLang="en-US" dirty="0">
                <a:solidFill>
                  <a:srgbClr val="414141"/>
                </a:solidFill>
              </a:rPr>
              <a:t>内容</a:t>
            </a:r>
            <a:endParaRPr lang="zh-CN" altLang="en-US" dirty="0">
              <a:solidFill>
                <a:srgbClr val="41414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646170" y="2364105"/>
            <a:ext cx="4900295" cy="764540"/>
            <a:chOff x="4357239" y="2399490"/>
            <a:chExt cx="4856478" cy="764407"/>
          </a:xfrm>
        </p:grpSpPr>
        <p:sp>
          <p:nvSpPr>
            <p:cNvPr id="29" name="íṡľíḍè-Arrow: Chevron 31"/>
            <p:cNvSpPr/>
            <p:nvPr>
              <p:custDataLst>
                <p:tags r:id="rId3"/>
              </p:custDataLst>
            </p:nvPr>
          </p:nvSpPr>
          <p:spPr>
            <a:xfrm>
              <a:off x="4357239" y="2399490"/>
              <a:ext cx="1906846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数据处理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íṡľíḍè-Arrow: Chevron 37"/>
            <p:cNvSpPr/>
            <p:nvPr>
              <p:custDataLst>
                <p:tags r:id="rId4"/>
              </p:custDataLst>
            </p:nvPr>
          </p:nvSpPr>
          <p:spPr>
            <a:xfrm>
              <a:off x="5969748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25160" y="2437130"/>
            <a:ext cx="2379345" cy="589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生成了图神经网络模型所需要的数据集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646805" y="3489960"/>
            <a:ext cx="4900295" cy="764540"/>
            <a:chOff x="4357239" y="2399490"/>
            <a:chExt cx="4856478" cy="764407"/>
          </a:xfrm>
        </p:grpSpPr>
        <p:sp>
          <p:nvSpPr>
            <p:cNvPr id="33" name="íṡľíḍè-Arrow: Chevron 31"/>
            <p:cNvSpPr/>
            <p:nvPr>
              <p:custDataLst>
                <p:tags r:id="rId5"/>
              </p:custDataLst>
            </p:nvPr>
          </p:nvSpPr>
          <p:spPr>
            <a:xfrm>
              <a:off x="4357239" y="2399490"/>
              <a:ext cx="1906846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算法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改进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íṡľíḍè-Arrow: Chevron 37"/>
            <p:cNvSpPr/>
            <p:nvPr>
              <p:custDataLst>
                <p:tags r:id="rId6"/>
              </p:custDataLst>
            </p:nvPr>
          </p:nvSpPr>
          <p:spPr>
            <a:xfrm>
              <a:off x="5969748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46170" y="4718050"/>
            <a:ext cx="4900295" cy="764540"/>
            <a:chOff x="4357239" y="2399490"/>
            <a:chExt cx="4856478" cy="764407"/>
          </a:xfrm>
        </p:grpSpPr>
        <p:sp>
          <p:nvSpPr>
            <p:cNvPr id="36" name="íṡľíḍè-Arrow: Chevron 31"/>
            <p:cNvSpPr/>
            <p:nvPr>
              <p:custDataLst>
                <p:tags r:id="rId7"/>
              </p:custDataLst>
            </p:nvPr>
          </p:nvSpPr>
          <p:spPr>
            <a:xfrm>
              <a:off x="4357239" y="2399490"/>
              <a:ext cx="1906846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正在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做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íṡľíḍè-Arrow: Chevron 37"/>
            <p:cNvSpPr/>
            <p:nvPr>
              <p:custDataLst>
                <p:tags r:id="rId8"/>
              </p:custDataLst>
            </p:nvPr>
          </p:nvSpPr>
          <p:spPr>
            <a:xfrm>
              <a:off x="5969748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810885" y="3622675"/>
            <a:ext cx="2217420" cy="588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主要是对</a:t>
            </a:r>
            <a:r>
              <a:rPr lang="en-US" altLang="zh-CN"/>
              <a:t>GED</a:t>
            </a:r>
            <a:r>
              <a:rPr lang="zh-CN" altLang="en-US"/>
              <a:t>的改进工作已经</a:t>
            </a:r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810885" y="4773930"/>
            <a:ext cx="2218055" cy="626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正在验证聚类结果的</a:t>
            </a:r>
            <a:r>
              <a:rPr lang="zh-CN" altLang="en-US"/>
              <a:t>可行性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09695" y="3202940"/>
            <a:ext cx="4371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1477"/>
            <a:ext cx="12192000" cy="316523"/>
          </a:xfrm>
          <a:prstGeom prst="rect">
            <a:avLst/>
          </a:prstGeom>
        </p:spPr>
      </p:pic>
      <p:sp>
        <p:nvSpPr>
          <p:cNvPr id="4" name="TextBox 164"/>
          <p:cNvSpPr txBox="1">
            <a:spLocks noChangeArrowheads="1"/>
          </p:cNvSpPr>
          <p:nvPr/>
        </p:nvSpPr>
        <p:spPr bwMode="auto">
          <a:xfrm>
            <a:off x="228600" y="899309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066126"/>
            <a:ext cx="114300" cy="619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TextBox 93"/>
          <p:cNvSpPr txBox="1"/>
          <p:nvPr/>
        </p:nvSpPr>
        <p:spPr bwMode="auto">
          <a:xfrm>
            <a:off x="1152343" y="1407801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40"/>
          <p:cNvSpPr/>
          <p:nvPr/>
        </p:nvSpPr>
        <p:spPr>
          <a:xfrm flipV="1">
            <a:off x="3028950" y="1592467"/>
            <a:ext cx="9163050" cy="92784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31916" y="2930311"/>
            <a:ext cx="4443465" cy="617855"/>
            <a:chOff x="2870125" y="1190179"/>
            <a:chExt cx="4443465" cy="617855"/>
          </a:xfrm>
          <a:solidFill>
            <a:schemeClr val="bg1"/>
          </a:solidFill>
        </p:grpSpPr>
        <p:sp>
          <p:nvSpPr>
            <p:cNvPr id="21" name="矩形 20"/>
            <p:cNvSpPr/>
            <p:nvPr/>
          </p:nvSpPr>
          <p:spPr>
            <a:xfrm>
              <a:off x="2870125" y="1190179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TextBox 93"/>
            <p:cNvSpPr txBox="1"/>
            <p:nvPr/>
          </p:nvSpPr>
          <p:spPr bwMode="auto">
            <a:xfrm>
              <a:off x="3590550" y="1213846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schemeClr val="tx1"/>
                  </a:solidFill>
                </a:rPr>
                <a:t>研究内容与目标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90277" y="1910993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24" name="矩形 23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64634" y="1929401"/>
            <a:ext cx="4443465" cy="617855"/>
            <a:chOff x="2843160" y="1245444"/>
            <a:chExt cx="4443465" cy="61785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TextBox 93"/>
            <p:cNvSpPr txBox="1"/>
            <p:nvPr/>
          </p:nvSpPr>
          <p:spPr bwMode="auto">
            <a:xfrm>
              <a:off x="3498144" y="1288138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schemeClr val="tx1"/>
                  </a:solidFill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</a:rPr>
                <a:t>选题背景及意义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75819" y="2906661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30" name="矩形 29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65475" y="3974750"/>
            <a:ext cx="4443465" cy="617855"/>
            <a:chOff x="2843160" y="1245444"/>
            <a:chExt cx="4443465" cy="617855"/>
          </a:xfrm>
          <a:solidFill>
            <a:schemeClr val="bg1"/>
          </a:solidFill>
        </p:grpSpPr>
        <p:sp>
          <p:nvSpPr>
            <p:cNvPr id="33" name="矩形 32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TextBox 93"/>
            <p:cNvSpPr txBox="1"/>
            <p:nvPr/>
          </p:nvSpPr>
          <p:spPr bwMode="auto">
            <a:xfrm>
              <a:off x="3715970" y="1248265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schemeClr val="tx1"/>
                  </a:solidFill>
                </a:rPr>
                <a:t>研究方案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5819" y="3944297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36" name="矩形 35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94598" y="4885566"/>
            <a:ext cx="4443465" cy="617855"/>
            <a:chOff x="2843160" y="1245444"/>
            <a:chExt cx="4443465" cy="617855"/>
          </a:xfrm>
          <a:solidFill>
            <a:schemeClr val="bg1"/>
          </a:solidFill>
        </p:grpSpPr>
        <p:sp>
          <p:nvSpPr>
            <p:cNvPr id="39" name="矩形 38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TextBox 93"/>
            <p:cNvSpPr txBox="1"/>
            <p:nvPr/>
          </p:nvSpPr>
          <p:spPr bwMode="auto">
            <a:xfrm>
              <a:off x="3601205" y="1316372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schemeClr val="tx1"/>
                  </a:solidFill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</a:rPr>
                <a:t>研究计划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80264" y="4865368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42" name="矩形 41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4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1477"/>
            <a:ext cx="12192000" cy="3165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066126"/>
            <a:ext cx="114300" cy="619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选题意义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034394" y="3531006"/>
            <a:ext cx="1282439" cy="241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34394" y="4053932"/>
            <a:ext cx="1582477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研究问题导向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61508"/>
            <a:chOff x="190500" y="190850"/>
            <a:chExt cx="727428" cy="589615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58477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93"/>
          <p:cNvSpPr txBox="1"/>
          <p:nvPr/>
        </p:nvSpPr>
        <p:spPr bwMode="auto">
          <a:xfrm>
            <a:off x="936665" y="1176425"/>
            <a:ext cx="2512291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研究背景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3" name="任意多边形 61"/>
          <p:cNvSpPr/>
          <p:nvPr/>
        </p:nvSpPr>
        <p:spPr>
          <a:xfrm>
            <a:off x="3362644" y="1547782"/>
            <a:ext cx="882935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5" name="矩形 14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36800" y="4333240"/>
            <a:ext cx="7560945" cy="1506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US" altLang="zh-CN"/>
              <a:t>      </a:t>
            </a:r>
            <a:r>
              <a:rPr lang="zh-CN" altLang="en-US"/>
              <a:t>基于图神经网络研究个体或群体的轨迹，发现其活动中蕴含的空间规律、空间行为和交互模式，建立以人为本的地理信息服务，进而支持个体或群体时空行为决策，已成为地理信息科学研究的前沿问题。此类研究也将为联系“计量”和“行为”两个地理学思想流派以及重新审视人“上—地”关系提供一个全新的视角，从而推动理论地理学的进一步发展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6165" y="1833880"/>
            <a:ext cx="75615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/>
              <a:t>      </a:t>
            </a:r>
            <a:r>
              <a:rPr lang="zh-CN" altLang="en-US"/>
              <a:t>伴随着神经网络与高性能计算技术的不断发展，交叉学科研究的推进，越来越多的地理专业信息已经被计算机</a:t>
            </a:r>
            <a:r>
              <a:rPr lang="zh-CN" altLang="en-US"/>
              <a:t>技术所处理，学科交叉给地理学科的发展提供了不同的方向。其中轨迹数据隐含了丰富的城市信息，往往规模巨大且来源广泛。轨迹数据主要包括人类活动轨迹数据、交通轨迹数据、动物活动轨迹数据和自然现象轨迹数据。主要研究交通轨迹数据中的高速出行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61508"/>
            <a:chOff x="190500" y="190850"/>
            <a:chExt cx="727428" cy="589615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58477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93"/>
          <p:cNvSpPr txBox="1"/>
          <p:nvPr/>
        </p:nvSpPr>
        <p:spPr bwMode="auto">
          <a:xfrm>
            <a:off x="936665" y="1176425"/>
            <a:ext cx="2512291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</a:t>
            </a:r>
            <a:r>
              <a:rPr lang="zh-CN" altLang="en-US" dirty="0">
                <a:solidFill>
                  <a:srgbClr val="414141"/>
                </a:solidFill>
              </a:rPr>
              <a:t>问题导向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3" name="任意多边形 61"/>
          <p:cNvSpPr/>
          <p:nvPr/>
        </p:nvSpPr>
        <p:spPr>
          <a:xfrm>
            <a:off x="3362644" y="1547782"/>
            <a:ext cx="882935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5" name="矩形 14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89635" y="1943735"/>
            <a:ext cx="7218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/>
              <a:t>      </a:t>
            </a:r>
            <a:r>
              <a:rPr lang="zh-CN" altLang="en-US"/>
              <a:t>某市国庆七天高速公路收费站车辆信息</a:t>
            </a:r>
            <a:r>
              <a:rPr lang="zh-CN" altLang="en-US">
                <a:sym typeface="+mn-ea"/>
              </a:rPr>
              <a:t>记录</a:t>
            </a:r>
            <a:r>
              <a:rPr lang="zh-CN" altLang="en-US"/>
              <a:t>，我们提取其中车辆的上高速和下高速的路口信息，转换成车辆的行驶轨迹</a:t>
            </a:r>
            <a:r>
              <a:rPr lang="zh-CN" altLang="en-US"/>
              <a:t>有向图。</a:t>
            </a:r>
            <a:endParaRPr lang="zh-CN" altLang="en-US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rcRect l="13182" t="14206" r="6907" b="9441"/>
          <a:stretch>
            <a:fillRect/>
          </a:stretch>
        </p:blipFill>
        <p:spPr>
          <a:xfrm>
            <a:off x="1602105" y="3739515"/>
            <a:ext cx="2875280" cy="20612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77385" y="6191250"/>
            <a:ext cx="1910080" cy="39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车辆轨迹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2" name="图片 1" descr="56"/>
          <p:cNvPicPr>
            <a:picLocks noChangeAspect="1"/>
          </p:cNvPicPr>
          <p:nvPr/>
        </p:nvPicPr>
        <p:blipFill>
          <a:blip r:embed="rId4"/>
          <a:srcRect l="14497" t="15075" r="11979" b="10720"/>
          <a:stretch>
            <a:fillRect/>
          </a:stretch>
        </p:blipFill>
        <p:spPr>
          <a:xfrm>
            <a:off x="5095240" y="3788410"/>
            <a:ext cx="2829560" cy="2141855"/>
          </a:xfrm>
          <a:prstGeom prst="rect">
            <a:avLst/>
          </a:prstGeom>
        </p:spPr>
      </p:pic>
      <p:pic>
        <p:nvPicPr>
          <p:cNvPr id="18" name="图片 17" descr="6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13074" t="14454" r="13307" b="13673"/>
          <a:stretch>
            <a:fillRect/>
          </a:stretch>
        </p:blipFill>
        <p:spPr>
          <a:xfrm>
            <a:off x="8745855" y="3851910"/>
            <a:ext cx="2777490" cy="2014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85402" y="2443843"/>
            <a:ext cx="16433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研究内容与目标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/>
          <p:cNvSpPr txBox="1"/>
          <p:nvPr/>
        </p:nvSpPr>
        <p:spPr>
          <a:xfrm>
            <a:off x="5034394" y="3531006"/>
            <a:ext cx="1282439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11"/>
          <p:cNvSpPr txBox="1"/>
          <p:nvPr/>
        </p:nvSpPr>
        <p:spPr>
          <a:xfrm>
            <a:off x="5034394" y="4053932"/>
            <a:ext cx="1582477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拟解决关键问题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</a:t>
            </a:r>
            <a:r>
              <a:rPr lang="zh-CN" altLang="en-US" dirty="0">
                <a:solidFill>
                  <a:srgbClr val="414141"/>
                </a:solidFill>
              </a:rPr>
              <a:t>内容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782570" y="2102485"/>
            <a:ext cx="7433945" cy="1696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US" altLang="zh-CN"/>
              <a:t>     </a:t>
            </a:r>
            <a:r>
              <a:rPr lang="en-US" altLang="zh-CN">
                <a:solidFill>
                  <a:schemeClr val="accent6"/>
                </a:solidFill>
              </a:rPr>
              <a:t> </a:t>
            </a:r>
            <a:r>
              <a:rPr lang="zh-CN" altLang="en-US">
                <a:solidFill>
                  <a:schemeClr val="accent6"/>
                </a:solidFill>
              </a:rPr>
              <a:t>基于图编辑距离的车辆旅游轨迹聚类算法</a:t>
            </a:r>
            <a:r>
              <a:rPr lang="zh-CN" altLang="en-US"/>
              <a:t>通过改进GED（图编辑距离）来衡量两个车辆轨迹之间的相似度，使用图神经网络SIMGNN模型将求两个轨迹之间的相似度问题转换为一个可学习问题，提高了计算两个轨迹之间相似度的效率，得出每两个车辆轨迹之间的相似度得分，再使用DBSCAN、K</a:t>
            </a:r>
            <a:r>
              <a:rPr lang="en-US" altLang="zh-CN"/>
              <a:t>NN</a:t>
            </a:r>
            <a:r>
              <a:rPr lang="zh-CN" altLang="en-US"/>
              <a:t>相关</a:t>
            </a:r>
            <a:r>
              <a:rPr lang="zh-CN" altLang="en-US"/>
              <a:t>的聚类算法进行聚类，分析聚类结果从而得到不同簇</a:t>
            </a:r>
            <a:r>
              <a:rPr lang="zh-CN" altLang="en-US"/>
              <a:t>内车辆运动轨迹的规律。</a:t>
            </a:r>
            <a:endParaRPr lang="zh-CN" altLang="en-US"/>
          </a:p>
        </p:txBody>
      </p:sp>
      <p:pic>
        <p:nvPicPr>
          <p:cNvPr id="12" name="图片 11" descr="1"/>
          <p:cNvPicPr>
            <a:picLocks noChangeAspect="1"/>
          </p:cNvPicPr>
          <p:nvPr/>
        </p:nvPicPr>
        <p:blipFill>
          <a:blip r:embed="rId4"/>
          <a:srcRect l="13162" t="13773" r="12424" b="13383"/>
          <a:stretch>
            <a:fillRect/>
          </a:stretch>
        </p:blipFill>
        <p:spPr>
          <a:xfrm>
            <a:off x="1139190" y="4079875"/>
            <a:ext cx="1190625" cy="874395"/>
          </a:xfrm>
          <a:prstGeom prst="rect">
            <a:avLst/>
          </a:prstGeom>
        </p:spPr>
      </p:pic>
      <p:pic>
        <p:nvPicPr>
          <p:cNvPr id="14" name="图片 13" descr="15"/>
          <p:cNvPicPr>
            <a:picLocks noChangeAspect="1"/>
          </p:cNvPicPr>
          <p:nvPr/>
        </p:nvPicPr>
        <p:blipFill>
          <a:blip r:embed="rId5"/>
          <a:srcRect l="12522" t="14685" r="11838" b="11950"/>
          <a:stretch>
            <a:fillRect/>
          </a:stretch>
        </p:blipFill>
        <p:spPr>
          <a:xfrm>
            <a:off x="1083945" y="5461635"/>
            <a:ext cx="1245870" cy="90614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50260" y="4950460"/>
            <a:ext cx="1787525" cy="408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经过相似度</a:t>
            </a:r>
            <a:r>
              <a:rPr lang="zh-CN" altLang="en-US"/>
              <a:t>度量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92850" y="4950460"/>
            <a:ext cx="1787525" cy="408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图神经网络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823450" y="4768850"/>
            <a:ext cx="1976755" cy="782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聚类算法</a:t>
            </a:r>
            <a:r>
              <a:rPr lang="zh-CN" altLang="en-US"/>
              <a:t>分析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6" idx="3"/>
            <a:endCxn id="17" idx="1"/>
          </p:cNvCxnSpPr>
          <p:nvPr/>
        </p:nvCxnSpPr>
        <p:spPr>
          <a:xfrm>
            <a:off x="8080375" y="5154930"/>
            <a:ext cx="174307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78425" y="5179060"/>
            <a:ext cx="1073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相似度得分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5221605" y="5817235"/>
            <a:ext cx="11417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相似度得分</a:t>
            </a:r>
            <a:r>
              <a:rPr lang="en-US" altLang="zh-CN" sz="1200">
                <a:sym typeface="+mn-ea"/>
              </a:rPr>
              <a:t>1</a:t>
            </a:r>
            <a:endParaRPr lang="en-US" altLang="zh-CN" sz="1200">
              <a:sym typeface="+mn-ea"/>
            </a:endParaRPr>
          </a:p>
        </p:txBody>
      </p:sp>
      <p:cxnSp>
        <p:nvCxnSpPr>
          <p:cNvPr id="26" name="肘形连接符 25"/>
          <p:cNvCxnSpPr/>
          <p:nvPr/>
        </p:nvCxnSpPr>
        <p:spPr>
          <a:xfrm rot="5400000" flipH="1" flipV="1">
            <a:off x="6934835" y="2467610"/>
            <a:ext cx="198120" cy="5579110"/>
          </a:xfrm>
          <a:prstGeom prst="bentConnector4">
            <a:avLst>
              <a:gd name="adj1" fmla="val -217628"/>
              <a:gd name="adj2" fmla="val 88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>
            <a:off x="5137785" y="5154930"/>
            <a:ext cx="115506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6"/>
            </p:custDataLst>
          </p:nvPr>
        </p:nvSpPr>
        <p:spPr>
          <a:xfrm>
            <a:off x="8149590" y="4841875"/>
            <a:ext cx="11417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相似度得分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cxnSp>
        <p:nvCxnSpPr>
          <p:cNvPr id="34" name="肘形连接符 33"/>
          <p:cNvCxnSpPr>
            <a:stCxn id="12" idx="3"/>
            <a:endCxn id="15" idx="1"/>
          </p:cNvCxnSpPr>
          <p:nvPr/>
        </p:nvCxnSpPr>
        <p:spPr>
          <a:xfrm>
            <a:off x="2329815" y="4517390"/>
            <a:ext cx="1020445" cy="63754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3"/>
            <a:endCxn id="15" idx="1"/>
          </p:cNvCxnSpPr>
          <p:nvPr/>
        </p:nvCxnSpPr>
        <p:spPr>
          <a:xfrm flipV="1">
            <a:off x="2329815" y="5154930"/>
            <a:ext cx="1020445" cy="760095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90185" y="4915535"/>
            <a:ext cx="850900" cy="239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轨迹信息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4995545" y="627189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研究内容框架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关键</a:t>
            </a:r>
            <a:r>
              <a:rPr lang="zh-CN" altLang="en-US" dirty="0">
                <a:solidFill>
                  <a:srgbClr val="414141"/>
                </a:solidFill>
              </a:rPr>
              <a:t>问题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7055" y="1820545"/>
            <a:ext cx="3751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车辆轨迹相似度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度量</a:t>
            </a:r>
            <a:endParaRPr lang="zh-CN" altLang="en-US" sz="28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pic>
        <p:nvPicPr>
          <p:cNvPr id="45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65" y="3235325"/>
            <a:ext cx="5410200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687705" y="3169920"/>
            <a:ext cx="4003675" cy="15068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/>
              <a:t>GED(Graph Edit Distance)</a:t>
            </a:r>
            <a:r>
              <a:rPr lang="zh-CN" altLang="en-US" sz="2000" b="1" dirty="0"/>
              <a:t>引入：</a:t>
            </a:r>
            <a:endParaRPr lang="en-US" altLang="zh-CN" sz="2000" b="1" dirty="0"/>
          </a:p>
          <a:p>
            <a:r>
              <a:rPr lang="zh-CN" altLang="en-US" dirty="0"/>
              <a:t>传统的</a:t>
            </a:r>
            <a:r>
              <a:rPr lang="en-US" altLang="zh-CN" dirty="0"/>
              <a:t>GED</a:t>
            </a:r>
            <a:r>
              <a:rPr lang="zh-CN" altLang="en-US" dirty="0"/>
              <a:t>算法常用来度量化合物分子结构的相似性，本研究将会对</a:t>
            </a:r>
            <a:r>
              <a:rPr lang="en-US" altLang="zh-CN" dirty="0"/>
              <a:t>GED</a:t>
            </a:r>
            <a:r>
              <a:rPr lang="zh-CN" altLang="en-US" dirty="0"/>
              <a:t>进行改进，使能够度量两个车辆轨迹之间的</a:t>
            </a:r>
            <a:r>
              <a:rPr lang="zh-CN" altLang="en-US" dirty="0"/>
              <a:t>相似性。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571391" y="5428987"/>
            <a:ext cx="638321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b="0" i="0"/>
              <a:t>图编辑操作是将图转换为另一个图的操作。编辑操作包括插入或删除顶点或边，或更改顶点或边标签</a:t>
            </a:r>
            <a:r>
              <a:rPr lang="zh-CN" altLang="en-US"/>
              <a:t>（称为重新标记）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关键问题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675" y="1822450"/>
            <a:ext cx="4592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图神经网络模型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SIMGNN</a:t>
            </a:r>
            <a:endParaRPr lang="en-US" altLang="zh-CN" sz="28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pic>
        <p:nvPicPr>
          <p:cNvPr id="58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40" y="3188335"/>
            <a:ext cx="7783830" cy="29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711827" y="2661671"/>
            <a:ext cx="346710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/>
              <a:t>问题转换：</a:t>
            </a:r>
            <a:endParaRPr lang="en-US" altLang="zh-CN" sz="2000" b="1" dirty="0"/>
          </a:p>
          <a:p>
            <a:r>
              <a:rPr lang="zh-CN" altLang="en-US" dirty="0"/>
              <a:t>将计算车辆轨迹之间相似度的问题转换城一个学习</a:t>
            </a:r>
            <a:r>
              <a:rPr lang="zh-CN" altLang="en-US" dirty="0"/>
              <a:t>问题。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711827" y="4032636"/>
            <a:ext cx="346710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/>
              <a:t>减少开销：</a:t>
            </a:r>
            <a:endParaRPr lang="zh-CN" altLang="en-US" sz="2000" b="1" dirty="0"/>
          </a:p>
          <a:p>
            <a:r>
              <a:rPr lang="zh-CN" altLang="en-US" dirty="0"/>
              <a:t>使用传统的</a:t>
            </a:r>
            <a:r>
              <a:rPr lang="en-US" altLang="zh-CN" dirty="0"/>
              <a:t>GED</a:t>
            </a:r>
            <a:r>
              <a:rPr lang="zh-CN" altLang="en-US" dirty="0"/>
              <a:t>算法计算轨迹之间的相似度具有一定的</a:t>
            </a:r>
            <a:r>
              <a:rPr lang="zh-CN" altLang="en-US" dirty="0"/>
              <a:t>局限性。</a:t>
            </a:r>
            <a:endParaRPr lang="zh-CN" altLang="en-US" dirty="0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711827" y="5321686"/>
            <a:ext cx="346710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/>
              <a:t>当前模型的</a:t>
            </a:r>
            <a:r>
              <a:rPr lang="zh-CN" altLang="en-US" sz="2000" b="1" dirty="0"/>
              <a:t>问题：</a:t>
            </a:r>
            <a:endParaRPr lang="zh-CN" altLang="en-US" sz="2000" b="1" dirty="0"/>
          </a:p>
          <a:p>
            <a:r>
              <a:rPr lang="zh-CN" altLang="en-US" dirty="0"/>
              <a:t>模型得出来的相似性得分和真实的</a:t>
            </a:r>
            <a:r>
              <a:rPr lang="en-US" altLang="zh-CN" dirty="0"/>
              <a:t>GED</a:t>
            </a:r>
            <a:r>
              <a:rPr lang="zh-CN" altLang="en-US" dirty="0"/>
              <a:t>距离之间有一定的</a:t>
            </a:r>
            <a:r>
              <a:rPr lang="zh-CN" altLang="en-US" dirty="0"/>
              <a:t>差距。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173,&quot;width&quot;:437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4b794c28-2935-46a4-961b-00fc8d1275b3"/>
  <p:tag name="COMMONDATA" val="eyJoZGlkIjoiN2YzNjBkOTgyNWQ1YTMxYzM3MzMwNWFiODNmOWIzYW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演示</Application>
  <PresentationFormat>宽屏</PresentationFormat>
  <Paragraphs>182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Times New Roman</vt:lpstr>
      <vt:lpstr>Copperplate Gothic Bold</vt:lpstr>
      <vt:lpstr>Segoe Print</vt:lpstr>
      <vt:lpstr>经典综艺体简</vt:lpstr>
      <vt:lpstr>微软雅黑</vt:lpstr>
      <vt:lpstr>Miriam</vt:lpstr>
      <vt:lpstr>NumberOnly</vt:lpstr>
      <vt:lpstr>Agency FB</vt:lpstr>
      <vt:lpstr>Trebuchet MS</vt:lpstr>
      <vt:lpstr>等线</vt:lpstr>
      <vt:lpstr>Arial Unicode MS</vt:lpstr>
      <vt:lpstr>等线 Light</vt:lpstr>
      <vt:lpstr>Calibri</vt:lpstr>
      <vt:lpstr>Office 主题​​</vt:lpstr>
      <vt:lpstr>基于图编辑距离的车辆旅游轨迹聚类算法研究与应用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BK Zhang</dc:creator>
  <cp:lastModifiedBy>那ke星   滚</cp:lastModifiedBy>
  <cp:revision>273</cp:revision>
  <dcterms:created xsi:type="dcterms:W3CDTF">2020-10-10T09:42:00Z</dcterms:created>
  <dcterms:modified xsi:type="dcterms:W3CDTF">2023-03-01T13:01:13Z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BE3BD6D56EB2437DA42655A46133D4BD</vt:lpwstr>
  </property>
  <property fmtid="{D5CDD505-2E9C-101B-9397-08002B2CF9AE}" pid="3" name="KSOProductBuildVer">
    <vt:lpwstr>2052-11.1.0.12980</vt:lpwstr>
  </property>
</Properties>
</file>