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FF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>
      <p:cViewPr varScale="1">
        <p:scale>
          <a:sx n="108" d="100"/>
          <a:sy n="108" d="100"/>
        </p:scale>
        <p:origin x="177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6E111-2A59-4722-B00E-4DA16FAA1700}" type="datetimeFigureOut">
              <a:rPr lang="en-SG" smtClean="0"/>
              <a:t>3/2/2021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7B0FE-2E16-4C72-9DF4-F379BD02FC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525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B0FE-2E16-4C72-9DF4-F379BD02FC4F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3337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2DD4-BE32-49A5-8AF4-08AF3F639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8795D-61FC-4BDB-B0AD-FD5ED18D2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017C5-7A90-436A-84D8-F6C3843E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EAD1B-434B-4824-97B4-93642DD6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BD2B7-EC6B-47B6-B453-8D7CA37A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231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9047-440A-4ED4-8309-DEF646FA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A6870-2A55-4CB0-A45C-06EBD9DE9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225B0-A107-45F6-8024-F8E93CFA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91761-8A33-43D7-BE27-DDB86EFF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B14A1-600B-4EE4-A7F4-4DC131C4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4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96E49-DE0E-40F1-A792-88D25F30B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BCE2E-796F-4BDC-816E-D955AF41F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020DF-884C-4D71-A3C0-8F072883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3C12-FDBE-40A6-B8ED-DB812E8C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513C5-780F-4DB9-BBEF-0470173E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6805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19627" y="284919"/>
            <a:ext cx="2904744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277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C561-857F-4EE7-8B8F-07A43A5B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7FE3A-C2D1-4294-8B3D-1733C1E95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60FC-A440-4AA0-BCCB-77877D82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5A5BF-9F48-4810-A3B4-345870A0A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0504D-68E9-49CA-BBDD-6988FD20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447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B674-6CFA-460E-BBA5-FABA9500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28DC9-0F11-443E-935D-201BECE7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B2E12-44AB-4E59-9F32-EF4814A5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C163-FDE5-4382-B5BC-9E94BBE1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BAD6A-66E4-4D48-9BFA-A333F1D5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099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6FAF-C0AA-4731-B5F6-4111C213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A9B11-1554-4A32-8EC3-8A8BC20C2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BC313-42A6-403F-8020-6913C1CC1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3BCBF-C61C-4797-B687-D7BB53BB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2C5DA-3A49-4D27-85A6-D50BF9C2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D44B3-E442-408F-9D6A-E434426B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026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9E238-5FE4-42BE-8CEE-0113853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49161-D3E5-4CF4-BA50-20E8E15C1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54FE7-0EF9-4D55-9F18-5583134D1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9DF37-4023-4B13-8BD8-55639954B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2D49F-5759-4BE5-8391-5FBF65532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111F63-FC24-4BE1-AAB8-8ED0BA4F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70663-9F19-44CF-8F62-3F1AB312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2833F-61A9-4461-9C4C-31771896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744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8265-312B-4740-9FE4-57DA0039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73634-C445-4014-A1B3-37FFA11A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81256-E506-47CA-BF2F-562F6581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1C068-B7C9-4EBB-BE2B-526C0284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061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0E3C6B-9F34-4372-93E4-BEAA24099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7968B-4B41-4D31-BAD8-7B9A0A37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CDAEE-F64B-4279-B617-DBFC5A7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641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5813-428D-4582-89F2-BE237331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EAEC2-D771-419B-AC3D-23ADED9C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E6064-2102-4F33-A9DE-85BD96207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4E22C-B658-4DFD-A7C3-0F32774A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C70E7-45B6-46D4-8C0A-F8F17587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C68CA-ADD2-4B10-A5DA-A576413D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328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6E51-D93D-45B9-9DA3-1399C3FA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955F1-D7A9-4310-B78F-79ACC0D39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9EDFC-FB3C-4B1D-9249-376BE001F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C5290-D635-472B-AC06-7D586BA7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BEC5E-AB3A-4512-AF19-AA91A332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9B4B3-D9D7-4795-B99A-335B49DB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517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0B741-EAF5-4C1F-BA28-6ECC4669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16147-F40B-4ABA-98D5-FEE21E3AD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796EA-CA41-4B9A-A756-7FC8AEE48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989E3-1F1E-4442-99F6-D70320301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A73F5-ED00-476E-91D7-E813167B1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8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getting-started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8342" y="3893311"/>
            <a:ext cx="568515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6175" marR="5080" indent="-113411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8A8A8A"/>
                </a:solidFill>
                <a:latin typeface="Calibri"/>
                <a:cs typeface="Calibri"/>
              </a:rPr>
              <a:t>C273 – </a:t>
            </a:r>
            <a:r>
              <a:rPr sz="3200" spc="-15" dirty="0">
                <a:solidFill>
                  <a:srgbClr val="8A8A8A"/>
                </a:solidFill>
                <a:latin typeface="Calibri"/>
                <a:cs typeface="Calibri"/>
              </a:rPr>
              <a:t>Advanced </a:t>
            </a:r>
            <a:r>
              <a:rPr sz="3200" spc="-45" dirty="0">
                <a:solidFill>
                  <a:srgbClr val="8A8A8A"/>
                </a:solidFill>
                <a:latin typeface="Calibri"/>
                <a:cs typeface="Calibri"/>
              </a:rPr>
              <a:t>Web </a:t>
            </a:r>
            <a:r>
              <a:rPr sz="3200" spc="-10" dirty="0">
                <a:solidFill>
                  <a:srgbClr val="8A8A8A"/>
                </a:solidFill>
                <a:latin typeface="Calibri"/>
                <a:cs typeface="Calibri"/>
              </a:rPr>
              <a:t>Application  </a:t>
            </a:r>
            <a:r>
              <a:rPr sz="3200" spc="-15" dirty="0">
                <a:solidFill>
                  <a:srgbClr val="8A8A8A"/>
                </a:solidFill>
                <a:latin typeface="Calibri"/>
                <a:cs typeface="Calibri"/>
              </a:rPr>
              <a:t>Development </a:t>
            </a:r>
            <a:r>
              <a:rPr sz="3200" spc="-5" dirty="0">
                <a:solidFill>
                  <a:srgbClr val="8A8A8A"/>
                </a:solidFill>
                <a:latin typeface="Calibri"/>
                <a:cs typeface="Calibri"/>
              </a:rPr>
              <a:t>in</a:t>
            </a:r>
            <a:r>
              <a:rPr sz="3200" spc="50" dirty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8A8A8A"/>
                </a:solidFill>
                <a:latin typeface="Calibri"/>
                <a:cs typeface="Calibri"/>
              </a:rPr>
              <a:t>PHP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569719"/>
            <a:ext cx="7772400" cy="231648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32765" rIns="0" bIns="0" rtlCol="0">
            <a:spAutoFit/>
          </a:bodyPr>
          <a:lstStyle/>
          <a:p>
            <a:pPr algn="ctr">
              <a:lnSpc>
                <a:spcPts val="5690"/>
              </a:lnSpc>
              <a:spcBef>
                <a:spcPts val="4195"/>
              </a:spcBef>
            </a:pPr>
            <a:r>
              <a:rPr sz="4800" b="1" spc="-5" dirty="0">
                <a:latin typeface="Arial"/>
                <a:cs typeface="Arial"/>
              </a:rPr>
              <a:t>Introduction to</a:t>
            </a:r>
            <a:r>
              <a:rPr sz="4800" b="1" spc="40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Bootstrap</a:t>
            </a:r>
            <a:endParaRPr sz="4800">
              <a:latin typeface="Arial"/>
              <a:cs typeface="Arial"/>
            </a:endParaRPr>
          </a:p>
          <a:p>
            <a:pPr algn="ctr">
              <a:lnSpc>
                <a:spcPts val="3650"/>
              </a:lnSpc>
            </a:pPr>
            <a:r>
              <a:rPr sz="3100" b="1" dirty="0">
                <a:latin typeface="Arial"/>
                <a:cs typeface="Arial"/>
              </a:rPr>
              <a:t>L01 – </a:t>
            </a:r>
            <a:r>
              <a:rPr sz="3100" b="1" spc="-5" dirty="0">
                <a:latin typeface="Arial"/>
                <a:cs typeface="Arial"/>
              </a:rPr>
              <a:t>Fits All</a:t>
            </a:r>
            <a:r>
              <a:rPr sz="3100" b="1" spc="-140" dirty="0">
                <a:latin typeface="Arial"/>
                <a:cs typeface="Arial"/>
              </a:rPr>
              <a:t> </a:t>
            </a:r>
            <a:r>
              <a:rPr sz="3100" b="1" dirty="0">
                <a:latin typeface="Arial"/>
                <a:cs typeface="Arial"/>
              </a:rPr>
              <a:t>Sizes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9722" y="5201228"/>
            <a:ext cx="2887716" cy="502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9932" y="4738115"/>
            <a:ext cx="1596112" cy="1485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6155" y="1238239"/>
            <a:ext cx="8285625" cy="2666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284919"/>
            <a:ext cx="91440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400" u="sng" spc="-5" dirty="0">
                <a:latin typeface="+mn-lt"/>
              </a:rPr>
              <a:t>Gr</a:t>
            </a:r>
            <a:r>
              <a:rPr lang="en-SG" sz="4400" u="sng" spc="-5" dirty="0" err="1">
                <a:latin typeface="+mn-lt"/>
              </a:rPr>
              <a:t>i</a:t>
            </a:r>
            <a:r>
              <a:rPr sz="4400" u="sng" spc="-5" dirty="0">
                <a:latin typeface="+mn-lt"/>
              </a:rPr>
              <a:t>d</a:t>
            </a:r>
            <a:r>
              <a:rPr sz="4400" u="sng" spc="-55" dirty="0">
                <a:latin typeface="+mn-lt"/>
              </a:rPr>
              <a:t> </a:t>
            </a:r>
            <a:r>
              <a:rPr sz="4400" u="sng" spc="-35" dirty="0">
                <a:latin typeface="+mn-lt"/>
              </a:rPr>
              <a:t>System</a:t>
            </a:r>
            <a:endParaRPr sz="4400" u="sng" dirty="0">
              <a:latin typeface="+mn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4304906"/>
            <a:ext cx="9144000" cy="19947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050" marR="5080" indent="-514350">
              <a:lnSpc>
                <a:spcPct val="100000"/>
              </a:lnSpc>
              <a:spcBef>
                <a:spcPts val="95"/>
              </a:spcBef>
              <a:buFont typeface="+mj-lt"/>
              <a:buAutoNum type="arabicPeriod"/>
              <a:tabLst>
                <a:tab pos="1584325" algn="l"/>
              </a:tabLst>
            </a:pPr>
            <a:r>
              <a:rPr sz="3200" spc="-15" dirty="0">
                <a:latin typeface="Calibri"/>
                <a:cs typeface="Calibri"/>
              </a:rPr>
              <a:t>Bootstrap </a:t>
            </a:r>
            <a:r>
              <a:rPr sz="3200" spc="-10" dirty="0">
                <a:latin typeface="Calibri"/>
                <a:cs typeface="Calibri"/>
              </a:rPr>
              <a:t>includes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5" dirty="0">
                <a:highlight>
                  <a:srgbClr val="FFFF00"/>
                </a:highlight>
                <a:latin typeface="Calibri"/>
                <a:cs typeface="Calibri"/>
              </a:rPr>
              <a:t>responsive, </a:t>
            </a:r>
            <a:r>
              <a:rPr sz="3200" spc="-5" dirty="0">
                <a:highlight>
                  <a:srgbClr val="FFFF00"/>
                </a:highlight>
                <a:latin typeface="Calibri"/>
                <a:cs typeface="Calibri"/>
              </a:rPr>
              <a:t>mobile </a:t>
            </a:r>
            <a:r>
              <a:rPr sz="3200" spc="-25" dirty="0">
                <a:highlight>
                  <a:srgbClr val="FFFF00"/>
                </a:highlight>
                <a:latin typeface="Calibri"/>
                <a:cs typeface="Calibri"/>
              </a:rPr>
              <a:t>first </a:t>
            </a:r>
            <a:r>
              <a:rPr sz="3200" spc="-5" dirty="0">
                <a:highlight>
                  <a:srgbClr val="FFFF00"/>
                </a:highlight>
                <a:latin typeface="Calibri"/>
                <a:cs typeface="Calibri"/>
              </a:rPr>
              <a:t>fluid  grid </a:t>
            </a:r>
            <a:r>
              <a:rPr sz="3200" spc="-35" dirty="0">
                <a:highlight>
                  <a:srgbClr val="FFFF00"/>
                </a:highlight>
                <a:latin typeface="Calibri"/>
                <a:cs typeface="Calibri"/>
              </a:rPr>
              <a:t>system</a:t>
            </a:r>
            <a:endParaRPr lang="en-US" sz="3200" spc="-15" dirty="0">
              <a:latin typeface="Calibri"/>
              <a:cs typeface="Calibri"/>
            </a:endParaRPr>
          </a:p>
          <a:p>
            <a:pPr marL="527050" marR="5080" indent="-514350">
              <a:lnSpc>
                <a:spcPct val="100000"/>
              </a:lnSpc>
              <a:spcBef>
                <a:spcPts val="95"/>
              </a:spcBef>
              <a:buFont typeface="+mj-lt"/>
              <a:buAutoNum type="arabicPeriod"/>
              <a:tabLst>
                <a:tab pos="1584325" algn="l"/>
              </a:tabLst>
            </a:pPr>
            <a:r>
              <a:rPr sz="3200" spc="-15" dirty="0">
                <a:latin typeface="Calibri"/>
                <a:cs typeface="Calibri"/>
              </a:rPr>
              <a:t> </a:t>
            </a:r>
            <a:r>
              <a:rPr lang="en-US" sz="3200" spc="-1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ppropriately </a:t>
            </a:r>
            <a:r>
              <a:rPr sz="3200" spc="-10" dirty="0">
                <a:highlight>
                  <a:srgbClr val="FFFF00"/>
                </a:highlight>
                <a:latin typeface="Calibri"/>
                <a:cs typeface="Calibri"/>
              </a:rPr>
              <a:t>scales </a:t>
            </a:r>
            <a:r>
              <a:rPr sz="3200" spc="-5" dirty="0">
                <a:highlight>
                  <a:srgbClr val="FFFF00"/>
                </a:highlight>
                <a:latin typeface="Calibri"/>
                <a:cs typeface="Calibri"/>
              </a:rPr>
              <a:t>up </a:t>
            </a:r>
            <a:r>
              <a:rPr sz="3200" spc="-20" dirty="0">
                <a:highlight>
                  <a:srgbClr val="FFFF00"/>
                </a:highlight>
                <a:latin typeface="Calibri"/>
                <a:cs typeface="Calibri"/>
              </a:rPr>
              <a:t>to </a:t>
            </a:r>
            <a:r>
              <a:rPr sz="3200" spc="-5" dirty="0">
                <a:highlight>
                  <a:srgbClr val="FFFF00"/>
                </a:highlight>
                <a:latin typeface="Calibri"/>
                <a:cs typeface="Calibri"/>
              </a:rPr>
              <a:t>12  </a:t>
            </a:r>
            <a:r>
              <a:rPr sz="3200" spc="-10" dirty="0">
                <a:highlight>
                  <a:srgbClr val="FFFF00"/>
                </a:highlight>
                <a:latin typeface="Calibri"/>
                <a:cs typeface="Calibri"/>
              </a:rPr>
              <a:t>columns</a:t>
            </a:r>
            <a:r>
              <a:rPr lang="en-US" sz="3200" spc="-1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as the </a:t>
            </a:r>
            <a:r>
              <a:rPr sz="3200" spc="-10" dirty="0">
                <a:latin typeface="Calibri"/>
                <a:cs typeface="Calibri"/>
              </a:rPr>
              <a:t>device </a:t>
            </a:r>
            <a:r>
              <a:rPr sz="3200" spc="-5" dirty="0">
                <a:latin typeface="Calibri"/>
                <a:cs typeface="Calibri"/>
              </a:rPr>
              <a:t>or viewport </a:t>
            </a:r>
            <a:r>
              <a:rPr sz="3200" spc="-25" dirty="0">
                <a:latin typeface="Calibri"/>
                <a:cs typeface="Calibri"/>
              </a:rPr>
              <a:t>size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increases.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38554"/>
            <a:ext cx="9144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tabLst>
                <a:tab pos="1162050" algn="l"/>
                <a:tab pos="8241665" algn="l"/>
              </a:tabLst>
            </a:pPr>
            <a:r>
              <a:rPr sz="4400" u="sng" spc="-5" dirty="0">
                <a:latin typeface="+mn-lt"/>
              </a:rPr>
              <a:t> 5 </a:t>
            </a:r>
            <a:r>
              <a:rPr sz="4400" u="sng" spc="-30" dirty="0">
                <a:latin typeface="+mn-lt"/>
              </a:rPr>
              <a:t>Sizes </a:t>
            </a:r>
            <a:r>
              <a:rPr sz="4400" u="sng" spc="-5" dirty="0">
                <a:latin typeface="+mn-lt"/>
              </a:rPr>
              <a:t>of </a:t>
            </a:r>
            <a:r>
              <a:rPr sz="4400" u="sng" spc="-25" dirty="0">
                <a:latin typeface="+mn-lt"/>
              </a:rPr>
              <a:t>Bootstrap </a:t>
            </a:r>
            <a:r>
              <a:rPr sz="4400" u="sng" spc="-5" dirty="0">
                <a:latin typeface="+mn-lt"/>
              </a:rPr>
              <a:t>4</a:t>
            </a:r>
            <a:r>
              <a:rPr sz="4400" u="sng" spc="-10" dirty="0">
                <a:latin typeface="+mn-lt"/>
              </a:rPr>
              <a:t> </a:t>
            </a:r>
            <a:endParaRPr sz="4400" u="sng" dirty="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393462"/>
              </p:ext>
            </p:extLst>
          </p:nvPr>
        </p:nvGraphicFramePr>
        <p:xfrm>
          <a:off x="0" y="1143000"/>
          <a:ext cx="9143999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8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2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82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39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787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kumimoji="0" lang="en-SG" sz="2000" b="1" i="0" u="none" strike="noStrike" kern="1200" cap="none" spc="-15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en-SG" sz="2000" b="1" i="0" u="none" strike="noStrike" kern="1200" cap="none" spc="-15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</a:rPr>
                        <a:t>Grid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23939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Extra 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small 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(&lt;576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37338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Small 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(&gt;=576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8445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Medium 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(&gt;=768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21336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Large 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(&gt;=992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895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Extra Large 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(&gt;=1200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981"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 prefix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/>
                        </a:rPr>
                        <a:t>.col-</a:t>
                      </a:r>
                      <a:endParaRPr sz="20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222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/>
                        </a:rPr>
                        <a:t>.col-sm-</a:t>
                      </a:r>
                      <a:endParaRPr sz="20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222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/>
                        </a:rPr>
                        <a:t>.col-md-</a:t>
                      </a:r>
                      <a:endParaRPr sz="20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222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/>
                        </a:rPr>
                        <a:t>.col-lg-</a:t>
                      </a:r>
                      <a:endParaRPr sz="20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222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/>
                        </a:rPr>
                        <a:t>.col-xl-</a:t>
                      </a:r>
                      <a:endParaRPr sz="20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222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9733">
                <a:tc>
                  <a:txBody>
                    <a:bodyPr/>
                    <a:lstStyle/>
                    <a:p>
                      <a:pPr marL="69215" marR="37719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iner 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width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53340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None  (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-1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540px</a:t>
                      </a:r>
                      <a:endParaRPr sz="20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-1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720px</a:t>
                      </a:r>
                      <a:endParaRPr sz="20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-1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960px</a:t>
                      </a:r>
                      <a:endParaRPr sz="20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-1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1140px</a:t>
                      </a:r>
                      <a:endParaRPr sz="20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8743"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Suitable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for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37846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-4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 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phones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33845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ape 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phones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Tablets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Laptops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3213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Laptops 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and 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</a:t>
                      </a:r>
                    </a:p>
                  </a:txBody>
                  <a:tcPr marL="0" marR="0" marT="222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-50302"/>
            <a:ext cx="914400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400" u="sng" spc="-5" dirty="0">
                <a:latin typeface="Calibri (Body)"/>
              </a:rPr>
              <a:t>Grid </a:t>
            </a:r>
            <a:r>
              <a:rPr sz="4400" u="sng" spc="-30" dirty="0">
                <a:latin typeface="Calibri (Body)"/>
              </a:rPr>
              <a:t>System:</a:t>
            </a:r>
            <a:r>
              <a:rPr sz="4400" u="sng" spc="-45" dirty="0">
                <a:latin typeface="Calibri (Body)"/>
              </a:rPr>
              <a:t> </a:t>
            </a:r>
            <a:r>
              <a:rPr sz="4400" u="sng" spc="-15" dirty="0">
                <a:latin typeface="Calibri (Body)"/>
              </a:rPr>
              <a:t>Examples</a:t>
            </a:r>
            <a:br>
              <a:rPr lang="en-US" sz="4400" u="sng" spc="-15" dirty="0">
                <a:latin typeface="Calibri (Body)"/>
              </a:rPr>
            </a:br>
            <a:endParaRPr sz="4400" u="sng" dirty="0">
              <a:latin typeface="Calibri (Body)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806892"/>
            <a:ext cx="91440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 panose="020B0609020204030204" pitchFamily="49" charset="0"/>
                <a:cs typeface="Calibri"/>
              </a:rPr>
              <a:t>&lt;div</a:t>
            </a:r>
            <a:r>
              <a:rPr sz="1800" spc="5" dirty="0">
                <a:latin typeface="Consolas" panose="020B0609020204030204" pitchFamily="49" charset="0"/>
                <a:cs typeface="Calibri"/>
              </a:rPr>
              <a:t> </a:t>
            </a:r>
            <a:r>
              <a:rPr sz="1800" spc="-10" dirty="0">
                <a:latin typeface="Consolas" panose="020B0609020204030204" pitchFamily="49" charset="0"/>
                <a:cs typeface="Calibri"/>
              </a:rPr>
              <a:t>class="row"&gt;</a:t>
            </a:r>
            <a:endParaRPr sz="1800" dirty="0">
              <a:latin typeface="Consolas" panose="020B0609020204030204" pitchFamily="49" charset="0"/>
              <a:cs typeface="Calibri"/>
            </a:endParaRPr>
          </a:p>
          <a:p>
            <a:pPr marL="222250">
              <a:lnSpc>
                <a:spcPct val="100000"/>
              </a:lnSpc>
            </a:pPr>
            <a:r>
              <a:rPr sz="1800" spc="-5" dirty="0">
                <a:latin typeface="Consolas" panose="020B0609020204030204" pitchFamily="49" charset="0"/>
                <a:cs typeface="Calibri"/>
              </a:rPr>
              <a:t>&lt;div class="col-</a:t>
            </a:r>
            <a:r>
              <a:rPr sz="1800" b="1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md</a:t>
            </a:r>
            <a:r>
              <a:rPr sz="1800" spc="-5" dirty="0">
                <a:latin typeface="Consolas" panose="020B0609020204030204" pitchFamily="49" charset="0"/>
                <a:cs typeface="Calibri"/>
              </a:rPr>
              <a:t>-4" &gt;……&lt;/div&gt;</a:t>
            </a:r>
            <a:r>
              <a:rPr lang="en-US" spc="-5" dirty="0">
                <a:latin typeface="Consolas" panose="020B0609020204030204" pitchFamily="49" charset="0"/>
                <a:cs typeface="Calibri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&lt;!--Medium ,720px,tablet--&gt;</a:t>
            </a:r>
            <a:endParaRPr sz="1800" dirty="0">
              <a:solidFill>
                <a:srgbClr val="FF0000"/>
              </a:solidFill>
              <a:latin typeface="Consolas" panose="020B0609020204030204" pitchFamily="49" charset="0"/>
              <a:cs typeface="Calibri"/>
            </a:endParaRPr>
          </a:p>
          <a:p>
            <a:pPr marL="222250">
              <a:lnSpc>
                <a:spcPct val="100000"/>
              </a:lnSpc>
            </a:pPr>
            <a:r>
              <a:rPr sz="1800" spc="-5" dirty="0">
                <a:latin typeface="Consolas" panose="020B0609020204030204" pitchFamily="49" charset="0"/>
                <a:cs typeface="Calibri"/>
              </a:rPr>
              <a:t>&lt;div class="col-</a:t>
            </a:r>
            <a:r>
              <a:rPr sz="1800" b="1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md</a:t>
            </a:r>
            <a:r>
              <a:rPr sz="1800" spc="-5" dirty="0">
                <a:latin typeface="Consolas" panose="020B0609020204030204" pitchFamily="49" charset="0"/>
                <a:cs typeface="Calibri"/>
              </a:rPr>
              <a:t>-8" &gt;……&lt;/div&gt;</a:t>
            </a:r>
            <a:endParaRPr sz="1800" dirty="0">
              <a:latin typeface="Consolas" panose="020B0609020204030204" pitchFamily="49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nsolas" panose="020B0609020204030204" pitchFamily="49" charset="0"/>
                <a:cs typeface="Calibri"/>
              </a:rPr>
              <a:t>&lt;/div&gt;</a:t>
            </a:r>
            <a:endParaRPr sz="1800" dirty="0">
              <a:latin typeface="Consolas" panose="020B0609020204030204" pitchFamily="49" charset="0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9082" y="1289298"/>
            <a:ext cx="8275353" cy="380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995" y="3090304"/>
            <a:ext cx="8284484" cy="762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0" y="4015245"/>
            <a:ext cx="9144000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 panose="020B0609020204030204" pitchFamily="49" charset="0"/>
                <a:cs typeface="Calibri"/>
              </a:rPr>
              <a:t>&lt;div</a:t>
            </a:r>
            <a:r>
              <a:rPr sz="1800" spc="5" dirty="0">
                <a:latin typeface="Consolas" panose="020B0609020204030204" pitchFamily="49" charset="0"/>
                <a:cs typeface="Calibri"/>
              </a:rPr>
              <a:t> </a:t>
            </a:r>
            <a:r>
              <a:rPr sz="1800" spc="-10" dirty="0">
                <a:latin typeface="Consolas" panose="020B0609020204030204" pitchFamily="49" charset="0"/>
                <a:cs typeface="Calibri"/>
              </a:rPr>
              <a:t>class="row"&gt;</a:t>
            </a:r>
            <a:endParaRPr sz="1800" dirty="0">
              <a:latin typeface="Consolas" panose="020B0609020204030204" pitchFamily="49" charset="0"/>
              <a:cs typeface="Calibri"/>
            </a:endParaRPr>
          </a:p>
          <a:p>
            <a:pPr marL="509270" marR="5712460" indent="-262890">
              <a:lnSpc>
                <a:spcPct val="100000"/>
              </a:lnSpc>
            </a:pPr>
            <a:r>
              <a:rPr sz="1800" spc="-5" dirty="0">
                <a:latin typeface="Consolas" panose="020B0609020204030204" pitchFamily="49" charset="0"/>
                <a:cs typeface="Calibri"/>
              </a:rPr>
              <a:t>&lt;div class="col-md-12" </a:t>
            </a:r>
            <a:r>
              <a:rPr sz="1800" dirty="0">
                <a:latin typeface="Consolas" panose="020B0609020204030204" pitchFamily="49" charset="0"/>
                <a:cs typeface="Calibri"/>
              </a:rPr>
              <a:t>&gt;  </a:t>
            </a:r>
            <a:r>
              <a:rPr sz="1800" spc="-10" dirty="0">
                <a:latin typeface="Consolas" panose="020B0609020204030204" pitchFamily="49" charset="0"/>
                <a:cs typeface="Calibri"/>
              </a:rPr>
              <a:t>Level </a:t>
            </a:r>
            <a:r>
              <a:rPr sz="1800" dirty="0">
                <a:latin typeface="Consolas" panose="020B0609020204030204" pitchFamily="49" charset="0"/>
                <a:cs typeface="Calibri"/>
              </a:rPr>
              <a:t>1</a:t>
            </a:r>
            <a:r>
              <a:rPr sz="1800" spc="15" dirty="0">
                <a:latin typeface="Consolas" panose="020B0609020204030204" pitchFamily="49" charset="0"/>
                <a:cs typeface="Calibri"/>
              </a:rPr>
              <a:t> </a:t>
            </a:r>
            <a:r>
              <a:rPr sz="1800" spc="-5" dirty="0">
                <a:latin typeface="Consolas" panose="020B0609020204030204" pitchFamily="49" charset="0"/>
                <a:cs typeface="Calibri"/>
              </a:rPr>
              <a:t>column</a:t>
            </a:r>
            <a:endParaRPr sz="1800" dirty="0">
              <a:latin typeface="Consolas" panose="020B0609020204030204" pitchFamily="49" charset="0"/>
              <a:cs typeface="Calibri"/>
            </a:endParaRPr>
          </a:p>
          <a:p>
            <a:pPr marL="509270">
              <a:lnSpc>
                <a:spcPct val="100000"/>
              </a:lnSpc>
            </a:pPr>
            <a:r>
              <a:rPr sz="1800" spc="-5" dirty="0">
                <a:latin typeface="Consolas" panose="020B0609020204030204" pitchFamily="49" charset="0"/>
                <a:cs typeface="Calibri"/>
              </a:rPr>
              <a:t>&lt;div</a:t>
            </a:r>
            <a:r>
              <a:rPr sz="1800" spc="5" dirty="0">
                <a:latin typeface="Consolas" panose="020B0609020204030204" pitchFamily="49" charset="0"/>
                <a:cs typeface="Calibri"/>
              </a:rPr>
              <a:t> </a:t>
            </a:r>
            <a:r>
              <a:rPr sz="1800" spc="-10" dirty="0">
                <a:latin typeface="Consolas" panose="020B0609020204030204" pitchFamily="49" charset="0"/>
                <a:cs typeface="Calibri"/>
              </a:rPr>
              <a:t>class="row"&gt;</a:t>
            </a:r>
            <a:endParaRPr sz="1800" dirty="0">
              <a:latin typeface="Consolas" panose="020B0609020204030204" pitchFamily="49" charset="0"/>
              <a:cs typeface="Calibri"/>
            </a:endParaRPr>
          </a:p>
          <a:p>
            <a:pPr marL="951865">
              <a:lnSpc>
                <a:spcPct val="100000"/>
              </a:lnSpc>
            </a:pPr>
            <a:r>
              <a:rPr sz="1800" spc="-5" dirty="0">
                <a:latin typeface="Consolas" panose="020B0609020204030204" pitchFamily="49" charset="0"/>
                <a:cs typeface="Calibri"/>
              </a:rPr>
              <a:t>&lt;div class="col-</a:t>
            </a:r>
            <a:r>
              <a:rPr sz="1800" b="1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md</a:t>
            </a:r>
            <a:r>
              <a:rPr sz="1800" spc="-5" dirty="0">
                <a:latin typeface="Consolas" panose="020B0609020204030204" pitchFamily="49" charset="0"/>
                <a:cs typeface="Calibri"/>
              </a:rPr>
              <a:t>-6" </a:t>
            </a:r>
            <a:r>
              <a:rPr sz="1800" dirty="0">
                <a:latin typeface="Consolas" panose="020B0609020204030204" pitchFamily="49" charset="0"/>
                <a:cs typeface="Calibri"/>
              </a:rPr>
              <a:t>&gt; </a:t>
            </a:r>
            <a:r>
              <a:rPr sz="1800" spc="-10" dirty="0">
                <a:latin typeface="Consolas" panose="020B0609020204030204" pitchFamily="49" charset="0"/>
                <a:cs typeface="Calibri"/>
              </a:rPr>
              <a:t>Level</a:t>
            </a:r>
            <a:r>
              <a:rPr sz="1800" spc="45" dirty="0">
                <a:latin typeface="Consolas" panose="020B0609020204030204" pitchFamily="49" charset="0"/>
                <a:cs typeface="Calibri"/>
              </a:rPr>
              <a:t> </a:t>
            </a:r>
            <a:r>
              <a:rPr sz="1800" spc="-5" dirty="0">
                <a:latin typeface="Consolas" panose="020B0609020204030204" pitchFamily="49" charset="0"/>
                <a:cs typeface="Calibri"/>
              </a:rPr>
              <a:t>2&lt;/div&gt;</a:t>
            </a:r>
            <a:r>
              <a:rPr lang="en-US" sz="1800" spc="-5" dirty="0">
                <a:latin typeface="Consolas" panose="020B0609020204030204" pitchFamily="49" charset="0"/>
                <a:cs typeface="Calibri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&lt;!--Medium ,720px,tablet--&gt;</a:t>
            </a:r>
            <a:r>
              <a:rPr lang="en-US" sz="1800" spc="-5" dirty="0">
                <a:latin typeface="Consolas" panose="020B0609020204030204" pitchFamily="49" charset="0"/>
                <a:cs typeface="Calibri"/>
              </a:rPr>
              <a:t> </a:t>
            </a:r>
            <a:endParaRPr sz="1800" dirty="0">
              <a:latin typeface="Consolas" panose="020B0609020204030204" pitchFamily="49" charset="0"/>
              <a:cs typeface="Calibri"/>
            </a:endParaRPr>
          </a:p>
          <a:p>
            <a:pPr marL="952500">
              <a:lnSpc>
                <a:spcPct val="100000"/>
              </a:lnSpc>
            </a:pPr>
            <a:r>
              <a:rPr sz="1800" spc="-5" dirty="0">
                <a:latin typeface="Consolas" panose="020B0609020204030204" pitchFamily="49" charset="0"/>
                <a:cs typeface="Calibri"/>
              </a:rPr>
              <a:t>&lt;div class="col-md-3" </a:t>
            </a:r>
            <a:r>
              <a:rPr sz="1800" dirty="0">
                <a:latin typeface="Consolas" panose="020B0609020204030204" pitchFamily="49" charset="0"/>
                <a:cs typeface="Calibri"/>
              </a:rPr>
              <a:t>&gt; </a:t>
            </a:r>
            <a:r>
              <a:rPr sz="1800" spc="-10" dirty="0">
                <a:latin typeface="Consolas" panose="020B0609020204030204" pitchFamily="49" charset="0"/>
                <a:cs typeface="Calibri"/>
              </a:rPr>
              <a:t>Level</a:t>
            </a:r>
            <a:r>
              <a:rPr sz="1800" spc="45" dirty="0">
                <a:latin typeface="Consolas" panose="020B0609020204030204" pitchFamily="49" charset="0"/>
                <a:cs typeface="Calibri"/>
              </a:rPr>
              <a:t> </a:t>
            </a:r>
            <a:r>
              <a:rPr sz="1800" spc="-5" dirty="0">
                <a:latin typeface="Consolas" panose="020B0609020204030204" pitchFamily="49" charset="0"/>
                <a:cs typeface="Calibri"/>
              </a:rPr>
              <a:t>2&lt;/div&gt;</a:t>
            </a:r>
            <a:endParaRPr sz="1800" dirty="0">
              <a:latin typeface="Consolas" panose="020B0609020204030204" pitchFamily="49" charset="0"/>
              <a:cs typeface="Calibri"/>
            </a:endParaRPr>
          </a:p>
          <a:p>
            <a:pPr marL="509905">
              <a:lnSpc>
                <a:spcPct val="100000"/>
              </a:lnSpc>
            </a:pPr>
            <a:r>
              <a:rPr sz="1800" spc="-5" dirty="0">
                <a:latin typeface="Consolas" panose="020B0609020204030204" pitchFamily="49" charset="0"/>
                <a:cs typeface="Calibri"/>
              </a:rPr>
              <a:t>&lt;/div&gt;</a:t>
            </a:r>
            <a:endParaRPr sz="1800" dirty="0">
              <a:latin typeface="Consolas" panose="020B0609020204030204" pitchFamily="49" charset="0"/>
              <a:cs typeface="Calibri"/>
            </a:endParaRPr>
          </a:p>
          <a:p>
            <a:pPr marL="247650">
              <a:lnSpc>
                <a:spcPct val="100000"/>
              </a:lnSpc>
            </a:pPr>
            <a:r>
              <a:rPr sz="1800" spc="-5" dirty="0">
                <a:latin typeface="Consolas" panose="020B0609020204030204" pitchFamily="49" charset="0"/>
                <a:cs typeface="Calibri"/>
              </a:rPr>
              <a:t>&lt;/div&gt;</a:t>
            </a:r>
            <a:endParaRPr sz="1800" dirty="0">
              <a:latin typeface="Consolas" panose="020B0609020204030204" pitchFamily="49" charset="0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8241665" algn="l"/>
              </a:tabLst>
            </a:pPr>
            <a:r>
              <a:rPr sz="1800" u="heavy" spc="-204" dirty="0">
                <a:uFill>
                  <a:solidFill>
                    <a:srgbClr val="95B3D7"/>
                  </a:solidFill>
                </a:uFill>
                <a:latin typeface="Consolas" panose="020B0609020204030204" pitchFamily="49" charset="0"/>
                <a:cs typeface="Calibri"/>
              </a:rPr>
              <a:t> </a:t>
            </a:r>
            <a:r>
              <a:rPr sz="1800" u="heavy" spc="-5" dirty="0">
                <a:uFill>
                  <a:solidFill>
                    <a:srgbClr val="95B3D7"/>
                  </a:solidFill>
                </a:uFill>
                <a:latin typeface="Consolas" panose="020B0609020204030204" pitchFamily="49" charset="0"/>
                <a:cs typeface="Calibri"/>
              </a:rPr>
              <a:t>&lt;/div&gt;	</a:t>
            </a:r>
            <a:endParaRPr sz="1800" dirty="0">
              <a:latin typeface="Consolas" panose="020B0609020204030204" pitchFamily="49" charset="0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8AA655-F3A1-431A-A660-2618CD40D363}"/>
              </a:ext>
            </a:extLst>
          </p:cNvPr>
          <p:cNvSpPr/>
          <p:nvPr/>
        </p:nvSpPr>
        <p:spPr>
          <a:xfrm>
            <a:off x="0" y="75046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spc="-15" dirty="0">
                <a:latin typeface="Calibri (Body)"/>
              </a:rPr>
              <a:t>Size is combined with Grid</a:t>
            </a:r>
            <a:endParaRPr lang="en-SG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8088"/>
            <a:ext cx="914399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SG" sz="4400" b="1" u="sng" spc="-10" dirty="0">
                <a:latin typeface="Calibri (Body)"/>
              </a:rPr>
              <a:t>Headings #1</a:t>
            </a:r>
            <a:endParaRPr sz="4400" b="1" u="sng" dirty="0">
              <a:latin typeface="Calibri (Body)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352550"/>
            <a:ext cx="9143999" cy="4615815"/>
            <a:chOff x="583691" y="1352550"/>
            <a:chExt cx="6673215" cy="4615815"/>
          </a:xfrm>
        </p:grpSpPr>
        <p:sp>
          <p:nvSpPr>
            <p:cNvPr id="4" name="object 4"/>
            <p:cNvSpPr/>
            <p:nvPr/>
          </p:nvSpPr>
          <p:spPr>
            <a:xfrm>
              <a:off x="593598" y="1362455"/>
              <a:ext cx="6653021" cy="45956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8644" y="1357502"/>
              <a:ext cx="6663055" cy="4605655"/>
            </a:xfrm>
            <a:custGeom>
              <a:avLst/>
              <a:gdLst/>
              <a:ahLst/>
              <a:cxnLst/>
              <a:rect l="l" t="t" r="r" b="b"/>
              <a:pathLst>
                <a:path w="6663055" h="4605655">
                  <a:moveTo>
                    <a:pt x="0" y="0"/>
                  </a:moveTo>
                  <a:lnTo>
                    <a:pt x="6662928" y="0"/>
                  </a:lnTo>
                  <a:lnTo>
                    <a:pt x="6662928" y="4605528"/>
                  </a:lnTo>
                  <a:lnTo>
                    <a:pt x="0" y="4605528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01422"/>
            <a:ext cx="914399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400" b="1" u="sng" spc="-10" dirty="0">
                <a:latin typeface="Calibri (Body)"/>
              </a:rPr>
              <a:t>Headings</a:t>
            </a:r>
            <a:r>
              <a:rPr lang="en-US" sz="4400" b="1" u="sng" spc="-10" dirty="0">
                <a:latin typeface="Calibri (Body)"/>
              </a:rPr>
              <a:t> #2</a:t>
            </a:r>
            <a:endParaRPr sz="4400" b="1" u="sng" dirty="0">
              <a:latin typeface="Calibri (Body)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58942" y="1557146"/>
            <a:ext cx="3343274" cy="4276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2366" y="1742694"/>
            <a:ext cx="4251197" cy="25245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4919"/>
            <a:ext cx="914399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SG" sz="4400" b="1" u="sng" spc="-20" dirty="0">
                <a:latin typeface="Calibri (Body)"/>
              </a:rPr>
              <a:t>Colours</a:t>
            </a:r>
            <a:r>
              <a:rPr lang="en-US" sz="4400" b="1" u="sng" spc="-20" dirty="0">
                <a:latin typeface="Calibri (Body)"/>
              </a:rPr>
              <a:t> text Styles</a:t>
            </a:r>
            <a:endParaRPr sz="4400" b="1" u="sng" dirty="0">
              <a:latin typeface="Calibri (Body)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" y="1240536"/>
            <a:ext cx="5181600" cy="4672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60640" y="1325484"/>
            <a:ext cx="2521360" cy="4587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1187742"/>
            <a:ext cx="8686800" cy="5382005"/>
            <a:chOff x="457200" y="1133855"/>
            <a:chExt cx="7750301" cy="5382005"/>
          </a:xfrm>
        </p:grpSpPr>
        <p:sp>
          <p:nvSpPr>
            <p:cNvPr id="3" name="object 3"/>
            <p:cNvSpPr/>
            <p:nvPr/>
          </p:nvSpPr>
          <p:spPr>
            <a:xfrm>
              <a:off x="6969252" y="1133855"/>
              <a:ext cx="1238249" cy="53820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1361693"/>
              <a:ext cx="6280403" cy="39723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" y="288253"/>
            <a:ext cx="9144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SG" sz="4400" b="1" u="sng" spc="-20" dirty="0">
                <a:latin typeface="Calibri (Body)"/>
              </a:rPr>
              <a:t>Colours</a:t>
            </a:r>
            <a:r>
              <a:rPr lang="en-US" sz="4400" b="1" u="sng" spc="-20" dirty="0">
                <a:latin typeface="Calibri (Body)"/>
              </a:rPr>
              <a:t> Shape Fill Styles</a:t>
            </a:r>
            <a:endParaRPr sz="4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98088"/>
            <a:ext cx="91440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400" b="1" u="sng" spc="-350" dirty="0">
                <a:latin typeface="Calibri (Body)"/>
              </a:rPr>
              <a:t>T</a:t>
            </a:r>
            <a:r>
              <a:rPr sz="4400" b="1" u="sng" spc="-5" dirty="0">
                <a:latin typeface="Calibri (Body)"/>
              </a:rPr>
              <a:t>able</a:t>
            </a:r>
            <a:r>
              <a:rPr lang="en-US" sz="4400" b="1" u="sng" spc="-5" dirty="0">
                <a:latin typeface="Calibri (Body)"/>
              </a:rPr>
              <a:t> Styles #1</a:t>
            </a:r>
            <a:endParaRPr sz="4400" b="1" u="sng" dirty="0">
              <a:latin typeface="Calibri (Body)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536" y="2938796"/>
            <a:ext cx="3674202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solidFill>
                  <a:srgbClr val="002060"/>
                </a:solidFill>
                <a:latin typeface="Consolas" panose="020B0609020204030204" pitchFamily="49" charset="0"/>
                <a:cs typeface="Calibri"/>
              </a:rPr>
              <a:t>.table-striped</a:t>
            </a:r>
            <a:endParaRPr sz="3200" dirty="0">
              <a:solidFill>
                <a:srgbClr val="002060"/>
              </a:solidFill>
              <a:latin typeface="Consolas" panose="020B0609020204030204" pitchFamily="49" charset="0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7981" y="1333500"/>
            <a:ext cx="3754120" cy="1449070"/>
            <a:chOff x="617981" y="1333500"/>
            <a:chExt cx="3754120" cy="1449070"/>
          </a:xfrm>
        </p:grpSpPr>
        <p:sp>
          <p:nvSpPr>
            <p:cNvPr id="6" name="object 6"/>
            <p:cNvSpPr/>
            <p:nvPr/>
          </p:nvSpPr>
          <p:spPr>
            <a:xfrm>
              <a:off x="627887" y="1429130"/>
              <a:ext cx="3733799" cy="13239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2934" y="1338452"/>
              <a:ext cx="3743960" cy="1438910"/>
            </a:xfrm>
            <a:custGeom>
              <a:avLst/>
              <a:gdLst/>
              <a:ahLst/>
              <a:cxnLst/>
              <a:rect l="l" t="t" r="r" b="b"/>
              <a:pathLst>
                <a:path w="3743960" h="1438910">
                  <a:moveTo>
                    <a:pt x="0" y="0"/>
                  </a:moveTo>
                  <a:lnTo>
                    <a:pt x="3743705" y="0"/>
                  </a:lnTo>
                  <a:lnTo>
                    <a:pt x="3743705" y="1438655"/>
                  </a:lnTo>
                  <a:lnTo>
                    <a:pt x="0" y="1438655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673346" y="1276350"/>
            <a:ext cx="4211320" cy="1563370"/>
            <a:chOff x="4673346" y="1276350"/>
            <a:chExt cx="4211320" cy="1563370"/>
          </a:xfrm>
        </p:grpSpPr>
        <p:sp>
          <p:nvSpPr>
            <p:cNvPr id="9" name="object 9"/>
            <p:cNvSpPr/>
            <p:nvPr/>
          </p:nvSpPr>
          <p:spPr>
            <a:xfrm>
              <a:off x="4683251" y="1286255"/>
              <a:ext cx="4190999" cy="15430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78299" y="1281302"/>
              <a:ext cx="4201160" cy="1553210"/>
            </a:xfrm>
            <a:custGeom>
              <a:avLst/>
              <a:gdLst/>
              <a:ahLst/>
              <a:cxnLst/>
              <a:rect l="l" t="t" r="r" b="b"/>
              <a:pathLst>
                <a:path w="4201159" h="1553210">
                  <a:moveTo>
                    <a:pt x="0" y="0"/>
                  </a:moveTo>
                  <a:lnTo>
                    <a:pt x="4200906" y="0"/>
                  </a:lnTo>
                  <a:lnTo>
                    <a:pt x="4200906" y="1552955"/>
                  </a:lnTo>
                  <a:lnTo>
                    <a:pt x="0" y="1552955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63264" y="2952135"/>
            <a:ext cx="411098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spc="-20" dirty="0">
                <a:solidFill>
                  <a:srgbClr val="002060"/>
                </a:solidFill>
                <a:latin typeface="Consolas" panose="020B0609020204030204" pitchFamily="49" charset="0"/>
                <a:cs typeface="Calibri"/>
              </a:rPr>
              <a:t>.table-bordered</a:t>
            </a:r>
            <a:endParaRPr sz="3200" dirty="0">
              <a:solidFill>
                <a:srgbClr val="002060"/>
              </a:solidFill>
              <a:latin typeface="Consolas" panose="020B0609020204030204" pitchFamily="49" charset="0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2934" y="5463335"/>
            <a:ext cx="379666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spc="-20" dirty="0">
                <a:latin typeface="Calibri"/>
                <a:cs typeface="Calibri"/>
              </a:rPr>
              <a:t>.</a:t>
            </a:r>
            <a:r>
              <a:rPr sz="3200" spc="-20" dirty="0">
                <a:solidFill>
                  <a:srgbClr val="002060"/>
                </a:solidFill>
                <a:latin typeface="Consolas" panose="020B0609020204030204" pitchFamily="49" charset="0"/>
                <a:cs typeface="Calibri"/>
              </a:rPr>
              <a:t>table-hover</a:t>
            </a:r>
            <a:endParaRPr sz="3200" dirty="0">
              <a:solidFill>
                <a:srgbClr val="002060"/>
              </a:solidFill>
              <a:latin typeface="Consolas" panose="020B0609020204030204" pitchFamily="49" charset="0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74514" y="5465772"/>
            <a:ext cx="3752849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spc="-20" dirty="0">
                <a:solidFill>
                  <a:srgbClr val="002060"/>
                </a:solidFill>
                <a:latin typeface="Calibri"/>
                <a:cs typeface="Calibri"/>
              </a:rPr>
              <a:t>.</a:t>
            </a:r>
            <a:r>
              <a:rPr sz="3200" spc="-20" dirty="0">
                <a:solidFill>
                  <a:srgbClr val="002060"/>
                </a:solidFill>
                <a:latin typeface="Consolas" panose="020B0609020204030204" pitchFamily="49" charset="0"/>
                <a:cs typeface="Calibri"/>
              </a:rPr>
              <a:t>table-sm</a:t>
            </a:r>
            <a:endParaRPr sz="3200" dirty="0">
              <a:solidFill>
                <a:srgbClr val="002060"/>
              </a:solidFill>
              <a:latin typeface="Consolas" panose="020B0609020204030204" pitchFamily="49" charset="0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7981" y="3802379"/>
            <a:ext cx="3763010" cy="1382395"/>
            <a:chOff x="617981" y="3802379"/>
            <a:chExt cx="3763010" cy="1382395"/>
          </a:xfrm>
        </p:grpSpPr>
        <p:sp>
          <p:nvSpPr>
            <p:cNvPr id="15" name="object 15"/>
            <p:cNvSpPr/>
            <p:nvPr/>
          </p:nvSpPr>
          <p:spPr>
            <a:xfrm>
              <a:off x="627888" y="3859924"/>
              <a:ext cx="3742943" cy="1229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2934" y="3807332"/>
              <a:ext cx="3752850" cy="1372870"/>
            </a:xfrm>
            <a:custGeom>
              <a:avLst/>
              <a:gdLst/>
              <a:ahLst/>
              <a:cxnLst/>
              <a:rect l="l" t="t" r="r" b="b"/>
              <a:pathLst>
                <a:path w="3752850" h="1372870">
                  <a:moveTo>
                    <a:pt x="0" y="0"/>
                  </a:moveTo>
                  <a:lnTo>
                    <a:pt x="3752850" y="0"/>
                  </a:lnTo>
                  <a:lnTo>
                    <a:pt x="3752850" y="1372362"/>
                  </a:lnTo>
                  <a:lnTo>
                    <a:pt x="0" y="1372362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864608" y="3878579"/>
            <a:ext cx="3773170" cy="1229995"/>
            <a:chOff x="4864608" y="3878579"/>
            <a:chExt cx="3773170" cy="1229995"/>
          </a:xfrm>
        </p:grpSpPr>
        <p:sp>
          <p:nvSpPr>
            <p:cNvPr id="18" name="object 18"/>
            <p:cNvSpPr/>
            <p:nvPr/>
          </p:nvSpPr>
          <p:spPr>
            <a:xfrm>
              <a:off x="4874514" y="3945654"/>
              <a:ext cx="3752849" cy="10576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69561" y="3883532"/>
              <a:ext cx="3763010" cy="1220470"/>
            </a:xfrm>
            <a:custGeom>
              <a:avLst/>
              <a:gdLst/>
              <a:ahLst/>
              <a:cxnLst/>
              <a:rect l="l" t="t" r="r" b="b"/>
              <a:pathLst>
                <a:path w="3763009" h="1220470">
                  <a:moveTo>
                    <a:pt x="0" y="0"/>
                  </a:moveTo>
                  <a:lnTo>
                    <a:pt x="3762756" y="0"/>
                  </a:lnTo>
                  <a:lnTo>
                    <a:pt x="3762756" y="1219962"/>
                  </a:lnTo>
                  <a:lnTo>
                    <a:pt x="0" y="1219962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88253"/>
            <a:ext cx="9144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SG" sz="4400" b="1" u="sng" spc="-350" dirty="0">
                <a:latin typeface="Calibri (Body)"/>
              </a:rPr>
              <a:t>T</a:t>
            </a:r>
            <a:r>
              <a:rPr lang="en-SG" sz="4400" b="1" u="sng" spc="-5" dirty="0">
                <a:latin typeface="Calibri (Body)"/>
              </a:rPr>
              <a:t>able Styles #2</a:t>
            </a:r>
            <a:endParaRPr sz="4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" y="1509471"/>
            <a:ext cx="9067800" cy="5099472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484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Added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new </a:t>
            </a:r>
            <a:r>
              <a:rPr sz="3200" spc="-2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.table-inverse</a:t>
            </a:r>
            <a:r>
              <a:rPr sz="3200" spc="8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option.</a:t>
            </a:r>
            <a:endParaRPr sz="3200" dirty="0">
              <a:latin typeface="Calibri"/>
              <a:cs typeface="Calibri"/>
            </a:endParaRPr>
          </a:p>
          <a:p>
            <a:pPr marL="526415" marR="5080" indent="-514350">
              <a:lnSpc>
                <a:spcPts val="3460"/>
              </a:lnSpc>
              <a:spcBef>
                <a:spcPts val="81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3200" b="1" u="sng" spc="-10" dirty="0">
                <a:latin typeface="Calibri"/>
                <a:cs typeface="Calibri"/>
              </a:rPr>
              <a:t>Added </a:t>
            </a:r>
            <a:r>
              <a:rPr sz="3200" b="1" u="sng" spc="-15" dirty="0">
                <a:latin typeface="Calibri"/>
                <a:cs typeface="Calibri"/>
              </a:rPr>
              <a:t>table </a:t>
            </a:r>
            <a:r>
              <a:rPr sz="3200" b="1" u="sng" spc="-10" dirty="0">
                <a:latin typeface="Calibri"/>
                <a:cs typeface="Calibri"/>
              </a:rPr>
              <a:t>header </a:t>
            </a:r>
            <a:r>
              <a:rPr lang="en-US" sz="3200" b="1" u="sng" spc="-10" dirty="0">
                <a:latin typeface="Calibri"/>
                <a:cs typeface="Calibri"/>
              </a:rPr>
              <a:t>2 </a:t>
            </a:r>
            <a:r>
              <a:rPr sz="3200" b="1" u="sng" spc="-10" dirty="0">
                <a:latin typeface="Calibri"/>
                <a:cs typeface="Calibri"/>
              </a:rPr>
              <a:t>modifiers: </a:t>
            </a:r>
            <a:endParaRPr lang="en-US" sz="3200" b="1" u="sng" spc="-10" dirty="0">
              <a:latin typeface="Calibri"/>
              <a:cs typeface="Calibri"/>
            </a:endParaRPr>
          </a:p>
          <a:p>
            <a:pPr marL="983615" marR="5080" lvl="1" indent="-514350">
              <a:lnSpc>
                <a:spcPts val="3460"/>
              </a:lnSpc>
              <a:spcBef>
                <a:spcPts val="81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sz="3200" spc="-1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.</a:t>
            </a:r>
            <a:r>
              <a:rPr sz="3200" spc="-15" dirty="0" err="1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thead</a:t>
            </a:r>
            <a:r>
              <a:rPr sz="3200" spc="-1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-default </a:t>
            </a:r>
            <a:endParaRPr lang="en-US" sz="3200" spc="-15" dirty="0">
              <a:solidFill>
                <a:srgbClr val="FF0000"/>
              </a:solidFill>
              <a:latin typeface="Consolas" panose="020B0609020204030204" pitchFamily="49" charset="0"/>
              <a:cs typeface="Calibri"/>
            </a:endParaRPr>
          </a:p>
          <a:p>
            <a:pPr marL="983615" marR="5080" lvl="1" indent="-514350">
              <a:lnSpc>
                <a:spcPts val="3460"/>
              </a:lnSpc>
              <a:spcBef>
                <a:spcPts val="81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sz="3200" spc="-2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.thead-inverse</a:t>
            </a:r>
            <a:r>
              <a:rPr sz="3200" spc="-20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32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3200" b="1" u="sng" spc="-15" dirty="0">
                <a:latin typeface="Calibri"/>
                <a:cs typeface="Calibri"/>
              </a:rPr>
              <a:t>5 </a:t>
            </a:r>
            <a:r>
              <a:rPr sz="3200" b="1" u="sng" spc="-15" dirty="0">
                <a:latin typeface="Calibri"/>
                <a:cs typeface="Calibri"/>
              </a:rPr>
              <a:t>Contextual</a:t>
            </a:r>
            <a:r>
              <a:rPr sz="3200" b="1" u="sng" spc="20" dirty="0">
                <a:latin typeface="Calibri"/>
                <a:cs typeface="Calibri"/>
              </a:rPr>
              <a:t> </a:t>
            </a:r>
            <a:r>
              <a:rPr sz="3200" b="1" u="sng" spc="-10" dirty="0">
                <a:latin typeface="Calibri"/>
                <a:cs typeface="Calibri"/>
              </a:rPr>
              <a:t>classes</a:t>
            </a:r>
            <a:r>
              <a:rPr lang="en-US" sz="3200" b="1" u="sng" spc="-10" dirty="0">
                <a:latin typeface="Calibri"/>
                <a:cs typeface="Calibri"/>
              </a:rPr>
              <a:t>:</a:t>
            </a:r>
            <a:endParaRPr sz="3200" b="1" u="sng" dirty="0">
              <a:latin typeface="Calibri"/>
              <a:cs typeface="Calibri"/>
            </a:endParaRPr>
          </a:p>
          <a:p>
            <a:pPr marL="984250" lvl="1" indent="-514350">
              <a:lnSpc>
                <a:spcPct val="100000"/>
              </a:lnSpc>
              <a:spcBef>
                <a:spcPts val="365"/>
              </a:spcBef>
              <a:buFont typeface="+mj-lt"/>
              <a:buAutoNum type="arabicPeriod"/>
              <a:tabLst>
                <a:tab pos="755650" algn="l"/>
              </a:tabLst>
            </a:pPr>
            <a:r>
              <a:rPr sz="2800" spc="-15" dirty="0">
                <a:solidFill>
                  <a:srgbClr val="0070C0"/>
                </a:solidFill>
                <a:latin typeface="Consolas" panose="020B0609020204030204" pitchFamily="49" charset="0"/>
                <a:cs typeface="Calibri"/>
              </a:rPr>
              <a:t>.table-active</a:t>
            </a:r>
            <a:endParaRPr sz="2800" dirty="0">
              <a:solidFill>
                <a:srgbClr val="0070C0"/>
              </a:solidFill>
              <a:latin typeface="Consolas" panose="020B0609020204030204" pitchFamily="49" charset="0"/>
              <a:cs typeface="Calibri"/>
            </a:endParaRPr>
          </a:p>
          <a:p>
            <a:pPr marL="984250" lvl="1" indent="-514350">
              <a:lnSpc>
                <a:spcPct val="100000"/>
              </a:lnSpc>
              <a:spcBef>
                <a:spcPts val="335"/>
              </a:spcBef>
              <a:buFont typeface="+mj-lt"/>
              <a:buAutoNum type="arabicPeriod"/>
              <a:tabLst>
                <a:tab pos="755650" algn="l"/>
              </a:tabLst>
            </a:pPr>
            <a:r>
              <a:rPr sz="2800" spc="-10" dirty="0">
                <a:solidFill>
                  <a:srgbClr val="0070C0"/>
                </a:solidFill>
                <a:latin typeface="Consolas" panose="020B0609020204030204" pitchFamily="49" charset="0"/>
                <a:cs typeface="Calibri"/>
              </a:rPr>
              <a:t>.table-success</a:t>
            </a:r>
            <a:endParaRPr sz="2800" dirty="0">
              <a:solidFill>
                <a:srgbClr val="0070C0"/>
              </a:solidFill>
              <a:latin typeface="Consolas" panose="020B0609020204030204" pitchFamily="49" charset="0"/>
              <a:cs typeface="Calibri"/>
            </a:endParaRPr>
          </a:p>
          <a:p>
            <a:pPr marL="984250" lvl="1" indent="-514350">
              <a:lnSpc>
                <a:spcPct val="100000"/>
              </a:lnSpc>
              <a:spcBef>
                <a:spcPts val="340"/>
              </a:spcBef>
              <a:buFont typeface="+mj-lt"/>
              <a:buAutoNum type="arabicPeriod"/>
              <a:tabLst>
                <a:tab pos="755650" algn="l"/>
              </a:tabLst>
            </a:pPr>
            <a:r>
              <a:rPr sz="2800" spc="-15" dirty="0">
                <a:solidFill>
                  <a:srgbClr val="0070C0"/>
                </a:solidFill>
                <a:latin typeface="Consolas" panose="020B0609020204030204" pitchFamily="49" charset="0"/>
                <a:cs typeface="Calibri"/>
              </a:rPr>
              <a:t>.table-warning</a:t>
            </a:r>
            <a:endParaRPr sz="2800" dirty="0">
              <a:solidFill>
                <a:srgbClr val="0070C0"/>
              </a:solidFill>
              <a:latin typeface="Consolas" panose="020B0609020204030204" pitchFamily="49" charset="0"/>
              <a:cs typeface="Calibri"/>
            </a:endParaRPr>
          </a:p>
          <a:p>
            <a:pPr marL="984250" lvl="1" indent="-514350">
              <a:lnSpc>
                <a:spcPct val="100000"/>
              </a:lnSpc>
              <a:spcBef>
                <a:spcPts val="335"/>
              </a:spcBef>
              <a:buFont typeface="+mj-lt"/>
              <a:buAutoNum type="arabicPeriod"/>
              <a:tabLst>
                <a:tab pos="755650" algn="l"/>
              </a:tabLst>
            </a:pPr>
            <a:r>
              <a:rPr sz="2800" spc="-15" dirty="0">
                <a:solidFill>
                  <a:srgbClr val="0070C0"/>
                </a:solidFill>
                <a:latin typeface="Consolas" panose="020B0609020204030204" pitchFamily="49" charset="0"/>
                <a:cs typeface="Calibri"/>
              </a:rPr>
              <a:t>.table-danger</a:t>
            </a:r>
            <a:endParaRPr sz="2800" dirty="0">
              <a:solidFill>
                <a:srgbClr val="0070C0"/>
              </a:solidFill>
              <a:latin typeface="Consolas" panose="020B0609020204030204" pitchFamily="49" charset="0"/>
              <a:cs typeface="Calibri"/>
            </a:endParaRPr>
          </a:p>
          <a:p>
            <a:pPr marL="984250" lvl="1" indent="-514350">
              <a:lnSpc>
                <a:spcPct val="100000"/>
              </a:lnSpc>
              <a:spcBef>
                <a:spcPts val="335"/>
              </a:spcBef>
              <a:buFont typeface="+mj-lt"/>
              <a:buAutoNum type="arabicPeriod"/>
              <a:tabLst>
                <a:tab pos="755650" algn="l"/>
              </a:tabLst>
            </a:pPr>
            <a:r>
              <a:rPr sz="2800" spc="-25" dirty="0">
                <a:solidFill>
                  <a:srgbClr val="0070C0"/>
                </a:solidFill>
                <a:latin typeface="Consolas" panose="020B0609020204030204" pitchFamily="49" charset="0"/>
                <a:cs typeface="Calibri"/>
              </a:rPr>
              <a:t>.table-info</a:t>
            </a:r>
            <a:endParaRPr sz="2800" dirty="0">
              <a:solidFill>
                <a:srgbClr val="0070C0"/>
              </a:solidFill>
              <a:latin typeface="Consolas" panose="020B0609020204030204" pitchFamily="49" charset="0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1069847"/>
            <a:ext cx="8534400" cy="5237480"/>
            <a:chOff x="457200" y="1069847"/>
            <a:chExt cx="8229600" cy="5237480"/>
          </a:xfrm>
        </p:grpSpPr>
        <p:sp>
          <p:nvSpPr>
            <p:cNvPr id="3" name="object 3"/>
            <p:cNvSpPr/>
            <p:nvPr/>
          </p:nvSpPr>
          <p:spPr>
            <a:xfrm>
              <a:off x="707136" y="1097280"/>
              <a:ext cx="2314955" cy="52097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29105" y="1991559"/>
              <a:ext cx="4298913" cy="15527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90390" y="1919097"/>
              <a:ext cx="4387850" cy="1788160"/>
            </a:xfrm>
            <a:custGeom>
              <a:avLst/>
              <a:gdLst/>
              <a:ahLst/>
              <a:cxnLst/>
              <a:rect l="l" t="t" r="r" b="b"/>
              <a:pathLst>
                <a:path w="4387850" h="1788160">
                  <a:moveTo>
                    <a:pt x="0" y="0"/>
                  </a:moveTo>
                  <a:lnTo>
                    <a:pt x="4387595" y="0"/>
                  </a:lnTo>
                  <a:lnTo>
                    <a:pt x="4387595" y="1787652"/>
                  </a:lnTo>
                  <a:lnTo>
                    <a:pt x="0" y="1787652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88253"/>
            <a:ext cx="9144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400" b="1" u="sng" spc="-350" dirty="0">
                <a:latin typeface="+mn-lt"/>
              </a:rPr>
              <a:t>T</a:t>
            </a:r>
            <a:r>
              <a:rPr sz="4400" b="1" u="sng" spc="-5" dirty="0">
                <a:latin typeface="+mn-lt"/>
              </a:rPr>
              <a:t>ables</a:t>
            </a:r>
            <a:r>
              <a:rPr lang="en-US" sz="4400" b="1" u="sng" spc="-5" dirty="0">
                <a:latin typeface="+mn-lt"/>
              </a:rPr>
              <a:t> Style (Black Shape Fill)</a:t>
            </a:r>
            <a:endParaRPr sz="4400" b="1" u="sng" dirty="0"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B2E3C0-24B5-445F-A6C7-C89CF5F3EA1E}"/>
              </a:ext>
            </a:extLst>
          </p:cNvPr>
          <p:cNvCxnSpPr>
            <a:cxnSpLocks/>
          </p:cNvCxnSpPr>
          <p:nvPr/>
        </p:nvCxnSpPr>
        <p:spPr>
          <a:xfrm>
            <a:off x="457200" y="1295400"/>
            <a:ext cx="1905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416FED-2332-4A80-8B32-12B7C88489A8}"/>
              </a:ext>
            </a:extLst>
          </p:cNvPr>
          <p:cNvCxnSpPr>
            <a:cxnSpLocks/>
          </p:cNvCxnSpPr>
          <p:nvPr/>
        </p:nvCxnSpPr>
        <p:spPr>
          <a:xfrm>
            <a:off x="770138" y="1524000"/>
            <a:ext cx="1905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5AA77E-397D-4E66-A8BF-95E2B54FA5DB}"/>
              </a:ext>
            </a:extLst>
          </p:cNvPr>
          <p:cNvCxnSpPr>
            <a:cxnSpLocks/>
          </p:cNvCxnSpPr>
          <p:nvPr/>
        </p:nvCxnSpPr>
        <p:spPr>
          <a:xfrm flipH="1" flipV="1">
            <a:off x="2675138" y="1447800"/>
            <a:ext cx="1037607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93040"/>
            <a:ext cx="91440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u="sng" spc="-15" dirty="0">
                <a:latin typeface="+mn-lt"/>
              </a:rPr>
              <a:t>Bootstrap</a:t>
            </a:r>
            <a:r>
              <a:rPr lang="en-US" sz="3200" b="1" u="sng" spc="-15" dirty="0">
                <a:latin typeface="+mn-lt"/>
              </a:rPr>
              <a:t> (</a:t>
            </a:r>
            <a:r>
              <a:rPr lang="en-SG" sz="3200" b="1" u="sng" spc="-15" dirty="0">
                <a:latin typeface="+mn-lt"/>
              </a:rPr>
              <a:t>open-source CSS framework) merits #1</a:t>
            </a:r>
            <a:endParaRPr sz="3200" b="1" u="sng" dirty="0">
              <a:latin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990600"/>
            <a:ext cx="9144000" cy="460638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27050" marR="5080" indent="-514350">
              <a:lnSpc>
                <a:spcPts val="2920"/>
              </a:lnSpc>
              <a:spcBef>
                <a:spcPts val="459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700" b="1" spc="-5" dirty="0">
                <a:latin typeface="Calibri"/>
                <a:cs typeface="Calibri"/>
              </a:rPr>
              <a:t>Mobile </a:t>
            </a:r>
            <a:r>
              <a:rPr sz="2700" b="1" spc="-15" dirty="0">
                <a:latin typeface="Calibri"/>
                <a:cs typeface="Calibri"/>
              </a:rPr>
              <a:t>first </a:t>
            </a:r>
            <a:r>
              <a:rPr sz="2700" b="1" spc="-10" dirty="0">
                <a:latin typeface="Calibri"/>
                <a:cs typeface="Calibri"/>
              </a:rPr>
              <a:t>approach</a:t>
            </a:r>
            <a:r>
              <a:rPr sz="2700" spc="-10" dirty="0">
                <a:latin typeface="Calibri"/>
                <a:cs typeface="Calibri"/>
              </a:rPr>
              <a:t>: </a:t>
            </a:r>
            <a:r>
              <a:rPr sz="2700" spc="-5" dirty="0">
                <a:latin typeface="Calibri"/>
                <a:cs typeface="Calibri"/>
              </a:rPr>
              <a:t>Since </a:t>
            </a:r>
            <a:r>
              <a:rPr sz="2700" spc="-15" dirty="0">
                <a:latin typeface="Calibri"/>
                <a:cs typeface="Calibri"/>
              </a:rPr>
              <a:t>Bootstrap </a:t>
            </a:r>
            <a:r>
              <a:rPr sz="2700" spc="-5" dirty="0">
                <a:latin typeface="Calibri"/>
                <a:cs typeface="Calibri"/>
              </a:rPr>
              <a:t>3, the </a:t>
            </a:r>
            <a:r>
              <a:rPr sz="2700" spc="-15" dirty="0">
                <a:latin typeface="Calibri"/>
                <a:cs typeface="Calibri"/>
              </a:rPr>
              <a:t>framework  </a:t>
            </a:r>
            <a:r>
              <a:rPr sz="2700" spc="-10" dirty="0">
                <a:latin typeface="Calibri"/>
                <a:cs typeface="Calibri"/>
              </a:rPr>
              <a:t>consists </a:t>
            </a:r>
            <a:r>
              <a:rPr sz="2700" spc="-5" dirty="0">
                <a:latin typeface="Calibri"/>
                <a:cs typeface="Calibri"/>
              </a:rPr>
              <a:t>of Mobile </a:t>
            </a:r>
            <a:r>
              <a:rPr sz="2700" spc="-20" dirty="0">
                <a:latin typeface="Calibri"/>
                <a:cs typeface="Calibri"/>
              </a:rPr>
              <a:t>first </a:t>
            </a:r>
            <a:r>
              <a:rPr sz="2700" spc="-10" dirty="0">
                <a:latin typeface="Calibri"/>
                <a:cs typeface="Calibri"/>
              </a:rPr>
              <a:t>styles throughout 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15" dirty="0">
                <a:latin typeface="Calibri"/>
                <a:cs typeface="Calibri"/>
              </a:rPr>
              <a:t>entire </a:t>
            </a:r>
            <a:r>
              <a:rPr sz="2700" spc="-10" dirty="0">
                <a:latin typeface="Calibri"/>
                <a:cs typeface="Calibri"/>
              </a:rPr>
              <a:t>library  </a:t>
            </a:r>
            <a:r>
              <a:rPr sz="2700" spc="-15" dirty="0">
                <a:latin typeface="Calibri"/>
                <a:cs typeface="Calibri"/>
              </a:rPr>
              <a:t>instead </a:t>
            </a:r>
            <a:r>
              <a:rPr sz="2700" spc="-5" dirty="0">
                <a:latin typeface="Calibri"/>
                <a:cs typeface="Calibri"/>
              </a:rPr>
              <a:t>of in </a:t>
            </a:r>
            <a:r>
              <a:rPr sz="2700" spc="-20" dirty="0">
                <a:latin typeface="Calibri"/>
                <a:cs typeface="Calibri"/>
              </a:rPr>
              <a:t>separate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files.</a:t>
            </a:r>
            <a:endParaRPr lang="en-US" sz="2700" spc="-5" dirty="0">
              <a:latin typeface="Calibri"/>
              <a:cs typeface="Calibri"/>
            </a:endParaRPr>
          </a:p>
          <a:p>
            <a:pPr marL="527050" marR="5080" indent="-514350">
              <a:lnSpc>
                <a:spcPts val="2920"/>
              </a:lnSpc>
              <a:spcBef>
                <a:spcPts val="459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sz="27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27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700" b="1" spc="-15" dirty="0">
                <a:latin typeface="Calibri"/>
                <a:cs typeface="Calibri"/>
              </a:rPr>
              <a:t>Browser </a:t>
            </a:r>
            <a:r>
              <a:rPr sz="2700" b="1" spc="-5" dirty="0">
                <a:latin typeface="Calibri"/>
                <a:cs typeface="Calibri"/>
              </a:rPr>
              <a:t>Support</a:t>
            </a:r>
            <a:r>
              <a:rPr sz="2700" spc="-5" dirty="0">
                <a:latin typeface="Calibri"/>
                <a:cs typeface="Calibri"/>
              </a:rPr>
              <a:t>: It is </a:t>
            </a:r>
            <a:r>
              <a:rPr sz="2700" spc="-10" dirty="0">
                <a:latin typeface="Calibri"/>
                <a:cs typeface="Calibri"/>
              </a:rPr>
              <a:t>supported by </a:t>
            </a:r>
            <a:r>
              <a:rPr sz="2700" spc="-5" dirty="0">
                <a:latin typeface="Calibri"/>
                <a:cs typeface="Calibri"/>
              </a:rPr>
              <a:t>all popular</a:t>
            </a:r>
            <a:r>
              <a:rPr sz="2700" spc="5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browsers.</a:t>
            </a:r>
            <a:endParaRPr lang="en-US" sz="2700" spc="-2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27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lang="en-US" sz="2700" spc="-20" dirty="0">
              <a:latin typeface="Calibri"/>
              <a:cs typeface="Calibri"/>
            </a:endParaRPr>
          </a:p>
          <a:p>
            <a:pPr marL="527050" marR="5080" indent="-514350">
              <a:lnSpc>
                <a:spcPts val="2920"/>
              </a:lnSpc>
              <a:spcBef>
                <a:spcPts val="459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GB" sz="2700" b="1" spc="-20" dirty="0">
                <a:cs typeface="Calibri"/>
              </a:rPr>
              <a:t>Easy </a:t>
            </a:r>
            <a:r>
              <a:rPr lang="en-GB" sz="2700" b="1" spc="-15" dirty="0">
                <a:cs typeface="Calibri"/>
              </a:rPr>
              <a:t>to </a:t>
            </a:r>
            <a:r>
              <a:rPr lang="en-GB" sz="2700" b="1" spc="-20" dirty="0">
                <a:cs typeface="Calibri"/>
              </a:rPr>
              <a:t>get </a:t>
            </a:r>
            <a:r>
              <a:rPr lang="en-GB" sz="2700" b="1" spc="-15" dirty="0">
                <a:cs typeface="Calibri"/>
              </a:rPr>
              <a:t>started</a:t>
            </a:r>
            <a:r>
              <a:rPr lang="en-GB" sz="2700" spc="-15" dirty="0">
                <a:cs typeface="Calibri"/>
              </a:rPr>
              <a:t>: </a:t>
            </a:r>
            <a:r>
              <a:rPr lang="en-GB" sz="2700" spc="-5" dirty="0">
                <a:cs typeface="Calibri"/>
              </a:rPr>
              <a:t>With </a:t>
            </a:r>
            <a:r>
              <a:rPr lang="en-GB" sz="2700" spc="-10" dirty="0">
                <a:cs typeface="Calibri"/>
              </a:rPr>
              <a:t>just </a:t>
            </a:r>
            <a:r>
              <a:rPr lang="en-GB" sz="2700" spc="-5" dirty="0">
                <a:cs typeface="Calibri"/>
              </a:rPr>
              <a:t>the </a:t>
            </a:r>
            <a:r>
              <a:rPr lang="en-GB" sz="2700" spc="-10" dirty="0">
                <a:cs typeface="Calibri"/>
              </a:rPr>
              <a:t>knowledge </a:t>
            </a:r>
            <a:r>
              <a:rPr lang="en-GB" sz="2700" spc="-5" dirty="0">
                <a:cs typeface="Calibri"/>
              </a:rPr>
              <a:t>of HTML and  </a:t>
            </a:r>
            <a:r>
              <a:rPr lang="en-GB" sz="2700" dirty="0">
                <a:cs typeface="Calibri"/>
              </a:rPr>
              <a:t>CSS </a:t>
            </a:r>
            <a:r>
              <a:rPr lang="en-GB" sz="2700" spc="-20" dirty="0">
                <a:cs typeface="Calibri"/>
              </a:rPr>
              <a:t>anyone </a:t>
            </a:r>
            <a:r>
              <a:rPr lang="en-GB" sz="2700" spc="-10" dirty="0">
                <a:cs typeface="Calibri"/>
              </a:rPr>
              <a:t>can </a:t>
            </a:r>
            <a:r>
              <a:rPr lang="en-GB" sz="2700" spc="-15" dirty="0">
                <a:cs typeface="Calibri"/>
              </a:rPr>
              <a:t>get </a:t>
            </a:r>
            <a:r>
              <a:rPr lang="en-GB" sz="2700" spc="-20" dirty="0">
                <a:cs typeface="Calibri"/>
              </a:rPr>
              <a:t>started </a:t>
            </a:r>
            <a:r>
              <a:rPr lang="en-GB" sz="2700" spc="-5" dirty="0">
                <a:cs typeface="Calibri"/>
              </a:rPr>
              <a:t>with </a:t>
            </a:r>
            <a:r>
              <a:rPr lang="en-GB" sz="2700" spc="-15" dirty="0">
                <a:cs typeface="Calibri"/>
              </a:rPr>
              <a:t>Bootstrap. </a:t>
            </a:r>
            <a:r>
              <a:rPr lang="en-GB" sz="2700" spc="-5" dirty="0">
                <a:cs typeface="Calibri"/>
              </a:rPr>
              <a:t>Also the  </a:t>
            </a:r>
            <a:r>
              <a:rPr lang="en-GB" sz="2700" spc="-15" dirty="0">
                <a:cs typeface="Calibri"/>
              </a:rPr>
              <a:t>Bootstrap </a:t>
            </a:r>
            <a:r>
              <a:rPr lang="en-GB" sz="2700" spc="-10" dirty="0">
                <a:cs typeface="Calibri"/>
              </a:rPr>
              <a:t>official site </a:t>
            </a:r>
            <a:r>
              <a:rPr lang="en-GB" sz="2700" spc="-5" dirty="0">
                <a:cs typeface="Calibri"/>
              </a:rPr>
              <a:t>has </a:t>
            </a:r>
            <a:r>
              <a:rPr lang="en-GB" sz="2700" dirty="0">
                <a:cs typeface="Calibri"/>
              </a:rPr>
              <a:t>a </a:t>
            </a:r>
            <a:r>
              <a:rPr lang="en-GB" sz="2700" spc="-10" dirty="0">
                <a:cs typeface="Calibri"/>
              </a:rPr>
              <a:t>good</a:t>
            </a:r>
            <a:r>
              <a:rPr lang="en-GB" sz="2700" spc="5" dirty="0">
                <a:cs typeface="Calibri"/>
              </a:rPr>
              <a:t> </a:t>
            </a:r>
            <a:r>
              <a:rPr lang="en-GB" sz="2700" spc="-15" dirty="0">
                <a:cs typeface="Calibri"/>
              </a:rPr>
              <a:t>documentation.</a:t>
            </a:r>
            <a:endParaRPr lang="en-GB" sz="2700" dirty="0"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275"/>
              </a:spcBef>
              <a:buFont typeface="+mj-lt"/>
              <a:buAutoNum type="arabicPeriod"/>
            </a:pPr>
            <a:endParaRPr lang="en-GB" sz="2700" dirty="0"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27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sz="27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0600" y="4953000"/>
            <a:ext cx="8001000" cy="1479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just"/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8253"/>
            <a:ext cx="9144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400" b="1" u="sng" spc="-5" dirty="0">
                <a:latin typeface="+mn-lt"/>
              </a:rPr>
              <a:t>4 </a:t>
            </a:r>
            <a:r>
              <a:rPr sz="4400" b="1" u="sng" spc="-5" dirty="0">
                <a:latin typeface="+mn-lt"/>
              </a:rPr>
              <a:t>Ima</a:t>
            </a:r>
            <a:r>
              <a:rPr sz="4400" b="1" u="sng" spc="-45" dirty="0">
                <a:latin typeface="+mn-lt"/>
              </a:rPr>
              <a:t>g</a:t>
            </a:r>
            <a:r>
              <a:rPr sz="4400" b="1" u="sng" spc="-5" dirty="0">
                <a:latin typeface="+mn-lt"/>
              </a:rPr>
              <a:t>es</a:t>
            </a:r>
            <a:r>
              <a:rPr lang="en-US" sz="4400" b="1" u="sng" spc="-5" dirty="0">
                <a:latin typeface="+mn-lt"/>
              </a:rPr>
              <a:t> Style</a:t>
            </a:r>
            <a:endParaRPr sz="4400" b="1" u="sng" dirty="0">
              <a:latin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29400" y="863991"/>
            <a:ext cx="2057399" cy="1981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8682" y="961661"/>
            <a:ext cx="2057399" cy="1828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9944" y="969609"/>
            <a:ext cx="2057399" cy="18287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4B61667F-75CD-4B39-BFBE-80D8908D4E7A}"/>
              </a:ext>
            </a:extLst>
          </p:cNvPr>
          <p:cNvSpPr txBox="1">
            <a:spLocks/>
          </p:cNvSpPr>
          <p:nvPr/>
        </p:nvSpPr>
        <p:spPr>
          <a:xfrm>
            <a:off x="60197" y="4832196"/>
            <a:ext cx="9083803" cy="517449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SG" sz="1600" b="1" spc="-5" dirty="0">
                <a:latin typeface="+mn-lt"/>
              </a:rPr>
              <a:t>Responsive Images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SG" sz="1600" spc="-5" dirty="0"/>
              <a:t>Images come in all sizes . So do screens . Responsive images </a:t>
            </a:r>
            <a:r>
              <a:rPr lang="en-SG" sz="1600" spc="-5" dirty="0">
                <a:highlight>
                  <a:srgbClr val="FFFF00"/>
                </a:highlight>
              </a:rPr>
              <a:t>automatically adjust to fit the size of the screen</a:t>
            </a:r>
            <a:endParaRPr lang="en-SG" sz="1600" dirty="0">
              <a:highlight>
                <a:srgbClr val="FFFF00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38FFDE-EF0E-4D6F-A401-143F012021AB}"/>
              </a:ext>
            </a:extLst>
          </p:cNvPr>
          <p:cNvSpPr/>
          <p:nvPr/>
        </p:nvSpPr>
        <p:spPr>
          <a:xfrm>
            <a:off x="0" y="324967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SG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img</a:t>
            </a:r>
            <a:r>
              <a:rPr lang="en-SG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SG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src</a:t>
            </a:r>
            <a:r>
              <a:rPr lang="en-SG" sz="1600" dirty="0">
                <a:solidFill>
                  <a:srgbClr val="002060"/>
                </a:solidFill>
                <a:latin typeface="Consolas" panose="020B0609020204030204" pitchFamily="49" charset="0"/>
              </a:rPr>
              <a:t> ="cinqueterre.jpg" class="</a:t>
            </a:r>
            <a:r>
              <a:rPr lang="en-SG" sz="1600" dirty="0">
                <a:solidFill>
                  <a:srgbClr val="FF0000"/>
                </a:solidFill>
                <a:latin typeface="Consolas" panose="020B0609020204030204" pitchFamily="49" charset="0"/>
              </a:rPr>
              <a:t>rounded</a:t>
            </a:r>
            <a:r>
              <a:rPr lang="en-SG" sz="1600" dirty="0">
                <a:solidFill>
                  <a:srgbClr val="002060"/>
                </a:solidFill>
                <a:latin typeface="Consolas" panose="020B0609020204030204" pitchFamily="49" charset="0"/>
              </a:rPr>
              <a:t>" alt="Cinque Terre"&gt;</a:t>
            </a:r>
          </a:p>
          <a:p>
            <a:r>
              <a:rPr lang="en-SG" sz="1600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SG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img</a:t>
            </a:r>
            <a:r>
              <a:rPr lang="en-SG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SG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src</a:t>
            </a:r>
            <a:r>
              <a:rPr lang="en-SG" sz="1600" dirty="0">
                <a:solidFill>
                  <a:srgbClr val="002060"/>
                </a:solidFill>
                <a:latin typeface="Consolas" panose="020B0609020204030204" pitchFamily="49" charset="0"/>
              </a:rPr>
              <a:t> ="cinqueterre.jpg" class="</a:t>
            </a:r>
            <a:r>
              <a:rPr lang="en-SG" sz="1600" dirty="0">
                <a:solidFill>
                  <a:srgbClr val="FF0000"/>
                </a:solidFill>
                <a:latin typeface="Consolas" panose="020B0609020204030204" pitchFamily="49" charset="0"/>
              </a:rPr>
              <a:t>rounded-circle</a:t>
            </a:r>
            <a:r>
              <a:rPr lang="en-SG" sz="1600" dirty="0">
                <a:solidFill>
                  <a:srgbClr val="002060"/>
                </a:solidFill>
                <a:latin typeface="Consolas" panose="020B0609020204030204" pitchFamily="49" charset="0"/>
              </a:rPr>
              <a:t>" alt="Cinque Terre"&gt;</a:t>
            </a:r>
          </a:p>
          <a:p>
            <a:r>
              <a:rPr lang="en-SG" sz="1600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SG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img</a:t>
            </a:r>
            <a:r>
              <a:rPr lang="en-SG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SG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src</a:t>
            </a:r>
            <a:r>
              <a:rPr lang="en-SG" sz="1600" dirty="0">
                <a:solidFill>
                  <a:srgbClr val="002060"/>
                </a:solidFill>
                <a:latin typeface="Consolas" panose="020B0609020204030204" pitchFamily="49" charset="0"/>
              </a:rPr>
              <a:t> ="cinqueterre.jpg" class="</a:t>
            </a:r>
            <a:r>
              <a:rPr lang="en-SG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img</a:t>
            </a:r>
            <a:r>
              <a:rPr lang="en-SG" sz="1600" dirty="0">
                <a:solidFill>
                  <a:srgbClr val="FF0000"/>
                </a:solidFill>
                <a:latin typeface="Consolas" panose="020B0609020204030204" pitchFamily="49" charset="0"/>
              </a:rPr>
              <a:t>-thumbnail</a:t>
            </a:r>
            <a:r>
              <a:rPr lang="en-SG" sz="1600" dirty="0">
                <a:solidFill>
                  <a:srgbClr val="002060"/>
                </a:solidFill>
                <a:latin typeface="Consolas" panose="020B0609020204030204" pitchFamily="49" charset="0"/>
              </a:rPr>
              <a:t>" alt="Cinque Terre"&gt;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B4CC65-A165-4E18-80BF-4E3CAABCDA25}"/>
              </a:ext>
            </a:extLst>
          </p:cNvPr>
          <p:cNvSpPr/>
          <p:nvPr/>
        </p:nvSpPr>
        <p:spPr>
          <a:xfrm>
            <a:off x="62416" y="5519059"/>
            <a:ext cx="9081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2060"/>
                </a:solidFill>
              </a:rPr>
              <a:t> &lt;</a:t>
            </a:r>
            <a:r>
              <a:rPr lang="en-SG" dirty="0" err="1">
                <a:solidFill>
                  <a:srgbClr val="002060"/>
                </a:solidFill>
              </a:rPr>
              <a:t>img</a:t>
            </a:r>
            <a:r>
              <a:rPr lang="en-SG" dirty="0">
                <a:solidFill>
                  <a:srgbClr val="002060"/>
                </a:solidFill>
              </a:rPr>
              <a:t> </a:t>
            </a:r>
            <a:r>
              <a:rPr lang="en-SG" dirty="0" err="1">
                <a:solidFill>
                  <a:srgbClr val="002060"/>
                </a:solidFill>
              </a:rPr>
              <a:t>src</a:t>
            </a:r>
            <a:r>
              <a:rPr lang="en-SG" dirty="0">
                <a:solidFill>
                  <a:srgbClr val="002060"/>
                </a:solidFill>
              </a:rPr>
              <a:t> ="cinqueterre.jpg" class="</a:t>
            </a:r>
            <a:r>
              <a:rPr lang="en-SG" dirty="0" err="1">
                <a:solidFill>
                  <a:srgbClr val="FF0000"/>
                </a:solidFill>
              </a:rPr>
              <a:t>img</a:t>
            </a:r>
            <a:r>
              <a:rPr lang="en-SG" dirty="0">
                <a:solidFill>
                  <a:srgbClr val="FF0000"/>
                </a:solidFill>
              </a:rPr>
              <a:t>-fluid</a:t>
            </a:r>
            <a:r>
              <a:rPr lang="en-SG" dirty="0">
                <a:solidFill>
                  <a:srgbClr val="002060"/>
                </a:solidFill>
              </a:rPr>
              <a:t>" alt="Chania"&gt;</a:t>
            </a:r>
            <a:endParaRPr lang="en-SG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84919"/>
            <a:ext cx="91440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400" b="1" u="sng" spc="-10" dirty="0">
                <a:latin typeface="+mn-lt"/>
              </a:rPr>
              <a:t>Ca</a:t>
            </a:r>
            <a:r>
              <a:rPr sz="4400" b="1" u="sng" spc="-65" dirty="0">
                <a:latin typeface="+mn-lt"/>
              </a:rPr>
              <a:t>r</a:t>
            </a:r>
            <a:r>
              <a:rPr lang="en-SG" sz="4400" b="1" u="sng" spc="-10" dirty="0">
                <a:latin typeface="+mn-lt"/>
              </a:rPr>
              <a:t>d</a:t>
            </a:r>
            <a:r>
              <a:rPr sz="4400" b="1" u="sng" spc="-10" dirty="0">
                <a:latin typeface="+mn-lt"/>
              </a:rPr>
              <a:t>s</a:t>
            </a:r>
            <a:endParaRPr sz="4400" b="1" u="sng" dirty="0">
              <a:latin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53787"/>
            <a:ext cx="5081905" cy="22698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marR="193040" indent="-51435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bordered 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box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5" dirty="0">
                <a:highlight>
                  <a:srgbClr val="FFFF00"/>
                </a:highlight>
                <a:latin typeface="Calibri"/>
                <a:cs typeface="Calibri"/>
              </a:rPr>
              <a:t>some  padding </a:t>
            </a:r>
            <a:r>
              <a:rPr sz="2800" spc="-10" dirty="0">
                <a:highlight>
                  <a:srgbClr val="FFFF00"/>
                </a:highlight>
                <a:latin typeface="Calibri"/>
                <a:cs typeface="Calibri"/>
              </a:rPr>
              <a:t>around </a:t>
            </a:r>
            <a:r>
              <a:rPr sz="2800" spc="-5" dirty="0">
                <a:highlight>
                  <a:srgbClr val="FFFF00"/>
                </a:highlight>
                <a:latin typeface="Calibri"/>
                <a:cs typeface="Calibri"/>
              </a:rPr>
              <a:t>its</a:t>
            </a:r>
            <a:r>
              <a:rPr sz="2800" spc="-20" dirty="0">
                <a:highlight>
                  <a:srgbClr val="FFFF00"/>
                </a:highlight>
                <a:latin typeface="Calibri"/>
                <a:cs typeface="Calibri"/>
              </a:rPr>
              <a:t> content</a:t>
            </a:r>
            <a:r>
              <a:rPr sz="2800" spc="-20" dirty="0">
                <a:latin typeface="Calibri"/>
                <a:cs typeface="Calibri"/>
              </a:rPr>
              <a:t>.</a:t>
            </a:r>
            <a:endParaRPr lang="en-US" sz="2800" spc="-20" dirty="0">
              <a:latin typeface="Calibri"/>
              <a:cs typeface="Calibri"/>
            </a:endParaRPr>
          </a:p>
          <a:p>
            <a:pPr marL="527050" marR="193040" indent="-51435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sz="2800" dirty="0">
              <a:latin typeface="Calibri"/>
              <a:cs typeface="Calibri"/>
            </a:endParaRPr>
          </a:p>
          <a:p>
            <a:pPr marL="527050" marR="5080" indent="-514350">
              <a:lnSpc>
                <a:spcPct val="100000"/>
              </a:lnSpc>
              <a:spcBef>
                <a:spcPts val="67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includes </a:t>
            </a:r>
            <a:r>
              <a:rPr sz="2800" spc="-5" dirty="0">
                <a:highlight>
                  <a:srgbClr val="FFFF00"/>
                </a:highlight>
                <a:latin typeface="Calibri"/>
                <a:cs typeface="Calibri"/>
              </a:rPr>
              <a:t>options </a:t>
            </a:r>
            <a:r>
              <a:rPr sz="2800" spc="-25" dirty="0">
                <a:highlight>
                  <a:srgbClr val="FFFF00"/>
                </a:highlight>
                <a:latin typeface="Calibri"/>
                <a:cs typeface="Calibri"/>
              </a:rPr>
              <a:t>for </a:t>
            </a:r>
            <a:r>
              <a:rPr sz="2800" spc="-10" dirty="0">
                <a:highlight>
                  <a:srgbClr val="FFFF00"/>
                </a:highlight>
                <a:latin typeface="Calibri"/>
                <a:cs typeface="Calibri"/>
              </a:rPr>
              <a:t>headers,  </a:t>
            </a:r>
            <a:r>
              <a:rPr sz="2800" spc="-20" dirty="0">
                <a:highlight>
                  <a:srgbClr val="FFFF00"/>
                </a:highlight>
                <a:latin typeface="Calibri"/>
                <a:cs typeface="Calibri"/>
              </a:rPr>
              <a:t>footers, content, </a:t>
            </a:r>
            <a:r>
              <a:rPr sz="2800" spc="-15" dirty="0">
                <a:highlight>
                  <a:srgbClr val="FFFF00"/>
                </a:highlight>
                <a:latin typeface="Calibri"/>
                <a:cs typeface="Calibri"/>
              </a:rPr>
              <a:t>colors,</a:t>
            </a:r>
            <a:r>
              <a:rPr sz="2800" spc="1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800" spc="-20" dirty="0">
                <a:highlight>
                  <a:srgbClr val="FFFF00"/>
                </a:highlight>
                <a:latin typeface="Calibri"/>
                <a:cs typeface="Calibri"/>
              </a:rPr>
              <a:t>etc</a:t>
            </a:r>
            <a:r>
              <a:rPr sz="2800" spc="-2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00700" y="1307205"/>
            <a:ext cx="3028949" cy="48764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" y="3962400"/>
            <a:ext cx="5410200" cy="25048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8253"/>
            <a:ext cx="9144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400" u="sng" spc="-10" dirty="0">
                <a:latin typeface="+mn-lt"/>
              </a:rPr>
              <a:t>Ca</a:t>
            </a:r>
            <a:r>
              <a:rPr sz="4400" u="sng" spc="-65" dirty="0">
                <a:latin typeface="+mn-lt"/>
              </a:rPr>
              <a:t>r</a:t>
            </a:r>
            <a:r>
              <a:rPr sz="4400" u="sng" spc="-10" dirty="0">
                <a:latin typeface="+mn-lt"/>
              </a:rPr>
              <a:t>ds</a:t>
            </a:r>
            <a:r>
              <a:rPr lang="en-US" sz="4400" u="sng" spc="-10" dirty="0">
                <a:latin typeface="+mn-lt"/>
              </a:rPr>
              <a:t> Examples</a:t>
            </a:r>
            <a:endParaRPr sz="4400" u="sng" dirty="0">
              <a:latin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5952" y="1405128"/>
            <a:ext cx="3162299" cy="590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52671" y="1418114"/>
            <a:ext cx="3438524" cy="581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567" y="2611392"/>
            <a:ext cx="3162299" cy="1457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82183" y="2763011"/>
            <a:ext cx="3266702" cy="1038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92988" y="4531233"/>
            <a:ext cx="3162287" cy="15430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33778" y="4531242"/>
            <a:ext cx="5524874" cy="17243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84919"/>
            <a:ext cx="914399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400" b="1" u="sng" spc="-5" dirty="0"/>
              <a:t>9 </a:t>
            </a:r>
            <a:r>
              <a:rPr sz="4400" b="1" u="sng" spc="-5" dirty="0"/>
              <a:t>Spacing</a:t>
            </a:r>
            <a:r>
              <a:rPr sz="4400" b="1" u="sng" spc="-60" dirty="0"/>
              <a:t> </a:t>
            </a:r>
            <a:r>
              <a:rPr sz="4400" b="1" u="sng" spc="-5" dirty="0"/>
              <a:t>Utilities</a:t>
            </a:r>
            <a:endParaRPr sz="4400" b="1" u="sng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700869"/>
              </p:ext>
            </p:extLst>
          </p:nvPr>
        </p:nvGraphicFramePr>
        <p:xfrm>
          <a:off x="76200" y="1279735"/>
          <a:ext cx="8058150" cy="3337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5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2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 indent="0">
                        <a:lnSpc>
                          <a:spcPct val="100000"/>
                        </a:lnSpc>
                        <a:spcBef>
                          <a:spcPts val="245"/>
                        </a:spcBef>
                        <a:buFont typeface="Arial" panose="020B0604020202020204" pitchFamily="34" charset="0"/>
                        <a:buNone/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Padding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 indent="0" algn="ctr">
                        <a:lnSpc>
                          <a:spcPct val="100000"/>
                        </a:lnSpc>
                        <a:spcBef>
                          <a:spcPts val="245"/>
                        </a:spcBef>
                        <a:buFont typeface="+mj-lt"/>
                        <a:buNone/>
                      </a:pPr>
                      <a:r>
                        <a:rPr sz="1800" dirty="0">
                          <a:latin typeface="Consolas" panose="020B0609020204030204" pitchFamily="49" charset="0"/>
                          <a:cs typeface="Calibri"/>
                        </a:rPr>
                        <a:t>p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 indent="0">
                        <a:lnSpc>
                          <a:spcPct val="100000"/>
                        </a:lnSpc>
                        <a:spcBef>
                          <a:spcPts val="245"/>
                        </a:spcBef>
                        <a:buFont typeface="Arial" panose="020B0604020202020204" pitchFamily="34" charset="0"/>
                        <a:buNone/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Margin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 indent="0" algn="ctr">
                        <a:lnSpc>
                          <a:spcPct val="100000"/>
                        </a:lnSpc>
                        <a:spcBef>
                          <a:spcPts val="245"/>
                        </a:spcBef>
                        <a:buFont typeface="+mj-lt"/>
                        <a:buNone/>
                      </a:pPr>
                      <a:r>
                        <a:rPr sz="1800" dirty="0">
                          <a:latin typeface="Consolas" panose="020B0609020204030204" pitchFamily="49" charset="0"/>
                          <a:cs typeface="Calibri"/>
                        </a:rPr>
                        <a:t>m</a:t>
                      </a:r>
                      <a:endParaRPr sz="18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 indent="0">
                        <a:lnSpc>
                          <a:spcPct val="100000"/>
                        </a:lnSpc>
                        <a:spcBef>
                          <a:spcPts val="245"/>
                        </a:spcBef>
                        <a:buFont typeface="Arial" panose="020B0604020202020204" pitchFamily="34" charset="0"/>
                        <a:buNone/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Margin-top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padding-top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1440" indent="0" algn="ctr">
                        <a:lnSpc>
                          <a:spcPct val="100000"/>
                        </a:lnSpc>
                        <a:spcBef>
                          <a:spcPts val="245"/>
                        </a:spcBef>
                        <a:buFont typeface="+mj-lt"/>
                        <a:buNone/>
                      </a:pPr>
                      <a:r>
                        <a:rPr sz="1800" dirty="0">
                          <a:latin typeface="Consolas" panose="020B0609020204030204" pitchFamily="49" charset="0"/>
                          <a:cs typeface="Calibri"/>
                        </a:rPr>
                        <a:t>t</a:t>
                      </a:r>
                      <a:endParaRPr sz="18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 indent="0">
                        <a:lnSpc>
                          <a:spcPct val="100000"/>
                        </a:lnSpc>
                        <a:spcBef>
                          <a:spcPts val="244"/>
                        </a:spcBef>
                        <a:buFont typeface="Arial" panose="020B0604020202020204" pitchFamily="34" charset="0"/>
                        <a:buNone/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Margin-bottom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padding-bottom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1440" indent="0" algn="ctr">
                        <a:lnSpc>
                          <a:spcPct val="100000"/>
                        </a:lnSpc>
                        <a:spcBef>
                          <a:spcPts val="244"/>
                        </a:spcBef>
                        <a:buFont typeface="+mj-lt"/>
                        <a:buNone/>
                      </a:pPr>
                      <a:r>
                        <a:rPr sz="1800" dirty="0">
                          <a:latin typeface="Consolas" panose="020B0609020204030204" pitchFamily="49" charset="0"/>
                          <a:cs typeface="Calibri"/>
                        </a:rPr>
                        <a:t>b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 indent="0">
                        <a:lnSpc>
                          <a:spcPct val="100000"/>
                        </a:lnSpc>
                        <a:spcBef>
                          <a:spcPts val="244"/>
                        </a:spcBef>
                        <a:buFont typeface="Arial" panose="020B0604020202020204" pitchFamily="34" charset="0"/>
                        <a:buNone/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Margin-left or padding-left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>
                        <a:lnSpc>
                          <a:spcPct val="100000"/>
                        </a:lnSpc>
                        <a:spcBef>
                          <a:spcPts val="244"/>
                        </a:spcBef>
                        <a:buFont typeface="+mj-lt"/>
                        <a:buNone/>
                      </a:pPr>
                      <a:r>
                        <a:rPr sz="1800" dirty="0">
                          <a:latin typeface="Consolas" panose="020B0609020204030204" pitchFamily="49" charset="0"/>
                          <a:cs typeface="Calibri"/>
                        </a:rPr>
                        <a:t>l</a:t>
                      </a:r>
                      <a:endParaRPr sz="18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 indent="0">
                        <a:lnSpc>
                          <a:spcPct val="100000"/>
                        </a:lnSpc>
                        <a:spcBef>
                          <a:spcPts val="244"/>
                        </a:spcBef>
                        <a:buFont typeface="Arial" panose="020B0604020202020204" pitchFamily="34" charset="0"/>
                        <a:buNone/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Margin-right or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padding-right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>
                        <a:lnSpc>
                          <a:spcPct val="100000"/>
                        </a:lnSpc>
                        <a:spcBef>
                          <a:spcPts val="244"/>
                        </a:spcBef>
                        <a:buFont typeface="+mj-lt"/>
                        <a:buNone/>
                      </a:pPr>
                      <a:r>
                        <a:rPr sz="1800" dirty="0">
                          <a:latin typeface="Consolas" panose="020B0609020204030204" pitchFamily="49" charset="0"/>
                          <a:cs typeface="Calibri"/>
                        </a:rPr>
                        <a:t>r</a:t>
                      </a:r>
                      <a:endParaRPr sz="18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 indent="0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Arial" panose="020B0604020202020204" pitchFamily="34" charset="0"/>
                        <a:buNone/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classes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that set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both *-left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*-right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ctr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+mj-lt"/>
                        <a:buNone/>
                      </a:pPr>
                      <a:r>
                        <a:rPr sz="1800" dirty="0">
                          <a:latin typeface="Consolas" panose="020B0609020204030204" pitchFamily="49" charset="0"/>
                          <a:cs typeface="Calibri"/>
                        </a:rPr>
                        <a:t>x</a:t>
                      </a:r>
                      <a:endParaRPr sz="18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304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 indent="0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Arial" panose="020B0604020202020204" pitchFamily="34" charset="0"/>
                        <a:buNone/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classes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that set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both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*-top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*-bottom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2710" indent="0" algn="ctr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+mj-lt"/>
                        <a:buNone/>
                      </a:pPr>
                      <a:r>
                        <a:rPr sz="1800" dirty="0">
                          <a:latin typeface="Consolas" panose="020B0609020204030204" pitchFamily="49" charset="0"/>
                          <a:cs typeface="Calibri"/>
                        </a:rPr>
                        <a:t>y</a:t>
                      </a:r>
                      <a:endParaRPr sz="18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304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710" indent="0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Arial" panose="020B0604020202020204" pitchFamily="34" charset="0"/>
                        <a:buNone/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 classes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that set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four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sides (margin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padding)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2710" indent="0" algn="ctr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+mj-lt"/>
                        <a:buNone/>
                      </a:pPr>
                      <a:r>
                        <a:rPr sz="1800" dirty="0">
                          <a:latin typeface="Consolas" panose="020B0609020204030204" pitchFamily="49" charset="0"/>
                          <a:cs typeface="Calibri"/>
                        </a:rPr>
                        <a:t>blank</a:t>
                      </a:r>
                    </a:p>
                  </a:txBody>
                  <a:tcPr marL="0" marR="0" marT="304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89686" y="5176477"/>
            <a:ext cx="67360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mt-0 </a:t>
            </a:r>
            <a:r>
              <a:rPr sz="1800" spc="-5" dirty="0">
                <a:latin typeface="Calibri"/>
                <a:cs typeface="Calibri"/>
              </a:rPr>
              <a:t>means </a:t>
            </a:r>
            <a:r>
              <a:rPr sz="1800" spc="-10" dirty="0">
                <a:latin typeface="Calibri"/>
                <a:cs typeface="Calibri"/>
              </a:rPr>
              <a:t>margin-top: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0px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ml-1 </a:t>
            </a:r>
            <a:r>
              <a:rPr sz="1800" spc="-5" dirty="0">
                <a:latin typeface="Calibri"/>
                <a:cs typeface="Calibri"/>
              </a:rPr>
              <a:t>means margin-left: ($spacer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.25)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px-2 </a:t>
            </a:r>
            <a:r>
              <a:rPr sz="1800" spc="-5" dirty="0">
                <a:latin typeface="Calibri"/>
                <a:cs typeface="Calibri"/>
              </a:rPr>
              <a:t>means padding-left: ($spacer </a:t>
            </a:r>
            <a:r>
              <a:rPr sz="1800" dirty="0">
                <a:latin typeface="Calibri"/>
                <a:cs typeface="Calibri"/>
              </a:rPr>
              <a:t>* .5) and </a:t>
            </a:r>
            <a:r>
              <a:rPr sz="1800" spc="-5" dirty="0">
                <a:latin typeface="Calibri"/>
                <a:cs typeface="Calibri"/>
              </a:rPr>
              <a:t>padding-right: ($spacer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.5)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84919"/>
            <a:ext cx="914399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400" u="sng" spc="-15" dirty="0">
                <a:latin typeface="+mn-lt"/>
              </a:rPr>
              <a:t>Jumbotron</a:t>
            </a:r>
            <a:endParaRPr sz="4400" u="sng" dirty="0">
              <a:latin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83031"/>
            <a:ext cx="91440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 marR="5080" indent="-51435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jumbotron </a:t>
            </a:r>
            <a:r>
              <a:rPr sz="2800" spc="-15" dirty="0">
                <a:latin typeface="Calibri"/>
                <a:cs typeface="Calibri"/>
              </a:rPr>
              <a:t>indicates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highlight>
                  <a:srgbClr val="FFFF00"/>
                </a:highlight>
                <a:latin typeface="Calibri"/>
                <a:cs typeface="Calibri"/>
              </a:rPr>
              <a:t>big </a:t>
            </a:r>
            <a:r>
              <a:rPr sz="2800" spc="-15" dirty="0">
                <a:highlight>
                  <a:srgbClr val="FFFF00"/>
                </a:highlight>
                <a:latin typeface="Calibri"/>
                <a:cs typeface="Calibri"/>
              </a:rPr>
              <a:t>grey </a:t>
            </a:r>
            <a:r>
              <a:rPr sz="2800" spc="-25" dirty="0">
                <a:highlight>
                  <a:srgbClr val="FFFF00"/>
                </a:highlight>
                <a:latin typeface="Calibri"/>
                <a:cs typeface="Calibri"/>
              </a:rPr>
              <a:t>box for </a:t>
            </a:r>
            <a:r>
              <a:rPr sz="2800" spc="-10" dirty="0">
                <a:highlight>
                  <a:srgbClr val="FFFF00"/>
                </a:highlight>
                <a:latin typeface="Calibri"/>
                <a:cs typeface="Calibri"/>
              </a:rPr>
              <a:t>calling </a:t>
            </a:r>
            <a:r>
              <a:rPr sz="2800" spc="-25" dirty="0">
                <a:highlight>
                  <a:srgbClr val="FFFF00"/>
                </a:highlight>
                <a:latin typeface="Calibri"/>
                <a:cs typeface="Calibri"/>
              </a:rPr>
              <a:t>extra  </a:t>
            </a:r>
            <a:r>
              <a:rPr sz="2800" spc="-20" dirty="0">
                <a:highlight>
                  <a:srgbClr val="FFFF00"/>
                </a:highlight>
                <a:latin typeface="Calibri"/>
                <a:cs typeface="Calibri"/>
              </a:rPr>
              <a:t>attention</a:t>
            </a:r>
            <a:r>
              <a:rPr sz="2800" spc="-20" dirty="0">
                <a:latin typeface="Calibri"/>
                <a:cs typeface="Calibri"/>
              </a:rPr>
              <a:t> to </a:t>
            </a:r>
            <a:r>
              <a:rPr sz="2800" spc="-5" dirty="0">
                <a:latin typeface="Calibri"/>
                <a:cs typeface="Calibri"/>
              </a:rPr>
              <a:t>some </a:t>
            </a:r>
            <a:r>
              <a:rPr sz="2800" spc="-5" dirty="0">
                <a:highlight>
                  <a:srgbClr val="FFFF00"/>
                </a:highlight>
                <a:latin typeface="Calibri"/>
                <a:cs typeface="Calibri"/>
              </a:rPr>
              <a:t>special </a:t>
            </a:r>
            <a:r>
              <a:rPr sz="2800" spc="-20" dirty="0">
                <a:highlight>
                  <a:srgbClr val="FFFF00"/>
                </a:highlight>
                <a:latin typeface="Calibri"/>
                <a:cs typeface="Calibri"/>
              </a:rPr>
              <a:t>content</a:t>
            </a:r>
            <a:r>
              <a:rPr lang="en-US" sz="2800" spc="-20" dirty="0">
                <a:highlight>
                  <a:srgbClr val="FFFF00"/>
                </a:highlight>
                <a:latin typeface="Calibri"/>
                <a:cs typeface="Calibri"/>
              </a:rPr>
              <a:t>/</a:t>
            </a:r>
            <a:r>
              <a:rPr sz="2800" spc="-15" dirty="0">
                <a:highlight>
                  <a:srgbClr val="FFFF00"/>
                </a:highlight>
                <a:latin typeface="Calibri"/>
                <a:cs typeface="Calibri"/>
              </a:rPr>
              <a:t>information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3149" y="2231898"/>
            <a:ext cx="7448175" cy="3962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" y="288253"/>
            <a:ext cx="9144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400" b="1" u="none" spc="-15" dirty="0">
                <a:latin typeface="+mn-lt"/>
              </a:rPr>
              <a:t>Jumbotron</a:t>
            </a:r>
            <a:r>
              <a:rPr lang="en-US" sz="4400" b="1" u="none" spc="-15" dirty="0">
                <a:latin typeface="+mn-lt"/>
              </a:rPr>
              <a:t> Code</a:t>
            </a:r>
            <a:endParaRPr sz="4400" b="1" dirty="0">
              <a:latin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1932432"/>
            <a:ext cx="8839200" cy="3553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B0BC29-7012-4F80-870D-FAAF8ABBA5DE}"/>
              </a:ext>
            </a:extLst>
          </p:cNvPr>
          <p:cNvCxnSpPr/>
          <p:nvPr/>
        </p:nvCxnSpPr>
        <p:spPr>
          <a:xfrm>
            <a:off x="457200" y="2362200"/>
            <a:ext cx="25984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88253"/>
            <a:ext cx="9144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400" b="1" u="sng" spc="-30" dirty="0">
                <a:latin typeface="Calibri (Body)"/>
              </a:rPr>
              <a:t>Font</a:t>
            </a:r>
            <a:r>
              <a:rPr sz="4400" b="1" u="sng" spc="-55" dirty="0">
                <a:latin typeface="Calibri (Body)"/>
              </a:rPr>
              <a:t> </a:t>
            </a:r>
            <a:r>
              <a:rPr sz="4400" b="1" u="sng" spc="-10" dirty="0">
                <a:latin typeface="Calibri (Body)"/>
              </a:rPr>
              <a:t>Awesome</a:t>
            </a:r>
            <a:endParaRPr sz="4400" b="1" u="sng" dirty="0">
              <a:latin typeface="Calibri (Body)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326499"/>
            <a:ext cx="9144000" cy="12693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400" b="1" spc="-15" dirty="0">
                <a:latin typeface="Calibri"/>
                <a:cs typeface="Calibri"/>
              </a:rPr>
              <a:t>Font </a:t>
            </a:r>
            <a:r>
              <a:rPr sz="2400" b="1" spc="-10" dirty="0">
                <a:latin typeface="Calibri"/>
                <a:cs typeface="Calibri"/>
              </a:rPr>
              <a:t>Awesome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20" dirty="0">
                <a:latin typeface="Calibri"/>
                <a:cs typeface="Calibri"/>
              </a:rPr>
              <a:t>font </a:t>
            </a:r>
            <a:r>
              <a:rPr sz="2400" spc="-5" dirty="0">
                <a:latin typeface="Calibri"/>
                <a:cs typeface="Calibri"/>
              </a:rPr>
              <a:t>and icon</a:t>
            </a:r>
            <a:r>
              <a:rPr sz="2400" spc="-10" dirty="0">
                <a:latin typeface="Calibri"/>
                <a:cs typeface="Calibri"/>
              </a:rPr>
              <a:t> toolkit.</a:t>
            </a:r>
            <a:endParaRPr sz="2400" dirty="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57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Made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20" dirty="0">
                <a:latin typeface="Calibri"/>
                <a:cs typeface="Calibri"/>
              </a:rPr>
              <a:t>Dave </a:t>
            </a:r>
            <a:r>
              <a:rPr sz="2400" spc="-5" dirty="0">
                <a:latin typeface="Calibri"/>
                <a:cs typeface="Calibri"/>
              </a:rPr>
              <a:t>Gandy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25" dirty="0">
                <a:latin typeface="Calibri"/>
                <a:cs typeface="Calibri"/>
              </a:rPr>
              <a:t>Twitter </a:t>
            </a:r>
            <a:r>
              <a:rPr sz="2400" spc="-15" dirty="0">
                <a:latin typeface="Calibri"/>
                <a:cs typeface="Calibri"/>
              </a:rPr>
              <a:t>Bootstrap,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later  </a:t>
            </a:r>
            <a:r>
              <a:rPr sz="2400" spc="-10" dirty="0">
                <a:latin typeface="Calibri"/>
                <a:cs typeface="Calibri"/>
              </a:rPr>
              <a:t>was </a:t>
            </a:r>
            <a:r>
              <a:rPr sz="2400" spc="-15" dirty="0">
                <a:latin typeface="Calibri"/>
                <a:cs typeface="Calibri"/>
              </a:rPr>
              <a:t>incorporated into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BootstrapCDN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0427" y="2683002"/>
            <a:ext cx="5343143" cy="3867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5682996" y="3155442"/>
            <a:ext cx="3259454" cy="2611120"/>
            <a:chOff x="5682996" y="3155442"/>
            <a:chExt cx="3259454" cy="2611120"/>
          </a:xfrm>
        </p:grpSpPr>
        <p:sp>
          <p:nvSpPr>
            <p:cNvPr id="4" name="object 4"/>
            <p:cNvSpPr/>
            <p:nvPr/>
          </p:nvSpPr>
          <p:spPr>
            <a:xfrm>
              <a:off x="5709197" y="3170065"/>
              <a:ext cx="3102483" cy="25813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84520" y="3156966"/>
              <a:ext cx="3256279" cy="2607945"/>
            </a:xfrm>
            <a:custGeom>
              <a:avLst/>
              <a:gdLst/>
              <a:ahLst/>
              <a:cxnLst/>
              <a:rect l="l" t="t" r="r" b="b"/>
              <a:pathLst>
                <a:path w="3256279" h="2607945">
                  <a:moveTo>
                    <a:pt x="0" y="0"/>
                  </a:moveTo>
                  <a:lnTo>
                    <a:pt x="3256026" y="0"/>
                  </a:lnTo>
                  <a:lnTo>
                    <a:pt x="3256026" y="2607564"/>
                  </a:lnTo>
                  <a:lnTo>
                    <a:pt x="0" y="260756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99479" y="3938398"/>
              <a:ext cx="1339850" cy="269875"/>
            </a:xfrm>
            <a:custGeom>
              <a:avLst/>
              <a:gdLst/>
              <a:ahLst/>
              <a:cxnLst/>
              <a:rect l="l" t="t" r="r" b="b"/>
              <a:pathLst>
                <a:path w="1339850" h="269875">
                  <a:moveTo>
                    <a:pt x="0" y="44958"/>
                  </a:moveTo>
                  <a:lnTo>
                    <a:pt x="3533" y="27458"/>
                  </a:lnTo>
                  <a:lnTo>
                    <a:pt x="13168" y="13168"/>
                  </a:lnTo>
                  <a:lnTo>
                    <a:pt x="27458" y="3533"/>
                  </a:lnTo>
                  <a:lnTo>
                    <a:pt x="44958" y="0"/>
                  </a:lnTo>
                  <a:lnTo>
                    <a:pt x="1294638" y="0"/>
                  </a:lnTo>
                  <a:lnTo>
                    <a:pt x="1312137" y="3533"/>
                  </a:lnTo>
                  <a:lnTo>
                    <a:pt x="1326427" y="13168"/>
                  </a:lnTo>
                  <a:lnTo>
                    <a:pt x="1336062" y="27458"/>
                  </a:lnTo>
                  <a:lnTo>
                    <a:pt x="1339596" y="44958"/>
                  </a:lnTo>
                  <a:lnTo>
                    <a:pt x="1339596" y="224790"/>
                  </a:lnTo>
                  <a:lnTo>
                    <a:pt x="1336062" y="242289"/>
                  </a:lnTo>
                  <a:lnTo>
                    <a:pt x="1326427" y="256579"/>
                  </a:lnTo>
                  <a:lnTo>
                    <a:pt x="1312137" y="266214"/>
                  </a:lnTo>
                  <a:lnTo>
                    <a:pt x="1294638" y="269748"/>
                  </a:lnTo>
                  <a:lnTo>
                    <a:pt x="44958" y="269748"/>
                  </a:lnTo>
                  <a:lnTo>
                    <a:pt x="27458" y="266214"/>
                  </a:lnTo>
                  <a:lnTo>
                    <a:pt x="13168" y="256579"/>
                  </a:lnTo>
                  <a:lnTo>
                    <a:pt x="3533" y="242289"/>
                  </a:lnTo>
                  <a:lnTo>
                    <a:pt x="0" y="224790"/>
                  </a:lnTo>
                  <a:lnTo>
                    <a:pt x="0" y="44958"/>
                  </a:lnTo>
                  <a:close/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33363" y="5221606"/>
              <a:ext cx="1097280" cy="269875"/>
            </a:xfrm>
            <a:custGeom>
              <a:avLst/>
              <a:gdLst/>
              <a:ahLst/>
              <a:cxnLst/>
              <a:rect l="l" t="t" r="r" b="b"/>
              <a:pathLst>
                <a:path w="1097279" h="269875">
                  <a:moveTo>
                    <a:pt x="0" y="44957"/>
                  </a:moveTo>
                  <a:lnTo>
                    <a:pt x="3533" y="27458"/>
                  </a:lnTo>
                  <a:lnTo>
                    <a:pt x="13168" y="13168"/>
                  </a:lnTo>
                  <a:lnTo>
                    <a:pt x="27458" y="3533"/>
                  </a:lnTo>
                  <a:lnTo>
                    <a:pt x="44958" y="0"/>
                  </a:lnTo>
                  <a:lnTo>
                    <a:pt x="1052322" y="0"/>
                  </a:lnTo>
                  <a:lnTo>
                    <a:pt x="1069821" y="3533"/>
                  </a:lnTo>
                  <a:lnTo>
                    <a:pt x="1084111" y="13168"/>
                  </a:lnTo>
                  <a:lnTo>
                    <a:pt x="1093746" y="27458"/>
                  </a:lnTo>
                  <a:lnTo>
                    <a:pt x="1097280" y="44957"/>
                  </a:lnTo>
                  <a:lnTo>
                    <a:pt x="1097280" y="224789"/>
                  </a:lnTo>
                  <a:lnTo>
                    <a:pt x="1093746" y="242289"/>
                  </a:lnTo>
                  <a:lnTo>
                    <a:pt x="1084111" y="256579"/>
                  </a:lnTo>
                  <a:lnTo>
                    <a:pt x="1069821" y="266214"/>
                  </a:lnTo>
                  <a:lnTo>
                    <a:pt x="1052322" y="269747"/>
                  </a:lnTo>
                  <a:lnTo>
                    <a:pt x="44958" y="269747"/>
                  </a:lnTo>
                  <a:lnTo>
                    <a:pt x="27458" y="266214"/>
                  </a:lnTo>
                  <a:lnTo>
                    <a:pt x="13168" y="256579"/>
                  </a:lnTo>
                  <a:lnTo>
                    <a:pt x="3533" y="242289"/>
                  </a:lnTo>
                  <a:lnTo>
                    <a:pt x="0" y="224789"/>
                  </a:lnTo>
                  <a:lnTo>
                    <a:pt x="0" y="44957"/>
                  </a:lnTo>
                  <a:close/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288253"/>
            <a:ext cx="9144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400" b="1" u="sng" spc="-30" dirty="0">
                <a:latin typeface="+mn-lt"/>
              </a:rPr>
              <a:t>Font</a:t>
            </a:r>
            <a:r>
              <a:rPr sz="4400" b="1" u="sng" spc="-55" dirty="0">
                <a:latin typeface="+mn-lt"/>
              </a:rPr>
              <a:t> </a:t>
            </a:r>
            <a:r>
              <a:rPr sz="4400" b="1" u="sng" spc="-10" dirty="0">
                <a:latin typeface="+mn-lt"/>
              </a:rPr>
              <a:t>Awesome</a:t>
            </a:r>
            <a:endParaRPr sz="4400" b="1" u="sng" dirty="0">
              <a:latin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0" y="1399651"/>
            <a:ext cx="9144000" cy="34394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5305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35305" algn="l"/>
                <a:tab pos="535940" algn="l"/>
              </a:tabLst>
            </a:pPr>
            <a:r>
              <a:rPr sz="2400" b="1" spc="-5" dirty="0">
                <a:latin typeface="Calibri"/>
                <a:cs typeface="Calibri"/>
              </a:rPr>
              <a:t>How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use?</a:t>
            </a:r>
            <a:endParaRPr sz="2400" dirty="0">
              <a:latin typeface="Calibri"/>
              <a:cs typeface="Calibri"/>
            </a:endParaRPr>
          </a:p>
          <a:p>
            <a:pPr marL="478155" indent="-286385">
              <a:lnSpc>
                <a:spcPct val="100000"/>
              </a:lnSpc>
              <a:spcBef>
                <a:spcPts val="2260"/>
              </a:spcBef>
              <a:buFont typeface="Arial"/>
              <a:buChar char="•"/>
              <a:tabLst>
                <a:tab pos="478155" algn="l"/>
                <a:tab pos="478790" algn="l"/>
              </a:tabLst>
            </a:pPr>
            <a:r>
              <a:rPr sz="1800" spc="-5" dirty="0">
                <a:latin typeface="Calibri"/>
                <a:cs typeface="Calibri"/>
              </a:rPr>
              <a:t>Link the </a:t>
            </a:r>
            <a:r>
              <a:rPr sz="1800" spc="-10" dirty="0">
                <a:latin typeface="Calibri"/>
                <a:cs typeface="Calibri"/>
              </a:rPr>
              <a:t>stylesheet </a:t>
            </a:r>
            <a:r>
              <a:rPr sz="1800" dirty="0">
                <a:latin typeface="Calibri"/>
                <a:cs typeface="Calibri"/>
              </a:rPr>
              <a:t>via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CDN</a:t>
            </a:r>
            <a:r>
              <a:rPr sz="1800" dirty="0">
                <a:latin typeface="Calibri"/>
                <a:cs typeface="Calibri"/>
              </a:rPr>
              <a:t>:</a:t>
            </a:r>
          </a:p>
          <a:p>
            <a:pPr marL="192405">
              <a:lnSpc>
                <a:spcPct val="100000"/>
              </a:lnSpc>
            </a:pPr>
            <a:r>
              <a:rPr sz="1400" spc="-5" dirty="0">
                <a:latin typeface="Consolas" panose="020B0609020204030204" pitchFamily="49" charset="0"/>
                <a:cs typeface="Calibri"/>
              </a:rPr>
              <a:t>&lt;link </a:t>
            </a:r>
            <a:r>
              <a:rPr sz="1400" spc="-10" dirty="0">
                <a:latin typeface="Consolas" panose="020B0609020204030204" pitchFamily="49" charset="0"/>
                <a:cs typeface="Calibri"/>
              </a:rPr>
              <a:t>rel="stylesheet"</a:t>
            </a:r>
            <a:r>
              <a:rPr sz="1400" spc="140" dirty="0">
                <a:latin typeface="Consolas" panose="020B0609020204030204" pitchFamily="49" charset="0"/>
                <a:cs typeface="Calibri"/>
              </a:rPr>
              <a:t> </a:t>
            </a:r>
            <a:r>
              <a:rPr sz="1400" spc="-10" dirty="0">
                <a:latin typeface="Consolas" panose="020B0609020204030204" pitchFamily="49" charset="0"/>
                <a:cs typeface="Calibri"/>
              </a:rPr>
              <a:t>href="https://use.fontawesome.com/releases/v5.3.1/css/all.css"&gt;</a:t>
            </a:r>
            <a:endParaRPr sz="1400" dirty="0">
              <a:latin typeface="Consolas" panose="020B0609020204030204" pitchFamily="49" charset="0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onsolas" panose="020B0609020204030204" pitchFamily="49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 dirty="0">
              <a:latin typeface="Calibri"/>
              <a:cs typeface="Calibri"/>
            </a:endParaRPr>
          </a:p>
          <a:p>
            <a:pPr marL="478155" marR="3221355" indent="-285750">
              <a:lnSpc>
                <a:spcPct val="100000"/>
              </a:lnSpc>
              <a:buFont typeface="Arial"/>
              <a:buChar char="•"/>
              <a:tabLst>
                <a:tab pos="478155" algn="l"/>
                <a:tab pos="478790" algn="l"/>
              </a:tabLst>
            </a:pPr>
            <a:r>
              <a:rPr sz="1800" spc="-5" dirty="0">
                <a:latin typeface="Calibri"/>
                <a:cs typeface="Calibri"/>
              </a:rPr>
              <a:t>Download the </a:t>
            </a:r>
            <a:r>
              <a:rPr sz="1800" dirty="0">
                <a:latin typeface="Calibri"/>
                <a:cs typeface="Calibri"/>
              </a:rPr>
              <a:t>zip file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https://fontawesome.com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extract </a:t>
            </a:r>
            <a:r>
              <a:rPr sz="1800" spc="-5" dirty="0">
                <a:latin typeface="Calibri"/>
                <a:cs typeface="Calibri"/>
              </a:rPr>
              <a:t>the css </a:t>
            </a:r>
            <a:r>
              <a:rPr sz="1800" dirty="0">
                <a:latin typeface="Calibri"/>
                <a:cs typeface="Calibri"/>
              </a:rPr>
              <a:t>and  </a:t>
            </a:r>
            <a:r>
              <a:rPr sz="1800" spc="-15" dirty="0">
                <a:latin typeface="Calibri"/>
                <a:cs typeface="Calibri"/>
              </a:rPr>
              <a:t>webfonts/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folder.</a:t>
            </a:r>
            <a:endParaRPr sz="1800" dirty="0">
              <a:latin typeface="Calibri"/>
              <a:cs typeface="Calibri"/>
            </a:endParaRPr>
          </a:p>
          <a:p>
            <a:pPr marL="478155" indent="-286385">
              <a:lnSpc>
                <a:spcPct val="100000"/>
              </a:lnSpc>
              <a:buFont typeface="Arial"/>
              <a:buChar char="•"/>
              <a:tabLst>
                <a:tab pos="478155" algn="l"/>
                <a:tab pos="478790" algn="l"/>
              </a:tabLst>
            </a:pPr>
            <a:r>
              <a:rPr sz="1800" spc="-5" dirty="0">
                <a:latin typeface="Calibri"/>
                <a:cs typeface="Calibri"/>
              </a:rPr>
              <a:t>Link the </a:t>
            </a:r>
            <a:r>
              <a:rPr sz="1800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all.min.css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page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Add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icon: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nsolas" panose="020B0609020204030204" pitchFamily="49" charset="0"/>
                <a:cs typeface="Calibri"/>
              </a:rPr>
              <a:t>&lt;i </a:t>
            </a:r>
            <a:r>
              <a:rPr sz="1800" spc="-10" dirty="0">
                <a:latin typeface="Consolas" panose="020B0609020204030204" pitchFamily="49" charset="0"/>
                <a:cs typeface="Calibri"/>
              </a:rPr>
              <a:t>class="fas</a:t>
            </a:r>
            <a:r>
              <a:rPr sz="1800" spc="5" dirty="0">
                <a:latin typeface="Consolas" panose="020B0609020204030204" pitchFamily="49" charset="0"/>
                <a:cs typeface="Calibri"/>
              </a:rPr>
              <a:t> </a:t>
            </a:r>
            <a:r>
              <a:rPr sz="1800" spc="-5" dirty="0">
                <a:latin typeface="Consolas" panose="020B0609020204030204" pitchFamily="49" charset="0"/>
                <a:cs typeface="Calibri"/>
              </a:rPr>
              <a:t>fa-user"&gt;&lt;/i&gt;</a:t>
            </a:r>
            <a:endParaRPr sz="1800" dirty="0">
              <a:latin typeface="Consolas" panose="020B0609020204030204" pitchFamily="49" charset="0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58876" y="442378"/>
            <a:ext cx="460325" cy="460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7368" y="5373623"/>
            <a:ext cx="4485893" cy="8572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046" y="284919"/>
            <a:ext cx="25539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>
                <a:latin typeface="Calibri"/>
                <a:cs typeface="Calibri"/>
              </a:rPr>
              <a:t>about.html</a:t>
            </a:r>
            <a:endParaRPr sz="44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7833" y="1263396"/>
            <a:ext cx="6391275" cy="3841750"/>
            <a:chOff x="957833" y="1263396"/>
            <a:chExt cx="6391275" cy="3841750"/>
          </a:xfrm>
        </p:grpSpPr>
        <p:sp>
          <p:nvSpPr>
            <p:cNvPr id="4" name="object 4"/>
            <p:cNvSpPr/>
            <p:nvPr/>
          </p:nvSpPr>
          <p:spPr>
            <a:xfrm>
              <a:off x="1334694" y="1273302"/>
              <a:ext cx="6004127" cy="38214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2786" y="1268349"/>
              <a:ext cx="6381115" cy="3831590"/>
            </a:xfrm>
            <a:custGeom>
              <a:avLst/>
              <a:gdLst/>
              <a:ahLst/>
              <a:cxnLst/>
              <a:rect l="l" t="t" r="r" b="b"/>
              <a:pathLst>
                <a:path w="6381115" h="3831590">
                  <a:moveTo>
                    <a:pt x="0" y="0"/>
                  </a:moveTo>
                  <a:lnTo>
                    <a:pt x="6380988" y="0"/>
                  </a:lnTo>
                  <a:lnTo>
                    <a:pt x="6380988" y="3831336"/>
                  </a:lnTo>
                  <a:lnTo>
                    <a:pt x="0" y="3831336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99731" y="5215837"/>
            <a:ext cx="36093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2 </a:t>
            </a:r>
            <a:r>
              <a:rPr sz="4000" spc="-30" dirty="0">
                <a:latin typeface="Calibri"/>
                <a:cs typeface="Calibri"/>
              </a:rPr>
              <a:t>rows </a:t>
            </a:r>
            <a:r>
              <a:rPr sz="4000" dirty="0">
                <a:latin typeface="Calibri"/>
                <a:cs typeface="Calibri"/>
              </a:rPr>
              <a:t>3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columns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046" y="284919"/>
            <a:ext cx="25539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10" dirty="0"/>
              <a:t>about.html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61417" y="1562861"/>
            <a:ext cx="7667991" cy="3952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962903" y="1698498"/>
            <a:ext cx="3200391" cy="1676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293755"/>
            <a:ext cx="9143999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GB" sz="3200" b="1" u="sng" spc="-15" dirty="0">
                <a:solidFill>
                  <a:prstClr val="black"/>
                </a:solidFill>
                <a:latin typeface="Calibri" panose="020F0502020204030204"/>
              </a:rPr>
              <a:t>Bootstrap (open-source CSS framework) merits #2</a:t>
            </a:r>
            <a:endParaRPr sz="4400" dirty="0"/>
          </a:p>
        </p:txBody>
      </p:sp>
      <p:sp>
        <p:nvSpPr>
          <p:cNvPr id="5" name="object 5"/>
          <p:cNvSpPr txBox="1"/>
          <p:nvPr/>
        </p:nvSpPr>
        <p:spPr>
          <a:xfrm>
            <a:off x="210183" y="1187599"/>
            <a:ext cx="89338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Responsive </a:t>
            </a:r>
            <a:r>
              <a:rPr sz="2400" b="1" spc="-5" dirty="0">
                <a:latin typeface="Calibri"/>
                <a:cs typeface="Calibri"/>
              </a:rPr>
              <a:t>design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spc="-15" dirty="0">
                <a:latin typeface="Calibri"/>
                <a:cs typeface="Calibri"/>
              </a:rPr>
              <a:t>Bootstrap's </a:t>
            </a:r>
            <a:r>
              <a:rPr sz="2400" spc="-10" dirty="0">
                <a:highlight>
                  <a:srgbClr val="FFFF00"/>
                </a:highlight>
                <a:latin typeface="Calibri"/>
                <a:cs typeface="Calibri"/>
              </a:rPr>
              <a:t>responsive </a:t>
            </a:r>
            <a:r>
              <a:rPr sz="2400" spc="-5" dirty="0">
                <a:highlight>
                  <a:srgbClr val="FFFF00"/>
                </a:highlight>
                <a:latin typeface="Calibri"/>
                <a:cs typeface="Calibri"/>
              </a:rPr>
              <a:t>CSS </a:t>
            </a:r>
            <a:r>
              <a:rPr sz="2400" spc="-10" dirty="0">
                <a:highlight>
                  <a:srgbClr val="FFFF00"/>
                </a:highlight>
                <a:latin typeface="Calibri"/>
                <a:cs typeface="Calibri"/>
              </a:rPr>
              <a:t>adjusts </a:t>
            </a:r>
            <a:r>
              <a:rPr sz="2400" spc="-15" dirty="0">
                <a:highlight>
                  <a:srgbClr val="FFFF00"/>
                </a:highlight>
                <a:latin typeface="Calibri"/>
                <a:cs typeface="Calibri"/>
              </a:rPr>
              <a:t>to  </a:t>
            </a:r>
            <a:r>
              <a:rPr sz="2400" spc="-30" dirty="0">
                <a:highlight>
                  <a:srgbClr val="FFFF00"/>
                </a:highlight>
                <a:latin typeface="Calibri"/>
                <a:cs typeface="Calibri"/>
              </a:rPr>
              <a:t>Desktops,Tablets </a:t>
            </a:r>
            <a:r>
              <a:rPr sz="2400" spc="-5" dirty="0">
                <a:highlight>
                  <a:srgbClr val="FFFF00"/>
                </a:highlight>
                <a:latin typeface="Calibri"/>
                <a:cs typeface="Calibri"/>
              </a:rPr>
              <a:t>and</a:t>
            </a:r>
            <a:r>
              <a:rPr sz="2400" spc="1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Calibri"/>
                <a:cs typeface="Calibri"/>
              </a:rPr>
              <a:t>Mobiles.</a:t>
            </a:r>
            <a:endParaRPr sz="2400" dirty="0">
              <a:highlight>
                <a:srgbClr val="FFFF00"/>
              </a:highlight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184" y="3747920"/>
            <a:ext cx="8314055" cy="14884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5080" indent="-342900">
              <a:lnSpc>
                <a:spcPct val="100800"/>
              </a:lnSpc>
              <a:spcBef>
                <a:spcPts val="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highlight>
                  <a:srgbClr val="FFFF00"/>
                </a:highlight>
                <a:latin typeface="Calibri"/>
                <a:cs typeface="Calibri"/>
              </a:rPr>
              <a:t>Contains </a:t>
            </a:r>
            <a:r>
              <a:rPr sz="2400" spc="-5" dirty="0">
                <a:highlight>
                  <a:srgbClr val="FFFF00"/>
                </a:highlight>
                <a:latin typeface="Calibri"/>
                <a:cs typeface="Calibri"/>
              </a:rPr>
              <a:t>beautiful and functional built-in </a:t>
            </a:r>
            <a:r>
              <a:rPr sz="2400" spc="-10" dirty="0">
                <a:highlight>
                  <a:srgbClr val="FFFF00"/>
                </a:highlight>
                <a:latin typeface="Calibri"/>
                <a:cs typeface="Calibri"/>
              </a:rPr>
              <a:t>components </a:t>
            </a:r>
            <a:r>
              <a:rPr sz="2400" spc="-5" dirty="0">
                <a:latin typeface="Calibri"/>
                <a:cs typeface="Calibri"/>
              </a:rPr>
              <a:t>which </a:t>
            </a:r>
            <a:r>
              <a:rPr sz="2400" spc="-15" dirty="0">
                <a:latin typeface="Calibri"/>
                <a:cs typeface="Calibri"/>
              </a:rPr>
              <a:t>are  easy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customize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Arial"/>
                <a:cs typeface="Arial"/>
              </a:rPr>
              <a:t>Open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source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53661" y="4249673"/>
            <a:ext cx="4532375" cy="16314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6548" y="284919"/>
            <a:ext cx="23914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>
                <a:latin typeface="Calibri"/>
                <a:cs typeface="Calibri"/>
              </a:rPr>
              <a:t>team.html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60119" y="1376933"/>
            <a:ext cx="7446009" cy="3775075"/>
            <a:chOff x="960119" y="1376933"/>
            <a:chExt cx="7446009" cy="3775075"/>
          </a:xfrm>
        </p:grpSpPr>
        <p:sp>
          <p:nvSpPr>
            <p:cNvPr id="4" name="object 4"/>
            <p:cNvSpPr/>
            <p:nvPr/>
          </p:nvSpPr>
          <p:spPr>
            <a:xfrm>
              <a:off x="1032295" y="1386840"/>
              <a:ext cx="7285581" cy="37551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5072" y="1381886"/>
              <a:ext cx="7435850" cy="3765550"/>
            </a:xfrm>
            <a:custGeom>
              <a:avLst/>
              <a:gdLst/>
              <a:ahLst/>
              <a:cxnLst/>
              <a:rect l="l" t="t" r="r" b="b"/>
              <a:pathLst>
                <a:path w="7435850" h="3765550">
                  <a:moveTo>
                    <a:pt x="0" y="0"/>
                  </a:moveTo>
                  <a:lnTo>
                    <a:pt x="7435596" y="0"/>
                  </a:lnTo>
                  <a:lnTo>
                    <a:pt x="7435596" y="3765041"/>
                  </a:lnTo>
                  <a:lnTo>
                    <a:pt x="0" y="3765041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99731" y="5215837"/>
            <a:ext cx="341502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1 </a:t>
            </a:r>
            <a:r>
              <a:rPr sz="4000" spc="-30" dirty="0">
                <a:latin typeface="Calibri"/>
                <a:cs typeface="Calibri"/>
              </a:rPr>
              <a:t>row </a:t>
            </a:r>
            <a:r>
              <a:rPr sz="4000" dirty="0">
                <a:latin typeface="Calibri"/>
                <a:cs typeface="Calibri"/>
              </a:rPr>
              <a:t>3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columns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6548" y="284919"/>
            <a:ext cx="23914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15" dirty="0"/>
              <a:t>team.html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68928" y="1299972"/>
            <a:ext cx="8076545" cy="4507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contact.html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21436" y="1997201"/>
            <a:ext cx="7406005" cy="2905760"/>
            <a:chOff x="821436" y="1997201"/>
            <a:chExt cx="7406005" cy="2905760"/>
          </a:xfrm>
        </p:grpSpPr>
        <p:sp>
          <p:nvSpPr>
            <p:cNvPr id="4" name="object 4"/>
            <p:cNvSpPr/>
            <p:nvPr/>
          </p:nvSpPr>
          <p:spPr>
            <a:xfrm>
              <a:off x="831342" y="2007107"/>
              <a:ext cx="7386065" cy="28856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6389" y="2002154"/>
              <a:ext cx="7396480" cy="2895600"/>
            </a:xfrm>
            <a:custGeom>
              <a:avLst/>
              <a:gdLst/>
              <a:ahLst/>
              <a:cxnLst/>
              <a:rect l="l" t="t" r="r" b="b"/>
              <a:pathLst>
                <a:path w="7396480" h="2895600">
                  <a:moveTo>
                    <a:pt x="0" y="0"/>
                  </a:moveTo>
                  <a:lnTo>
                    <a:pt x="7395972" y="0"/>
                  </a:lnTo>
                  <a:lnTo>
                    <a:pt x="7395972" y="2895600"/>
                  </a:lnTo>
                  <a:lnTo>
                    <a:pt x="0" y="2895600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99731" y="5215837"/>
            <a:ext cx="341502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1 </a:t>
            </a:r>
            <a:r>
              <a:rPr sz="4000" spc="-30" dirty="0">
                <a:latin typeface="Calibri"/>
                <a:cs typeface="Calibri"/>
              </a:rPr>
              <a:t>row </a:t>
            </a:r>
            <a:r>
              <a:rPr sz="4000" dirty="0">
                <a:latin typeface="Calibri"/>
                <a:cs typeface="Calibri"/>
              </a:rPr>
              <a:t>2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columns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0517" y="284919"/>
            <a:ext cx="29038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20" dirty="0"/>
              <a:t>contact.html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45156" y="1655826"/>
            <a:ext cx="8665184" cy="3662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052" y="284919"/>
            <a:ext cx="398017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15" dirty="0"/>
              <a:t>testimonials.html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47320" y="3422142"/>
            <a:ext cx="7939478" cy="2842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5959" y="1284920"/>
            <a:ext cx="2589547" cy="2019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052" y="284919"/>
            <a:ext cx="39795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15" dirty="0"/>
              <a:t>testimonials.html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776845" y="1289663"/>
            <a:ext cx="5650632" cy="2022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4825" y="3720845"/>
            <a:ext cx="8181974" cy="2171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67580"/>
            <a:ext cx="78867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41665" algn="l"/>
              </a:tabLst>
            </a:pPr>
            <a:r>
              <a:rPr lang="en-US" b="1" u="sng" spc="-185" dirty="0">
                <a:latin typeface="+mn-lt"/>
              </a:rPr>
              <a:t>Lesson Summaries:</a:t>
            </a:r>
            <a:endParaRPr b="1" u="sng" spc="-25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569973"/>
            <a:ext cx="9144000" cy="419858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27050" marR="594995" indent="-514350">
              <a:lnSpc>
                <a:spcPts val="2920"/>
              </a:lnSpc>
              <a:spcBef>
                <a:spcPts val="459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Recognise 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15" dirty="0">
                <a:latin typeface="Calibri"/>
                <a:cs typeface="Calibri"/>
              </a:rPr>
              <a:t>browser </a:t>
            </a:r>
            <a:r>
              <a:rPr sz="2700" spc="-5" dirty="0">
                <a:latin typeface="Calibri"/>
                <a:cs typeface="Calibri"/>
              </a:rPr>
              <a:t>support of </a:t>
            </a:r>
            <a:r>
              <a:rPr sz="2700" dirty="0">
                <a:latin typeface="Calibri"/>
                <a:cs typeface="Calibri"/>
              </a:rPr>
              <a:t>CSS3 </a:t>
            </a:r>
            <a:r>
              <a:rPr sz="2700" spc="-5" dirty="0">
                <a:latin typeface="Calibri"/>
                <a:cs typeface="Calibri"/>
              </a:rPr>
              <a:t>and HTML5  </a:t>
            </a:r>
            <a:r>
              <a:rPr sz="2700" spc="-20" dirty="0">
                <a:latin typeface="Calibri"/>
                <a:cs typeface="Calibri"/>
              </a:rPr>
              <a:t>features.</a:t>
            </a:r>
            <a:endParaRPr sz="27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28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Download </a:t>
            </a:r>
            <a:r>
              <a:rPr sz="2700" spc="-15" dirty="0">
                <a:latin typeface="Calibri"/>
                <a:cs typeface="Calibri"/>
              </a:rPr>
              <a:t>bootstrap </a:t>
            </a:r>
            <a:r>
              <a:rPr sz="2700" spc="-10" dirty="0">
                <a:latin typeface="Calibri"/>
                <a:cs typeface="Calibri"/>
              </a:rPr>
              <a:t>libraries </a:t>
            </a:r>
            <a:r>
              <a:rPr sz="2700" spc="-5" dirty="0">
                <a:latin typeface="Calibri"/>
                <a:cs typeface="Calibri"/>
              </a:rPr>
              <a:t>and apply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10" dirty="0">
                <a:latin typeface="Calibri"/>
                <a:cs typeface="Calibri"/>
              </a:rPr>
              <a:t>web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pages</a:t>
            </a:r>
            <a:endParaRPr sz="2700" dirty="0">
              <a:latin typeface="Calibri"/>
              <a:cs typeface="Calibri"/>
            </a:endParaRPr>
          </a:p>
          <a:p>
            <a:pPr marL="527050" marR="1069340" indent="-514350">
              <a:lnSpc>
                <a:spcPts val="2920"/>
              </a:lnSpc>
              <a:spcBef>
                <a:spcPts val="68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700" b="1" spc="-5" dirty="0">
                <a:latin typeface="Calibri"/>
                <a:cs typeface="Calibri"/>
              </a:rPr>
              <a:t>Apply </a:t>
            </a:r>
            <a:r>
              <a:rPr sz="2700" b="1" spc="-1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&lt;meta&gt; </a:t>
            </a:r>
            <a:r>
              <a:rPr sz="2700" b="1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viewport </a:t>
            </a:r>
            <a:r>
              <a:rPr sz="2700" b="1" spc="-1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element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5" dirty="0">
                <a:highlight>
                  <a:srgbClr val="FFFF00"/>
                </a:highlight>
                <a:latin typeface="Calibri"/>
                <a:cs typeface="Calibri"/>
              </a:rPr>
              <a:t>enable </a:t>
            </a:r>
            <a:r>
              <a:rPr sz="2700" spc="-10" dirty="0">
                <a:highlight>
                  <a:srgbClr val="FFFF00"/>
                </a:highlight>
                <a:latin typeface="Calibri"/>
                <a:cs typeface="Calibri"/>
              </a:rPr>
              <a:t>page  responsiveness </a:t>
            </a:r>
            <a:r>
              <a:rPr sz="2700" spc="-25" dirty="0">
                <a:highlight>
                  <a:srgbClr val="FFFF00"/>
                </a:highlight>
                <a:latin typeface="Calibri"/>
                <a:cs typeface="Calibri"/>
              </a:rPr>
              <a:t>for </a:t>
            </a:r>
            <a:r>
              <a:rPr sz="2700" spc="-10" dirty="0">
                <a:highlight>
                  <a:srgbClr val="FFFF00"/>
                </a:highlight>
                <a:latin typeface="Calibri"/>
                <a:cs typeface="Calibri"/>
              </a:rPr>
              <a:t>various screen</a:t>
            </a:r>
            <a:r>
              <a:rPr sz="2700" spc="-2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700" spc="-15" dirty="0">
                <a:highlight>
                  <a:srgbClr val="FFFF00"/>
                </a:highlight>
                <a:latin typeface="Calibri"/>
                <a:cs typeface="Calibri"/>
              </a:rPr>
              <a:t>sizes.</a:t>
            </a:r>
            <a:endParaRPr sz="2700" dirty="0">
              <a:highlight>
                <a:srgbClr val="FFFF00"/>
              </a:highlight>
              <a:latin typeface="Calibri"/>
              <a:cs typeface="Calibri"/>
            </a:endParaRPr>
          </a:p>
          <a:p>
            <a:pPr marL="527050" marR="1351915" indent="-514350">
              <a:lnSpc>
                <a:spcPts val="2920"/>
              </a:lnSpc>
              <a:spcBef>
                <a:spcPts val="64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Recognise 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various </a:t>
            </a:r>
            <a:r>
              <a:rPr sz="2700" spc="-15" dirty="0">
                <a:latin typeface="Calibri"/>
                <a:cs typeface="Calibri"/>
              </a:rPr>
              <a:t>Bootstrap </a:t>
            </a:r>
            <a:r>
              <a:rPr sz="2700" dirty="0">
                <a:latin typeface="Calibri"/>
                <a:cs typeface="Calibri"/>
              </a:rPr>
              <a:t>CSS </a:t>
            </a:r>
            <a:r>
              <a:rPr sz="2700" spc="-20" dirty="0">
                <a:latin typeface="Calibri"/>
                <a:cs typeface="Calibri"/>
              </a:rPr>
              <a:t>features,  </a:t>
            </a:r>
            <a:r>
              <a:rPr sz="2700" spc="-10" dirty="0">
                <a:latin typeface="Calibri"/>
                <a:cs typeface="Calibri"/>
              </a:rPr>
              <a:t>components </a:t>
            </a:r>
            <a:r>
              <a:rPr sz="2700" spc="-5" dirty="0">
                <a:latin typeface="Calibri"/>
                <a:cs typeface="Calibri"/>
              </a:rPr>
              <a:t>and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plugins</a:t>
            </a:r>
            <a:endParaRPr sz="27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28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Apply the </a:t>
            </a:r>
            <a:r>
              <a:rPr sz="2700" spc="-15" dirty="0">
                <a:latin typeface="Calibri"/>
                <a:cs typeface="Calibri"/>
              </a:rPr>
              <a:t>Bootstrap </a:t>
            </a:r>
            <a:r>
              <a:rPr sz="2700" spc="-5" dirty="0">
                <a:latin typeface="Calibri"/>
                <a:cs typeface="Calibri"/>
              </a:rPr>
              <a:t>grid </a:t>
            </a:r>
            <a:r>
              <a:rPr sz="2700" spc="-25" dirty="0">
                <a:latin typeface="Calibri"/>
                <a:cs typeface="Calibri"/>
              </a:rPr>
              <a:t>system for </a:t>
            </a:r>
            <a:r>
              <a:rPr sz="2700" spc="-10" dirty="0">
                <a:latin typeface="Calibri"/>
                <a:cs typeface="Calibri"/>
              </a:rPr>
              <a:t>various </a:t>
            </a:r>
            <a:r>
              <a:rPr sz="2700" spc="-5" dirty="0">
                <a:latin typeface="Calibri"/>
                <a:cs typeface="Calibri"/>
              </a:rPr>
              <a:t>grid</a:t>
            </a:r>
            <a:r>
              <a:rPr sz="2700" spc="3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layouts</a:t>
            </a:r>
            <a:endParaRPr sz="2700" dirty="0">
              <a:latin typeface="Calibri"/>
              <a:cs typeface="Calibri"/>
            </a:endParaRPr>
          </a:p>
          <a:p>
            <a:pPr marL="527050" marR="588645" indent="-514350">
              <a:lnSpc>
                <a:spcPts val="2920"/>
              </a:lnSpc>
              <a:spcBef>
                <a:spcPts val="68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Apply </a:t>
            </a:r>
            <a:r>
              <a:rPr sz="2700" spc="-15" dirty="0">
                <a:latin typeface="Calibri"/>
                <a:cs typeface="Calibri"/>
              </a:rPr>
              <a:t>Bootstrap </a:t>
            </a:r>
            <a:r>
              <a:rPr sz="2700" b="1" spc="-45" dirty="0">
                <a:latin typeface="Calibri"/>
                <a:cs typeface="Calibri"/>
              </a:rPr>
              <a:t>Typography</a:t>
            </a:r>
            <a:r>
              <a:rPr sz="2700" spc="-45" dirty="0">
                <a:latin typeface="Calibri"/>
                <a:cs typeface="Calibri"/>
              </a:rPr>
              <a:t>, </a:t>
            </a:r>
            <a:r>
              <a:rPr sz="2700" b="1" spc="-35" dirty="0">
                <a:latin typeface="Calibri"/>
                <a:cs typeface="Calibri"/>
              </a:rPr>
              <a:t>Tables</a:t>
            </a:r>
            <a:r>
              <a:rPr sz="2700" spc="-35" dirty="0">
                <a:latin typeface="Calibri"/>
                <a:cs typeface="Calibri"/>
              </a:rPr>
              <a:t>, </a:t>
            </a:r>
            <a:r>
              <a:rPr sz="2700" b="1" spc="-10" dirty="0">
                <a:latin typeface="Calibri"/>
                <a:cs typeface="Calibri"/>
              </a:rPr>
              <a:t>Cards</a:t>
            </a:r>
            <a:r>
              <a:rPr sz="2700" spc="-10" dirty="0">
                <a:latin typeface="Calibri"/>
                <a:cs typeface="Calibri"/>
              </a:rPr>
              <a:t>, </a:t>
            </a:r>
            <a:r>
              <a:rPr sz="2700" b="1" spc="-5" dirty="0">
                <a:latin typeface="Calibri"/>
                <a:cs typeface="Calibri"/>
              </a:rPr>
              <a:t>Images</a:t>
            </a:r>
            <a:r>
              <a:rPr sz="2700" spc="-5" dirty="0">
                <a:latin typeface="Calibri"/>
                <a:cs typeface="Calibri"/>
              </a:rPr>
              <a:t>,  </a:t>
            </a:r>
            <a:r>
              <a:rPr sz="2700" b="1" spc="-10" dirty="0">
                <a:latin typeface="Calibri"/>
                <a:cs typeface="Calibri"/>
              </a:rPr>
              <a:t>Jumbotron</a:t>
            </a:r>
            <a:r>
              <a:rPr sz="2700" spc="-10" dirty="0">
                <a:latin typeface="Calibri"/>
                <a:cs typeface="Calibri"/>
              </a:rPr>
              <a:t>, </a:t>
            </a:r>
            <a:r>
              <a:rPr sz="2700" b="1" spc="-5" dirty="0">
                <a:latin typeface="Calibri"/>
                <a:cs typeface="Calibri"/>
              </a:rPr>
              <a:t>Spacing Utilities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5" dirty="0">
                <a:latin typeface="Calibri"/>
                <a:cs typeface="Calibri"/>
              </a:rPr>
              <a:t>build </a:t>
            </a:r>
            <a:r>
              <a:rPr sz="2700" spc="-10" dirty="0">
                <a:latin typeface="Calibri"/>
                <a:cs typeface="Calibri"/>
              </a:rPr>
              <a:t>web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pages</a:t>
            </a:r>
            <a:endParaRPr sz="2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84919"/>
            <a:ext cx="91440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400" b="1" u="sng" spc="-20" dirty="0">
                <a:latin typeface="Calibri (Body)"/>
              </a:rPr>
              <a:t>Bootstrap</a:t>
            </a:r>
            <a:r>
              <a:rPr sz="4400" b="1" u="sng" spc="-55" dirty="0">
                <a:latin typeface="Calibri (Body)"/>
              </a:rPr>
              <a:t> </a:t>
            </a:r>
            <a:r>
              <a:rPr sz="4400" b="1" u="sng" spc="-5" dirty="0">
                <a:latin typeface="Calibri (Body)"/>
              </a:rPr>
              <a:t>4</a:t>
            </a:r>
            <a:endParaRPr sz="4400" b="1" u="sng" dirty="0">
              <a:latin typeface="Calibri (Body)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509471"/>
            <a:ext cx="9144000" cy="16840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86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v4 is </a:t>
            </a:r>
            <a:r>
              <a:rPr sz="3200" spc="-10" dirty="0">
                <a:latin typeface="Calibri"/>
                <a:cs typeface="Calibri"/>
              </a:rPr>
              <a:t>now </a:t>
            </a:r>
            <a:r>
              <a:rPr sz="3200" spc="-5" dirty="0">
                <a:latin typeface="Calibri"/>
                <a:cs typeface="Calibri"/>
              </a:rPr>
              <a:t>only IE10+ and iOS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7+</a:t>
            </a:r>
          </a:p>
          <a:p>
            <a:pPr marL="527050" marR="5080" indent="-514350">
              <a:lnSpc>
                <a:spcPct val="100000"/>
              </a:lnSpc>
              <a:spcBef>
                <a:spcPts val="77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Added official support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15" dirty="0">
                <a:latin typeface="Calibri"/>
                <a:cs typeface="Calibri"/>
              </a:rPr>
              <a:t>Android </a:t>
            </a:r>
            <a:r>
              <a:rPr sz="3200" dirty="0">
                <a:latin typeface="Calibri"/>
                <a:cs typeface="Calibri"/>
              </a:rPr>
              <a:t>v5.0  </a:t>
            </a:r>
            <a:r>
              <a:rPr sz="3200" spc="-25" dirty="0">
                <a:latin typeface="Calibri"/>
                <a:cs typeface="Calibri"/>
              </a:rPr>
              <a:t>Lollipop’s </a:t>
            </a:r>
            <a:r>
              <a:rPr sz="3200" spc="-20" dirty="0">
                <a:latin typeface="Calibri"/>
                <a:cs typeface="Calibri"/>
              </a:rPr>
              <a:t>Browser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WebView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78" y="1143000"/>
            <a:ext cx="3829050" cy="4867275"/>
            <a:chOff x="667512" y="1298447"/>
            <a:chExt cx="3829050" cy="4867275"/>
          </a:xfrm>
        </p:grpSpPr>
        <p:sp>
          <p:nvSpPr>
            <p:cNvPr id="3" name="object 3"/>
            <p:cNvSpPr/>
            <p:nvPr/>
          </p:nvSpPr>
          <p:spPr>
            <a:xfrm>
              <a:off x="677418" y="1308354"/>
              <a:ext cx="3809237" cy="48470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465" y="1303400"/>
              <a:ext cx="3819525" cy="4857115"/>
            </a:xfrm>
            <a:custGeom>
              <a:avLst/>
              <a:gdLst/>
              <a:ahLst/>
              <a:cxnLst/>
              <a:rect l="l" t="t" r="r" b="b"/>
              <a:pathLst>
                <a:path w="3819525" h="4857115">
                  <a:moveTo>
                    <a:pt x="0" y="0"/>
                  </a:moveTo>
                  <a:lnTo>
                    <a:pt x="3819144" y="0"/>
                  </a:lnTo>
                  <a:lnTo>
                    <a:pt x="3819144" y="4856988"/>
                  </a:lnTo>
                  <a:lnTo>
                    <a:pt x="0" y="4856988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2163" y="2371345"/>
              <a:ext cx="2018030" cy="246379"/>
            </a:xfrm>
            <a:custGeom>
              <a:avLst/>
              <a:gdLst/>
              <a:ahLst/>
              <a:cxnLst/>
              <a:rect l="l" t="t" r="r" b="b"/>
              <a:pathLst>
                <a:path w="2018029" h="246380">
                  <a:moveTo>
                    <a:pt x="0" y="41021"/>
                  </a:moveTo>
                  <a:lnTo>
                    <a:pt x="3223" y="25053"/>
                  </a:lnTo>
                  <a:lnTo>
                    <a:pt x="12014" y="12014"/>
                  </a:lnTo>
                  <a:lnTo>
                    <a:pt x="25053" y="3223"/>
                  </a:lnTo>
                  <a:lnTo>
                    <a:pt x="41021" y="0"/>
                  </a:lnTo>
                  <a:lnTo>
                    <a:pt x="1976755" y="0"/>
                  </a:lnTo>
                  <a:lnTo>
                    <a:pt x="1992722" y="3223"/>
                  </a:lnTo>
                  <a:lnTo>
                    <a:pt x="2005761" y="12014"/>
                  </a:lnTo>
                  <a:lnTo>
                    <a:pt x="2014552" y="25053"/>
                  </a:lnTo>
                  <a:lnTo>
                    <a:pt x="2017776" y="41021"/>
                  </a:lnTo>
                  <a:lnTo>
                    <a:pt x="2017776" y="205105"/>
                  </a:lnTo>
                  <a:lnTo>
                    <a:pt x="2014552" y="221072"/>
                  </a:lnTo>
                  <a:lnTo>
                    <a:pt x="2005761" y="234111"/>
                  </a:lnTo>
                  <a:lnTo>
                    <a:pt x="1992722" y="242902"/>
                  </a:lnTo>
                  <a:lnTo>
                    <a:pt x="1976755" y="246126"/>
                  </a:lnTo>
                  <a:lnTo>
                    <a:pt x="41021" y="246126"/>
                  </a:lnTo>
                  <a:lnTo>
                    <a:pt x="25053" y="242902"/>
                  </a:lnTo>
                  <a:lnTo>
                    <a:pt x="12014" y="234111"/>
                  </a:lnTo>
                  <a:lnTo>
                    <a:pt x="3223" y="221072"/>
                  </a:lnTo>
                  <a:lnTo>
                    <a:pt x="0" y="205105"/>
                  </a:lnTo>
                  <a:lnTo>
                    <a:pt x="0" y="41021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73529" y="5323332"/>
              <a:ext cx="2384425" cy="246379"/>
            </a:xfrm>
            <a:custGeom>
              <a:avLst/>
              <a:gdLst/>
              <a:ahLst/>
              <a:cxnLst/>
              <a:rect l="l" t="t" r="r" b="b"/>
              <a:pathLst>
                <a:path w="2384425" h="246379">
                  <a:moveTo>
                    <a:pt x="0" y="41021"/>
                  </a:moveTo>
                  <a:lnTo>
                    <a:pt x="3223" y="25053"/>
                  </a:lnTo>
                  <a:lnTo>
                    <a:pt x="12014" y="12014"/>
                  </a:lnTo>
                  <a:lnTo>
                    <a:pt x="25053" y="3223"/>
                  </a:lnTo>
                  <a:lnTo>
                    <a:pt x="41021" y="0"/>
                  </a:lnTo>
                  <a:lnTo>
                    <a:pt x="2343277" y="0"/>
                  </a:lnTo>
                  <a:lnTo>
                    <a:pt x="2359244" y="3223"/>
                  </a:lnTo>
                  <a:lnTo>
                    <a:pt x="2372283" y="12014"/>
                  </a:lnTo>
                  <a:lnTo>
                    <a:pt x="2381074" y="25053"/>
                  </a:lnTo>
                  <a:lnTo>
                    <a:pt x="2384298" y="41021"/>
                  </a:lnTo>
                  <a:lnTo>
                    <a:pt x="2384298" y="205105"/>
                  </a:lnTo>
                  <a:lnTo>
                    <a:pt x="2381074" y="221072"/>
                  </a:lnTo>
                  <a:lnTo>
                    <a:pt x="2372283" y="234111"/>
                  </a:lnTo>
                  <a:lnTo>
                    <a:pt x="2359244" y="242902"/>
                  </a:lnTo>
                  <a:lnTo>
                    <a:pt x="2343277" y="246126"/>
                  </a:lnTo>
                  <a:lnTo>
                    <a:pt x="41021" y="246126"/>
                  </a:lnTo>
                  <a:lnTo>
                    <a:pt x="25053" y="242902"/>
                  </a:lnTo>
                  <a:lnTo>
                    <a:pt x="12014" y="234111"/>
                  </a:lnTo>
                  <a:lnTo>
                    <a:pt x="3223" y="221072"/>
                  </a:lnTo>
                  <a:lnTo>
                    <a:pt x="0" y="205105"/>
                  </a:lnTo>
                  <a:lnTo>
                    <a:pt x="0" y="41021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353160"/>
            <a:ext cx="91440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tabLst>
                <a:tab pos="1390015" algn="l"/>
                <a:tab pos="8241665" algn="l"/>
              </a:tabLst>
            </a:pPr>
            <a:r>
              <a:rPr sz="4400" b="1" u="sng" spc="-10" dirty="0">
                <a:latin typeface="Calibri (Body)"/>
              </a:rPr>
              <a:t>Structure </a:t>
            </a:r>
            <a:r>
              <a:rPr sz="4400" b="1" u="sng" spc="-5" dirty="0">
                <a:latin typeface="Calibri (Body)"/>
              </a:rPr>
              <a:t>of </a:t>
            </a:r>
            <a:r>
              <a:rPr sz="4400" b="1" u="sng" spc="-20" dirty="0">
                <a:latin typeface="Calibri (Body)"/>
              </a:rPr>
              <a:t>Bootstrap</a:t>
            </a:r>
            <a:r>
              <a:rPr sz="4400" b="1" u="sng" spc="-5" dirty="0">
                <a:latin typeface="Calibri (Body)"/>
              </a:rPr>
              <a:t> 4</a:t>
            </a:r>
            <a:endParaRPr sz="4400" b="1" u="sng" dirty="0">
              <a:latin typeface="Calibri (Body)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6089" y="1322968"/>
            <a:ext cx="5307911" cy="155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95"/>
              </a:spcBef>
              <a:buFont typeface="+mj-lt"/>
              <a:buAutoNum type="arabicPeriod"/>
              <a:tabLst>
                <a:tab pos="229235" algn="l"/>
              </a:tabLst>
            </a:pPr>
            <a:r>
              <a:rPr sz="2000" spc="-5" dirty="0">
                <a:latin typeface="Arial"/>
                <a:cs typeface="Arial"/>
              </a:rPr>
              <a:t>Download Bootstrap  distributable from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tt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p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: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/</a:t>
            </a: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/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ge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t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boo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t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st</a:t>
            </a: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r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ap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.c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om/gett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i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ng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-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started/</a:t>
            </a:r>
            <a:endParaRPr sz="2000" dirty="0">
              <a:latin typeface="Arial"/>
              <a:cs typeface="Arial"/>
            </a:endParaRPr>
          </a:p>
          <a:p>
            <a:pPr marL="457200" indent="-457200">
              <a:lnSpc>
                <a:spcPct val="100000"/>
              </a:lnSpc>
              <a:spcBef>
                <a:spcPts val="45"/>
              </a:spcBef>
              <a:buFont typeface="+mj-lt"/>
              <a:buAutoNum type="arabicPeriod"/>
            </a:pPr>
            <a:endParaRPr sz="2050" dirty="0">
              <a:latin typeface="Arial"/>
              <a:cs typeface="Arial"/>
            </a:endParaRPr>
          </a:p>
          <a:p>
            <a:pPr marL="469265" marR="240029" indent="-457200">
              <a:lnSpc>
                <a:spcPct val="100000"/>
              </a:lnSpc>
              <a:buFont typeface="+mj-lt"/>
              <a:buAutoNum type="arabicPeriod"/>
              <a:tabLst>
                <a:tab pos="229235" algn="l"/>
              </a:tabLst>
            </a:pPr>
            <a:r>
              <a:rPr sz="2000" spc="-5" dirty="0">
                <a:latin typeface="Arial"/>
                <a:cs typeface="Arial"/>
              </a:rPr>
              <a:t>Use the precompiled minified  versions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bootstrap.min.*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0184" y="1228543"/>
            <a:ext cx="265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SG" sz="2400" dirty="0">
                <a:latin typeface="Wingdings"/>
                <a:cs typeface="Wingdings"/>
              </a:rPr>
              <a:t></a:t>
            </a:r>
            <a:endParaRPr sz="2400" dirty="0">
              <a:latin typeface="Wingdings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084" y="1228543"/>
            <a:ext cx="8590916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9334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Put this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spc="-10" dirty="0">
                <a:latin typeface="Calibri"/>
                <a:cs typeface="Calibri"/>
              </a:rPr>
              <a:t>top </a:t>
            </a:r>
            <a:r>
              <a:rPr sz="2400" spc="-5" dirty="0">
                <a:latin typeface="Calibri"/>
                <a:cs typeface="Calibri"/>
              </a:rPr>
              <a:t>of HTML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5" dirty="0">
                <a:latin typeface="Calibri"/>
                <a:cs typeface="Calibri"/>
              </a:rPr>
              <a:t>Bootstrap  </a:t>
            </a:r>
            <a:r>
              <a:rPr sz="2400" spc="-20" dirty="0">
                <a:latin typeface="Calibri"/>
                <a:cs typeface="Calibri"/>
              </a:rPr>
              <a:t>makes </a:t>
            </a:r>
            <a:r>
              <a:rPr sz="2400" spc="-5" dirty="0">
                <a:latin typeface="Calibri"/>
                <a:cs typeface="Calibri"/>
              </a:rPr>
              <a:t>use of </a:t>
            </a:r>
            <a:r>
              <a:rPr sz="2400" spc="-10" dirty="0">
                <a:latin typeface="Calibri"/>
                <a:cs typeface="Calibri"/>
              </a:rPr>
              <a:t>certain </a:t>
            </a:r>
            <a:r>
              <a:rPr sz="2400" spc="-5" dirty="0">
                <a:latin typeface="Calibri"/>
                <a:cs typeface="Calibri"/>
              </a:rPr>
              <a:t>HTML elements and CSS </a:t>
            </a:r>
            <a:r>
              <a:rPr sz="2400" spc="-10" dirty="0">
                <a:latin typeface="Calibri"/>
                <a:cs typeface="Calibri"/>
              </a:rPr>
              <a:t>properties that  </a:t>
            </a:r>
            <a:r>
              <a:rPr sz="2400" spc="-15" dirty="0">
                <a:latin typeface="Calibri"/>
                <a:cs typeface="Calibri"/>
              </a:rPr>
              <a:t>require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use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HTML5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doctype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184" y="2398976"/>
            <a:ext cx="8933816" cy="33172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4965" marR="100330" indent="-342900">
              <a:lnSpc>
                <a:spcPct val="100800"/>
              </a:lnSpc>
              <a:spcBef>
                <a:spcPts val="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Ensure </a:t>
            </a:r>
            <a:r>
              <a:rPr sz="2400" spc="-15" dirty="0">
                <a:latin typeface="Calibri"/>
                <a:cs typeface="Calibri"/>
              </a:rPr>
              <a:t>proper </a:t>
            </a:r>
            <a:r>
              <a:rPr sz="2400" spc="-10" dirty="0">
                <a:latin typeface="Calibri"/>
                <a:cs typeface="Calibri"/>
              </a:rPr>
              <a:t>rendering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touch zooming </a:t>
            </a:r>
            <a:r>
              <a:rPr sz="2400" spc="-5" dirty="0">
                <a:latin typeface="Calibri"/>
                <a:cs typeface="Calibri"/>
              </a:rPr>
              <a:t>on mobile devices </a:t>
            </a:r>
            <a:r>
              <a:rPr sz="2400" spc="-10" dirty="0">
                <a:latin typeface="Calibri"/>
                <a:cs typeface="Calibri"/>
              </a:rPr>
              <a:t>by  </a:t>
            </a:r>
            <a:r>
              <a:rPr sz="2400" spc="-5" dirty="0">
                <a:latin typeface="Calibri"/>
                <a:cs typeface="Calibri"/>
              </a:rPr>
              <a:t>adding: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32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Add </a:t>
            </a:r>
            <a:r>
              <a:rPr sz="2400" spc="-15" dirty="0">
                <a:latin typeface="Calibri"/>
                <a:cs typeface="Calibri"/>
              </a:rPr>
              <a:t>Bootstrap </a:t>
            </a:r>
            <a:r>
              <a:rPr sz="2400" spc="-10" dirty="0">
                <a:latin typeface="Calibri"/>
                <a:cs typeface="Calibri"/>
              </a:rPr>
              <a:t>cascading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stylesheet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30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Add </a:t>
            </a:r>
            <a:r>
              <a:rPr sz="2400" spc="-15" dirty="0">
                <a:latin typeface="Calibri"/>
                <a:cs typeface="Calibri"/>
              </a:rPr>
              <a:t>Bootstrap javascript</a:t>
            </a:r>
            <a:r>
              <a:rPr sz="2400" spc="-10" dirty="0">
                <a:latin typeface="Calibri"/>
                <a:cs typeface="Calibri"/>
              </a:rPr>
              <a:t> library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30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Ensure </a:t>
            </a:r>
            <a:r>
              <a:rPr sz="2400" spc="-15" dirty="0">
                <a:latin typeface="Calibri"/>
                <a:cs typeface="Calibri"/>
              </a:rPr>
              <a:t>proper </a:t>
            </a:r>
            <a:r>
              <a:rPr sz="2400" spc="-10" dirty="0">
                <a:latin typeface="Calibri"/>
                <a:cs typeface="Calibri"/>
              </a:rPr>
              <a:t>centering </a:t>
            </a:r>
            <a:r>
              <a:rPr sz="2400" spc="-5" dirty="0">
                <a:latin typeface="Calibri"/>
                <a:cs typeface="Calibri"/>
              </a:rPr>
              <a:t>and maximum width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layout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adding: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62977"/>
            <a:ext cx="9143999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3600" b="1" u="sng" spc="-5" dirty="0">
                <a:latin typeface="Calibri (Body)"/>
              </a:rPr>
              <a:t>5</a:t>
            </a:r>
            <a:r>
              <a:rPr sz="3600" b="1" u="sng" spc="-5" dirty="0">
                <a:latin typeface="Calibri (Body)"/>
              </a:rPr>
              <a:t> basic </a:t>
            </a:r>
            <a:r>
              <a:rPr sz="3600" b="1" u="sng" spc="-20" dirty="0">
                <a:latin typeface="Calibri (Body)"/>
              </a:rPr>
              <a:t>Bootstrap</a:t>
            </a:r>
            <a:r>
              <a:rPr lang="en-US" sz="3600" b="1" u="sng" spc="-20" dirty="0">
                <a:latin typeface="Calibri (Body)"/>
              </a:rPr>
              <a:t> components in a</a:t>
            </a:r>
            <a:r>
              <a:rPr sz="3600" b="1" u="sng" spc="-20" dirty="0">
                <a:latin typeface="Calibri (Body)"/>
              </a:rPr>
              <a:t> </a:t>
            </a:r>
            <a:r>
              <a:rPr sz="3600" b="1" u="sng" spc="-5" dirty="0">
                <a:latin typeface="Calibri (Body)"/>
              </a:rPr>
              <a:t>HTML</a:t>
            </a:r>
            <a:r>
              <a:rPr sz="3600" b="1" u="sng" spc="25" dirty="0">
                <a:latin typeface="Calibri (Body)"/>
              </a:rPr>
              <a:t> </a:t>
            </a:r>
            <a:r>
              <a:rPr sz="3600" b="1" u="sng" spc="-15" dirty="0">
                <a:latin typeface="Calibri (Body)"/>
              </a:rPr>
              <a:t>page</a:t>
            </a:r>
            <a:endParaRPr sz="3600" b="1" u="sng" dirty="0">
              <a:latin typeface="Calibri (Body)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4369" y="1317550"/>
            <a:ext cx="2361035" cy="213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971" y="3230879"/>
            <a:ext cx="7837254" cy="284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3748" y="4120291"/>
            <a:ext cx="5732254" cy="292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011" y="4983479"/>
            <a:ext cx="4667467" cy="2718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1923" y="5852921"/>
            <a:ext cx="2919266" cy="3276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674" y="284919"/>
            <a:ext cx="62191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5" dirty="0"/>
              <a:t>Basic </a:t>
            </a:r>
            <a:r>
              <a:rPr sz="4400" u="none" spc="-20" dirty="0"/>
              <a:t>Bootstrap </a:t>
            </a:r>
            <a:r>
              <a:rPr sz="4400" u="none" spc="-5" dirty="0"/>
              <a:t>HTML</a:t>
            </a:r>
            <a:r>
              <a:rPr sz="4400" u="none" spc="20" dirty="0"/>
              <a:t> </a:t>
            </a:r>
            <a:r>
              <a:rPr sz="4400" u="none" spc="-15" dirty="0"/>
              <a:t>page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1187354" y="1143000"/>
            <a:ext cx="6493510" cy="4940935"/>
            <a:chOff x="695705" y="1230630"/>
            <a:chExt cx="6493510" cy="4940935"/>
          </a:xfrm>
        </p:grpSpPr>
        <p:sp>
          <p:nvSpPr>
            <p:cNvPr id="4" name="object 4"/>
            <p:cNvSpPr/>
            <p:nvPr/>
          </p:nvSpPr>
          <p:spPr>
            <a:xfrm>
              <a:off x="705611" y="1240536"/>
              <a:ext cx="6473189" cy="48944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0658" y="1235583"/>
              <a:ext cx="6483350" cy="4931410"/>
            </a:xfrm>
            <a:custGeom>
              <a:avLst/>
              <a:gdLst/>
              <a:ahLst/>
              <a:cxnLst/>
              <a:rect l="l" t="t" r="r" b="b"/>
              <a:pathLst>
                <a:path w="6483350" h="4931410">
                  <a:moveTo>
                    <a:pt x="0" y="0"/>
                  </a:moveTo>
                  <a:lnTo>
                    <a:pt x="6483095" y="0"/>
                  </a:lnTo>
                  <a:lnTo>
                    <a:pt x="6483095" y="4930902"/>
                  </a:lnTo>
                  <a:lnTo>
                    <a:pt x="0" y="4930902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88253"/>
            <a:ext cx="9144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400" u="sng" spc="-20" dirty="0">
                <a:latin typeface="+mn-lt"/>
              </a:rPr>
              <a:t>4 basic </a:t>
            </a:r>
            <a:r>
              <a:rPr sz="4400" u="sng" spc="-20" dirty="0">
                <a:latin typeface="+mn-lt"/>
              </a:rPr>
              <a:t>Bootstrap</a:t>
            </a:r>
            <a:r>
              <a:rPr sz="4400" u="sng" spc="-40" dirty="0">
                <a:latin typeface="+mn-lt"/>
              </a:rPr>
              <a:t> </a:t>
            </a:r>
            <a:r>
              <a:rPr sz="4400" u="sng" spc="-25" dirty="0">
                <a:latin typeface="+mn-lt"/>
              </a:rPr>
              <a:t>Features</a:t>
            </a:r>
            <a:endParaRPr sz="4400" u="sng" dirty="0">
              <a:latin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8138" y="1219200"/>
            <a:ext cx="9144000" cy="24872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Bootstrap </a:t>
            </a:r>
            <a:r>
              <a:rPr sz="3200" spc="-5" dirty="0">
                <a:latin typeface="Calibri"/>
                <a:cs typeface="Calibri"/>
              </a:rPr>
              <a:t>has loads of </a:t>
            </a:r>
            <a:r>
              <a:rPr sz="3200" spc="-15" dirty="0">
                <a:latin typeface="Calibri"/>
                <a:cs typeface="Calibri"/>
              </a:rPr>
              <a:t>predefined </a:t>
            </a:r>
            <a:r>
              <a:rPr sz="3200" spc="-10" dirty="0">
                <a:latin typeface="Calibri"/>
                <a:cs typeface="Calibri"/>
              </a:rPr>
              <a:t>classes and  components, </a:t>
            </a:r>
            <a:r>
              <a:rPr sz="3200" spc="-5" dirty="0">
                <a:latin typeface="Calibri"/>
                <a:cs typeface="Calibri"/>
              </a:rPr>
              <a:t>these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include:</a:t>
            </a:r>
            <a:endParaRPr sz="3200" dirty="0">
              <a:latin typeface="Calibri"/>
              <a:cs typeface="Calibri"/>
            </a:endParaRPr>
          </a:p>
          <a:p>
            <a:pPr marL="931545" lvl="1" indent="-457200">
              <a:lnSpc>
                <a:spcPct val="100000"/>
              </a:lnSpc>
              <a:spcBef>
                <a:spcPts val="50"/>
              </a:spcBef>
              <a:buFont typeface="+mj-lt"/>
              <a:buAutoNum type="arabicPeriod"/>
              <a:tabLst>
                <a:tab pos="817880" algn="l"/>
                <a:tab pos="818515" algn="l"/>
              </a:tabLst>
            </a:pPr>
            <a:r>
              <a:rPr sz="2400" spc="-10" dirty="0">
                <a:latin typeface="Calibri"/>
                <a:cs typeface="Calibri"/>
              </a:rPr>
              <a:t>Responsive </a:t>
            </a:r>
            <a:r>
              <a:rPr sz="2400" spc="-5" dirty="0">
                <a:latin typeface="Calibri"/>
                <a:cs typeface="Calibri"/>
              </a:rPr>
              <a:t>Grid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</a:t>
            </a:r>
            <a:endParaRPr sz="2400" dirty="0">
              <a:latin typeface="Calibri"/>
              <a:cs typeface="Calibri"/>
            </a:endParaRPr>
          </a:p>
          <a:p>
            <a:pPr marL="931545" lvl="1" indent="-457200">
              <a:lnSpc>
                <a:spcPct val="100000"/>
              </a:lnSpc>
              <a:buFont typeface="+mj-lt"/>
              <a:buAutoNum type="arabicPeriod"/>
              <a:tabLst>
                <a:tab pos="817880" algn="l"/>
                <a:tab pos="818515" algn="l"/>
              </a:tabLst>
            </a:pPr>
            <a:r>
              <a:rPr sz="2400" spc="-15" dirty="0">
                <a:latin typeface="Calibri"/>
                <a:cs typeface="Calibri"/>
              </a:rPr>
              <a:t>Navigation</a:t>
            </a:r>
            <a:endParaRPr sz="2400" dirty="0">
              <a:latin typeface="Calibri"/>
              <a:cs typeface="Calibri"/>
            </a:endParaRPr>
          </a:p>
          <a:p>
            <a:pPr marL="931545" lvl="1" indent="-457200">
              <a:lnSpc>
                <a:spcPct val="100000"/>
              </a:lnSpc>
              <a:buFont typeface="+mj-lt"/>
              <a:buAutoNum type="arabicPeriod"/>
              <a:tabLst>
                <a:tab pos="817880" algn="l"/>
                <a:tab pos="818515" algn="l"/>
              </a:tabLst>
            </a:pPr>
            <a:r>
              <a:rPr sz="2400" spc="-5" dirty="0">
                <a:latin typeface="Calibri"/>
                <a:cs typeface="Calibri"/>
              </a:rPr>
              <a:t>Themes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customisation</a:t>
            </a:r>
            <a:endParaRPr sz="2400" dirty="0">
              <a:latin typeface="Calibri"/>
              <a:cs typeface="Calibri"/>
            </a:endParaRPr>
          </a:p>
          <a:p>
            <a:pPr marL="931545" lvl="1" indent="-457200">
              <a:lnSpc>
                <a:spcPct val="100000"/>
              </a:lnSpc>
              <a:buFont typeface="+mj-lt"/>
              <a:buAutoNum type="arabicPeriod"/>
              <a:tabLst>
                <a:tab pos="817880" algn="l"/>
                <a:tab pos="818515" algn="l"/>
              </a:tabLst>
            </a:pPr>
            <a:r>
              <a:rPr sz="2400" spc="-15" dirty="0">
                <a:latin typeface="Calibri"/>
                <a:cs typeface="Calibri"/>
              </a:rPr>
              <a:t>Form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5672" y="284919"/>
            <a:ext cx="62509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15" dirty="0"/>
              <a:t>What </a:t>
            </a:r>
            <a:r>
              <a:rPr sz="4400" u="none" spc="-5" dirty="0"/>
              <a:t>is grid in </a:t>
            </a:r>
            <a:r>
              <a:rPr sz="4400" u="none" spc="-15" dirty="0"/>
              <a:t>web</a:t>
            </a:r>
            <a:r>
              <a:rPr sz="4400" u="none" spc="45" dirty="0"/>
              <a:t> </a:t>
            </a:r>
            <a:r>
              <a:rPr sz="4400" u="none" spc="-10" dirty="0"/>
              <a:t>design?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58368" y="1240536"/>
            <a:ext cx="3913631" cy="5080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31258" y="1510283"/>
            <a:ext cx="4294631" cy="4539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999</Words>
  <Application>Microsoft Office PowerPoint</Application>
  <PresentationFormat>On-screen Show (4:3)</PresentationFormat>
  <Paragraphs>174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Calibri (Body)</vt:lpstr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PowerPoint Presentation</vt:lpstr>
      <vt:lpstr>Bootstrap (open-source CSS framework) merits #1</vt:lpstr>
      <vt:lpstr>Bootstrap (open-source CSS framework) merits #2</vt:lpstr>
      <vt:lpstr>Bootstrap 4</vt:lpstr>
      <vt:lpstr>Structure of Bootstrap 4</vt:lpstr>
      <vt:lpstr>5 basic Bootstrap components in a HTML page</vt:lpstr>
      <vt:lpstr>Basic Bootstrap HTML page</vt:lpstr>
      <vt:lpstr>4 basic Bootstrap Features</vt:lpstr>
      <vt:lpstr>What is grid in web design?</vt:lpstr>
      <vt:lpstr>Grid System</vt:lpstr>
      <vt:lpstr> 5 Sizes of Bootstrap 4 </vt:lpstr>
      <vt:lpstr>Grid System: Examples </vt:lpstr>
      <vt:lpstr>Headings #1</vt:lpstr>
      <vt:lpstr>Headings #2</vt:lpstr>
      <vt:lpstr>Colours text Styles</vt:lpstr>
      <vt:lpstr>Colours Shape Fill Styles</vt:lpstr>
      <vt:lpstr>Table Styles #1</vt:lpstr>
      <vt:lpstr>Table Styles #2</vt:lpstr>
      <vt:lpstr>Tables Style (Black Shape Fill)</vt:lpstr>
      <vt:lpstr>4 Images Style</vt:lpstr>
      <vt:lpstr>Cards</vt:lpstr>
      <vt:lpstr>Cards Examples</vt:lpstr>
      <vt:lpstr>9 Spacing Utilities</vt:lpstr>
      <vt:lpstr>Jumbotron</vt:lpstr>
      <vt:lpstr>Jumbotron Code</vt:lpstr>
      <vt:lpstr>Font Awesome</vt:lpstr>
      <vt:lpstr>Font Awesome</vt:lpstr>
      <vt:lpstr>PowerPoint Presentation</vt:lpstr>
      <vt:lpstr>about.html</vt:lpstr>
      <vt:lpstr>PowerPoint Presentation</vt:lpstr>
      <vt:lpstr>team.html</vt:lpstr>
      <vt:lpstr>contact.html</vt:lpstr>
      <vt:lpstr>contact.html</vt:lpstr>
      <vt:lpstr>testimonials.html</vt:lpstr>
      <vt:lpstr>testimonials.html</vt:lpstr>
      <vt:lpstr>Lesson Summaries: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C203 Web application Development</dc:title>
  <dc:creator>charissa_chua@rp.edu.sg</dc:creator>
  <cp:lastModifiedBy>LI SHUFANG</cp:lastModifiedBy>
  <cp:revision>26</cp:revision>
  <dcterms:created xsi:type="dcterms:W3CDTF">2020-10-16T05:14:42Z</dcterms:created>
  <dcterms:modified xsi:type="dcterms:W3CDTF">2021-02-03T05:53:51Z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2019-10-18T00:00:00Z</vt:filetime>
  </property>
  <property fmtid="{D5CDD505-2E9C-101B-9397-08002B2CF9AE}" pid="3" name="Creator">
    <vt:lpwstr>Acrobat PDFMaker 18 for PowerPoint</vt:lpwstr>
  </property>
  <property fmtid="{D5CDD505-2E9C-101B-9397-08002B2CF9AE}" pid="4" name="LastSaved">
    <vt:filetime>2020-10-16T00:00:00Z</vt:filetime>
  </property>
</Properties>
</file>