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448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E3DA-93D3-4CB0-8EA0-1E54435E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8FBC3-8643-4138-8430-6BADDD05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78C8-9E29-46CB-B9C5-D4623551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E770-6070-44C4-8822-94E8E42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235AF-D951-4035-B821-D1262CC3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75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15A0-DA47-48BD-9DC8-98859DB6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DDA12-F036-46B8-B920-B37E87BA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482C-0C9C-4511-A119-1346D88B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67ED-2D59-43F3-BB29-C60241EB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E97B9-D242-4AD9-BDC9-B8BC89C0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95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590CF-CEF6-409E-8F57-01EC75C08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CC832-BE17-4A8B-B568-439F2451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3FE1-FB78-4FD5-B613-42A37ECC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6FB3-D693-43AE-9AD1-89CA4157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42DB-6BE8-4414-98E5-AD65A50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34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E408-D899-42A6-822E-E0DCB2CF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299F-C3C7-45CE-94CB-FDAB5416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763A-CC22-4C18-8B7F-BB85B663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91F9-31E4-453A-ADF2-A04D5F6D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B8965-D38F-41F9-9BD9-E095D497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8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6E6C-38DB-410D-9749-D55AD9D2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ADB62-8C25-4023-B8D3-59C6A6C5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93CA-FF88-4D00-8252-DEE96597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4EA2-B7F5-4E0B-83A5-18E8DC57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4E54-6A57-4653-BE3B-08038DA6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6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EC07-3C24-49AB-B3FE-744EBDE4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ACA4-8B52-4B65-B803-88FA8BE18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AE335-9607-4EA3-A614-D6E54C211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D042F-0243-4126-8913-F96712E3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C4674-73DE-4CB8-A0EE-80A45068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8475C-C748-484C-ABD6-CB6FB6C2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28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75EC-DF41-4A61-8EA5-0A102AAC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AAB3-F887-44B8-9808-27999D18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E2828-ACA2-4AE4-B588-02D897477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26A17-3ACE-433E-A2F0-C6E22F1D6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9C03A-560E-4858-8290-2EB3DA613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072CC-AEA1-4C30-81A7-59AB3056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0D0A9-519C-466E-AE11-ECAC9DB3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48C68-9B9E-44EA-B261-84F53511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69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DFC5-35A6-40E9-91BA-CF804A3B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0C7A4-3FD3-45DD-8779-66B4A139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318C5-73DC-4520-8FB1-9F79EC5C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6879E-1CFD-4175-B1B6-C6475436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83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EFB68-64B2-4B4E-8B55-9EF95E22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5873E-AF47-451C-88B8-6023B77B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FC836-50B6-4EE9-97D4-CD507946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44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CDAC-E2E6-4C8F-AEC0-1F023662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E016-9C81-41B9-BAC7-15C55822E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0A368-0790-4D2A-B340-1E127241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F95CD-21D3-437A-B6A2-4CA0E876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92302-D40F-43AC-A0DB-DD086C61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FF943-08E6-4C9B-9371-889C211E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16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EEA9-B0EB-4AFF-9740-0737EF72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E1243-C4C3-44E4-9AA2-C420925D7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FC2E0-5684-41FE-BFE2-BBCA23A43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D35EF-1197-4732-92EE-F1957C42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803F-F16A-4744-AA60-38605513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DAC7F-F19F-4BA8-A683-C9EEB41B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721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FE902-68FB-48A1-841C-A925FFAE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7EA1A-A346-406A-9BFD-659C132F4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75C0-FF6B-40C2-9AF1-2AD868505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9A77-5EC0-40F3-AFDE-62B0A15E1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9D4F-BFC0-4B38-927C-17CE7C2C9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97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sel_class.asp" TargetMode="External"/><Relationship Id="rId2" Type="http://schemas.openxmlformats.org/officeDocument/2006/relationships/hyperlink" Target="https://www.w3schools.com/jquery/sel_i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sel_multiple_sel.asp" TargetMode="External"/><Relationship Id="rId5" Type="http://schemas.openxmlformats.org/officeDocument/2006/relationships/hyperlink" Target="https://www.w3schools.com/jquery/sel_element.asp" TargetMode="External"/><Relationship Id="rId4" Type="http://schemas.openxmlformats.org/officeDocument/2006/relationships/hyperlink" Target="https://www.w3schools.com/jquery/sel_multiple_classes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sel_lt.asp" TargetMode="External"/><Relationship Id="rId3" Type="http://schemas.openxmlformats.org/officeDocument/2006/relationships/hyperlink" Target="https://www.w3schools.com/jquery/sel_last.asp" TargetMode="External"/><Relationship Id="rId7" Type="http://schemas.openxmlformats.org/officeDocument/2006/relationships/hyperlink" Target="https://www.w3schools.com/jquery/sel_gt.asp" TargetMode="External"/><Relationship Id="rId2" Type="http://schemas.openxmlformats.org/officeDocument/2006/relationships/hyperlink" Target="https://www.w3schools.com/jquery/sel_firs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sel_eq.asp" TargetMode="External"/><Relationship Id="rId5" Type="http://schemas.openxmlformats.org/officeDocument/2006/relationships/hyperlink" Target="https://www.w3schools.com/jquery/sel_odd.asp" TargetMode="External"/><Relationship Id="rId4" Type="http://schemas.openxmlformats.org/officeDocument/2006/relationships/hyperlink" Target="https://www.w3schools.com/jquery/sel_even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sel_attribute_equal_value.asp" TargetMode="External"/><Relationship Id="rId2" Type="http://schemas.openxmlformats.org/officeDocument/2006/relationships/hyperlink" Target="https://www.w3schools.com/jquery/sel_attribu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sel_attribute_beginning_value.asp" TargetMode="External"/><Relationship Id="rId5" Type="http://schemas.openxmlformats.org/officeDocument/2006/relationships/hyperlink" Target="https://www.w3schools.com/jquery/sel_attribute_end_value.asp" TargetMode="External"/><Relationship Id="rId4" Type="http://schemas.openxmlformats.org/officeDocument/2006/relationships/hyperlink" Target="https://www.w3schools.com/jquery/sel_attribute_notequal_value.as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query/sel_input_reset.asp" TargetMode="External"/><Relationship Id="rId13" Type="http://schemas.openxmlformats.org/officeDocument/2006/relationships/hyperlink" Target="https://www.w3schools.com/jquery/sel_input_checked.asp" TargetMode="External"/><Relationship Id="rId3" Type="http://schemas.openxmlformats.org/officeDocument/2006/relationships/hyperlink" Target="https://www.w3schools.com/jquery/sel_input_text.asp" TargetMode="External"/><Relationship Id="rId7" Type="http://schemas.openxmlformats.org/officeDocument/2006/relationships/hyperlink" Target="https://www.w3schools.com/jquery/sel_input_submit.asp" TargetMode="External"/><Relationship Id="rId12" Type="http://schemas.openxmlformats.org/officeDocument/2006/relationships/hyperlink" Target="https://www.w3schools.com/jquery/sel_input_selected.asp" TargetMode="External"/><Relationship Id="rId2" Type="http://schemas.openxmlformats.org/officeDocument/2006/relationships/hyperlink" Target="https://www.w3schools.com/jquery/sel_inpu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query/sel_input_checkbox.asp" TargetMode="External"/><Relationship Id="rId11" Type="http://schemas.openxmlformats.org/officeDocument/2006/relationships/hyperlink" Target="https://www.w3schools.com/jquery/sel_input_file.asp" TargetMode="External"/><Relationship Id="rId5" Type="http://schemas.openxmlformats.org/officeDocument/2006/relationships/hyperlink" Target="https://www.w3schools.com/jquery/sel_input_radio.asp" TargetMode="External"/><Relationship Id="rId10" Type="http://schemas.openxmlformats.org/officeDocument/2006/relationships/hyperlink" Target="https://www.w3schools.com/jquery/sel_input_image.asp" TargetMode="External"/><Relationship Id="rId4" Type="http://schemas.openxmlformats.org/officeDocument/2006/relationships/hyperlink" Target="https://www.w3schools.com/jquery/sel_input_password.asp" TargetMode="External"/><Relationship Id="rId9" Type="http://schemas.openxmlformats.org/officeDocument/2006/relationships/hyperlink" Target="https://www.w3schools.com/jquery/sel_input_button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query/html_text.asp" TargetMode="External"/><Relationship Id="rId3" Type="http://schemas.openxmlformats.org/officeDocument/2006/relationships/hyperlink" Target="http://www.w3schools.com/jquery/html_append.asp" TargetMode="External"/><Relationship Id="rId7" Type="http://schemas.openxmlformats.org/officeDocument/2006/relationships/hyperlink" Target="http://www.w3schools.com/jquery/html_removeclass.asp" TargetMode="External"/><Relationship Id="rId2" Type="http://schemas.openxmlformats.org/officeDocument/2006/relationships/hyperlink" Target="http://www.w3schools.com/jquery/html_addclas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query/html_prepend.asp" TargetMode="External"/><Relationship Id="rId11" Type="http://schemas.openxmlformats.org/officeDocument/2006/relationships/hyperlink" Target="http://www.w3schools.com/jquery/jquery_ref_html.asp" TargetMode="External"/><Relationship Id="rId5" Type="http://schemas.openxmlformats.org/officeDocument/2006/relationships/hyperlink" Target="http://www.w3schools.com/jquery/html_html.asp" TargetMode="External"/><Relationship Id="rId10" Type="http://schemas.openxmlformats.org/officeDocument/2006/relationships/hyperlink" Target="http://www.w3schools.com/jquery/html_val.asp" TargetMode="External"/><Relationship Id="rId4" Type="http://schemas.openxmlformats.org/officeDocument/2006/relationships/hyperlink" Target="http://www.w3schools.com/jquery/css_css.asp" TargetMode="External"/><Relationship Id="rId9" Type="http://schemas.openxmlformats.org/officeDocument/2006/relationships/hyperlink" Target="http://www.w3schools.com/jquery/html_toggleclass.a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8342" y="3893311"/>
            <a:ext cx="56851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6175" marR="5080" indent="-113411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C273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–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Advanced </a:t>
            </a:r>
            <a:r>
              <a:rPr sz="3200" spc="-40" dirty="0">
                <a:solidFill>
                  <a:srgbClr val="888888"/>
                </a:solidFill>
                <a:latin typeface="Calibri"/>
                <a:cs typeface="Calibri"/>
              </a:rPr>
              <a:t>Web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Application  Development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888888"/>
                </a:solidFill>
                <a:latin typeface="Calibri"/>
                <a:cs typeface="Calibri"/>
              </a:rPr>
              <a:t>PHP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1972624"/>
            <a:ext cx="7772400" cy="15106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tabLst>
                <a:tab pos="5019040" algn="l"/>
                <a:tab pos="5701665" algn="l"/>
              </a:tabLst>
            </a:pPr>
            <a:r>
              <a:rPr sz="4400" b="1" u="none" spc="-5" dirty="0">
                <a:latin typeface="Arial"/>
                <a:cs typeface="Arial"/>
              </a:rPr>
              <a:t>L02:</a:t>
            </a:r>
            <a:r>
              <a:rPr sz="4400" b="1" u="none" spc="20" dirty="0">
                <a:latin typeface="Arial"/>
                <a:cs typeface="Arial"/>
              </a:rPr>
              <a:t> </a:t>
            </a:r>
            <a:r>
              <a:rPr lang="en-SG" sz="4400" b="1" spc="-5" dirty="0">
                <a:latin typeface="Arial"/>
                <a:cs typeface="Arial"/>
              </a:rPr>
              <a:t>jQuery </a:t>
            </a:r>
            <a:r>
              <a:rPr sz="4400" b="1" u="none" spc="-5" dirty="0">
                <a:latin typeface="Arial"/>
                <a:cs typeface="Arial"/>
              </a:rPr>
              <a:t>Introduction		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7984" y="5091684"/>
            <a:ext cx="4445507" cy="109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0058" y="284157"/>
            <a:ext cx="3122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5" dirty="0"/>
              <a:t>jQuery</a:t>
            </a:r>
            <a:r>
              <a:rPr sz="4400" u="none" spc="-100" dirty="0"/>
              <a:t> </a:t>
            </a:r>
            <a:r>
              <a:rPr sz="4400" u="none" spc="-35" dirty="0"/>
              <a:t>syntax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506720"/>
            <a:ext cx="9144000" cy="26000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Basic </a:t>
            </a:r>
            <a:r>
              <a:rPr sz="3200" spc="-30" dirty="0">
                <a:latin typeface="Calibri"/>
                <a:cs typeface="Calibri"/>
              </a:rPr>
              <a:t>syntax </a:t>
            </a:r>
            <a:r>
              <a:rPr sz="3200" spc="-5" dirty="0">
                <a:latin typeface="Calibri"/>
                <a:cs typeface="Calibri"/>
              </a:rPr>
              <a:t>is: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$(</a:t>
            </a:r>
            <a:r>
              <a:rPr sz="3200" b="1" i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selector</a:t>
            </a:r>
            <a:r>
              <a:rPr sz="32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).</a:t>
            </a:r>
            <a:r>
              <a:rPr sz="3200" b="1" i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method</a:t>
            </a:r>
            <a:r>
              <a:rPr sz="32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()</a:t>
            </a:r>
            <a:endParaRPr sz="3200" dirty="0">
              <a:solidFill>
                <a:srgbClr val="FF0000"/>
              </a:solidFill>
              <a:latin typeface="Consolas" panose="020B0609020204030204" pitchFamily="49" charset="0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690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$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define/access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jQuery</a:t>
            </a:r>
            <a:endParaRPr sz="2800" dirty="0">
              <a:latin typeface="Calibri"/>
              <a:cs typeface="Calibri"/>
            </a:endParaRPr>
          </a:p>
          <a:p>
            <a:pPr marL="983615" lvl="1" indent="-514350">
              <a:lnSpc>
                <a:spcPct val="100000"/>
              </a:lnSpc>
              <a:spcBef>
                <a:spcPts val="670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selector</a:t>
            </a:r>
            <a:r>
              <a:rPr sz="2800" spc="-10" dirty="0">
                <a:latin typeface="Calibri"/>
                <a:cs typeface="Calibri"/>
              </a:rPr>
              <a:t>)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"query (or </a:t>
            </a:r>
            <a:r>
              <a:rPr sz="2800" spc="-10" dirty="0">
                <a:latin typeface="Calibri"/>
                <a:cs typeface="Calibri"/>
              </a:rPr>
              <a:t>find)" </a:t>
            </a:r>
            <a:r>
              <a:rPr sz="2800" spc="-5" dirty="0">
                <a:latin typeface="Calibri"/>
                <a:cs typeface="Calibri"/>
              </a:rPr>
              <a:t>HTML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endParaRPr sz="2800" dirty="0">
              <a:latin typeface="Calibri"/>
              <a:cs typeface="Calibri"/>
            </a:endParaRPr>
          </a:p>
          <a:p>
            <a:pPr marL="983615" marR="669290" lvl="1" indent="-514350">
              <a:lnSpc>
                <a:spcPct val="100000"/>
              </a:lnSpc>
              <a:spcBef>
                <a:spcPts val="670"/>
              </a:spcBef>
              <a:buClr>
                <a:srgbClr val="C0504D"/>
              </a:buClr>
              <a:buFont typeface="+mj-lt"/>
              <a:buAutoNum type="arabicPeriod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 jQuery </a:t>
            </a:r>
            <a:r>
              <a:rPr sz="2800" i="1" spc="-5" dirty="0">
                <a:latin typeface="Calibri"/>
                <a:cs typeface="Calibri"/>
              </a:rPr>
              <a:t>method</a:t>
            </a:r>
            <a:r>
              <a:rPr sz="2800" spc="-5" dirty="0">
                <a:latin typeface="Calibri"/>
                <a:cs typeface="Calibri"/>
              </a:rPr>
              <a:t>()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performed </a:t>
            </a:r>
            <a:r>
              <a:rPr sz="2800" spc="-5" dirty="0">
                <a:latin typeface="Calibri"/>
                <a:cs typeface="Calibri"/>
              </a:rPr>
              <a:t>on the  </a:t>
            </a:r>
            <a:r>
              <a:rPr sz="2800" spc="-10" dirty="0">
                <a:latin typeface="Calibri"/>
                <a:cs typeface="Calibri"/>
              </a:rPr>
              <a:t>element(s)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246" y="284157"/>
            <a:ext cx="31629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15" dirty="0"/>
              <a:t>RECAP </a:t>
            </a:r>
            <a:r>
              <a:rPr sz="4400" u="none" dirty="0"/>
              <a:t>on</a:t>
            </a:r>
            <a:r>
              <a:rPr sz="4400" u="none" spc="-50" dirty="0"/>
              <a:t> </a:t>
            </a:r>
            <a:r>
              <a:rPr sz="4400" u="none" dirty="0"/>
              <a:t>CSS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927424"/>
            <a:ext cx="4572000" cy="111569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80"/>
              </a:spcBef>
              <a:buClr>
                <a:srgbClr val="4F81BC"/>
              </a:buClr>
              <a:buFont typeface="Wingdings 3"/>
              <a:buChar char="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Class</a:t>
            </a:r>
            <a:endParaRPr sz="3200" dirty="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  <a:spcBef>
                <a:spcPts val="665"/>
              </a:spcBef>
            </a:pPr>
            <a:r>
              <a:rPr sz="2400" b="1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.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center</a:t>
            </a:r>
            <a:r>
              <a:rPr sz="1800" spc="-20" dirty="0">
                <a:latin typeface="Consolas" panose="020B0609020204030204" pitchFamily="49" charset="0"/>
                <a:cs typeface="Calibri"/>
              </a:rPr>
              <a:t> 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{text-align:center;}</a:t>
            </a:r>
            <a:endParaRPr sz="1800" dirty="0"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8610" y="917821"/>
            <a:ext cx="5025390" cy="111056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16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Id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400" b="1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#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para1 </a:t>
            </a:r>
            <a:r>
              <a:rPr sz="1800" dirty="0">
                <a:latin typeface="Consolas" panose="020B0609020204030204" pitchFamily="49" charset="0"/>
                <a:cs typeface="Calibri"/>
              </a:rPr>
              <a:t>{ </a:t>
            </a:r>
            <a:r>
              <a:rPr sz="1800" spc="-10" dirty="0" err="1">
                <a:latin typeface="Consolas" panose="020B0609020204030204" pitchFamily="49" charset="0"/>
                <a:cs typeface="Calibri"/>
              </a:rPr>
              <a:t>text-align:center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; </a:t>
            </a:r>
            <a:r>
              <a:rPr sz="1800" spc="-10" dirty="0" err="1">
                <a:latin typeface="Consolas" panose="020B0609020204030204" pitchFamily="49" charset="0"/>
                <a:cs typeface="Calibri"/>
              </a:rPr>
              <a:t>color:red</a:t>
            </a:r>
            <a:r>
              <a:rPr sz="1800" spc="-10" dirty="0">
                <a:latin typeface="Consolas" panose="020B0609020204030204" pitchFamily="49" charset="0"/>
                <a:cs typeface="Calibri"/>
              </a:rPr>
              <a:t>;</a:t>
            </a:r>
            <a:r>
              <a:rPr sz="1800" dirty="0">
                <a:latin typeface="Consolas" panose="020B0609020204030204" pitchFamily="49" charset="0"/>
                <a:cs typeface="Calibri"/>
              </a:rPr>
              <a:t>}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18344"/>
              </p:ext>
            </p:extLst>
          </p:nvPr>
        </p:nvGraphicFramePr>
        <p:xfrm>
          <a:off x="304800" y="3140964"/>
          <a:ext cx="3650107" cy="147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3564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&lt;head&gt;</a:t>
                      </a:r>
                    </a:p>
                    <a:p>
                      <a:pPr marL="90170" marR="56007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&lt;style</a:t>
                      </a:r>
                      <a:r>
                        <a:rPr sz="18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type="text/css"&gt; 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p {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text-align:center;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}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0170">
                        <a:lnSpc>
                          <a:spcPts val="171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&lt;/style&gt;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&lt;/head&gt;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1F487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Internal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1F487C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lnB w="9525">
                      <a:solidFill>
                        <a:srgbClr val="1F48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94097" y="3167633"/>
            <a:ext cx="4441190" cy="3139440"/>
          </a:xfrm>
          <a:custGeom>
            <a:avLst/>
            <a:gdLst/>
            <a:ahLst/>
            <a:cxnLst/>
            <a:rect l="l" t="t" r="r" b="b"/>
            <a:pathLst>
              <a:path w="4441190" h="3139440">
                <a:moveTo>
                  <a:pt x="0" y="0"/>
                </a:moveTo>
                <a:lnTo>
                  <a:pt x="4440936" y="0"/>
                </a:lnTo>
                <a:lnTo>
                  <a:pt x="4440936" y="3139440"/>
                </a:lnTo>
                <a:lnTo>
                  <a:pt x="0" y="3139440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79620" y="3153155"/>
          <a:ext cx="4440554" cy="3144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22832">
                <a:tc gridSpan="3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3839845" algn="l"/>
                        </a:tabLst>
                      </a:pPr>
                      <a:r>
                        <a:rPr sz="2700" baseline="1543" dirty="0">
                          <a:latin typeface="Calibri"/>
                          <a:cs typeface="Calibri"/>
                        </a:rPr>
                        <a:t>&lt;head&gt;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170">
                        <a:lnSpc>
                          <a:spcPts val="2140"/>
                        </a:lnSpc>
                        <a:tabLst>
                          <a:tab pos="3839845" algn="l"/>
                        </a:tabLst>
                      </a:pPr>
                      <a:r>
                        <a:rPr sz="2700" spc="-7" baseline="1543" dirty="0">
                          <a:latin typeface="Calibri"/>
                          <a:cs typeface="Calibri"/>
                        </a:rPr>
                        <a:t>&lt;link</a:t>
                      </a:r>
                      <a:r>
                        <a:rPr sz="2700" spc="52" baseline="154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5" baseline="1543" dirty="0">
                          <a:latin typeface="Calibri"/>
                          <a:cs typeface="Calibri"/>
                        </a:rPr>
                        <a:t>rel="stylesheet"</a:t>
                      </a:r>
                      <a:r>
                        <a:rPr sz="2700" spc="52" baseline="154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spc="-15" baseline="1543" dirty="0">
                          <a:latin typeface="Calibri"/>
                          <a:cs typeface="Calibri"/>
                        </a:rPr>
                        <a:t>type="text/css"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href="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mystyle.css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&lt;/head&gt;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17">
                <a:tc>
                  <a:txBody>
                    <a:bodyPr/>
                    <a:lstStyle/>
                    <a:p>
                      <a:pPr marL="90805">
                        <a:lnSpc>
                          <a:spcPts val="1914"/>
                        </a:lnSpc>
                        <a:spcBef>
                          <a:spcPts val="61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hr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{color:sienna;}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1F487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{margin-left:20px;}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9525">
                      <a:solidFill>
                        <a:srgbClr val="1F487C"/>
                      </a:solidFill>
                      <a:prstDash val="solid"/>
                    </a:lnR>
                    <a:lnT w="9525" cap="flat" cmpd="sng" algn="ctr">
                      <a:solidFill>
                        <a:srgbClr val="1F4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External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1F487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1F487C"/>
                      </a:solidFill>
                      <a:prstDash val="solid"/>
                    </a:lnT>
                    <a:lnB w="9525">
                      <a:solidFill>
                        <a:srgbClr val="1F48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818">
                <a:tc>
                  <a:txBody>
                    <a:bodyPr/>
                    <a:lstStyle/>
                    <a:p>
                      <a:pPr marL="90805">
                        <a:lnSpc>
                          <a:spcPts val="154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body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19621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{background-image:  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l("i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s/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k40</a:t>
                      </a:r>
                      <a:r>
                        <a:rPr sz="1800" b="1" spc="2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")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;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}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9850" marR="22796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r>
                        <a:rPr sz="1800" b="1" spc="-7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stylesheet:  mystyle.css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3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385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04800" y="4852564"/>
            <a:ext cx="3652012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1066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&lt;p </a:t>
            </a:r>
            <a:r>
              <a:rPr sz="1800" b="1" spc="-10" dirty="0">
                <a:latin typeface="Calibri"/>
                <a:cs typeface="Calibri"/>
              </a:rPr>
              <a:t>style="background: </a:t>
            </a:r>
            <a:r>
              <a:rPr sz="1800" b="1" dirty="0">
                <a:latin typeface="Calibri"/>
                <a:cs typeface="Calibri"/>
              </a:rPr>
              <a:t>blue;  </a:t>
            </a:r>
            <a:r>
              <a:rPr sz="1800" b="1" spc="-5" dirty="0">
                <a:latin typeface="Calibri"/>
                <a:cs typeface="Calibri"/>
              </a:rPr>
              <a:t>color: white;"</a:t>
            </a:r>
            <a:r>
              <a:rPr sz="1800" spc="-5" dirty="0">
                <a:latin typeface="Calibri"/>
                <a:cs typeface="Calibri"/>
              </a:rPr>
              <a:t>&gt;A new  background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font </a:t>
            </a:r>
            <a:r>
              <a:rPr sz="1800" spc="-10" dirty="0">
                <a:latin typeface="Calibri"/>
                <a:cs typeface="Calibri"/>
              </a:rPr>
              <a:t>color  </a:t>
            </a:r>
            <a:r>
              <a:rPr sz="1800" spc="-5" dirty="0">
                <a:latin typeface="Calibri"/>
                <a:cs typeface="Calibri"/>
              </a:rPr>
              <a:t>with inline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CSS&lt;/p&gt;</a:t>
            </a:r>
          </a:p>
          <a:p>
            <a:pPr marL="2201545">
              <a:lnSpc>
                <a:spcPct val="100000"/>
              </a:lnSpc>
              <a:spcBef>
                <a:spcPts val="925"/>
              </a:spcBef>
            </a:pP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Inline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192" y="2458501"/>
            <a:ext cx="5025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16375E"/>
              </a:buClr>
              <a:buSzPct val="75000"/>
              <a:buFont typeface="Wingdings"/>
              <a:buChar char="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Internal, </a:t>
            </a:r>
            <a:r>
              <a:rPr sz="3200" spc="-5" dirty="0">
                <a:latin typeface="Calibri"/>
                <a:cs typeface="Calibri"/>
              </a:rPr>
              <a:t>inline,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external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58105" y="3225545"/>
            <a:ext cx="3642360" cy="1144905"/>
          </a:xfrm>
          <a:custGeom>
            <a:avLst/>
            <a:gdLst/>
            <a:ahLst/>
            <a:cxnLst/>
            <a:rect l="l" t="t" r="r" b="b"/>
            <a:pathLst>
              <a:path w="3642359" h="1144904">
                <a:moveTo>
                  <a:pt x="0" y="0"/>
                </a:moveTo>
                <a:lnTo>
                  <a:pt x="3642359" y="0"/>
                </a:lnTo>
                <a:lnTo>
                  <a:pt x="3642359" y="1144524"/>
                </a:lnTo>
                <a:lnTo>
                  <a:pt x="0" y="1144524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0287" y="3941064"/>
            <a:ext cx="5535930" cy="2385060"/>
            <a:chOff x="780287" y="3941064"/>
            <a:chExt cx="5535930" cy="2385060"/>
          </a:xfrm>
        </p:grpSpPr>
        <p:sp>
          <p:nvSpPr>
            <p:cNvPr id="3" name="object 3"/>
            <p:cNvSpPr/>
            <p:nvPr/>
          </p:nvSpPr>
          <p:spPr>
            <a:xfrm>
              <a:off x="789432" y="3950208"/>
              <a:ext cx="4286706" cy="21434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4859" y="3945636"/>
              <a:ext cx="4474845" cy="2376170"/>
            </a:xfrm>
            <a:custGeom>
              <a:avLst/>
              <a:gdLst/>
              <a:ahLst/>
              <a:cxnLst/>
              <a:rect l="l" t="t" r="r" b="b"/>
              <a:pathLst>
                <a:path w="4474845" h="2376170">
                  <a:moveTo>
                    <a:pt x="0" y="0"/>
                  </a:moveTo>
                  <a:lnTo>
                    <a:pt x="4474464" y="0"/>
                  </a:lnTo>
                  <a:lnTo>
                    <a:pt x="4474464" y="2375916"/>
                  </a:lnTo>
                  <a:lnTo>
                    <a:pt x="0" y="237591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8488" y="5556487"/>
              <a:ext cx="912494" cy="335915"/>
            </a:xfrm>
            <a:custGeom>
              <a:avLst/>
              <a:gdLst/>
              <a:ahLst/>
              <a:cxnLst/>
              <a:rect l="l" t="t" r="r" b="b"/>
              <a:pathLst>
                <a:path w="912495" h="335914">
                  <a:moveTo>
                    <a:pt x="912075" y="335368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28501" y="5538910"/>
              <a:ext cx="99060" cy="95250"/>
            </a:xfrm>
            <a:custGeom>
              <a:avLst/>
              <a:gdLst/>
              <a:ahLst/>
              <a:cxnLst/>
              <a:rect l="l" t="t" r="r" b="b"/>
              <a:pathLst>
                <a:path w="99060" h="95250">
                  <a:moveTo>
                    <a:pt x="64033" y="95122"/>
                  </a:moveTo>
                  <a:lnTo>
                    <a:pt x="0" y="17576"/>
                  </a:lnTo>
                  <a:lnTo>
                    <a:pt x="99009" y="0"/>
                  </a:lnTo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3941" y="4667250"/>
              <a:ext cx="1132840" cy="363220"/>
            </a:xfrm>
            <a:custGeom>
              <a:avLst/>
              <a:gdLst/>
              <a:ahLst/>
              <a:cxnLst/>
              <a:rect l="l" t="t" r="r" b="b"/>
              <a:pathLst>
                <a:path w="1132839" h="363220">
                  <a:moveTo>
                    <a:pt x="1132344" y="0"/>
                  </a:moveTo>
                  <a:lnTo>
                    <a:pt x="0" y="363194"/>
                  </a:lnTo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63940" y="4955660"/>
              <a:ext cx="98425" cy="96520"/>
            </a:xfrm>
            <a:custGeom>
              <a:avLst/>
              <a:gdLst/>
              <a:ahLst/>
              <a:cxnLst/>
              <a:rect l="l" t="t" r="r" b="b"/>
              <a:pathLst>
                <a:path w="98425" h="96520">
                  <a:moveTo>
                    <a:pt x="67233" y="0"/>
                  </a:moveTo>
                  <a:lnTo>
                    <a:pt x="0" y="74790"/>
                  </a:lnTo>
                  <a:lnTo>
                    <a:pt x="98196" y="96507"/>
                  </a:lnTo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58597" y="4034790"/>
              <a:ext cx="1842770" cy="525145"/>
            </a:xfrm>
            <a:custGeom>
              <a:avLst/>
              <a:gdLst/>
              <a:ahLst/>
              <a:cxnLst/>
              <a:rect l="l" t="t" r="r" b="b"/>
              <a:pathLst>
                <a:path w="1842770" h="525145">
                  <a:moveTo>
                    <a:pt x="1842731" y="0"/>
                  </a:moveTo>
                  <a:lnTo>
                    <a:pt x="0" y="525005"/>
                  </a:lnTo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58594" y="4487260"/>
              <a:ext cx="97790" cy="97790"/>
            </a:xfrm>
            <a:custGeom>
              <a:avLst/>
              <a:gdLst/>
              <a:ahLst/>
              <a:cxnLst/>
              <a:rect l="l" t="t" r="r" b="b"/>
              <a:pathLst>
                <a:path w="97789" h="97789">
                  <a:moveTo>
                    <a:pt x="69659" y="0"/>
                  </a:moveTo>
                  <a:lnTo>
                    <a:pt x="0" y="72542"/>
                  </a:lnTo>
                  <a:lnTo>
                    <a:pt x="97434" y="97459"/>
                  </a:lnTo>
                </a:path>
              </a:pathLst>
            </a:custGeom>
            <a:ln w="2895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28218" y="284157"/>
            <a:ext cx="2086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u="none" spc="-15" dirty="0"/>
              <a:t>Selectors</a:t>
            </a:r>
            <a:endParaRPr sz="4400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0" y="1170575"/>
            <a:ext cx="91440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0" dirty="0">
                <a:highlight>
                  <a:srgbClr val="FFFF00"/>
                </a:highlight>
                <a:latin typeface="Calibri"/>
                <a:cs typeface="Calibri"/>
              </a:rPr>
              <a:t>Retrieve content </a:t>
            </a:r>
            <a:r>
              <a:rPr sz="3200" spc="-15" dirty="0">
                <a:highlight>
                  <a:srgbClr val="FFFF00"/>
                </a:highlight>
                <a:latin typeface="Calibri"/>
                <a:cs typeface="Calibri"/>
              </a:rPr>
              <a:t>from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the HTML document 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manipulate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them using other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8095" y="3813980"/>
            <a:ext cx="3025905" cy="2486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alert function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Calibri"/>
              <a:cs typeface="Calibri"/>
            </a:endParaRPr>
          </a:p>
          <a:p>
            <a:pPr marL="304165" marR="508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Get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spc="-10" dirty="0">
                <a:latin typeface="Calibri"/>
                <a:cs typeface="Calibri"/>
              </a:rPr>
              <a:t>tags </a:t>
            </a:r>
            <a:r>
              <a:rPr sz="1600" spc="-5" dirty="0">
                <a:latin typeface="Calibri"/>
                <a:cs typeface="Calibri"/>
              </a:rPr>
              <a:t>with class x and  modify the </a:t>
            </a:r>
            <a:r>
              <a:rPr sz="1600" spc="-10" dirty="0">
                <a:latin typeface="Calibri"/>
                <a:cs typeface="Calibri"/>
              </a:rPr>
              <a:t>border property to  </a:t>
            </a:r>
            <a:r>
              <a:rPr sz="1600" spc="-5" dirty="0">
                <a:latin typeface="Calibri"/>
                <a:cs typeface="Calibri"/>
              </a:rPr>
              <a:t>3 </a:t>
            </a:r>
            <a:r>
              <a:rPr sz="1600" spc="-10" dirty="0">
                <a:latin typeface="Calibri"/>
                <a:cs typeface="Calibri"/>
              </a:rPr>
              <a:t>pixels, </a:t>
            </a:r>
            <a:r>
              <a:rPr sz="1600" spc="-5" dirty="0">
                <a:latin typeface="Calibri"/>
                <a:cs typeface="Calibri"/>
              </a:rPr>
              <a:t>solid, and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red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Calibri"/>
              <a:cs typeface="Calibri"/>
            </a:endParaRPr>
          </a:p>
          <a:p>
            <a:pPr marL="12700" marR="22034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Get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&lt;p&gt; </a:t>
            </a:r>
            <a:r>
              <a:rPr sz="1600" spc="-10" dirty="0">
                <a:latin typeface="Calibri"/>
                <a:cs typeface="Calibri"/>
              </a:rPr>
              <a:t>tags </a:t>
            </a:r>
            <a:r>
              <a:rPr sz="1600" spc="-5" dirty="0">
                <a:latin typeface="Calibri"/>
                <a:cs typeface="Calibri"/>
              </a:rPr>
              <a:t>and modify the  </a:t>
            </a:r>
            <a:r>
              <a:rPr sz="1600" spc="-10" dirty="0">
                <a:latin typeface="Calibri"/>
                <a:cs typeface="Calibri"/>
              </a:rPr>
              <a:t>border property to </a:t>
            </a:r>
            <a:r>
              <a:rPr sz="1600" spc="-5" dirty="0">
                <a:latin typeface="Calibri"/>
                <a:cs typeface="Calibri"/>
              </a:rPr>
              <a:t>2 </a:t>
            </a:r>
            <a:r>
              <a:rPr sz="1600" spc="-10" dirty="0">
                <a:latin typeface="Calibri"/>
                <a:cs typeface="Calibri"/>
              </a:rPr>
              <a:t>pixels,  </a:t>
            </a:r>
            <a:r>
              <a:rPr sz="1600" spc="-5" dirty="0">
                <a:latin typeface="Calibri"/>
                <a:cs typeface="Calibri"/>
              </a:rPr>
              <a:t>solid, 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blue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600" y="2260251"/>
            <a:ext cx="2133600" cy="1188787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600" b="1" dirty="0">
                <a:latin typeface="Calibri"/>
                <a:cs typeface="Calibri"/>
              </a:rPr>
              <a:t>$</a:t>
            </a:r>
            <a:r>
              <a:rPr sz="3600" b="1" spc="-10" dirty="0">
                <a:latin typeface="Calibri"/>
                <a:cs typeface="Calibri"/>
              </a:rPr>
              <a:t>(</a:t>
            </a:r>
            <a:r>
              <a:rPr sz="3600" b="1" spc="5" dirty="0">
                <a:latin typeface="Calibri"/>
                <a:cs typeface="Calibri"/>
              </a:rPr>
              <a:t>"</a:t>
            </a:r>
            <a:r>
              <a:rPr sz="36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p</a:t>
            </a:r>
            <a:r>
              <a:rPr sz="3600" b="1" spc="5" dirty="0">
                <a:latin typeface="Calibri"/>
                <a:cs typeface="Calibri"/>
              </a:rPr>
              <a:t>"</a:t>
            </a:r>
            <a:r>
              <a:rPr sz="3600" b="1" spc="-5" dirty="0">
                <a:latin typeface="Calibri"/>
                <a:cs typeface="Calibri"/>
              </a:rPr>
              <a:t>)</a:t>
            </a:r>
            <a:r>
              <a:rPr sz="3600" b="1" dirty="0">
                <a:latin typeface="Calibri"/>
                <a:cs typeface="Calibri"/>
              </a:rPr>
              <a:t>;</a:t>
            </a:r>
            <a:endParaRPr sz="3600" dirty="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900"/>
              </a:spcBef>
            </a:pPr>
            <a:r>
              <a:rPr sz="1600" spc="-10" dirty="0">
                <a:latin typeface="Calibri"/>
                <a:cs typeface="Calibri"/>
              </a:rPr>
              <a:t>Get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&lt;p&gt;</a:t>
            </a:r>
            <a:r>
              <a:rPr sz="1600" b="1" spc="-6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tags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200" y="2405193"/>
            <a:ext cx="2865361" cy="1055417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3600" b="1" spc="-5" dirty="0">
                <a:latin typeface="Calibri"/>
                <a:cs typeface="Calibri"/>
              </a:rPr>
              <a:t>$("</a:t>
            </a:r>
            <a:r>
              <a:rPr sz="36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#</a:t>
            </a:r>
            <a:r>
              <a:rPr sz="3600" b="1" spc="-5" dirty="0">
                <a:latin typeface="Calibri"/>
                <a:cs typeface="Calibri"/>
              </a:rPr>
              <a:t>list1");</a:t>
            </a:r>
            <a:endParaRPr sz="3600" dirty="0">
              <a:latin typeface="Calibri"/>
              <a:cs typeface="Calibri"/>
            </a:endParaRPr>
          </a:p>
          <a:p>
            <a:pPr marL="26670">
              <a:lnSpc>
                <a:spcPct val="100000"/>
              </a:lnSpc>
              <a:spcBef>
                <a:spcPts val="570"/>
              </a:spcBef>
            </a:pPr>
            <a:r>
              <a:rPr sz="1600" spc="-10" dirty="0">
                <a:latin typeface="Calibri"/>
                <a:cs typeface="Calibri"/>
              </a:rPr>
              <a:t>Get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tags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id</a:t>
            </a:r>
            <a:r>
              <a:rPr sz="1600" spc="-5" dirty="0">
                <a:latin typeface="Calibri"/>
                <a:cs typeface="Calibri"/>
              </a:rPr>
              <a:t> “</a:t>
            </a:r>
            <a:r>
              <a:rPr sz="16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list1</a:t>
            </a:r>
            <a:r>
              <a:rPr sz="1600" spc="-5" dirty="0">
                <a:latin typeface="Calibri"/>
                <a:cs typeface="Calibri"/>
              </a:rPr>
              <a:t>”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8212" y="2534364"/>
            <a:ext cx="3605788" cy="9291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600" b="1" spc="-5" dirty="0">
                <a:latin typeface="Calibri"/>
                <a:cs typeface="Calibri"/>
              </a:rPr>
              <a:t>$("li</a:t>
            </a:r>
            <a:r>
              <a:rPr sz="3600" b="1" spc="-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3600" b="1" spc="-5" dirty="0">
                <a:latin typeface="Calibri"/>
                <a:cs typeface="Calibri"/>
              </a:rPr>
              <a:t>ab");</a:t>
            </a:r>
            <a:endParaRPr sz="3600" dirty="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libri"/>
                <a:cs typeface="Calibri"/>
              </a:rPr>
              <a:t>Get </a:t>
            </a:r>
            <a:r>
              <a:rPr sz="1600" dirty="0">
                <a:latin typeface="Calibri"/>
                <a:cs typeface="Calibri"/>
              </a:rPr>
              <a:t>all </a:t>
            </a:r>
            <a:r>
              <a:rPr sz="16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&lt;li&gt; </a:t>
            </a:r>
            <a:r>
              <a:rPr sz="1600" spc="-10" dirty="0">
                <a:latin typeface="Calibri"/>
                <a:cs typeface="Calibri"/>
              </a:rPr>
              <a:t>tags </a:t>
            </a:r>
            <a:r>
              <a:rPr sz="1600" spc="-5" dirty="0">
                <a:latin typeface="Calibri"/>
                <a:cs typeface="Calibri"/>
              </a:rPr>
              <a:t>with class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ab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4157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 u="none" dirty="0">
                <a:latin typeface="+mn-lt"/>
              </a:rPr>
              <a:t>Basic</a:t>
            </a:r>
            <a:r>
              <a:rPr sz="4400" b="1" u="none" spc="-70" dirty="0">
                <a:latin typeface="+mn-lt"/>
              </a:rPr>
              <a:t> </a:t>
            </a:r>
            <a:r>
              <a:rPr sz="4400" b="1" u="none" spc="-15" dirty="0">
                <a:latin typeface="+mn-lt"/>
              </a:rPr>
              <a:t>Selectors</a:t>
            </a:r>
            <a:endParaRPr sz="4400" b="1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040742"/>
            <a:ext cx="9144000" cy="15068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27050" marR="5080" indent="-514350">
              <a:lnSpc>
                <a:spcPct val="80000"/>
              </a:lnSpc>
              <a:spcBef>
                <a:spcPts val="74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jQuery </a:t>
            </a:r>
            <a:r>
              <a:rPr sz="27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selectors </a:t>
            </a:r>
            <a:r>
              <a:rPr sz="2700" spc="-5" dirty="0">
                <a:highlight>
                  <a:srgbClr val="FFFF00"/>
                </a:highlight>
                <a:latin typeface="Calibri"/>
                <a:cs typeface="Calibri"/>
              </a:rPr>
              <a:t>allow </a:t>
            </a:r>
            <a:r>
              <a:rPr sz="2700" spc="-15" dirty="0">
                <a:highlight>
                  <a:srgbClr val="FFFF00"/>
                </a:highlight>
                <a:latin typeface="Calibri"/>
                <a:cs typeface="Calibri"/>
              </a:rPr>
              <a:t>you to </a:t>
            </a:r>
            <a:r>
              <a:rPr sz="2700" spc="-5" dirty="0">
                <a:highlight>
                  <a:srgbClr val="FFFF00"/>
                </a:highlight>
                <a:latin typeface="Calibri"/>
                <a:cs typeface="Calibri"/>
              </a:rPr>
              <a:t>select and </a:t>
            </a:r>
            <a:r>
              <a:rPr sz="2700" spc="-10" dirty="0">
                <a:highlight>
                  <a:srgbClr val="FFFF00"/>
                </a:highlight>
                <a:latin typeface="Calibri"/>
                <a:cs typeface="Calibri"/>
              </a:rPr>
              <a:t>manipulate  </a:t>
            </a:r>
            <a:r>
              <a:rPr sz="2700" spc="-5" dirty="0">
                <a:highlight>
                  <a:srgbClr val="FFFF00"/>
                </a:highlight>
                <a:latin typeface="Calibri"/>
                <a:cs typeface="Calibri"/>
              </a:rPr>
              <a:t>HTML</a:t>
            </a:r>
            <a:r>
              <a:rPr sz="2700"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700" spc="-5" dirty="0">
                <a:highlight>
                  <a:srgbClr val="FFFF00"/>
                </a:highlight>
                <a:latin typeface="Calibri"/>
                <a:cs typeface="Calibri"/>
              </a:rPr>
              <a:t>element(s)</a:t>
            </a:r>
            <a:r>
              <a:rPr sz="2700" spc="-5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527050" marR="101600" indent="-514350">
              <a:lnSpc>
                <a:spcPts val="2590"/>
              </a:lnSpc>
              <a:spcBef>
                <a:spcPts val="63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All </a:t>
            </a:r>
            <a:r>
              <a:rPr sz="2700" spc="-10" dirty="0">
                <a:latin typeface="Calibri"/>
                <a:cs typeface="Calibri"/>
              </a:rPr>
              <a:t>selectors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jQuery </a:t>
            </a:r>
            <a:r>
              <a:rPr sz="2700" spc="-20" dirty="0">
                <a:latin typeface="Calibri"/>
                <a:cs typeface="Calibri"/>
              </a:rPr>
              <a:t>start </a:t>
            </a:r>
            <a:r>
              <a:rPr sz="2700" spc="-5" dirty="0">
                <a:latin typeface="Calibri"/>
                <a:cs typeface="Calibri"/>
              </a:rPr>
              <a:t>with the dollar </a:t>
            </a:r>
            <a:r>
              <a:rPr sz="2700" dirty="0">
                <a:latin typeface="Calibri"/>
                <a:cs typeface="Calibri"/>
              </a:rPr>
              <a:t>sign </a:t>
            </a:r>
            <a:r>
              <a:rPr sz="2700" spc="-5" dirty="0">
                <a:latin typeface="Calibri"/>
                <a:cs typeface="Calibri"/>
              </a:rPr>
              <a:t>and  </a:t>
            </a:r>
            <a:r>
              <a:rPr sz="2700" spc="-10" dirty="0">
                <a:latin typeface="Calibri"/>
                <a:cs typeface="Calibri"/>
              </a:rPr>
              <a:t>parentheses: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$()</a:t>
            </a:r>
            <a:r>
              <a:rPr sz="2700" spc="-5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9060"/>
              </p:ext>
            </p:extLst>
          </p:nvPr>
        </p:nvGraphicFramePr>
        <p:xfrm>
          <a:off x="0" y="2668610"/>
          <a:ext cx="9144000" cy="3466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763"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Selector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2184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Example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Selects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48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#</a:t>
                      </a:r>
                      <a:r>
                        <a:rPr sz="1800" i="1" u="sng" spc="-5" dirty="0">
                          <a:solidFill>
                            <a:srgbClr val="0563C1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id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onsolas" panose="020B0609020204030204" pitchFamily="49" charset="0"/>
                          <a:cs typeface="Calibri"/>
                        </a:rPr>
                        <a:t>$("#lastname")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 element with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id="lastname"</a:t>
                      </a:r>
                      <a:endParaRPr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61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sz="1800" i="1" u="sng" spc="-5" dirty="0">
                          <a:solidFill>
                            <a:srgbClr val="0563C1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10" dirty="0">
                          <a:latin typeface="Consolas" panose="020B0609020204030204" pitchFamily="49" charset="0"/>
                          <a:cs typeface="Calibri"/>
                        </a:rPr>
                        <a:t>$(".intro")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All elements with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class="intro"</a:t>
                      </a:r>
                      <a:endParaRPr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748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sz="1800" i="1" u="sng" spc="-5" dirty="0">
                          <a:solidFill>
                            <a:srgbClr val="0563C1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class,</a:t>
                      </a:r>
                      <a:r>
                        <a:rPr sz="1800" u="sng" spc="-5" dirty="0">
                          <a:solidFill>
                            <a:srgbClr val="FF0000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</a:t>
                      </a:r>
                      <a:r>
                        <a:rPr sz="1800" i="1" u="sng" spc="-5" dirty="0">
                          <a:solidFill>
                            <a:srgbClr val="0563C1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class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10" dirty="0">
                          <a:latin typeface="Consolas" panose="020B0609020204030204" pitchFamily="49" charset="0"/>
                          <a:cs typeface="Calibri"/>
                        </a:rPr>
                        <a:t>$(".intro,.demo")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All elements with the class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"intro"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"demo"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761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5"/>
                        </a:rPr>
                        <a:t>element</a:t>
                      </a:r>
                      <a:endParaRPr sz="18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onsolas" panose="020B0609020204030204" pitchFamily="49" charset="0"/>
                          <a:cs typeface="Calibri"/>
                        </a:rPr>
                        <a:t>$("p")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&lt;p&gt;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747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6"/>
                        </a:rPr>
                        <a:t>el1</a:t>
                      </a:r>
                      <a:r>
                        <a:rPr sz="1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6"/>
                        </a:rPr>
                        <a:t>,</a:t>
                      </a:r>
                      <a:r>
                        <a:rPr sz="18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6"/>
                        </a:rPr>
                        <a:t>el2</a:t>
                      </a:r>
                      <a:r>
                        <a:rPr sz="18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6"/>
                        </a:rPr>
                        <a:t>,</a:t>
                      </a:r>
                      <a:r>
                        <a:rPr sz="18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6"/>
                        </a:rPr>
                        <a:t>el3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15" dirty="0">
                          <a:latin typeface="Consolas" panose="020B0609020204030204" pitchFamily="49" charset="0"/>
                          <a:cs typeface="Calibri"/>
                        </a:rPr>
                        <a:t>$("h1,div,p")</a:t>
                      </a:r>
                      <a:endParaRPr sz="18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&lt;h1&gt;, &lt;div&gt;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&lt;p&gt;</a:t>
                      </a:r>
                      <a:r>
                        <a:rPr sz="1800" spc="3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683" y="284157"/>
            <a:ext cx="63411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1a (Basic</a:t>
            </a:r>
            <a:r>
              <a:rPr sz="4400" u="none" spc="15" dirty="0"/>
              <a:t> </a:t>
            </a:r>
            <a:r>
              <a:rPr sz="4400" u="none" spc="-15" dirty="0"/>
              <a:t>Selectors)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877712" y="2304376"/>
            <a:ext cx="1816735" cy="280670"/>
          </a:xfrm>
          <a:custGeom>
            <a:avLst/>
            <a:gdLst/>
            <a:ahLst/>
            <a:cxnLst/>
            <a:rect l="l" t="t" r="r" b="b"/>
            <a:pathLst>
              <a:path w="1816734" h="280669">
                <a:moveTo>
                  <a:pt x="1650479" y="0"/>
                </a:moveTo>
                <a:lnTo>
                  <a:pt x="664464" y="0"/>
                </a:lnTo>
                <a:lnTo>
                  <a:pt x="0" y="0"/>
                </a:lnTo>
                <a:lnTo>
                  <a:pt x="0" y="280416"/>
                </a:lnTo>
                <a:lnTo>
                  <a:pt x="664451" y="280416"/>
                </a:lnTo>
                <a:lnTo>
                  <a:pt x="1650479" y="280416"/>
                </a:lnTo>
                <a:lnTo>
                  <a:pt x="1650479" y="0"/>
                </a:lnTo>
                <a:close/>
              </a:path>
              <a:path w="1816734" h="280669">
                <a:moveTo>
                  <a:pt x="1816608" y="0"/>
                </a:moveTo>
                <a:lnTo>
                  <a:pt x="1650492" y="0"/>
                </a:lnTo>
                <a:lnTo>
                  <a:pt x="1650492" y="280416"/>
                </a:lnTo>
                <a:lnTo>
                  <a:pt x="1816608" y="280416"/>
                </a:lnTo>
                <a:lnTo>
                  <a:pt x="18166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7712" y="2762072"/>
            <a:ext cx="1114425" cy="280670"/>
          </a:xfrm>
          <a:custGeom>
            <a:avLst/>
            <a:gdLst/>
            <a:ahLst/>
            <a:cxnLst/>
            <a:rect l="l" t="t" r="r" b="b"/>
            <a:pathLst>
              <a:path w="1114425" h="280669">
                <a:moveTo>
                  <a:pt x="1114044" y="0"/>
                </a:moveTo>
                <a:lnTo>
                  <a:pt x="0" y="0"/>
                </a:lnTo>
                <a:lnTo>
                  <a:pt x="0" y="280415"/>
                </a:lnTo>
                <a:lnTo>
                  <a:pt x="1114044" y="280415"/>
                </a:lnTo>
                <a:lnTo>
                  <a:pt x="11140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77712" y="3494087"/>
            <a:ext cx="1247140" cy="280670"/>
          </a:xfrm>
          <a:custGeom>
            <a:avLst/>
            <a:gdLst/>
            <a:ahLst/>
            <a:cxnLst/>
            <a:rect l="l" t="t" r="r" b="b"/>
            <a:pathLst>
              <a:path w="1247140" h="280670">
                <a:moveTo>
                  <a:pt x="1246632" y="0"/>
                </a:moveTo>
                <a:lnTo>
                  <a:pt x="1080516" y="0"/>
                </a:lnTo>
                <a:lnTo>
                  <a:pt x="1024128" y="0"/>
                </a:lnTo>
                <a:lnTo>
                  <a:pt x="688848" y="0"/>
                </a:lnTo>
                <a:lnTo>
                  <a:pt x="0" y="0"/>
                </a:lnTo>
                <a:lnTo>
                  <a:pt x="0" y="280416"/>
                </a:lnTo>
                <a:lnTo>
                  <a:pt x="688848" y="280416"/>
                </a:lnTo>
                <a:lnTo>
                  <a:pt x="1024128" y="280416"/>
                </a:lnTo>
                <a:lnTo>
                  <a:pt x="1080516" y="280416"/>
                </a:lnTo>
                <a:lnTo>
                  <a:pt x="1246632" y="280416"/>
                </a:lnTo>
                <a:lnTo>
                  <a:pt x="12466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7712" y="4042727"/>
            <a:ext cx="2318385" cy="280670"/>
          </a:xfrm>
          <a:custGeom>
            <a:avLst/>
            <a:gdLst/>
            <a:ahLst/>
            <a:cxnLst/>
            <a:rect l="l" t="t" r="r" b="b"/>
            <a:pathLst>
              <a:path w="2318384" h="280670">
                <a:moveTo>
                  <a:pt x="2318004" y="0"/>
                </a:moveTo>
                <a:lnTo>
                  <a:pt x="2318004" y="0"/>
                </a:lnTo>
                <a:lnTo>
                  <a:pt x="0" y="0"/>
                </a:lnTo>
                <a:lnTo>
                  <a:pt x="0" y="280416"/>
                </a:lnTo>
                <a:lnTo>
                  <a:pt x="2318004" y="280416"/>
                </a:lnTo>
                <a:lnTo>
                  <a:pt x="23180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1" y="1662273"/>
          <a:ext cx="8229599" cy="3491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706">
                <a:tc>
                  <a:txBody>
                    <a:bodyPr/>
                    <a:lstStyle/>
                    <a:p>
                      <a:pPr marL="455295" algn="ctr">
                        <a:lnSpc>
                          <a:spcPts val="2100"/>
                        </a:lnSpc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101725">
                        <a:lnSpc>
                          <a:spcPts val="2100"/>
                        </a:lnSpc>
                      </a:pP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jQuery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8">
                <a:tc rowSpan="2">
                  <a:txBody>
                    <a:bodyPr/>
                    <a:lstStyle/>
                    <a:p>
                      <a:pPr marL="525145">
                        <a:lnSpc>
                          <a:spcPts val="1989"/>
                        </a:lnSpc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&lt;h1 id="myHeader"&gt;What element</a:t>
                      </a:r>
                      <a:r>
                        <a:rPr sz="18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251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am!&lt;/h1&gt;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$("h1"),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$("h1#myHeader")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4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25145">
                        <a:lnSpc>
                          <a:spcPts val="2055"/>
                        </a:lnSpc>
                      </a:pPr>
                      <a:r>
                        <a:rPr sz="1800" spc="1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$("#myHeader")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459">
                <a:tc>
                  <a:txBody>
                    <a:bodyPr/>
                    <a:lstStyle/>
                    <a:p>
                      <a:pPr marL="525145">
                        <a:lnSpc>
                          <a:spcPts val="2060"/>
                        </a:lnSpc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&lt;div class="abc"&gt;this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div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tag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251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abc&lt;/div&gt;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25145">
                        <a:lnSpc>
                          <a:spcPts val="2070"/>
                        </a:lnSpc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$("div.abc")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525145">
                        <a:lnSpc>
                          <a:spcPts val="205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&lt;div&gt;&lt;span class="abc"&gt;this is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sub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25145">
                        <a:lnSpc>
                          <a:spcPts val="215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one&lt;/span&gt;&lt;/div&gt;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25145">
                        <a:lnSpc>
                          <a:spcPts val="2065"/>
                        </a:lnSpc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$("div .abc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9866">
                <a:tc>
                  <a:txBody>
                    <a:bodyPr/>
                    <a:lstStyle/>
                    <a:p>
                      <a:pPr marL="525780">
                        <a:lnSpc>
                          <a:spcPts val="2055"/>
                        </a:lnSpc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&lt;h1 id="myHeader"&gt;What element</a:t>
                      </a:r>
                      <a:r>
                        <a:rPr sz="18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25780">
                        <a:lnSpc>
                          <a:spcPts val="2155"/>
                        </a:lnSpc>
                        <a:spcBef>
                          <a:spcPts val="10"/>
                        </a:spcBef>
                      </a:pPr>
                      <a:r>
                        <a:rPr sz="1800" spc="20" dirty="0">
                          <a:latin typeface="Calibri"/>
                          <a:cs typeface="Calibri"/>
                        </a:rPr>
                        <a:t>am!&lt;/h1&gt;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25780" marR="204470">
                        <a:lnSpc>
                          <a:spcPts val="2170"/>
                        </a:lnSpc>
                        <a:spcBef>
                          <a:spcPts val="6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&lt;div class="abc"&gt;this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div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tag 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the 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abc&lt;/div&gt;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525145">
                        <a:lnSpc>
                          <a:spcPts val="2065"/>
                        </a:lnSpc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$("#myHeader,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div.abc")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 u="none" spc="-10" dirty="0"/>
              <a:t>Index-based</a:t>
            </a:r>
            <a:r>
              <a:rPr sz="4400" b="1" u="none" spc="-45" dirty="0"/>
              <a:t> </a:t>
            </a:r>
            <a:r>
              <a:rPr sz="4400" b="1" u="none" spc="-15" dirty="0"/>
              <a:t>Selectors</a:t>
            </a:r>
            <a:endParaRPr sz="4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0" y="684758"/>
            <a:ext cx="9144000" cy="152317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26415" marR="5080" indent="-514350">
              <a:lnSpc>
                <a:spcPct val="80000"/>
              </a:lnSpc>
              <a:spcBef>
                <a:spcPts val="74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jQuery </a:t>
            </a:r>
            <a:r>
              <a:rPr sz="2700" spc="-15" dirty="0">
                <a:latin typeface="Calibri"/>
                <a:cs typeface="Calibri"/>
              </a:rPr>
              <a:t>provides </a:t>
            </a:r>
            <a:r>
              <a:rPr sz="2700" spc="-5" dirty="0">
                <a:latin typeface="Calibri"/>
                <a:cs typeface="Calibri"/>
              </a:rPr>
              <a:t>its own set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index-based </a:t>
            </a:r>
            <a:r>
              <a:rPr sz="2700" spc="-15" dirty="0">
                <a:latin typeface="Calibri"/>
                <a:cs typeface="Calibri"/>
              </a:rPr>
              <a:t>selectors  </a:t>
            </a:r>
            <a:r>
              <a:rPr sz="2700" spc="-5" dirty="0">
                <a:latin typeface="Calibri"/>
                <a:cs typeface="Calibri"/>
              </a:rPr>
              <a:t>which </a:t>
            </a:r>
            <a:r>
              <a:rPr sz="2700" spc="-5" dirty="0">
                <a:highlight>
                  <a:srgbClr val="FFFF00"/>
                </a:highlight>
                <a:latin typeface="Calibri"/>
                <a:cs typeface="Calibri"/>
              </a:rPr>
              <a:t>use </a:t>
            </a:r>
            <a:r>
              <a:rPr sz="2700" spc="-15" dirty="0">
                <a:highlight>
                  <a:srgbClr val="FFFF00"/>
                </a:highlight>
                <a:latin typeface="Calibri"/>
                <a:cs typeface="Calibri"/>
              </a:rPr>
              <a:t>zero-based </a:t>
            </a:r>
            <a:r>
              <a:rPr sz="2700" spc="-10" dirty="0">
                <a:highlight>
                  <a:srgbClr val="FFFF00"/>
                </a:highlight>
                <a:latin typeface="Calibri"/>
                <a:cs typeface="Calibri"/>
              </a:rPr>
              <a:t>indexing. </a:t>
            </a:r>
            <a:endParaRPr lang="en-US" sz="2700" spc="-1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526415" marR="5080" indent="-514350">
              <a:lnSpc>
                <a:spcPct val="80000"/>
              </a:lnSpc>
              <a:spcBef>
                <a:spcPts val="74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This means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spc="-15" dirty="0">
                <a:highlight>
                  <a:srgbClr val="FFFF00"/>
                </a:highlight>
                <a:latin typeface="Calibri"/>
                <a:cs typeface="Calibri"/>
              </a:rPr>
              <a:t>to  </a:t>
            </a:r>
            <a:r>
              <a:rPr sz="2700" spc="-5" dirty="0">
                <a:highlight>
                  <a:srgbClr val="FFFF00"/>
                </a:highlight>
                <a:latin typeface="Calibri"/>
                <a:cs typeface="Calibri"/>
              </a:rPr>
              <a:t>select the </a:t>
            </a:r>
            <a:r>
              <a:rPr sz="2700" spc="-15" dirty="0">
                <a:highlight>
                  <a:srgbClr val="FFFF00"/>
                </a:highlight>
                <a:latin typeface="Calibri"/>
                <a:cs typeface="Calibri"/>
              </a:rPr>
              <a:t>third </a:t>
            </a:r>
            <a:r>
              <a:rPr sz="2700" spc="-5" dirty="0">
                <a:highlight>
                  <a:srgbClr val="FFFF00"/>
                </a:highlight>
                <a:latin typeface="Calibri"/>
                <a:cs typeface="Calibri"/>
              </a:rPr>
              <a:t>element </a:t>
            </a:r>
            <a:r>
              <a:rPr sz="2700" spc="-15" dirty="0">
                <a:highlight>
                  <a:srgbClr val="FFFF00"/>
                </a:highlight>
                <a:latin typeface="Calibri"/>
                <a:cs typeface="Calibri"/>
              </a:rPr>
              <a:t>you </a:t>
            </a:r>
            <a:r>
              <a:rPr sz="2700" dirty="0">
                <a:highlight>
                  <a:srgbClr val="FFFF00"/>
                </a:highlight>
                <a:latin typeface="Calibri"/>
                <a:cs typeface="Calibri"/>
              </a:rPr>
              <a:t>will </a:t>
            </a:r>
            <a:r>
              <a:rPr sz="2700" spc="-20" dirty="0">
                <a:highlight>
                  <a:srgbClr val="FFFF00"/>
                </a:highlight>
                <a:latin typeface="Calibri"/>
                <a:cs typeface="Calibri"/>
              </a:rPr>
              <a:t>have </a:t>
            </a:r>
            <a:r>
              <a:rPr sz="2700" spc="-15" dirty="0">
                <a:highlight>
                  <a:srgbClr val="FFFF00"/>
                </a:highlight>
                <a:latin typeface="Calibri"/>
                <a:cs typeface="Calibri"/>
              </a:rPr>
              <a:t>to </a:t>
            </a:r>
            <a:r>
              <a:rPr sz="2700" spc="-5" dirty="0">
                <a:highlight>
                  <a:srgbClr val="FFFF00"/>
                </a:highlight>
                <a:latin typeface="Calibri"/>
                <a:cs typeface="Calibri"/>
              </a:rPr>
              <a:t>use the </a:t>
            </a:r>
            <a:r>
              <a:rPr sz="2700" spc="-10" dirty="0">
                <a:highlight>
                  <a:srgbClr val="FFFF00"/>
                </a:highlight>
                <a:latin typeface="Calibri"/>
                <a:cs typeface="Calibri"/>
              </a:rPr>
              <a:t>index  </a:t>
            </a:r>
            <a:r>
              <a:rPr sz="2700" dirty="0">
                <a:highlight>
                  <a:srgbClr val="FFFF00"/>
                </a:highlight>
                <a:latin typeface="Calibri"/>
                <a:cs typeface="Calibri"/>
              </a:rPr>
              <a:t>2.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55517"/>
              </p:ext>
            </p:extLst>
          </p:nvPr>
        </p:nvGraphicFramePr>
        <p:xfrm>
          <a:off x="1" y="2668610"/>
          <a:ext cx="9143999" cy="3462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7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9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818"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Selector</a:t>
                      </a:r>
                      <a:endParaRPr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0" spc="-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447675"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Selects</a:t>
                      </a:r>
                      <a:endParaRPr sz="16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L="15240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:first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$("p: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first</a:t>
                      </a: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2000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&lt;p&gt;</a:t>
                      </a:r>
                      <a:r>
                        <a:rPr sz="2000" spc="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element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L="15240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:last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$("p: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last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The last </a:t>
                      </a:r>
                      <a:r>
                        <a:rPr sz="2000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&lt;p&gt;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element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pPr marL="15240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:even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$("tr: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even</a:t>
                      </a: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even </a:t>
                      </a:r>
                      <a:r>
                        <a:rPr sz="2000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&lt;tr&gt;</a:t>
                      </a:r>
                      <a:r>
                        <a:rPr sz="2000" spc="4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elements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L="15240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:odd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$("tr: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odd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odd </a:t>
                      </a:r>
                      <a:r>
                        <a:rPr sz="2000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&lt;tr&gt;</a:t>
                      </a:r>
                      <a:r>
                        <a:rPr sz="2000" spc="1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elements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pPr marL="15240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:eq(</a:t>
                      </a:r>
                      <a:r>
                        <a:rPr sz="1600" i="1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index</a:t>
                      </a: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$("ul</a:t>
                      </a:r>
                      <a:r>
                        <a:rPr sz="1600" spc="5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li:eq(3)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fourth element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 list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(index starts at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0)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L="15240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:gt(</a:t>
                      </a:r>
                      <a:r>
                        <a:rPr sz="1600" i="1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no</a:t>
                      </a: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6576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$("ul</a:t>
                      </a:r>
                      <a:r>
                        <a:rPr sz="1600" spc="5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li:gt(3)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List elements with an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index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13">
                <a:tc>
                  <a:txBody>
                    <a:bodyPr/>
                    <a:lstStyle/>
                    <a:p>
                      <a:pPr marL="15240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:lt(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no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8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5760" algn="l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$("ul</a:t>
                      </a:r>
                      <a:r>
                        <a:rPr sz="1600" spc="5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li:lt(3)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List elements with an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index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less than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74" y="284157"/>
            <a:ext cx="79730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1b </a:t>
            </a:r>
            <a:r>
              <a:rPr sz="4400" u="none" spc="-10" dirty="0"/>
              <a:t>(Index-based</a:t>
            </a:r>
            <a:r>
              <a:rPr sz="4400" u="none" spc="15" dirty="0"/>
              <a:t> </a:t>
            </a:r>
            <a:r>
              <a:rPr sz="4400" u="none" spc="-15" dirty="0"/>
              <a:t>Selectors)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567329" y="1524901"/>
            <a:ext cx="7852409" cy="3865879"/>
            <a:chOff x="567329" y="1524901"/>
            <a:chExt cx="7852409" cy="3865879"/>
          </a:xfrm>
        </p:grpSpPr>
        <p:sp>
          <p:nvSpPr>
            <p:cNvPr id="4" name="object 4"/>
            <p:cNvSpPr/>
            <p:nvPr/>
          </p:nvSpPr>
          <p:spPr>
            <a:xfrm>
              <a:off x="580034" y="1537601"/>
              <a:ext cx="7827009" cy="274955"/>
            </a:xfrm>
            <a:custGeom>
              <a:avLst/>
              <a:gdLst/>
              <a:ahLst/>
              <a:cxnLst/>
              <a:rect l="l" t="t" r="r" b="b"/>
              <a:pathLst>
                <a:path w="7827009" h="274955">
                  <a:moveTo>
                    <a:pt x="7826984" y="0"/>
                  </a:moveTo>
                  <a:lnTo>
                    <a:pt x="4492510" y="0"/>
                  </a:lnTo>
                  <a:lnTo>
                    <a:pt x="0" y="0"/>
                  </a:lnTo>
                  <a:lnTo>
                    <a:pt x="0" y="274332"/>
                  </a:lnTo>
                  <a:lnTo>
                    <a:pt x="4492510" y="274332"/>
                  </a:lnTo>
                  <a:lnTo>
                    <a:pt x="7826984" y="274332"/>
                  </a:lnTo>
                  <a:lnTo>
                    <a:pt x="7826984" y="269748"/>
                  </a:lnTo>
                  <a:lnTo>
                    <a:pt x="7826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72542" y="1531251"/>
              <a:ext cx="0" cy="3853179"/>
            </a:xfrm>
            <a:custGeom>
              <a:avLst/>
              <a:gdLst/>
              <a:ahLst/>
              <a:cxnLst/>
              <a:rect l="l" t="t" r="r" b="b"/>
              <a:pathLst>
                <a:path h="3853179">
                  <a:moveTo>
                    <a:pt x="0" y="0"/>
                  </a:moveTo>
                  <a:lnTo>
                    <a:pt x="0" y="38531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3679" y="1806460"/>
              <a:ext cx="7839709" cy="6350"/>
            </a:xfrm>
            <a:custGeom>
              <a:avLst/>
              <a:gdLst/>
              <a:ahLst/>
              <a:cxnLst/>
              <a:rect l="l" t="t" r="r" b="b"/>
              <a:pathLst>
                <a:path w="7839709" h="6350">
                  <a:moveTo>
                    <a:pt x="0" y="6350"/>
                  </a:moveTo>
                  <a:lnTo>
                    <a:pt x="7839697" y="6350"/>
                  </a:lnTo>
                </a:path>
                <a:path w="7839709" h="6350">
                  <a:moveTo>
                    <a:pt x="0" y="0"/>
                  </a:moveTo>
                  <a:lnTo>
                    <a:pt x="7839697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679" y="2355100"/>
              <a:ext cx="7839709" cy="6350"/>
            </a:xfrm>
            <a:custGeom>
              <a:avLst/>
              <a:gdLst/>
              <a:ahLst/>
              <a:cxnLst/>
              <a:rect l="l" t="t" r="r" b="b"/>
              <a:pathLst>
                <a:path w="7839709" h="6350">
                  <a:moveTo>
                    <a:pt x="0" y="6350"/>
                  </a:moveTo>
                  <a:lnTo>
                    <a:pt x="7839697" y="6350"/>
                  </a:lnTo>
                </a:path>
                <a:path w="7839709" h="6350">
                  <a:moveTo>
                    <a:pt x="0" y="0"/>
                  </a:moveTo>
                  <a:lnTo>
                    <a:pt x="7839697" y="0"/>
                  </a:lnTo>
                </a:path>
              </a:pathLst>
            </a:custGeom>
            <a:ln w="10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3679" y="2632595"/>
              <a:ext cx="7839709" cy="0"/>
            </a:xfrm>
            <a:custGeom>
              <a:avLst/>
              <a:gdLst/>
              <a:ahLst/>
              <a:cxnLst/>
              <a:rect l="l" t="t" r="r" b="b"/>
              <a:pathLst>
                <a:path w="7839709">
                  <a:moveTo>
                    <a:pt x="0" y="0"/>
                  </a:moveTo>
                  <a:lnTo>
                    <a:pt x="5309633" y="0"/>
                  </a:lnTo>
                </a:path>
                <a:path w="7839709">
                  <a:moveTo>
                    <a:pt x="6524261" y="0"/>
                  </a:moveTo>
                  <a:lnTo>
                    <a:pt x="7839697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679" y="2626816"/>
              <a:ext cx="7839709" cy="3810"/>
            </a:xfrm>
            <a:custGeom>
              <a:avLst/>
              <a:gdLst/>
              <a:ahLst/>
              <a:cxnLst/>
              <a:rect l="l" t="t" r="r" b="b"/>
              <a:pathLst>
                <a:path w="7839709" h="3810">
                  <a:moveTo>
                    <a:pt x="0" y="3810"/>
                  </a:moveTo>
                  <a:lnTo>
                    <a:pt x="5487941" y="3810"/>
                  </a:lnTo>
                </a:path>
                <a:path w="7839709" h="3810">
                  <a:moveTo>
                    <a:pt x="6524261" y="3810"/>
                  </a:moveTo>
                  <a:lnTo>
                    <a:pt x="7839697" y="3810"/>
                  </a:lnTo>
                </a:path>
                <a:path w="7839709" h="3810">
                  <a:moveTo>
                    <a:pt x="0" y="0"/>
                  </a:moveTo>
                  <a:lnTo>
                    <a:pt x="7839697" y="0"/>
                  </a:lnTo>
                </a:path>
              </a:pathLst>
            </a:custGeom>
            <a:ln w="36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679" y="2638818"/>
              <a:ext cx="7839709" cy="0"/>
            </a:xfrm>
            <a:custGeom>
              <a:avLst/>
              <a:gdLst/>
              <a:ahLst/>
              <a:cxnLst/>
              <a:rect l="l" t="t" r="r" b="b"/>
              <a:pathLst>
                <a:path w="7839709">
                  <a:moveTo>
                    <a:pt x="0" y="0"/>
                  </a:moveTo>
                  <a:lnTo>
                    <a:pt x="5024645" y="0"/>
                  </a:lnTo>
                </a:path>
                <a:path w="7839709">
                  <a:moveTo>
                    <a:pt x="6524261" y="0"/>
                  </a:moveTo>
                  <a:lnTo>
                    <a:pt x="7839697" y="0"/>
                  </a:lnTo>
                </a:path>
              </a:pathLst>
            </a:custGeom>
            <a:ln w="7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679" y="3178060"/>
              <a:ext cx="5314315" cy="4445"/>
            </a:xfrm>
            <a:custGeom>
              <a:avLst/>
              <a:gdLst/>
              <a:ahLst/>
              <a:cxnLst/>
              <a:rect l="l" t="t" r="r" b="b"/>
              <a:pathLst>
                <a:path w="5314315" h="4444">
                  <a:moveTo>
                    <a:pt x="0" y="3937"/>
                  </a:moveTo>
                  <a:lnTo>
                    <a:pt x="5314205" y="3937"/>
                  </a:lnTo>
                </a:path>
                <a:path w="5314315" h="4444">
                  <a:moveTo>
                    <a:pt x="0" y="0"/>
                  </a:moveTo>
                  <a:lnTo>
                    <a:pt x="5314205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4721" y="3181108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0" y="0"/>
                  </a:moveTo>
                  <a:lnTo>
                    <a:pt x="408655" y="0"/>
                  </a:lnTo>
                </a:path>
              </a:pathLst>
            </a:custGeom>
            <a:ln w="7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3679" y="3184283"/>
              <a:ext cx="7839709" cy="4445"/>
            </a:xfrm>
            <a:custGeom>
              <a:avLst/>
              <a:gdLst/>
              <a:ahLst/>
              <a:cxnLst/>
              <a:rect l="l" t="t" r="r" b="b"/>
              <a:pathLst>
                <a:path w="7839709" h="4444">
                  <a:moveTo>
                    <a:pt x="0" y="0"/>
                  </a:moveTo>
                  <a:lnTo>
                    <a:pt x="5024645" y="0"/>
                  </a:lnTo>
                </a:path>
                <a:path w="7839709" h="4444">
                  <a:moveTo>
                    <a:pt x="7431041" y="0"/>
                  </a:moveTo>
                  <a:lnTo>
                    <a:pt x="7839697" y="0"/>
                  </a:lnTo>
                </a:path>
                <a:path w="7839709" h="4444">
                  <a:moveTo>
                    <a:pt x="0" y="3937"/>
                  </a:moveTo>
                  <a:lnTo>
                    <a:pt x="5024645" y="3937"/>
                  </a:lnTo>
                </a:path>
                <a:path w="7839709" h="4444">
                  <a:moveTo>
                    <a:pt x="6286517" y="3937"/>
                  </a:moveTo>
                  <a:lnTo>
                    <a:pt x="7839697" y="39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3679" y="4007370"/>
              <a:ext cx="7839709" cy="0"/>
            </a:xfrm>
            <a:custGeom>
              <a:avLst/>
              <a:gdLst/>
              <a:ahLst/>
              <a:cxnLst/>
              <a:rect l="l" t="t" r="r" b="b"/>
              <a:pathLst>
                <a:path w="7839709">
                  <a:moveTo>
                    <a:pt x="0" y="0"/>
                  </a:moveTo>
                  <a:lnTo>
                    <a:pt x="5309633" y="0"/>
                  </a:lnTo>
                </a:path>
                <a:path w="7839709">
                  <a:moveTo>
                    <a:pt x="6155453" y="0"/>
                  </a:moveTo>
                  <a:lnTo>
                    <a:pt x="7839697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3679" y="3998734"/>
              <a:ext cx="7839709" cy="5715"/>
            </a:xfrm>
            <a:custGeom>
              <a:avLst/>
              <a:gdLst/>
              <a:ahLst/>
              <a:cxnLst/>
              <a:rect l="l" t="t" r="r" b="b"/>
              <a:pathLst>
                <a:path w="7839709" h="5714">
                  <a:moveTo>
                    <a:pt x="0" y="5461"/>
                  </a:moveTo>
                  <a:lnTo>
                    <a:pt x="5724161" y="5461"/>
                  </a:lnTo>
                </a:path>
                <a:path w="7839709" h="5714">
                  <a:moveTo>
                    <a:pt x="6155453" y="5461"/>
                  </a:moveTo>
                  <a:lnTo>
                    <a:pt x="7839697" y="5461"/>
                  </a:lnTo>
                </a:path>
                <a:path w="7839709" h="5714">
                  <a:moveTo>
                    <a:pt x="0" y="0"/>
                  </a:moveTo>
                  <a:lnTo>
                    <a:pt x="783969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3679" y="4275340"/>
              <a:ext cx="7839709" cy="4445"/>
            </a:xfrm>
            <a:custGeom>
              <a:avLst/>
              <a:gdLst/>
              <a:ahLst/>
              <a:cxnLst/>
              <a:rect l="l" t="t" r="r" b="b"/>
              <a:pathLst>
                <a:path w="7839709" h="4445">
                  <a:moveTo>
                    <a:pt x="0" y="3937"/>
                  </a:moveTo>
                  <a:lnTo>
                    <a:pt x="5309633" y="3937"/>
                  </a:lnTo>
                </a:path>
                <a:path w="7839709" h="4445">
                  <a:moveTo>
                    <a:pt x="0" y="0"/>
                  </a:moveTo>
                  <a:lnTo>
                    <a:pt x="5309633" y="0"/>
                  </a:lnTo>
                </a:path>
                <a:path w="7839709" h="4445">
                  <a:moveTo>
                    <a:pt x="6155453" y="3937"/>
                  </a:moveTo>
                  <a:lnTo>
                    <a:pt x="7839697" y="3937"/>
                  </a:lnTo>
                </a:path>
                <a:path w="7839709" h="4445">
                  <a:moveTo>
                    <a:pt x="6155453" y="0"/>
                  </a:moveTo>
                  <a:lnTo>
                    <a:pt x="7839697" y="0"/>
                  </a:lnTo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679" y="4281563"/>
              <a:ext cx="7839709" cy="4445"/>
            </a:xfrm>
            <a:custGeom>
              <a:avLst/>
              <a:gdLst/>
              <a:ahLst/>
              <a:cxnLst/>
              <a:rect l="l" t="t" r="r" b="b"/>
              <a:pathLst>
                <a:path w="7839709" h="4445">
                  <a:moveTo>
                    <a:pt x="0" y="0"/>
                  </a:moveTo>
                  <a:lnTo>
                    <a:pt x="5024645" y="0"/>
                  </a:lnTo>
                </a:path>
                <a:path w="7839709" h="4445">
                  <a:moveTo>
                    <a:pt x="6275849" y="0"/>
                  </a:moveTo>
                  <a:lnTo>
                    <a:pt x="7839697" y="0"/>
                  </a:lnTo>
                </a:path>
                <a:path w="7839709" h="4445">
                  <a:moveTo>
                    <a:pt x="0" y="3937"/>
                  </a:moveTo>
                  <a:lnTo>
                    <a:pt x="5024645" y="3937"/>
                  </a:lnTo>
                </a:path>
                <a:path w="7839709" h="4445">
                  <a:moveTo>
                    <a:pt x="6275849" y="3937"/>
                  </a:moveTo>
                  <a:lnTo>
                    <a:pt x="7839697" y="393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679" y="4830330"/>
              <a:ext cx="7839709" cy="0"/>
            </a:xfrm>
            <a:custGeom>
              <a:avLst/>
              <a:gdLst/>
              <a:ahLst/>
              <a:cxnLst/>
              <a:rect l="l" t="t" r="r" b="b"/>
              <a:pathLst>
                <a:path w="7839709">
                  <a:moveTo>
                    <a:pt x="0" y="0"/>
                  </a:moveTo>
                  <a:lnTo>
                    <a:pt x="5309633" y="0"/>
                  </a:lnTo>
                </a:path>
                <a:path w="7839709">
                  <a:moveTo>
                    <a:pt x="6224033" y="0"/>
                  </a:moveTo>
                  <a:lnTo>
                    <a:pt x="7839697" y="0"/>
                  </a:lnTo>
                </a:path>
              </a:pathLst>
            </a:custGeom>
            <a:ln w="10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3679" y="4821694"/>
              <a:ext cx="7839709" cy="5715"/>
            </a:xfrm>
            <a:custGeom>
              <a:avLst/>
              <a:gdLst/>
              <a:ahLst/>
              <a:cxnLst/>
              <a:rect l="l" t="t" r="r" b="b"/>
              <a:pathLst>
                <a:path w="7839709" h="5714">
                  <a:moveTo>
                    <a:pt x="0" y="5461"/>
                  </a:moveTo>
                  <a:lnTo>
                    <a:pt x="5792741" y="5461"/>
                  </a:lnTo>
                </a:path>
                <a:path w="7839709" h="5714">
                  <a:moveTo>
                    <a:pt x="6224033" y="5461"/>
                  </a:moveTo>
                  <a:lnTo>
                    <a:pt x="7839697" y="5461"/>
                  </a:lnTo>
                </a:path>
                <a:path w="7839709" h="5714">
                  <a:moveTo>
                    <a:pt x="0" y="0"/>
                  </a:moveTo>
                  <a:lnTo>
                    <a:pt x="7839697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0029" y="1531251"/>
              <a:ext cx="0" cy="3853179"/>
            </a:xfrm>
            <a:custGeom>
              <a:avLst/>
              <a:gdLst/>
              <a:ahLst/>
              <a:cxnLst/>
              <a:rect l="l" t="t" r="r" b="b"/>
              <a:pathLst>
                <a:path h="3853179">
                  <a:moveTo>
                    <a:pt x="0" y="0"/>
                  </a:moveTo>
                  <a:lnTo>
                    <a:pt x="0" y="38531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07021" y="1531251"/>
              <a:ext cx="0" cy="3853179"/>
            </a:xfrm>
            <a:custGeom>
              <a:avLst/>
              <a:gdLst/>
              <a:ahLst/>
              <a:cxnLst/>
              <a:rect l="l" t="t" r="r" b="b"/>
              <a:pathLst>
                <a:path h="3853179">
                  <a:moveTo>
                    <a:pt x="0" y="0"/>
                  </a:moveTo>
                  <a:lnTo>
                    <a:pt x="0" y="385317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3679" y="1537601"/>
              <a:ext cx="7839709" cy="0"/>
            </a:xfrm>
            <a:custGeom>
              <a:avLst/>
              <a:gdLst/>
              <a:ahLst/>
              <a:cxnLst/>
              <a:rect l="l" t="t" r="r" b="b"/>
              <a:pathLst>
                <a:path w="7839709">
                  <a:moveTo>
                    <a:pt x="0" y="0"/>
                  </a:moveTo>
                  <a:lnTo>
                    <a:pt x="7839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679" y="5378080"/>
              <a:ext cx="7839709" cy="0"/>
            </a:xfrm>
            <a:custGeom>
              <a:avLst/>
              <a:gdLst/>
              <a:ahLst/>
              <a:cxnLst/>
              <a:rect l="l" t="t" r="r" b="b"/>
              <a:pathLst>
                <a:path w="7839709">
                  <a:moveTo>
                    <a:pt x="0" y="0"/>
                  </a:moveTo>
                  <a:lnTo>
                    <a:pt x="7839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79201" y="1511185"/>
            <a:ext cx="154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20" dirty="0">
                <a:solidFill>
                  <a:srgbClr val="FFFFFF"/>
                </a:solidFill>
                <a:latin typeface="Calibri"/>
                <a:cs typeface="Calibri"/>
              </a:rPr>
              <a:t>Elements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61744" y="1511185"/>
            <a:ext cx="161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FFFFFF"/>
                </a:solidFill>
                <a:latin typeface="Calibri"/>
                <a:cs typeface="Calibri"/>
              </a:rPr>
              <a:t>jQuery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selectors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2996" y="1783905"/>
            <a:ext cx="249174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15" dirty="0">
                <a:latin typeface="Calibri"/>
                <a:cs typeface="Calibri"/>
              </a:rPr>
              <a:t>&lt;div class="green"&gt;Green  </a:t>
            </a:r>
            <a:r>
              <a:rPr sz="1800" spc="10" dirty="0">
                <a:latin typeface="Calibri"/>
                <a:cs typeface="Calibri"/>
              </a:rPr>
              <a:t>Triangle&lt;/div&gt;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98324" y="1807349"/>
            <a:ext cx="151574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15" dirty="0">
                <a:latin typeface="Calibri"/>
                <a:cs typeface="Calibri"/>
              </a:rPr>
              <a:t>$(".green:first")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93175" y="2334144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libri"/>
                <a:cs typeface="Calibri"/>
              </a:rPr>
              <a:t>&lt;li&gt;Fourth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Item&lt;/li&gt;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98324" y="2355989"/>
            <a:ext cx="2486025" cy="280670"/>
          </a:xfrm>
          <a:custGeom>
            <a:avLst/>
            <a:gdLst/>
            <a:ahLst/>
            <a:cxnLst/>
            <a:rect l="l" t="t" r="r" b="b"/>
            <a:pathLst>
              <a:path w="2486025" h="280669">
                <a:moveTo>
                  <a:pt x="2485644" y="0"/>
                </a:moveTo>
                <a:lnTo>
                  <a:pt x="0" y="0"/>
                </a:lnTo>
                <a:lnTo>
                  <a:pt x="0" y="280415"/>
                </a:lnTo>
                <a:lnTo>
                  <a:pt x="2485644" y="280415"/>
                </a:lnTo>
                <a:lnTo>
                  <a:pt x="248564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85622" y="2334145"/>
            <a:ext cx="2508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libri"/>
                <a:cs typeface="Calibri"/>
              </a:rPr>
              <a:t>$("li:last") </a:t>
            </a:r>
            <a:r>
              <a:rPr sz="1800" spc="10" dirty="0">
                <a:latin typeface="Calibri"/>
                <a:cs typeface="Calibri"/>
              </a:rPr>
              <a:t>or </a:t>
            </a:r>
            <a:r>
              <a:rPr sz="1800" spc="15" dirty="0">
                <a:latin typeface="Calibri"/>
                <a:cs typeface="Calibri"/>
              </a:rPr>
              <a:t>$("ul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li:last")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3175" y="2608465"/>
            <a:ext cx="19361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&lt;li&gt;Second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Item&lt;/li&gt;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&lt;li&gt;Fourth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Item&lt;/li&gt;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598325" y="2628785"/>
            <a:ext cx="2406650" cy="556260"/>
          </a:xfrm>
          <a:custGeom>
            <a:avLst/>
            <a:gdLst/>
            <a:ahLst/>
            <a:cxnLst/>
            <a:rect l="l" t="t" r="r" b="b"/>
            <a:pathLst>
              <a:path w="2406650" h="556260">
                <a:moveTo>
                  <a:pt x="1502651" y="275844"/>
                </a:moveTo>
                <a:lnTo>
                  <a:pt x="1499616" y="275844"/>
                </a:lnTo>
                <a:lnTo>
                  <a:pt x="1499616" y="0"/>
                </a:lnTo>
                <a:lnTo>
                  <a:pt x="1066800" y="0"/>
                </a:lnTo>
                <a:lnTo>
                  <a:pt x="522732" y="0"/>
                </a:lnTo>
                <a:lnTo>
                  <a:pt x="463296" y="0"/>
                </a:lnTo>
                <a:lnTo>
                  <a:pt x="284988" y="0"/>
                </a:lnTo>
                <a:lnTo>
                  <a:pt x="0" y="0"/>
                </a:lnTo>
                <a:lnTo>
                  <a:pt x="0" y="275844"/>
                </a:lnTo>
                <a:lnTo>
                  <a:pt x="0" y="280416"/>
                </a:lnTo>
                <a:lnTo>
                  <a:pt x="0" y="556260"/>
                </a:lnTo>
                <a:lnTo>
                  <a:pt x="289560" y="556260"/>
                </a:lnTo>
                <a:lnTo>
                  <a:pt x="1502651" y="556260"/>
                </a:lnTo>
                <a:lnTo>
                  <a:pt x="1502651" y="275844"/>
                </a:lnTo>
                <a:close/>
              </a:path>
              <a:path w="2406650" h="556260">
                <a:moveTo>
                  <a:pt x="2406396" y="275844"/>
                </a:moveTo>
                <a:lnTo>
                  <a:pt x="1973580" y="275844"/>
                </a:lnTo>
                <a:lnTo>
                  <a:pt x="1559052" y="275844"/>
                </a:lnTo>
                <a:lnTo>
                  <a:pt x="1502664" y="275844"/>
                </a:lnTo>
                <a:lnTo>
                  <a:pt x="1502664" y="556260"/>
                </a:lnTo>
                <a:lnTo>
                  <a:pt x="1559052" y="556260"/>
                </a:lnTo>
                <a:lnTo>
                  <a:pt x="1973580" y="556260"/>
                </a:lnTo>
                <a:lnTo>
                  <a:pt x="2406396" y="556260"/>
                </a:lnTo>
                <a:lnTo>
                  <a:pt x="2406396" y="27584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85622" y="2606940"/>
            <a:ext cx="152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libri"/>
                <a:cs typeface="Calibri"/>
              </a:rPr>
              <a:t>$("ul li:odd")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85622" y="2882860"/>
            <a:ext cx="242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alibri"/>
                <a:cs typeface="Calibri"/>
              </a:rPr>
              <a:t>$(“ul li:eq(1), </a:t>
            </a:r>
            <a:r>
              <a:rPr sz="1800" spc="10" dirty="0">
                <a:latin typeface="Calibri"/>
                <a:cs typeface="Calibri"/>
              </a:rPr>
              <a:t>ul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li:eq(3)”)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5746" y="3157180"/>
            <a:ext cx="38214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&lt;div </a:t>
            </a:r>
            <a:r>
              <a:rPr sz="1800" spc="-10" dirty="0">
                <a:latin typeface="Calibri"/>
                <a:cs typeface="Calibri"/>
              </a:rPr>
              <a:t>class="red"&gt;Red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Triangle&lt;/div&gt;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 class="green"&gt;Green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Triangle&lt;/div&gt;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 class="purple"&gt;Purple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Square&lt;/div&gt;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98325" y="3178949"/>
            <a:ext cx="1262380" cy="280670"/>
          </a:xfrm>
          <a:custGeom>
            <a:avLst/>
            <a:gdLst/>
            <a:ahLst/>
            <a:cxnLst/>
            <a:rect l="l" t="t" r="r" b="b"/>
            <a:pathLst>
              <a:path w="1262379" h="280670">
                <a:moveTo>
                  <a:pt x="1261872" y="0"/>
                </a:moveTo>
                <a:lnTo>
                  <a:pt x="1095756" y="0"/>
                </a:lnTo>
                <a:lnTo>
                  <a:pt x="284988" y="0"/>
                </a:lnTo>
                <a:lnTo>
                  <a:pt x="0" y="0"/>
                </a:lnTo>
                <a:lnTo>
                  <a:pt x="0" y="280416"/>
                </a:lnTo>
                <a:lnTo>
                  <a:pt x="284988" y="280416"/>
                </a:lnTo>
                <a:lnTo>
                  <a:pt x="1095756" y="280416"/>
                </a:lnTo>
                <a:lnTo>
                  <a:pt x="1261872" y="280416"/>
                </a:lnTo>
                <a:lnTo>
                  <a:pt x="12618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585622" y="3157104"/>
            <a:ext cx="128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Calibri"/>
                <a:cs typeface="Calibri"/>
              </a:rPr>
              <a:t>$</a:t>
            </a:r>
            <a:r>
              <a:rPr sz="1800" spc="15" dirty="0">
                <a:latin typeface="Calibri"/>
                <a:cs typeface="Calibri"/>
              </a:rPr>
              <a:t>(</a:t>
            </a:r>
            <a:r>
              <a:rPr sz="1800" spc="20" dirty="0">
                <a:latin typeface="Calibri"/>
                <a:cs typeface="Calibri"/>
              </a:rPr>
              <a:t>"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v</a:t>
            </a:r>
            <a:r>
              <a:rPr sz="1800" spc="2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ev</a:t>
            </a:r>
            <a:r>
              <a:rPr sz="1800" spc="25" dirty="0">
                <a:latin typeface="Calibri"/>
                <a:cs typeface="Calibri"/>
              </a:rPr>
              <a:t>en</a:t>
            </a:r>
            <a:r>
              <a:rPr sz="1800" spc="20" dirty="0">
                <a:latin typeface="Calibri"/>
                <a:cs typeface="Calibri"/>
              </a:rPr>
              <a:t>")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5975" y="3980064"/>
            <a:ext cx="1936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&lt;li&gt;Second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Item&lt;/li&gt;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5975" y="4254384"/>
            <a:ext cx="3821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&lt;div class="green"&gt;Green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Square&lt;/div&gt;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 class="purple"&gt;Purple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Square&lt;/div&gt;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98324" y="4001909"/>
            <a:ext cx="1251585" cy="5549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15" dirty="0">
                <a:latin typeface="Calibri"/>
                <a:cs typeface="Calibri"/>
              </a:rPr>
              <a:t>$("li:eq(1)")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spc="20" dirty="0">
                <a:latin typeface="Calibri"/>
                <a:cs typeface="Calibri"/>
              </a:rPr>
              <a:t>$</a:t>
            </a:r>
            <a:r>
              <a:rPr sz="1800" spc="15" dirty="0">
                <a:latin typeface="Calibri"/>
                <a:cs typeface="Calibri"/>
              </a:rPr>
              <a:t>(</a:t>
            </a:r>
            <a:r>
              <a:rPr sz="1800" spc="20" dirty="0">
                <a:latin typeface="Calibri"/>
                <a:cs typeface="Calibri"/>
              </a:rPr>
              <a:t>"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v</a:t>
            </a:r>
            <a:r>
              <a:rPr sz="1800" spc="20" dirty="0">
                <a:latin typeface="Calibri"/>
                <a:cs typeface="Calibri"/>
              </a:rPr>
              <a:t>: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(</a:t>
            </a:r>
            <a:r>
              <a:rPr sz="1800" spc="20" dirty="0">
                <a:latin typeface="Calibri"/>
                <a:cs typeface="Calibri"/>
              </a:rPr>
              <a:t>2</a:t>
            </a:r>
            <a:r>
              <a:rPr sz="1800" spc="15" dirty="0">
                <a:latin typeface="Calibri"/>
                <a:cs typeface="Calibri"/>
              </a:rPr>
              <a:t>)</a:t>
            </a:r>
            <a:r>
              <a:rPr sz="1800" spc="30" dirty="0">
                <a:latin typeface="Calibri"/>
                <a:cs typeface="Calibri"/>
              </a:rPr>
              <a:t>"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975" y="4803024"/>
            <a:ext cx="351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&lt;div </a:t>
            </a:r>
            <a:r>
              <a:rPr sz="1800" spc="-10" dirty="0">
                <a:latin typeface="Calibri"/>
                <a:cs typeface="Calibri"/>
              </a:rPr>
              <a:t>class="red"&gt;Red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Triangle&lt;/div&gt;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&lt;div class="blue"&gt;Blue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Triangle&lt;/div&gt;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98324" y="4824869"/>
            <a:ext cx="119951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20" dirty="0">
                <a:latin typeface="Calibri"/>
                <a:cs typeface="Calibri"/>
              </a:rPr>
              <a:t>$</a:t>
            </a:r>
            <a:r>
              <a:rPr sz="1800" spc="15" dirty="0">
                <a:latin typeface="Calibri"/>
                <a:cs typeface="Calibri"/>
              </a:rPr>
              <a:t>(</a:t>
            </a:r>
            <a:r>
              <a:rPr sz="1800" spc="20" dirty="0">
                <a:latin typeface="Calibri"/>
                <a:cs typeface="Calibri"/>
              </a:rPr>
              <a:t>"</a:t>
            </a:r>
            <a:r>
              <a:rPr sz="1800" spc="25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i</a:t>
            </a:r>
            <a:r>
              <a:rPr sz="1800" spc="25" dirty="0">
                <a:latin typeface="Calibri"/>
                <a:cs typeface="Calibri"/>
              </a:rPr>
              <a:t>v</a:t>
            </a:r>
            <a:r>
              <a:rPr sz="1800" spc="2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l</a:t>
            </a:r>
            <a:r>
              <a:rPr sz="1800" spc="20" dirty="0">
                <a:latin typeface="Calibri"/>
                <a:cs typeface="Calibri"/>
              </a:rPr>
              <a:t>t</a:t>
            </a:r>
            <a:r>
              <a:rPr sz="1800" spc="15" dirty="0">
                <a:latin typeface="Calibri"/>
                <a:cs typeface="Calibri"/>
              </a:rPr>
              <a:t>(</a:t>
            </a:r>
            <a:r>
              <a:rPr sz="1800" spc="20" dirty="0">
                <a:latin typeface="Calibri"/>
                <a:cs typeface="Calibri"/>
              </a:rPr>
              <a:t>2</a:t>
            </a:r>
            <a:r>
              <a:rPr sz="1800" spc="30" dirty="0">
                <a:latin typeface="Calibri"/>
                <a:cs typeface="Calibri"/>
              </a:rPr>
              <a:t>)"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606" y="284157"/>
            <a:ext cx="42602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Attribute</a:t>
            </a:r>
            <a:r>
              <a:rPr sz="4400" u="none" spc="-65" dirty="0"/>
              <a:t> </a:t>
            </a:r>
            <a:r>
              <a:rPr sz="4400" u="none" spc="-15" dirty="0"/>
              <a:t>Selectors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0" y="1030073"/>
            <a:ext cx="9143999" cy="8483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27050" marR="5080" indent="-514350">
              <a:lnSpc>
                <a:spcPts val="2880"/>
              </a:lnSpc>
              <a:spcBef>
                <a:spcPts val="79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000" spc="-80" dirty="0">
                <a:latin typeface="Calibri"/>
                <a:cs typeface="Calibri"/>
              </a:rPr>
              <a:t>You </a:t>
            </a:r>
            <a:r>
              <a:rPr sz="3000" spc="-10" dirty="0">
                <a:latin typeface="Calibri"/>
                <a:cs typeface="Calibri"/>
              </a:rPr>
              <a:t>can </a:t>
            </a:r>
            <a:r>
              <a:rPr sz="3000" spc="-5" dirty="0">
                <a:latin typeface="Calibri"/>
                <a:cs typeface="Calibri"/>
              </a:rPr>
              <a:t>also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select </a:t>
            </a:r>
            <a:r>
              <a:rPr sz="3000" spc="-10" dirty="0">
                <a:highlight>
                  <a:srgbClr val="FFFF00"/>
                </a:highlight>
                <a:latin typeface="Calibri"/>
                <a:cs typeface="Calibri"/>
              </a:rPr>
              <a:t>elements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based </a:t>
            </a:r>
            <a:r>
              <a:rPr sz="3000" dirty="0">
                <a:highlight>
                  <a:srgbClr val="FFFF00"/>
                </a:highlight>
                <a:latin typeface="Calibri"/>
                <a:cs typeface="Calibri"/>
              </a:rPr>
              <a:t>on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the </a:t>
            </a:r>
            <a:r>
              <a:rPr sz="3000" spc="-15" dirty="0">
                <a:highlight>
                  <a:srgbClr val="FFFF00"/>
                </a:highlight>
                <a:latin typeface="Calibri"/>
                <a:cs typeface="Calibri"/>
              </a:rPr>
              <a:t>value  </a:t>
            </a:r>
            <a:r>
              <a:rPr sz="3000" dirty="0">
                <a:highlight>
                  <a:srgbClr val="FFFF00"/>
                </a:highlight>
                <a:latin typeface="Calibri"/>
                <a:cs typeface="Calibri"/>
              </a:rPr>
              <a:t>of </a:t>
            </a:r>
            <a:r>
              <a:rPr sz="3000" spc="-5" dirty="0">
                <a:highlight>
                  <a:srgbClr val="FFFF00"/>
                </a:highlight>
                <a:latin typeface="Calibri"/>
                <a:cs typeface="Calibri"/>
              </a:rPr>
              <a:t>their</a:t>
            </a:r>
            <a:r>
              <a:rPr sz="3000" spc="-2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000" spc="-15" dirty="0">
                <a:highlight>
                  <a:srgbClr val="FFFF00"/>
                </a:highlight>
                <a:latin typeface="Calibri"/>
                <a:cs typeface="Calibri"/>
              </a:rPr>
              <a:t>attributes.</a:t>
            </a:r>
            <a:endParaRPr sz="3000" dirty="0">
              <a:highlight>
                <a:srgbClr val="FFFF00"/>
              </a:highlight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18395"/>
              </p:ext>
            </p:extLst>
          </p:nvPr>
        </p:nvGraphicFramePr>
        <p:xfrm>
          <a:off x="0" y="1927754"/>
          <a:ext cx="9095444" cy="4777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108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Selector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Example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Selects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1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[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attribute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$("[</a:t>
                      </a:r>
                      <a:r>
                        <a:rPr sz="1600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/>
                        </a:rPr>
                        <a:t>href</a:t>
                      </a: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]")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All elements with 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href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attribute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07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[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attribute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=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value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$("[href='default.htm']")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405130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 with a </a:t>
                      </a:r>
                      <a:r>
                        <a:rPr sz="1800" spc="-1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href </a:t>
                      </a:r>
                      <a:r>
                        <a:rPr sz="18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attribute value </a:t>
                      </a:r>
                      <a:r>
                        <a:rPr sz="18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equal </a:t>
                      </a:r>
                      <a:r>
                        <a:rPr sz="18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to  "default.htm"</a:t>
                      </a:r>
                      <a:endParaRPr sz="18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08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[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attribute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!=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value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$("[href!='default.htm']"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dirty="0">
                          <a:latin typeface="Consolas" panose="020B0609020204030204" pitchFamily="49" charset="0"/>
                          <a:cs typeface="Calibri"/>
                        </a:rPr>
                        <a:t>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77470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 with a </a:t>
                      </a:r>
                      <a:r>
                        <a:rPr sz="1800" spc="-1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href </a:t>
                      </a:r>
                      <a:r>
                        <a:rPr sz="18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attribute value </a:t>
                      </a:r>
                      <a:r>
                        <a:rPr sz="18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not equal </a:t>
                      </a:r>
                      <a:r>
                        <a:rPr sz="18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to  "default.htm"</a:t>
                      </a:r>
                      <a:endParaRPr sz="18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6407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[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attribute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$=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value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]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$("[href$='</a:t>
                      </a:r>
                      <a:r>
                        <a:rPr sz="2400" spc="-1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.</a:t>
                      </a: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jpg']")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09855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All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elements with a </a:t>
                      </a:r>
                      <a:r>
                        <a:rPr sz="1800" spc="-1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href </a:t>
                      </a:r>
                      <a:r>
                        <a:rPr sz="18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attribute value </a:t>
                      </a:r>
                      <a:r>
                        <a:rPr sz="18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ending with  </a:t>
                      </a:r>
                      <a:r>
                        <a:rPr sz="18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".jpg"</a:t>
                      </a:r>
                      <a:endParaRPr sz="18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409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[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attribute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^=</a:t>
                      </a:r>
                      <a:r>
                        <a:rPr sz="1600" i="1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value</a:t>
                      </a:r>
                      <a:r>
                        <a:rPr sz="16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]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5" dirty="0">
                          <a:latin typeface="Consolas" panose="020B0609020204030204" pitchFamily="49" charset="0"/>
                          <a:cs typeface="Calibri"/>
                        </a:rPr>
                        <a:t>$("[title</a:t>
                      </a:r>
                      <a:r>
                        <a:rPr sz="2400" b="1" spc="-15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/>
                        </a:rPr>
                        <a:t>^</a:t>
                      </a:r>
                      <a:r>
                        <a:rPr sz="1600" spc="-15" dirty="0">
                          <a:latin typeface="Consolas" panose="020B0609020204030204" pitchFamily="49" charset="0"/>
                          <a:cs typeface="Calibri"/>
                        </a:rPr>
                        <a:t>='Tom']")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710" marR="461645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All elements with a </a:t>
                      </a:r>
                      <a:r>
                        <a:rPr sz="18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title </a:t>
                      </a:r>
                      <a:r>
                        <a:rPr sz="18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attribute value </a:t>
                      </a:r>
                      <a:r>
                        <a:rPr sz="1800" b="1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starting  </a:t>
                      </a:r>
                      <a:r>
                        <a:rPr sz="18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spc="-4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"Tom"</a:t>
                      </a:r>
                      <a:endParaRPr sz="18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483" y="284157"/>
            <a:ext cx="72567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1d </a:t>
            </a:r>
            <a:r>
              <a:rPr sz="4400" u="none" spc="-25" dirty="0"/>
              <a:t>(Attribute</a:t>
            </a:r>
            <a:r>
              <a:rPr sz="4400" u="none" spc="10" dirty="0"/>
              <a:t> </a:t>
            </a:r>
            <a:r>
              <a:rPr sz="4400" u="none" spc="-15" dirty="0"/>
              <a:t>Selectors)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592991" y="1990026"/>
            <a:ext cx="2390140" cy="280670"/>
          </a:xfrm>
          <a:custGeom>
            <a:avLst/>
            <a:gdLst/>
            <a:ahLst/>
            <a:cxnLst/>
            <a:rect l="l" t="t" r="r" b="b"/>
            <a:pathLst>
              <a:path w="2390140" h="280669">
                <a:moveTo>
                  <a:pt x="2389632" y="0"/>
                </a:moveTo>
                <a:lnTo>
                  <a:pt x="0" y="0"/>
                </a:lnTo>
                <a:lnTo>
                  <a:pt x="0" y="280415"/>
                </a:lnTo>
                <a:lnTo>
                  <a:pt x="2389632" y="280415"/>
                </a:lnTo>
                <a:lnTo>
                  <a:pt x="23896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2991" y="2598318"/>
            <a:ext cx="1711960" cy="280670"/>
          </a:xfrm>
          <a:custGeom>
            <a:avLst/>
            <a:gdLst/>
            <a:ahLst/>
            <a:cxnLst/>
            <a:rect l="l" t="t" r="r" b="b"/>
            <a:pathLst>
              <a:path w="1711959" h="280669">
                <a:moveTo>
                  <a:pt x="1711452" y="0"/>
                </a:moveTo>
                <a:lnTo>
                  <a:pt x="0" y="0"/>
                </a:lnTo>
                <a:lnTo>
                  <a:pt x="0" y="280415"/>
                </a:lnTo>
                <a:lnTo>
                  <a:pt x="1711452" y="280415"/>
                </a:lnTo>
                <a:lnTo>
                  <a:pt x="171145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2991" y="3814876"/>
            <a:ext cx="2129155" cy="280670"/>
          </a:xfrm>
          <a:custGeom>
            <a:avLst/>
            <a:gdLst/>
            <a:ahLst/>
            <a:cxnLst/>
            <a:rect l="l" t="t" r="r" b="b"/>
            <a:pathLst>
              <a:path w="2129154" h="280670">
                <a:moveTo>
                  <a:pt x="2129027" y="0"/>
                </a:moveTo>
                <a:lnTo>
                  <a:pt x="0" y="0"/>
                </a:lnTo>
                <a:lnTo>
                  <a:pt x="0" y="280415"/>
                </a:lnTo>
                <a:lnTo>
                  <a:pt x="2129027" y="280415"/>
                </a:lnTo>
                <a:lnTo>
                  <a:pt x="212902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1" y="1684107"/>
          <a:ext cx="8032115" cy="335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842">
                <a:tc>
                  <a:txBody>
                    <a:bodyPr/>
                    <a:lstStyle/>
                    <a:p>
                      <a:pPr marL="455930" algn="ctr">
                        <a:lnSpc>
                          <a:spcPts val="2100"/>
                        </a:lnSpc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4905">
                        <a:lnSpc>
                          <a:spcPts val="2100"/>
                        </a:lnSpc>
                      </a:pPr>
                      <a:r>
                        <a:rPr sz="18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jQuery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2">
                <a:tc>
                  <a:txBody>
                    <a:bodyPr/>
                    <a:lstStyle/>
                    <a:p>
                      <a:pPr marL="525145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&lt;div class="red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triangle"&gt;Red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2514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Triangle&lt;/div&gt;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2000"/>
                        </a:lnSpc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$("[class='red</a:t>
                      </a:r>
                      <a:r>
                        <a:rPr sz="1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triangle']")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563">
                <a:tc>
                  <a:txBody>
                    <a:bodyPr/>
                    <a:lstStyle/>
                    <a:p>
                      <a:pPr marL="6858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&lt;div class="red triangle"&gt;Red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Triangle&lt;/div&gt;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&lt;div class="red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circle"&gt;Red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Circle&lt;/div&gt;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2070"/>
                        </a:lnSpc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$("[class^='red']")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858">
                <a:tc>
                  <a:txBody>
                    <a:bodyPr/>
                    <a:lstStyle/>
                    <a:p>
                      <a:pPr marL="68580">
                        <a:lnSpc>
                          <a:spcPts val="207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&lt;div class="red triangle"&gt;Red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Triangle&lt;/div&gt;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&lt;div class="blue triangle"&gt;Blue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Triangle&lt;/div&gt;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2070"/>
                        </a:lnSpc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$("[class$='triangle']")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78667"/>
              </p:ext>
            </p:extLst>
          </p:nvPr>
        </p:nvGraphicFramePr>
        <p:xfrm>
          <a:off x="0" y="1421235"/>
          <a:ext cx="9144000" cy="5073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4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224"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05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Selector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39306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Example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marL="473709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Selects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2"/>
                        </a:rPr>
                        <a:t>:input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Consolas" panose="020B0609020204030204" pitchFamily="49" charset="0"/>
                          <a:cs typeface="Calibri"/>
                        </a:rPr>
                        <a:t>$(":input")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</a:t>
                      </a:r>
                      <a:r>
                        <a:rPr sz="1600" spc="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elements</a:t>
                      </a:r>
                      <a:endParaRPr sz="160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3"/>
                        </a:rPr>
                        <a:t>:text</a:t>
                      </a:r>
                      <a:endParaRPr sz="14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Consolas" panose="020B0609020204030204" pitchFamily="49" charset="0"/>
                          <a:cs typeface="Calibri"/>
                        </a:rPr>
                        <a:t>$(":text")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 elements </a:t>
                      </a:r>
                      <a:r>
                        <a:rPr sz="16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600" spc="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+mn-lt"/>
                          <a:cs typeface="Calibri"/>
                        </a:rPr>
                        <a:t>type="</a:t>
                      </a: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text</a:t>
                      </a:r>
                      <a:r>
                        <a:rPr sz="1600" spc="-10" dirty="0">
                          <a:latin typeface="+mn-lt"/>
                          <a:cs typeface="Calibri"/>
                        </a:rPr>
                        <a:t>"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4"/>
                        </a:rPr>
                        <a:t>:password</a:t>
                      </a:r>
                      <a:endParaRPr sz="14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Consolas" panose="020B0609020204030204" pitchFamily="49" charset="0"/>
                          <a:cs typeface="Calibri"/>
                        </a:rPr>
                        <a:t>$(":password")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 elements </a:t>
                      </a:r>
                      <a:r>
                        <a:rPr sz="16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600" spc="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type="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password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"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5"/>
                        </a:rPr>
                        <a:t>:radio</a:t>
                      </a:r>
                      <a:endParaRPr sz="14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Consolas" panose="020B0609020204030204" pitchFamily="49" charset="0"/>
                          <a:cs typeface="Calibri"/>
                        </a:rPr>
                        <a:t>$(":radio")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 elements </a:t>
                      </a:r>
                      <a:r>
                        <a:rPr sz="16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600" spc="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type="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radio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"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6"/>
                        </a:rPr>
                        <a:t>:checkbox</a:t>
                      </a:r>
                      <a:endParaRPr sz="14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Consolas" panose="020B0609020204030204" pitchFamily="49" charset="0"/>
                          <a:cs typeface="Calibri"/>
                        </a:rPr>
                        <a:t>$(":checkbox")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 elements </a:t>
                      </a:r>
                      <a:r>
                        <a:rPr sz="16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600" spc="1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type="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checkbox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"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7"/>
                        </a:rPr>
                        <a:t>:submit</a:t>
                      </a:r>
                      <a:endParaRPr sz="14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Consolas" panose="020B0609020204030204" pitchFamily="49" charset="0"/>
                          <a:cs typeface="Calibri"/>
                        </a:rPr>
                        <a:t>$(":submit")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 elements </a:t>
                      </a:r>
                      <a:r>
                        <a:rPr sz="16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600" spc="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type="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submit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"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8"/>
                        </a:rPr>
                        <a:t>:reset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Consolas" panose="020B0609020204030204" pitchFamily="49" charset="0"/>
                          <a:cs typeface="Calibri"/>
                        </a:rPr>
                        <a:t>$(":reset")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 elements </a:t>
                      </a:r>
                      <a:r>
                        <a:rPr sz="16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600" spc="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type="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reset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"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2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9"/>
                        </a:rPr>
                        <a:t>:button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Consolas" panose="020B0609020204030204" pitchFamily="49" charset="0"/>
                          <a:cs typeface="Calibri"/>
                        </a:rPr>
                        <a:t>$(":button")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 elements </a:t>
                      </a:r>
                      <a:r>
                        <a:rPr sz="16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600" spc="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+mn-lt"/>
                          <a:cs typeface="Calibri"/>
                        </a:rPr>
                        <a:t>type="</a:t>
                      </a:r>
                      <a:r>
                        <a:rPr sz="1600" spc="-10" dirty="0">
                          <a:latin typeface="Consolas" panose="020B0609020204030204" pitchFamily="49" charset="0"/>
                          <a:cs typeface="Calibri"/>
                        </a:rPr>
                        <a:t>button</a:t>
                      </a:r>
                      <a:r>
                        <a:rPr sz="1600" spc="-10" dirty="0">
                          <a:latin typeface="+mn-lt"/>
                          <a:cs typeface="Calibri"/>
                        </a:rPr>
                        <a:t>"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10"/>
                        </a:rPr>
                        <a:t>:image</a:t>
                      </a:r>
                      <a:endParaRPr sz="14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Consolas" panose="020B0609020204030204" pitchFamily="49" charset="0"/>
                          <a:cs typeface="Calibri"/>
                        </a:rPr>
                        <a:t>$(":image")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 elements </a:t>
                      </a:r>
                      <a:r>
                        <a:rPr sz="16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600" spc="20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type="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image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"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11"/>
                        </a:rPr>
                        <a:t>:file</a:t>
                      </a:r>
                      <a:endParaRPr sz="14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Consolas" panose="020B0609020204030204" pitchFamily="49" charset="0"/>
                          <a:cs typeface="Calibri"/>
                        </a:rPr>
                        <a:t>$(":file")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input elements </a:t>
                      </a:r>
                      <a:r>
                        <a:rPr sz="1600" dirty="0">
                          <a:latin typeface="+mn-lt"/>
                          <a:cs typeface="Calibri"/>
                        </a:rPr>
                        <a:t>with</a:t>
                      </a:r>
                      <a:r>
                        <a:rPr sz="1600" spc="25" dirty="0">
                          <a:latin typeface="+mn-lt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type="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file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"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CCCCCC"/>
                      </a:solidFill>
                      <a:prstDash val="solid"/>
                    </a:lnR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u="sng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12"/>
                        </a:rPr>
                        <a:t>:selected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" dirty="0">
                          <a:latin typeface="Consolas" panose="020B0609020204030204" pitchFamily="49" charset="0"/>
                          <a:cs typeface="Calibri"/>
                        </a:rPr>
                        <a:t>$(":selected")</a:t>
                      </a: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sz="1600" spc="-5" dirty="0">
                          <a:latin typeface="Consolas" panose="020B0609020204030204" pitchFamily="49" charset="0"/>
                          <a:cs typeface="Calibri"/>
                        </a:rPr>
                        <a:t>selected input</a:t>
                      </a:r>
                      <a:r>
                        <a:rPr sz="1600" spc="20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+mn-lt"/>
                          <a:cs typeface="Calibri"/>
                        </a:rPr>
                        <a:t>elements</a:t>
                      </a: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CCCCCC"/>
                      </a:solidFill>
                      <a:prstDash val="solid"/>
                    </a:lnL>
                    <a:lnB w="53975">
                      <a:solidFill>
                        <a:srgbClr val="94B3D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8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605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u="sng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13"/>
                        </a:rPr>
                        <a:t>:checked</a:t>
                      </a:r>
                      <a:endParaRPr lang="en-SG" sz="1400" dirty="0">
                        <a:latin typeface="Consolas" panose="020B0609020204030204" pitchFamily="49" charset="0"/>
                        <a:cs typeface="Calibri"/>
                      </a:endParaRPr>
                    </a:p>
                    <a:p>
                      <a:pPr marL="14605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93065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spc="-10" dirty="0">
                          <a:latin typeface="Consolas" panose="020B0609020204030204" pitchFamily="49" charset="0"/>
                          <a:cs typeface="Calibri"/>
                        </a:rPr>
                        <a:t>$(":checked")</a:t>
                      </a:r>
                      <a:endParaRPr lang="en-SG" sz="1400" dirty="0">
                        <a:latin typeface="Consolas" panose="020B0609020204030204" pitchFamily="49" charset="0"/>
                        <a:cs typeface="Calibri"/>
                      </a:endParaRPr>
                    </a:p>
                    <a:p>
                      <a:pPr marL="393065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4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73709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latin typeface="+mn-lt"/>
                          <a:cs typeface="Calibri"/>
                        </a:rPr>
                        <a:t>All </a:t>
                      </a:r>
                      <a:r>
                        <a:rPr lang="en-SG" sz="1600" spc="-15" dirty="0">
                          <a:latin typeface="Consolas" panose="020B0609020204030204" pitchFamily="49" charset="0"/>
                          <a:cs typeface="Calibri"/>
                        </a:rPr>
                        <a:t>checked </a:t>
                      </a:r>
                      <a:r>
                        <a:rPr lang="en-SG" sz="1600" spc="-5" dirty="0">
                          <a:latin typeface="Consolas" panose="020B0609020204030204" pitchFamily="49" charset="0"/>
                          <a:cs typeface="Calibri"/>
                        </a:rPr>
                        <a:t>input</a:t>
                      </a:r>
                      <a:r>
                        <a:rPr lang="en-SG" sz="1600" spc="30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lang="en-SG" sz="1600" spc="-5" dirty="0">
                          <a:latin typeface="+mn-lt"/>
                          <a:cs typeface="Calibri"/>
                        </a:rPr>
                        <a:t>elements</a:t>
                      </a:r>
                      <a:endParaRPr lang="en-SG" sz="1600" dirty="0">
                        <a:latin typeface="+mn-lt"/>
                        <a:cs typeface="Calibri"/>
                      </a:endParaRPr>
                    </a:p>
                    <a:p>
                      <a:pPr marL="473709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600" dirty="0">
                        <a:latin typeface="+mn-lt"/>
                        <a:cs typeface="Calibri"/>
                      </a:endParaRPr>
                    </a:p>
                  </a:txBody>
                  <a:tcPr marL="0" marR="0" marT="793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86415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1374" y="284157"/>
            <a:ext cx="3400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15" dirty="0"/>
              <a:t>Form</a:t>
            </a:r>
            <a:r>
              <a:rPr sz="4400" u="none" spc="-60" dirty="0"/>
              <a:t> </a:t>
            </a:r>
            <a:r>
              <a:rPr sz="4400" u="none" spc="-15" dirty="0"/>
              <a:t>Selectors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0" y="1121515"/>
            <a:ext cx="914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jQuery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shorter version </a:t>
            </a:r>
            <a:r>
              <a:rPr sz="1800" b="1" spc="-5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selectors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most </a:t>
            </a:r>
            <a:r>
              <a:rPr sz="1800" spc="-5" dirty="0">
                <a:latin typeface="Calibri"/>
                <a:cs typeface="Calibri"/>
              </a:rPr>
              <a:t>of the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input elements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2467" y="11837"/>
            <a:ext cx="26790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>
                <a:latin typeface="+mn-lt"/>
              </a:rPr>
              <a:t>HTML</a:t>
            </a:r>
            <a:r>
              <a:rPr sz="4400" u="none" spc="-95" dirty="0">
                <a:latin typeface="+mn-lt"/>
              </a:rPr>
              <a:t> </a:t>
            </a:r>
            <a:r>
              <a:rPr sz="4400" u="none" dirty="0">
                <a:latin typeface="+mn-lt"/>
              </a:rPr>
              <a:t>DOM</a:t>
            </a:r>
            <a:endParaRPr sz="44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" y="719284"/>
            <a:ext cx="9144000" cy="541943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DOM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stands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b="1" spc="-5" dirty="0">
                <a:latin typeface="Calibri"/>
                <a:cs typeface="Calibri"/>
              </a:rPr>
              <a:t>Document </a:t>
            </a:r>
            <a:r>
              <a:rPr sz="3200" b="1" dirty="0">
                <a:latin typeface="Calibri"/>
                <a:cs typeface="Calibri"/>
              </a:rPr>
              <a:t>Object</a:t>
            </a:r>
            <a:r>
              <a:rPr sz="3200" b="1" spc="4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Model</a:t>
            </a:r>
            <a:r>
              <a:rPr sz="3200" spc="-5" dirty="0">
                <a:latin typeface="Calibri"/>
                <a:cs typeface="Calibri"/>
              </a:rPr>
              <a:t>.</a:t>
            </a:r>
            <a:endParaRPr lang="en-US" sz="3200" spc="-5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48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527050" marR="186055" indent="-514350">
              <a:lnSpc>
                <a:spcPts val="3460"/>
              </a:lnSpc>
              <a:spcBef>
                <a:spcPts val="82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Defines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b="1" spc="-20" dirty="0">
                <a:latin typeface="Calibri"/>
                <a:cs typeface="Calibri"/>
              </a:rPr>
              <a:t>standard </a:t>
            </a:r>
            <a:r>
              <a:rPr sz="3200" b="1" spc="-10" dirty="0">
                <a:latin typeface="Calibri"/>
                <a:cs typeface="Calibri"/>
              </a:rPr>
              <a:t>set </a:t>
            </a:r>
            <a:r>
              <a:rPr sz="3200" b="1" dirty="0">
                <a:latin typeface="Calibri"/>
                <a:cs typeface="Calibri"/>
              </a:rPr>
              <a:t>of objects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HTML, 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20" dirty="0">
                <a:latin typeface="Calibri"/>
                <a:cs typeface="Calibri"/>
              </a:rPr>
              <a:t>standard </a:t>
            </a:r>
            <a:r>
              <a:rPr sz="3200" spc="-30" dirty="0">
                <a:latin typeface="Calibri"/>
                <a:cs typeface="Calibri"/>
              </a:rPr>
              <a:t>way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highlight>
                  <a:srgbClr val="FFFF00"/>
                </a:highlight>
                <a:latin typeface="Calibri"/>
                <a:cs typeface="Calibri"/>
              </a:rPr>
              <a:t>access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and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manipulate 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HTML</a:t>
            </a:r>
            <a:r>
              <a:rPr sz="3200" spc="1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documents</a:t>
            </a:r>
            <a:endParaRPr lang="en-US" sz="3200" spc="-5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527050" marR="186055" indent="-514350">
              <a:lnSpc>
                <a:spcPts val="3460"/>
              </a:lnSpc>
              <a:spcBef>
                <a:spcPts val="82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endParaRPr sz="32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527050" marR="1497330" indent="-514350">
              <a:lnSpc>
                <a:spcPts val="3460"/>
              </a:lnSpc>
              <a:spcBef>
                <a:spcPts val="75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All </a:t>
            </a:r>
            <a:r>
              <a:rPr sz="3200" b="1" spc="-5" dirty="0">
                <a:latin typeface="Calibri"/>
                <a:cs typeface="Calibri"/>
              </a:rPr>
              <a:t>HTML elements</a:t>
            </a:r>
            <a:r>
              <a:rPr sz="3200" spc="-5" dirty="0">
                <a:latin typeface="Calibri"/>
                <a:cs typeface="Calibri"/>
              </a:rPr>
              <a:t>,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along with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their </a:t>
            </a:r>
            <a:r>
              <a:rPr sz="3200" spc="-15" dirty="0">
                <a:highlight>
                  <a:srgbClr val="FFFF00"/>
                </a:highlight>
                <a:latin typeface="Calibri"/>
                <a:cs typeface="Calibri"/>
              </a:rPr>
              <a:t>containing </a:t>
            </a:r>
            <a:r>
              <a:rPr sz="3200" spc="-20" dirty="0">
                <a:highlight>
                  <a:srgbClr val="FFFF00"/>
                </a:highlight>
                <a:latin typeface="Calibri"/>
                <a:cs typeface="Calibri"/>
              </a:rPr>
              <a:t>text </a:t>
            </a:r>
            <a:r>
              <a:rPr sz="3200" spc="-5" dirty="0">
                <a:highlight>
                  <a:srgbClr val="FFFF00"/>
                </a:highlight>
                <a:latin typeface="Calibri"/>
                <a:cs typeface="Calibri"/>
              </a:rPr>
              <a:t>and </a:t>
            </a:r>
            <a:r>
              <a:rPr sz="3200" spc="-15" dirty="0">
                <a:highlight>
                  <a:srgbClr val="FFFF00"/>
                </a:highlight>
                <a:latin typeface="Calibri"/>
                <a:cs typeface="Calibri"/>
              </a:rPr>
              <a:t>attributes</a:t>
            </a:r>
            <a:r>
              <a:rPr sz="3200" spc="-15" dirty="0">
                <a:latin typeface="Calibri"/>
                <a:cs typeface="Calibri"/>
              </a:rPr>
              <a:t>,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 accessed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DOM</a:t>
            </a:r>
            <a:r>
              <a:rPr sz="3200" spc="-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983615" marR="5080" lvl="1" indent="-514350">
              <a:lnSpc>
                <a:spcPts val="3030"/>
              </a:lnSpc>
              <a:spcBef>
                <a:spcPts val="665"/>
              </a:spcBef>
              <a:buClr>
                <a:srgbClr val="C0504D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contents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modified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deleted,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new  elements can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be</a:t>
            </a:r>
            <a:r>
              <a:rPr sz="2800" spc="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created.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250" y="284157"/>
            <a:ext cx="63957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1d </a:t>
            </a:r>
            <a:r>
              <a:rPr sz="4400" u="none" spc="-10" dirty="0"/>
              <a:t>(Form</a:t>
            </a:r>
            <a:r>
              <a:rPr sz="4400" u="none" spc="-30" dirty="0"/>
              <a:t> </a:t>
            </a:r>
            <a:r>
              <a:rPr sz="4400" u="none" spc="-15" dirty="0"/>
              <a:t>Selectors)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4326312"/>
          <a:ext cx="8229596" cy="1957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85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1912620">
                        <a:lnSpc>
                          <a:spcPts val="1880"/>
                        </a:lnSpc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sz="16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1272540">
                        <a:lnSpc>
                          <a:spcPts val="1880"/>
                        </a:lnSpc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jQuery</a:t>
                      </a:r>
                      <a:r>
                        <a:rPr sz="16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selectors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929">
                <a:tc>
                  <a:txBody>
                    <a:bodyPr/>
                    <a:lstStyle/>
                    <a:p>
                      <a:pPr marL="525145">
                        <a:lnSpc>
                          <a:spcPts val="1775"/>
                        </a:lnSpc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Name 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Phone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775"/>
                        </a:lnSpc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$(":text")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$("[type=text]")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marL="608965">
                        <a:lnSpc>
                          <a:spcPts val="1814"/>
                        </a:lnSpc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6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814"/>
                        </a:lnSpc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$("[name=custName]")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155">
                <a:tc rowSpan="2">
                  <a:txBody>
                    <a:bodyPr/>
                    <a:lstStyle/>
                    <a:p>
                      <a:pPr marL="525780">
                        <a:lnSpc>
                          <a:spcPts val="183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Male and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Female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820"/>
                        </a:lnSpc>
                      </a:pPr>
                      <a:r>
                        <a:rPr sz="1600" spc="10" dirty="0">
                          <a:latin typeface="Calibri"/>
                          <a:cs typeface="Calibri"/>
                        </a:rPr>
                        <a:t>$(":radio"), 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$("[type=radio]")</a:t>
                      </a:r>
                      <a:r>
                        <a:rPr sz="16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20"/>
                        </a:lnSpc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$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[na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me=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nd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]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713">
                <a:tc rowSpan="3">
                  <a:txBody>
                    <a:bodyPr/>
                    <a:lstStyle/>
                    <a:p>
                      <a:pPr marL="525780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Badminton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Swimming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820"/>
                        </a:lnSpc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$(":checkbox:checked"),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ts val="1820"/>
                        </a:lnSpc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$("[name=hobbies]:checked")</a:t>
                      </a:r>
                      <a:r>
                        <a:rPr sz="16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825"/>
                        </a:lnSpc>
                      </a:pPr>
                      <a:r>
                        <a:rPr sz="1600" spc="15" dirty="0">
                          <a:latin typeface="Calibri"/>
                          <a:cs typeface="Calibri"/>
                        </a:rPr>
                        <a:t>$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[t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e=c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x]: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ec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"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4009" y="1253724"/>
            <a:ext cx="6528434" cy="27736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600"/>
              </a:lnSpc>
            </a:pPr>
            <a:r>
              <a:rPr sz="1400" spc="-5" dirty="0">
                <a:latin typeface="Calibri"/>
                <a:cs typeface="Calibri"/>
              </a:rPr>
              <a:t>&lt;p&gt;Customer Name:&lt;input </a:t>
            </a:r>
            <a:r>
              <a:rPr sz="1400" spc="-10" dirty="0">
                <a:latin typeface="Calibri"/>
                <a:cs typeface="Calibri"/>
              </a:rPr>
              <a:t>type="text" </a:t>
            </a:r>
            <a:r>
              <a:rPr sz="1400" spc="-5" dirty="0">
                <a:latin typeface="Calibri"/>
                <a:cs typeface="Calibri"/>
              </a:rPr>
              <a:t>name="custName" value="John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Smith"/&gt;</a:t>
            </a:r>
            <a:endParaRPr sz="1400" dirty="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&lt;p&gt;Phone:&lt;input </a:t>
            </a:r>
            <a:r>
              <a:rPr sz="1400" spc="-10" dirty="0">
                <a:latin typeface="Calibri"/>
                <a:cs typeface="Calibri"/>
              </a:rPr>
              <a:t>type="text" </a:t>
            </a:r>
            <a:r>
              <a:rPr sz="1400" spc="-5" dirty="0">
                <a:latin typeface="Calibri"/>
                <a:cs typeface="Calibri"/>
              </a:rPr>
              <a:t>name="phone"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value="12345678"/&gt;</a:t>
            </a:r>
            <a:endParaRPr sz="1400" dirty="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&lt;/p&gt;</a:t>
            </a:r>
            <a:endParaRPr sz="1400" dirty="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&lt;p&gt;Gender</a:t>
            </a:r>
            <a:endParaRPr sz="1400" dirty="0">
              <a:latin typeface="Calibri"/>
              <a:cs typeface="Calibri"/>
            </a:endParaRPr>
          </a:p>
          <a:p>
            <a:pPr marL="34544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&lt;input type="radio" name="gender" value="M" </a:t>
            </a:r>
            <a:r>
              <a:rPr sz="1400" spc="-10" dirty="0">
                <a:latin typeface="Calibri"/>
                <a:cs typeface="Calibri"/>
              </a:rPr>
              <a:t>checked/&gt;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Male</a:t>
            </a:r>
            <a:endParaRPr sz="1400" dirty="0">
              <a:latin typeface="Calibri"/>
              <a:cs typeface="Calibri"/>
            </a:endParaRPr>
          </a:p>
          <a:p>
            <a:pPr marL="34544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&lt;input type="radio" name="gender" value="F" /&gt;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Female</a:t>
            </a:r>
            <a:endParaRPr sz="1400" dirty="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&lt;/p&gt;</a:t>
            </a:r>
            <a:endParaRPr sz="1400" dirty="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&lt;p&gt;Hobbies</a:t>
            </a:r>
            <a:endParaRPr sz="1400" dirty="0">
              <a:latin typeface="Calibri"/>
              <a:cs typeface="Calibri"/>
            </a:endParaRPr>
          </a:p>
          <a:p>
            <a:pPr marL="38544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&lt;input type="checkbox" name="hobbies" </a:t>
            </a:r>
            <a:r>
              <a:rPr sz="1400" spc="-10" dirty="0">
                <a:latin typeface="Calibri"/>
                <a:cs typeface="Calibri"/>
              </a:rPr>
              <a:t>value="badminton" </a:t>
            </a:r>
            <a:r>
              <a:rPr sz="1400" spc="-15" dirty="0">
                <a:latin typeface="Calibri"/>
                <a:cs typeface="Calibri"/>
              </a:rPr>
              <a:t>checked/&gt;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Badminton</a:t>
            </a:r>
            <a:endParaRPr sz="1400" dirty="0">
              <a:latin typeface="Calibri"/>
              <a:cs typeface="Calibri"/>
            </a:endParaRPr>
          </a:p>
          <a:p>
            <a:pPr marL="38544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&lt;input type="checkbox" name="hobbies" value="swimming" </a:t>
            </a:r>
            <a:r>
              <a:rPr sz="1400" spc="-15" dirty="0">
                <a:latin typeface="Calibri"/>
                <a:cs typeface="Calibri"/>
              </a:rPr>
              <a:t>checked/&gt;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Swimming</a:t>
            </a:r>
            <a:endParaRPr sz="1400" dirty="0">
              <a:latin typeface="Calibri"/>
              <a:cs typeface="Calibri"/>
            </a:endParaRPr>
          </a:p>
          <a:p>
            <a:pPr marL="38544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&lt;input type="checkbox" name="hobbies" </a:t>
            </a:r>
            <a:r>
              <a:rPr sz="1400" spc="-10" dirty="0">
                <a:latin typeface="Calibri"/>
                <a:cs typeface="Calibri"/>
              </a:rPr>
              <a:t>value="basketball" </a:t>
            </a:r>
            <a:r>
              <a:rPr sz="1400" spc="-5" dirty="0">
                <a:latin typeface="Calibri"/>
                <a:cs typeface="Calibri"/>
              </a:rPr>
              <a:t>/&gt;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Basketball</a:t>
            </a:r>
            <a:endParaRPr sz="1400" dirty="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&lt;/p&gt;</a:t>
            </a:r>
            <a:endParaRPr sz="1400" dirty="0">
              <a:latin typeface="Calibri"/>
              <a:cs typeface="Calibri"/>
            </a:endParaRPr>
          </a:p>
          <a:p>
            <a:pPr marL="6794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&lt;p&gt;&lt;input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type="submit"/&gt;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7488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SG" sz="4400" b="1" spc="-5" dirty="0">
                <a:latin typeface="Calibri"/>
                <a:cs typeface="Calibri"/>
              </a:rPr>
              <a:t>jQuery </a:t>
            </a:r>
            <a:r>
              <a:rPr sz="4400" b="1" u="none" dirty="0"/>
              <a:t>HTML/CSS</a:t>
            </a:r>
            <a:r>
              <a:rPr sz="4400" b="1" u="none" spc="-75" dirty="0"/>
              <a:t> </a:t>
            </a:r>
            <a:r>
              <a:rPr sz="4400" b="1" u="none" spc="-5" dirty="0"/>
              <a:t>methods</a:t>
            </a:r>
            <a:endParaRPr sz="4400" b="1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0190"/>
              </p:ext>
            </p:extLst>
          </p:nvPr>
        </p:nvGraphicFramePr>
        <p:xfrm>
          <a:off x="676037" y="1194663"/>
          <a:ext cx="7983855" cy="4888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81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1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2"/>
                        </a:rPr>
                        <a:t>addClass()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Adds one or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class names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 selected</a:t>
                      </a:r>
                      <a:r>
                        <a:rPr sz="16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3"/>
                        </a:rPr>
                        <a:t>append()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Inserts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at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the end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1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4"/>
                        </a:rPr>
                        <a:t>css()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Sets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one or </a:t>
                      </a:r>
                      <a:r>
                        <a:rPr sz="1600" spc="-1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more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style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properties </a:t>
                      </a:r>
                      <a:r>
                        <a:rPr sz="1600" spc="-1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for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600" spc="24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elements</a:t>
                      </a:r>
                      <a:endParaRPr sz="16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5"/>
                        </a:rPr>
                        <a:t>html()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Sets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600" spc="12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elements</a:t>
                      </a:r>
                      <a:endParaRPr sz="16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1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6"/>
                        </a:rPr>
                        <a:t>prepend()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Inserts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content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at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the beginning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7"/>
                        </a:rPr>
                        <a:t>removeClass()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Removes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one or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more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classes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from selected</a:t>
                      </a:r>
                      <a:r>
                        <a:rPr sz="16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1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8"/>
                        </a:rPr>
                        <a:t>text()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Sets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text content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6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3232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u="heavy" spc="-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9"/>
                        </a:rPr>
                        <a:t>toggleClass()</a:t>
                      </a:r>
                      <a:endParaRPr sz="160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32460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sz="16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Toggles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between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adding/removing one or </a:t>
                      </a:r>
                      <a:r>
                        <a:rPr sz="1600" spc="-1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more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classes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from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selected 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elements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3233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6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onsolas" panose="020B0609020204030204" pitchFamily="49" charset="0"/>
                          <a:cs typeface="Calibri"/>
                          <a:hlinkClick r:id="rId10"/>
                        </a:rPr>
                        <a:t>val()</a:t>
                      </a:r>
                      <a:endParaRPr sz="16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684530">
                        <a:lnSpc>
                          <a:spcPct val="114999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Sets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value attribute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of the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selected </a:t>
                      </a:r>
                      <a:r>
                        <a:rPr sz="16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elements </a:t>
                      </a:r>
                      <a:r>
                        <a:rPr sz="1600" spc="-1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(for form  </a:t>
                      </a:r>
                      <a:r>
                        <a:rPr sz="1600" spc="-1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elements)</a:t>
                      </a:r>
                      <a:endParaRPr sz="16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1127" y="5967235"/>
            <a:ext cx="526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  <a:hlinkClick r:id="rId11"/>
              </a:rPr>
              <a:t>http://www.w3schools.com/jquery/jquery_ref_html.asp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40" y="1028700"/>
            <a:ext cx="8780145" cy="5511165"/>
            <a:chOff x="205740" y="1028700"/>
            <a:chExt cx="8780145" cy="5511165"/>
          </a:xfrm>
        </p:grpSpPr>
        <p:sp>
          <p:nvSpPr>
            <p:cNvPr id="3" name="object 3"/>
            <p:cNvSpPr/>
            <p:nvPr/>
          </p:nvSpPr>
          <p:spPr>
            <a:xfrm>
              <a:off x="214884" y="1037844"/>
              <a:ext cx="6009131" cy="52806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0312" y="1033272"/>
              <a:ext cx="6018530" cy="5290185"/>
            </a:xfrm>
            <a:custGeom>
              <a:avLst/>
              <a:gdLst/>
              <a:ahLst/>
              <a:cxnLst/>
              <a:rect l="l" t="t" r="r" b="b"/>
              <a:pathLst>
                <a:path w="6018530" h="5290185">
                  <a:moveTo>
                    <a:pt x="0" y="0"/>
                  </a:moveTo>
                  <a:lnTo>
                    <a:pt x="6018276" y="0"/>
                  </a:lnTo>
                  <a:lnTo>
                    <a:pt x="6018276" y="5289804"/>
                  </a:lnTo>
                  <a:lnTo>
                    <a:pt x="0" y="528980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9022" y="4031742"/>
              <a:ext cx="487680" cy="573405"/>
            </a:xfrm>
            <a:custGeom>
              <a:avLst/>
              <a:gdLst/>
              <a:ahLst/>
              <a:cxnLst/>
              <a:rect l="l" t="t" r="r" b="b"/>
              <a:pathLst>
                <a:path w="487679" h="573404">
                  <a:moveTo>
                    <a:pt x="487299" y="0"/>
                  </a:moveTo>
                  <a:lnTo>
                    <a:pt x="0" y="572922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29021" y="4505659"/>
              <a:ext cx="95250" cy="99060"/>
            </a:xfrm>
            <a:custGeom>
              <a:avLst/>
              <a:gdLst/>
              <a:ahLst/>
              <a:cxnLst/>
              <a:rect l="l" t="t" r="r" b="b"/>
              <a:pathLst>
                <a:path w="95250" h="99060">
                  <a:moveTo>
                    <a:pt x="17678" y="0"/>
                  </a:moveTo>
                  <a:lnTo>
                    <a:pt x="0" y="98996"/>
                  </a:lnTo>
                  <a:lnTo>
                    <a:pt x="94881" y="65659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1660" y="4625352"/>
              <a:ext cx="3314699" cy="19049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57087" y="4620767"/>
              <a:ext cx="3324225" cy="1914525"/>
            </a:xfrm>
            <a:custGeom>
              <a:avLst/>
              <a:gdLst/>
              <a:ahLst/>
              <a:cxnLst/>
              <a:rect l="l" t="t" r="r" b="b"/>
              <a:pathLst>
                <a:path w="3324225" h="1914525">
                  <a:moveTo>
                    <a:pt x="0" y="0"/>
                  </a:moveTo>
                  <a:lnTo>
                    <a:pt x="3323844" y="0"/>
                  </a:lnTo>
                  <a:lnTo>
                    <a:pt x="3323844" y="1914143"/>
                  </a:lnTo>
                  <a:lnTo>
                    <a:pt x="0" y="1914143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39793" y="284157"/>
            <a:ext cx="22625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</a:t>
            </a:r>
            <a:r>
              <a:rPr sz="4400" u="none" spc="-80" dirty="0"/>
              <a:t> </a:t>
            </a:r>
            <a:r>
              <a:rPr sz="4400" u="none" dirty="0"/>
              <a:t>2</a:t>
            </a:r>
            <a:endParaRPr sz="4400"/>
          </a:p>
        </p:txBody>
      </p:sp>
      <p:grpSp>
        <p:nvGrpSpPr>
          <p:cNvPr id="10" name="object 10"/>
          <p:cNvGrpSpPr/>
          <p:nvPr/>
        </p:nvGrpSpPr>
        <p:grpSpPr>
          <a:xfrm>
            <a:off x="6282966" y="1726692"/>
            <a:ext cx="657225" cy="275590"/>
            <a:chOff x="6282966" y="1726692"/>
            <a:chExt cx="657225" cy="275590"/>
          </a:xfrm>
        </p:grpSpPr>
        <p:sp>
          <p:nvSpPr>
            <p:cNvPr id="11" name="object 11"/>
            <p:cNvSpPr/>
            <p:nvPr/>
          </p:nvSpPr>
          <p:spPr>
            <a:xfrm>
              <a:off x="6297447" y="1741170"/>
              <a:ext cx="628015" cy="228600"/>
            </a:xfrm>
            <a:custGeom>
              <a:avLst/>
              <a:gdLst/>
              <a:ahLst/>
              <a:cxnLst/>
              <a:rect l="l" t="t" r="r" b="b"/>
              <a:pathLst>
                <a:path w="628015" h="228600">
                  <a:moveTo>
                    <a:pt x="627913" y="0"/>
                  </a:moveTo>
                  <a:lnTo>
                    <a:pt x="0" y="228117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97444" y="1891990"/>
              <a:ext cx="99060" cy="95250"/>
            </a:xfrm>
            <a:custGeom>
              <a:avLst/>
              <a:gdLst/>
              <a:ahLst/>
              <a:cxnLst/>
              <a:rect l="l" t="t" r="r" b="b"/>
              <a:pathLst>
                <a:path w="99060" h="95250">
                  <a:moveTo>
                    <a:pt x="64338" y="0"/>
                  </a:moveTo>
                  <a:lnTo>
                    <a:pt x="0" y="77292"/>
                  </a:lnTo>
                  <a:lnTo>
                    <a:pt x="98945" y="95250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81538" y="1435417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HTML page  with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jQuery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8890" y="3125142"/>
            <a:ext cx="1443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33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  </a:t>
            </a:r>
            <a:r>
              <a:rPr sz="1800" spc="-10" dirty="0">
                <a:latin typeface="Calibri"/>
                <a:cs typeface="Calibri"/>
              </a:rPr>
              <a:t>displayed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on 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browser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713" y="284157"/>
            <a:ext cx="253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</a:t>
            </a:r>
            <a:r>
              <a:rPr sz="4400" u="none" spc="-80" dirty="0"/>
              <a:t> </a:t>
            </a:r>
            <a:r>
              <a:rPr sz="4400" u="none" dirty="0"/>
              <a:t>2a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56833"/>
            <a:ext cx="3058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exercise2a.html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1100" y="4765547"/>
            <a:ext cx="923925" cy="1598930"/>
            <a:chOff x="1181100" y="4765547"/>
            <a:chExt cx="923925" cy="1598930"/>
          </a:xfrm>
        </p:grpSpPr>
        <p:sp>
          <p:nvSpPr>
            <p:cNvPr id="5" name="object 5"/>
            <p:cNvSpPr/>
            <p:nvPr/>
          </p:nvSpPr>
          <p:spPr>
            <a:xfrm>
              <a:off x="1190244" y="4774691"/>
              <a:ext cx="905255" cy="1580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5672" y="4770119"/>
              <a:ext cx="914400" cy="1590040"/>
            </a:xfrm>
            <a:custGeom>
              <a:avLst/>
              <a:gdLst/>
              <a:ahLst/>
              <a:cxnLst/>
              <a:rect l="l" t="t" r="r" b="b"/>
              <a:pathLst>
                <a:path w="914400" h="1590039">
                  <a:moveTo>
                    <a:pt x="0" y="0"/>
                  </a:moveTo>
                  <a:lnTo>
                    <a:pt x="914400" y="0"/>
                  </a:lnTo>
                  <a:lnTo>
                    <a:pt x="914400" y="1589531"/>
                  </a:lnTo>
                  <a:lnTo>
                    <a:pt x="0" y="158953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66700" y="1688592"/>
            <a:ext cx="8534400" cy="4802505"/>
            <a:chOff x="266700" y="1688592"/>
            <a:chExt cx="8534400" cy="4802505"/>
          </a:xfrm>
        </p:grpSpPr>
        <p:sp>
          <p:nvSpPr>
            <p:cNvPr id="8" name="object 8"/>
            <p:cNvSpPr/>
            <p:nvPr/>
          </p:nvSpPr>
          <p:spPr>
            <a:xfrm>
              <a:off x="266700" y="1688592"/>
              <a:ext cx="4878323" cy="29443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6976" y="3953256"/>
              <a:ext cx="5554979" cy="2528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2404" y="3948683"/>
              <a:ext cx="5564505" cy="2537460"/>
            </a:xfrm>
            <a:custGeom>
              <a:avLst/>
              <a:gdLst/>
              <a:ahLst/>
              <a:cxnLst/>
              <a:rect l="l" t="t" r="r" b="b"/>
              <a:pathLst>
                <a:path w="5564505" h="2537460">
                  <a:moveTo>
                    <a:pt x="0" y="0"/>
                  </a:moveTo>
                  <a:lnTo>
                    <a:pt x="5564124" y="0"/>
                  </a:lnTo>
                  <a:lnTo>
                    <a:pt x="5564124" y="2537460"/>
                  </a:lnTo>
                  <a:lnTo>
                    <a:pt x="0" y="25374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2461" y="5439917"/>
              <a:ext cx="940435" cy="330835"/>
            </a:xfrm>
            <a:custGeom>
              <a:avLst/>
              <a:gdLst/>
              <a:ahLst/>
              <a:cxnLst/>
              <a:rect l="l" t="t" r="r" b="b"/>
              <a:pathLst>
                <a:path w="940435" h="330835">
                  <a:moveTo>
                    <a:pt x="774954" y="0"/>
                  </a:moveTo>
                  <a:lnTo>
                    <a:pt x="774954" y="82677"/>
                  </a:lnTo>
                  <a:lnTo>
                    <a:pt x="0" y="82677"/>
                  </a:lnTo>
                  <a:lnTo>
                    <a:pt x="0" y="248031"/>
                  </a:lnTo>
                  <a:lnTo>
                    <a:pt x="774954" y="248031"/>
                  </a:lnTo>
                  <a:lnTo>
                    <a:pt x="774954" y="330708"/>
                  </a:lnTo>
                  <a:lnTo>
                    <a:pt x="940308" y="165354"/>
                  </a:lnTo>
                  <a:lnTo>
                    <a:pt x="77495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2461" y="5439917"/>
              <a:ext cx="940435" cy="330835"/>
            </a:xfrm>
            <a:custGeom>
              <a:avLst/>
              <a:gdLst/>
              <a:ahLst/>
              <a:cxnLst/>
              <a:rect l="l" t="t" r="r" b="b"/>
              <a:pathLst>
                <a:path w="940435" h="330835">
                  <a:moveTo>
                    <a:pt x="0" y="82677"/>
                  </a:moveTo>
                  <a:lnTo>
                    <a:pt x="774954" y="82677"/>
                  </a:lnTo>
                  <a:lnTo>
                    <a:pt x="774954" y="0"/>
                  </a:lnTo>
                  <a:lnTo>
                    <a:pt x="940308" y="165354"/>
                  </a:lnTo>
                  <a:lnTo>
                    <a:pt x="774954" y="330708"/>
                  </a:lnTo>
                  <a:lnTo>
                    <a:pt x="774954" y="248031"/>
                  </a:lnTo>
                  <a:lnTo>
                    <a:pt x="0" y="248031"/>
                  </a:lnTo>
                  <a:lnTo>
                    <a:pt x="0" y="82677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832" y="1377984"/>
            <a:ext cx="3990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spc="-5" dirty="0">
                <a:latin typeface="Calibri"/>
                <a:cs typeface="Calibri"/>
              </a:rPr>
              <a:t>“Hi!”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green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colour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832" y="2475265"/>
            <a:ext cx="308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paragraphs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italic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832" y="3572544"/>
            <a:ext cx="7379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2px </a:t>
            </a:r>
            <a:r>
              <a:rPr sz="2400" spc="-5" dirty="0">
                <a:latin typeface="Calibri"/>
                <a:cs typeface="Calibri"/>
              </a:rPr>
              <a:t>solid </a:t>
            </a:r>
            <a:r>
              <a:rPr sz="2400" spc="-10" dirty="0">
                <a:latin typeface="Calibri"/>
                <a:cs typeface="Calibri"/>
              </a:rPr>
              <a:t>green border around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832" y="4669825"/>
            <a:ext cx="6565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colour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“First </a:t>
            </a:r>
            <a:r>
              <a:rPr sz="2400" spc="-5" dirty="0">
                <a:latin typeface="Calibri"/>
                <a:cs typeface="Calibri"/>
              </a:rPr>
              <a:t>Line”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black  </a:t>
            </a:r>
            <a:r>
              <a:rPr sz="2400" spc="-15" dirty="0">
                <a:latin typeface="Calibri"/>
                <a:cs typeface="Calibri"/>
              </a:rPr>
              <a:t>(remove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73382" y="284157"/>
            <a:ext cx="4796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2a </a:t>
            </a:r>
            <a:r>
              <a:rPr sz="4400" u="none" dirty="0"/>
              <a:t>-</a:t>
            </a:r>
            <a:r>
              <a:rPr sz="4400" u="none" spc="-40" dirty="0"/>
              <a:t> </a:t>
            </a:r>
            <a:r>
              <a:rPr sz="4400" u="none" dirty="0"/>
              <a:t>solution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908303" y="1882140"/>
            <a:ext cx="3493007" cy="541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8408" y="1952244"/>
            <a:ext cx="3352800" cy="40132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libri"/>
                <a:cs typeface="Calibri"/>
              </a:rPr>
              <a:t>$('#hello').addClass('green');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7260" y="2935223"/>
            <a:ext cx="4264151" cy="541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7363" y="3005327"/>
            <a:ext cx="4124325" cy="40132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4"/>
              </a:spcBef>
            </a:pPr>
            <a:r>
              <a:rPr sz="2000" spc="-5" dirty="0">
                <a:latin typeface="Calibri"/>
                <a:cs typeface="Calibri"/>
              </a:rPr>
              <a:t>$("p").css("font-style",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"italic");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4024" y="4029455"/>
            <a:ext cx="4739639" cy="541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4127" y="4099559"/>
            <a:ext cx="4599940" cy="401320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libri"/>
                <a:cs typeface="Calibri"/>
              </a:rPr>
              <a:t>$(".red").css("border", </a:t>
            </a:r>
            <a:r>
              <a:rPr sz="2000" spc="-10" dirty="0">
                <a:latin typeface="Calibri"/>
                <a:cs typeface="Calibri"/>
              </a:rPr>
              <a:t>"2px </a:t>
            </a:r>
            <a:r>
              <a:rPr sz="2000" spc="-5" dirty="0">
                <a:latin typeface="Calibri"/>
                <a:cs typeface="Calibri"/>
              </a:rPr>
              <a:t>solid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green");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2980" y="5533644"/>
            <a:ext cx="4218431" cy="539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3083" y="5603747"/>
            <a:ext cx="4078604" cy="39941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Calibri"/>
                <a:cs typeface="Calibri"/>
              </a:rPr>
              <a:t>$("#message").removeClass("red");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3832" y="1377984"/>
            <a:ext cx="4764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Append </a:t>
            </a:r>
            <a:r>
              <a:rPr sz="2400" spc="-25" dirty="0">
                <a:latin typeface="Calibri"/>
                <a:cs typeface="Calibri"/>
              </a:rPr>
              <a:t>“John </a:t>
            </a:r>
            <a:r>
              <a:rPr sz="2400" dirty="0">
                <a:latin typeface="Calibri"/>
                <a:cs typeface="Calibri"/>
              </a:rPr>
              <a:t>Smith” </a:t>
            </a:r>
            <a:r>
              <a:rPr sz="2400" spc="-15" dirty="0">
                <a:latin typeface="Calibri"/>
                <a:cs typeface="Calibri"/>
              </a:rPr>
              <a:t>to “First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832" y="2841025"/>
            <a:ext cx="7422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Prepend </a:t>
            </a:r>
            <a:r>
              <a:rPr sz="2400" dirty="0">
                <a:latin typeface="Calibri"/>
                <a:cs typeface="Calibri"/>
              </a:rPr>
              <a:t>“Hello </a:t>
            </a:r>
            <a:r>
              <a:rPr sz="2400" spc="-20" dirty="0">
                <a:latin typeface="Calibri"/>
                <a:cs typeface="Calibri"/>
              </a:rPr>
              <a:t>World”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first,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third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3382" y="284157"/>
            <a:ext cx="4796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2a </a:t>
            </a:r>
            <a:r>
              <a:rPr sz="4400" u="none" dirty="0"/>
              <a:t>-</a:t>
            </a:r>
            <a:r>
              <a:rPr sz="4400" u="none" spc="-40" dirty="0"/>
              <a:t> </a:t>
            </a:r>
            <a:r>
              <a:rPr sz="4400" u="none" dirty="0"/>
              <a:t>solution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908303" y="1987295"/>
            <a:ext cx="462075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8408" y="2057400"/>
            <a:ext cx="4480560" cy="39941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Calibri"/>
                <a:cs typeface="Calibri"/>
              </a:rPr>
              <a:t>$('#message').append(" John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Smith");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8303" y="3409188"/>
            <a:ext cx="3829811" cy="539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8408" y="3479291"/>
            <a:ext cx="3689985" cy="39941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000" spc="-5" dirty="0">
                <a:latin typeface="Calibri"/>
                <a:cs typeface="Calibri"/>
              </a:rPr>
              <a:t>$('p').prepend("Hello </a:t>
            </a:r>
            <a:r>
              <a:rPr sz="2000" spc="-20" dirty="0">
                <a:latin typeface="Calibri"/>
                <a:cs typeface="Calibri"/>
              </a:rPr>
              <a:t>World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3522" y="284157"/>
            <a:ext cx="2556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</a:t>
            </a:r>
            <a:r>
              <a:rPr sz="4400" u="none" spc="-80" dirty="0"/>
              <a:t> </a:t>
            </a:r>
            <a:r>
              <a:rPr sz="4400" u="none" dirty="0"/>
              <a:t>2b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56833"/>
            <a:ext cx="3071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exercise2b.html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660" y="1746504"/>
            <a:ext cx="8481060" cy="4558665"/>
            <a:chOff x="327660" y="1746504"/>
            <a:chExt cx="8481060" cy="4558665"/>
          </a:xfrm>
        </p:grpSpPr>
        <p:sp>
          <p:nvSpPr>
            <p:cNvPr id="5" name="object 5"/>
            <p:cNvSpPr/>
            <p:nvPr/>
          </p:nvSpPr>
          <p:spPr>
            <a:xfrm>
              <a:off x="327660" y="1746504"/>
              <a:ext cx="7011923" cy="32080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4776" y="4448555"/>
              <a:ext cx="4114799" cy="1847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0204" y="4443983"/>
              <a:ext cx="4124325" cy="1856739"/>
            </a:xfrm>
            <a:custGeom>
              <a:avLst/>
              <a:gdLst/>
              <a:ahLst/>
              <a:cxnLst/>
              <a:rect l="l" t="t" r="r" b="b"/>
              <a:pathLst>
                <a:path w="4124325" h="1856739">
                  <a:moveTo>
                    <a:pt x="0" y="0"/>
                  </a:moveTo>
                  <a:lnTo>
                    <a:pt x="4123944" y="0"/>
                  </a:lnTo>
                  <a:lnTo>
                    <a:pt x="4123944" y="1856232"/>
                  </a:lnTo>
                  <a:lnTo>
                    <a:pt x="0" y="185623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1287" y="5009332"/>
              <a:ext cx="2828920" cy="10632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856" y="4949951"/>
              <a:ext cx="2936875" cy="1203960"/>
            </a:xfrm>
            <a:custGeom>
              <a:avLst/>
              <a:gdLst/>
              <a:ahLst/>
              <a:cxnLst/>
              <a:rect l="l" t="t" r="r" b="b"/>
              <a:pathLst>
                <a:path w="2936875" h="1203960">
                  <a:moveTo>
                    <a:pt x="0" y="0"/>
                  </a:moveTo>
                  <a:lnTo>
                    <a:pt x="2936747" y="0"/>
                  </a:lnTo>
                  <a:lnTo>
                    <a:pt x="2936747" y="1203960"/>
                  </a:lnTo>
                  <a:lnTo>
                    <a:pt x="0" y="120396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81577" y="5552695"/>
              <a:ext cx="1203960" cy="330835"/>
            </a:xfrm>
            <a:custGeom>
              <a:avLst/>
              <a:gdLst/>
              <a:ahLst/>
              <a:cxnLst/>
              <a:rect l="l" t="t" r="r" b="b"/>
              <a:pathLst>
                <a:path w="1203960" h="330835">
                  <a:moveTo>
                    <a:pt x="1038606" y="0"/>
                  </a:moveTo>
                  <a:lnTo>
                    <a:pt x="1038606" y="82676"/>
                  </a:lnTo>
                  <a:lnTo>
                    <a:pt x="0" y="82676"/>
                  </a:lnTo>
                  <a:lnTo>
                    <a:pt x="0" y="248030"/>
                  </a:lnTo>
                  <a:lnTo>
                    <a:pt x="1038606" y="248030"/>
                  </a:lnTo>
                  <a:lnTo>
                    <a:pt x="1038606" y="330707"/>
                  </a:lnTo>
                  <a:lnTo>
                    <a:pt x="1203960" y="165353"/>
                  </a:lnTo>
                  <a:lnTo>
                    <a:pt x="103860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1577" y="5552695"/>
              <a:ext cx="1203960" cy="330835"/>
            </a:xfrm>
            <a:custGeom>
              <a:avLst/>
              <a:gdLst/>
              <a:ahLst/>
              <a:cxnLst/>
              <a:rect l="l" t="t" r="r" b="b"/>
              <a:pathLst>
                <a:path w="1203960" h="330835">
                  <a:moveTo>
                    <a:pt x="0" y="82676"/>
                  </a:moveTo>
                  <a:lnTo>
                    <a:pt x="1038606" y="82676"/>
                  </a:lnTo>
                  <a:lnTo>
                    <a:pt x="1038606" y="0"/>
                  </a:lnTo>
                  <a:lnTo>
                    <a:pt x="1203960" y="165353"/>
                  </a:lnTo>
                  <a:lnTo>
                    <a:pt x="1038606" y="330707"/>
                  </a:lnTo>
                  <a:lnTo>
                    <a:pt x="1038606" y="248030"/>
                  </a:lnTo>
                  <a:lnTo>
                    <a:pt x="0" y="248030"/>
                  </a:lnTo>
                  <a:lnTo>
                    <a:pt x="0" y="8267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666" y="284157"/>
            <a:ext cx="48221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spc="-5" dirty="0"/>
              <a:t>2b </a:t>
            </a:r>
            <a:r>
              <a:rPr sz="4400" u="none" dirty="0"/>
              <a:t>-</a:t>
            </a:r>
            <a:r>
              <a:rPr sz="4400" u="none" spc="-45" dirty="0"/>
              <a:t> </a:t>
            </a:r>
            <a:r>
              <a:rPr sz="4400" u="none" dirty="0"/>
              <a:t>solution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08303" y="1882139"/>
            <a:ext cx="5221223" cy="1772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8408" y="1952244"/>
            <a:ext cx="5081270" cy="163258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libri"/>
                <a:cs typeface="Calibri"/>
              </a:rPr>
              <a:t>$(".title").css("font-weight",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"bold");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$(".title").css("border", </a:t>
            </a:r>
            <a:r>
              <a:rPr sz="2000" spc="-10" dirty="0">
                <a:latin typeface="Calibri"/>
                <a:cs typeface="Calibri"/>
              </a:rPr>
              <a:t>"3px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solid");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$("p").prepend(“&lt;i&gt;</a:t>
            </a:r>
            <a:r>
              <a:rPr sz="2000" i="1" spc="-5" dirty="0">
                <a:latin typeface="Calibri"/>
                <a:cs typeface="Calibri"/>
              </a:rPr>
              <a:t>free&lt;/i&gt;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");</a:t>
            </a:r>
            <a:endParaRPr sz="2000">
              <a:latin typeface="Calibri"/>
              <a:cs typeface="Calibri"/>
            </a:endParaRPr>
          </a:p>
          <a:p>
            <a:pPr marL="91440" marR="12217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$("#sub").html("For guests, &lt;br/&gt;we  </a:t>
            </a:r>
            <a:r>
              <a:rPr sz="2000" spc="-10" dirty="0">
                <a:latin typeface="Calibri"/>
                <a:cs typeface="Calibri"/>
              </a:rPr>
              <a:t>provide:");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2478" y="284157"/>
            <a:ext cx="24993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sz="4400" u="none" spc="-25" dirty="0"/>
              <a:t>Exercise</a:t>
            </a:r>
            <a:r>
              <a:rPr lang="en-SG" sz="4400" u="none" spc="-80" dirty="0"/>
              <a:t> </a:t>
            </a:r>
            <a:r>
              <a:rPr lang="en-SG" sz="4400" u="none" dirty="0"/>
              <a:t>2c</a:t>
            </a:r>
            <a:endParaRPr lang="en-SG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2D542-5F56-4538-AC23-19EF1D65F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11213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622" y="284157"/>
            <a:ext cx="4766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/>
              <a:t>Exercise </a:t>
            </a:r>
            <a:r>
              <a:rPr sz="4400" u="none" dirty="0"/>
              <a:t>2c -</a:t>
            </a:r>
            <a:r>
              <a:rPr sz="4400" u="none" spc="-50" dirty="0"/>
              <a:t> </a:t>
            </a:r>
            <a:r>
              <a:rPr sz="4400" u="none" dirty="0"/>
              <a:t>solution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08303" y="1472183"/>
            <a:ext cx="7146035" cy="4233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8408" y="1542288"/>
            <a:ext cx="7005955" cy="409384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spc="-10" dirty="0">
                <a:latin typeface="Calibri"/>
                <a:cs typeface="Calibri"/>
              </a:rPr>
              <a:t>$(".back").css("text-transform",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"uppercase");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$("ul").addClass("top");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$("ul </a:t>
            </a:r>
            <a:r>
              <a:rPr sz="2000" spc="-5" dirty="0">
                <a:latin typeface="Calibri"/>
                <a:cs typeface="Calibri"/>
              </a:rPr>
              <a:t>li").css("display",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"inline");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$("#friends a[href$='.com/']").css("color",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"#0087cc");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$("#friends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a").addClass("nav");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$("#social a:even").css("background-color",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"lightblue");</a:t>
            </a:r>
            <a:endParaRPr sz="20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$("#social a:odd").css("background-color",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"lightpink");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$("p:last").css("font-size",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"8px");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4954" y="284157"/>
            <a:ext cx="35153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/>
              <a:t>DOM</a:t>
            </a:r>
            <a:r>
              <a:rPr sz="4400" u="none" spc="-80" dirty="0"/>
              <a:t> </a:t>
            </a:r>
            <a:r>
              <a:rPr sz="4400" u="none" spc="-25" dirty="0"/>
              <a:t>Hierarchy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340309"/>
            <a:ext cx="9144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objects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0" dirty="0">
                <a:latin typeface="Calibri"/>
                <a:cs typeface="Calibri"/>
              </a:rPr>
              <a:t>organized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30" dirty="0">
                <a:latin typeface="Calibri"/>
                <a:cs typeface="Calibri"/>
              </a:rPr>
              <a:t>hierarchy.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hierarchical  structure </a:t>
            </a:r>
            <a:r>
              <a:rPr sz="2400" spc="-5" dirty="0">
                <a:latin typeface="Calibri"/>
                <a:cs typeface="Calibri"/>
              </a:rPr>
              <a:t>applies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organization </a:t>
            </a:r>
            <a:r>
              <a:rPr sz="2400" spc="-5" dirty="0">
                <a:latin typeface="Calibri"/>
                <a:cs typeface="Calibri"/>
              </a:rPr>
              <a:t>of objects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30" dirty="0">
                <a:latin typeface="Calibri"/>
                <a:cs typeface="Calibri"/>
              </a:rPr>
              <a:t>Web  </a:t>
            </a:r>
            <a:r>
              <a:rPr sz="2400" spc="-5" dirty="0">
                <a:latin typeface="Calibri"/>
                <a:cs typeface="Calibri"/>
              </a:rPr>
              <a:t>document.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7792" y="2487167"/>
            <a:ext cx="6196340" cy="3762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190" y="284157"/>
            <a:ext cx="4820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/>
              <a:t>jQuery </a:t>
            </a:r>
            <a:r>
              <a:rPr sz="4400" u="none" spc="-10" dirty="0"/>
              <a:t>Best</a:t>
            </a:r>
            <a:r>
              <a:rPr sz="4400" u="none" spc="-100" dirty="0"/>
              <a:t> </a:t>
            </a:r>
            <a:r>
              <a:rPr sz="4400" u="none" spc="-10" dirty="0"/>
              <a:t>Practices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94666" y="2781204"/>
            <a:ext cx="8649333" cy="32079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77850" indent="-342900">
              <a:lnSpc>
                <a:spcPts val="2400"/>
              </a:lnSpc>
              <a:spcBef>
                <a:spcPts val="675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pc="-5" dirty="0"/>
              <a:t>DO </a:t>
            </a:r>
            <a:r>
              <a:rPr spc="-30" dirty="0"/>
              <a:t>NOT </a:t>
            </a:r>
            <a:r>
              <a:rPr spc="-10" dirty="0"/>
              <a:t>use </a:t>
            </a:r>
            <a:r>
              <a:rPr dirty="0"/>
              <a:t>jQuery </a:t>
            </a:r>
            <a:r>
              <a:rPr spc="-15" dirty="0"/>
              <a:t>version </a:t>
            </a:r>
            <a:r>
              <a:rPr spc="-5" dirty="0"/>
              <a:t>2.x if </a:t>
            </a:r>
            <a:r>
              <a:rPr spc="-15" dirty="0"/>
              <a:t>you </a:t>
            </a:r>
            <a:r>
              <a:rPr spc="-5" dirty="0"/>
              <a:t>support </a:t>
            </a:r>
            <a:r>
              <a:rPr spc="-10" dirty="0"/>
              <a:t>Internet  Explorer</a:t>
            </a:r>
            <a:r>
              <a:rPr spc="-5" dirty="0"/>
              <a:t> </a:t>
            </a:r>
            <a:r>
              <a:rPr spc="-10" dirty="0"/>
              <a:t>6/7/8.</a:t>
            </a:r>
          </a:p>
          <a:p>
            <a:pPr marL="355600" marR="163195" indent="-342900">
              <a:lnSpc>
                <a:spcPts val="2400"/>
              </a:lnSpc>
              <a:spcBef>
                <a:spcPts val="600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pc="-15" dirty="0"/>
              <a:t>For </a:t>
            </a:r>
            <a:r>
              <a:rPr spc="-10" dirty="0"/>
              <a:t>new web-apps </a:t>
            </a:r>
            <a:r>
              <a:rPr spc="-5" dirty="0"/>
              <a:t>with no plugin </a:t>
            </a:r>
            <a:r>
              <a:rPr spc="-10" dirty="0"/>
              <a:t>compatibility </a:t>
            </a:r>
            <a:r>
              <a:rPr spc="-5" dirty="0"/>
              <a:t>issue, </a:t>
            </a:r>
            <a:r>
              <a:rPr spc="-10" dirty="0"/>
              <a:t>use  </a:t>
            </a:r>
            <a:r>
              <a:rPr spc="-5" dirty="0"/>
              <a:t>the </a:t>
            </a:r>
            <a:r>
              <a:rPr spc="-15" dirty="0"/>
              <a:t>latest </a:t>
            </a:r>
            <a:r>
              <a:rPr dirty="0"/>
              <a:t>jQuery</a:t>
            </a:r>
            <a:r>
              <a:rPr spc="30" dirty="0"/>
              <a:t> </a:t>
            </a:r>
            <a:r>
              <a:rPr spc="-15" dirty="0"/>
              <a:t>version.</a:t>
            </a:r>
          </a:p>
          <a:p>
            <a:pPr marL="355600" marR="765175" indent="-342900">
              <a:lnSpc>
                <a:spcPts val="2400"/>
              </a:lnSpc>
              <a:spcBef>
                <a:spcPts val="600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pc="-5" dirty="0"/>
              <a:t>When loading jQuery </a:t>
            </a:r>
            <a:r>
              <a:rPr spc="-15" dirty="0"/>
              <a:t>from </a:t>
            </a:r>
            <a:r>
              <a:rPr spc="-5" dirty="0"/>
              <a:t>CDN's, </a:t>
            </a:r>
            <a:r>
              <a:rPr spc="-20" dirty="0"/>
              <a:t>always </a:t>
            </a:r>
            <a:r>
              <a:rPr spc="-5" dirty="0"/>
              <a:t>specify </a:t>
            </a:r>
            <a:r>
              <a:rPr spc="-10" dirty="0"/>
              <a:t>the  </a:t>
            </a:r>
            <a:r>
              <a:rPr spc="-15" dirty="0"/>
              <a:t>complete version </a:t>
            </a:r>
            <a:r>
              <a:rPr spc="-5" dirty="0"/>
              <a:t>number </a:t>
            </a:r>
            <a:r>
              <a:rPr spc="-15" dirty="0"/>
              <a:t>you want to </a:t>
            </a:r>
            <a:r>
              <a:rPr spc="-5" dirty="0"/>
              <a:t>load  </a:t>
            </a:r>
            <a:r>
              <a:rPr spc="-10" dirty="0"/>
              <a:t>(Example: </a:t>
            </a:r>
            <a:r>
              <a:rPr i="1" spc="-5" dirty="0">
                <a:latin typeface="Calibri"/>
                <a:cs typeface="Calibri"/>
              </a:rPr>
              <a:t>1.11.0 </a:t>
            </a:r>
            <a:r>
              <a:rPr dirty="0"/>
              <a:t>as </a:t>
            </a:r>
            <a:r>
              <a:rPr spc="-5" dirty="0"/>
              <a:t>opposed </a:t>
            </a:r>
            <a:r>
              <a:rPr spc="-15" dirty="0"/>
              <a:t>to </a:t>
            </a:r>
            <a:r>
              <a:rPr i="1" spc="-5" dirty="0">
                <a:latin typeface="Calibri"/>
                <a:cs typeface="Calibri"/>
              </a:rPr>
              <a:t>1.11 </a:t>
            </a:r>
            <a:r>
              <a:rPr spc="-5" dirty="0"/>
              <a:t>or </a:t>
            </a:r>
            <a:r>
              <a:rPr spc="-15" dirty="0"/>
              <a:t>just</a:t>
            </a:r>
            <a:r>
              <a:rPr dirty="0"/>
              <a:t> </a:t>
            </a:r>
            <a:r>
              <a:rPr i="1" spc="-10" dirty="0">
                <a:latin typeface="Calibri"/>
                <a:cs typeface="Calibri"/>
              </a:rPr>
              <a:t>1</a:t>
            </a:r>
            <a:r>
              <a:rPr spc="-10" dirty="0"/>
              <a:t>).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pc="-5" dirty="0"/>
              <a:t>DO </a:t>
            </a:r>
            <a:r>
              <a:rPr spc="-30" dirty="0"/>
              <a:t>NOT </a:t>
            </a:r>
            <a:r>
              <a:rPr spc="-5" dirty="0"/>
              <a:t>load multiple jQuery</a:t>
            </a:r>
            <a:r>
              <a:rPr spc="50" dirty="0"/>
              <a:t> </a:t>
            </a:r>
            <a:r>
              <a:rPr spc="-15" dirty="0"/>
              <a:t>versions.</a:t>
            </a:r>
          </a:p>
          <a:p>
            <a:pPr marL="12700" marR="5080">
              <a:lnSpc>
                <a:spcPct val="100000"/>
              </a:lnSpc>
              <a:spcBef>
                <a:spcPts val="1905"/>
              </a:spcBef>
            </a:pP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IMPORTANT: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Links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CSS stylesheets (whether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external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internal) must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be placed 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BEFORE Any Javascript 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programming,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including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jQuery.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22" y="1242844"/>
            <a:ext cx="7895590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ts val="2400"/>
              </a:lnSpc>
              <a:spcBef>
                <a:spcPts val="675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Implement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fallback </a:t>
            </a:r>
            <a:r>
              <a:rPr sz="2500" spc="-15" dirty="0">
                <a:latin typeface="Calibri"/>
                <a:cs typeface="Calibri"/>
              </a:rPr>
              <a:t>to your </a:t>
            </a:r>
            <a:r>
              <a:rPr sz="2500" spc="-5" dirty="0">
                <a:latin typeface="Calibri"/>
                <a:cs typeface="Calibri"/>
              </a:rPr>
              <a:t>locally </a:t>
            </a:r>
            <a:r>
              <a:rPr sz="2500" spc="-15" dirty="0">
                <a:latin typeface="Calibri"/>
                <a:cs typeface="Calibri"/>
              </a:rPr>
              <a:t>hosted </a:t>
            </a:r>
            <a:r>
              <a:rPr sz="2500" spc="-10" dirty="0">
                <a:latin typeface="Calibri"/>
                <a:cs typeface="Calibri"/>
              </a:rPr>
              <a:t>library </a:t>
            </a:r>
            <a:r>
              <a:rPr sz="2500" spc="-5" dirty="0">
                <a:latin typeface="Calibri"/>
                <a:cs typeface="Calibri"/>
              </a:rPr>
              <a:t>of same  </a:t>
            </a:r>
            <a:r>
              <a:rPr sz="2500" spc="-15" dirty="0">
                <a:latin typeface="Calibri"/>
                <a:cs typeface="Calibri"/>
              </a:rPr>
              <a:t>version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2043176"/>
            <a:ext cx="9044815" cy="648896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dirty="0">
                <a:solidFill>
                  <a:srgbClr val="1E347A"/>
                </a:solidFill>
                <a:latin typeface="Arial"/>
                <a:cs typeface="Arial"/>
              </a:rPr>
              <a:t>&lt;script </a:t>
            </a:r>
            <a:r>
              <a:rPr sz="1400" spc="-5" dirty="0">
                <a:solidFill>
                  <a:srgbClr val="008080"/>
                </a:solidFill>
                <a:latin typeface="Arial"/>
                <a:cs typeface="Arial"/>
              </a:rPr>
              <a:t>type</a:t>
            </a:r>
            <a:r>
              <a:rPr sz="1400" spc="-5" dirty="0">
                <a:solidFill>
                  <a:srgbClr val="92A0A0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DD1144"/>
                </a:solidFill>
                <a:latin typeface="Arial"/>
                <a:cs typeface="Arial"/>
              </a:rPr>
              <a:t>"text/javascript"</a:t>
            </a:r>
            <a:r>
              <a:rPr sz="1400" spc="-40" dirty="0">
                <a:solidFill>
                  <a:srgbClr val="DD114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8080"/>
                </a:solidFill>
                <a:latin typeface="Arial"/>
                <a:cs typeface="Arial"/>
              </a:rPr>
              <a:t>src</a:t>
            </a:r>
            <a:r>
              <a:rPr sz="1400" spc="-10" dirty="0">
                <a:solidFill>
                  <a:srgbClr val="92A0A0"/>
                </a:solidFill>
                <a:latin typeface="Arial"/>
                <a:cs typeface="Arial"/>
              </a:rPr>
              <a:t>=</a:t>
            </a:r>
            <a:r>
              <a:rPr sz="1400" spc="-10" dirty="0">
                <a:solidFill>
                  <a:srgbClr val="DD1144"/>
                </a:solidFill>
                <a:latin typeface="Arial"/>
                <a:cs typeface="Arial"/>
              </a:rPr>
              <a:t>"//ajax.googleapis.com/ajax/libs/jquery/2.1.1/jquery.min.js"</a:t>
            </a:r>
            <a:r>
              <a:rPr sz="1400" spc="-10" dirty="0">
                <a:solidFill>
                  <a:srgbClr val="1E347A"/>
                </a:solidFill>
                <a:latin typeface="Arial"/>
                <a:cs typeface="Arial"/>
              </a:rPr>
              <a:t>&gt;&lt;/script&gt;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400" spc="-10" dirty="0">
                <a:solidFill>
                  <a:srgbClr val="1E347A"/>
                </a:solidFill>
                <a:latin typeface="Arial"/>
                <a:cs typeface="Arial"/>
              </a:rPr>
              <a:t>&lt;script&gt;</a:t>
            </a:r>
            <a:r>
              <a:rPr sz="1400" spc="-10" dirty="0">
                <a:solidFill>
                  <a:srgbClr val="47474B"/>
                </a:solidFill>
                <a:latin typeface="Arial"/>
                <a:cs typeface="Arial"/>
              </a:rPr>
              <a:t>window</a:t>
            </a:r>
            <a:r>
              <a:rPr sz="1400" spc="-10" dirty="0">
                <a:solidFill>
                  <a:srgbClr val="92A0A0"/>
                </a:solidFill>
                <a:latin typeface="Arial"/>
                <a:cs typeface="Arial"/>
              </a:rPr>
              <a:t>.</a:t>
            </a:r>
            <a:r>
              <a:rPr sz="1400" spc="-10" dirty="0">
                <a:solidFill>
                  <a:srgbClr val="47474B"/>
                </a:solidFill>
                <a:latin typeface="Arial"/>
                <a:cs typeface="Arial"/>
              </a:rPr>
              <a:t>jQuery </a:t>
            </a:r>
            <a:r>
              <a:rPr sz="1400" spc="-10" dirty="0">
                <a:solidFill>
                  <a:srgbClr val="92A0A0"/>
                </a:solidFill>
                <a:latin typeface="Arial"/>
                <a:cs typeface="Arial"/>
              </a:rPr>
              <a:t>|| </a:t>
            </a:r>
            <a:r>
              <a:rPr sz="1400" spc="-5" dirty="0">
                <a:solidFill>
                  <a:srgbClr val="47474B"/>
                </a:solidFill>
                <a:latin typeface="Arial"/>
                <a:cs typeface="Arial"/>
              </a:rPr>
              <a:t>document</a:t>
            </a:r>
            <a:r>
              <a:rPr sz="1400" spc="-5" dirty="0">
                <a:solidFill>
                  <a:srgbClr val="92A0A0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47474B"/>
                </a:solidFill>
                <a:latin typeface="Arial"/>
                <a:cs typeface="Arial"/>
              </a:rPr>
              <a:t>write</a:t>
            </a:r>
            <a:r>
              <a:rPr sz="1400" spc="-5" dirty="0">
                <a:solidFill>
                  <a:srgbClr val="92A0A0"/>
                </a:solidFill>
                <a:latin typeface="Arial"/>
                <a:cs typeface="Arial"/>
              </a:rPr>
              <a:t>(</a:t>
            </a:r>
            <a:r>
              <a:rPr sz="1400" spc="-5" dirty="0">
                <a:solidFill>
                  <a:srgbClr val="DD1144"/>
                </a:solidFill>
                <a:latin typeface="Arial"/>
                <a:cs typeface="Arial"/>
              </a:rPr>
              <a:t>'&lt;script src="js/jquery-2.1.1.min.js"</a:t>
            </a:r>
            <a:r>
              <a:rPr sz="1400" spc="30" dirty="0">
                <a:solidFill>
                  <a:srgbClr val="DD114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DD1144"/>
                </a:solidFill>
                <a:latin typeface="Arial"/>
                <a:cs typeface="Arial"/>
              </a:rPr>
              <a:t>type="text/javascript"&gt;&lt;\/script&gt;'</a:t>
            </a:r>
            <a:r>
              <a:rPr sz="1400" spc="-5" dirty="0">
                <a:solidFill>
                  <a:srgbClr val="92A0A0"/>
                </a:solidFill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1E347A"/>
                </a:solidFill>
                <a:latin typeface="Arial"/>
                <a:cs typeface="Arial"/>
              </a:rPr>
              <a:t>&lt;/script&gt;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19" y="284157"/>
            <a:ext cx="8049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5" dirty="0"/>
              <a:t>Debugging </a:t>
            </a:r>
            <a:r>
              <a:rPr sz="4400" u="none" spc="-15" dirty="0"/>
              <a:t>jQuery/JavaScript</a:t>
            </a:r>
            <a:r>
              <a:rPr sz="4400" u="none" spc="-85" dirty="0"/>
              <a:t> </a:t>
            </a:r>
            <a:r>
              <a:rPr sz="4400" u="none" spc="-25" dirty="0"/>
              <a:t>errors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64561"/>
            <a:ext cx="77292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Chrome </a:t>
            </a:r>
            <a:r>
              <a:rPr sz="2800" spc="-50" dirty="0">
                <a:latin typeface="Calibri"/>
                <a:cs typeface="Calibri"/>
              </a:rPr>
              <a:t>browser. </a:t>
            </a:r>
            <a:r>
              <a:rPr sz="2800" spc="-5" dirty="0">
                <a:latin typeface="Calibri"/>
                <a:cs typeface="Calibri"/>
              </a:rPr>
              <a:t>Do a </a:t>
            </a:r>
            <a:r>
              <a:rPr sz="2800" spc="-10" dirty="0">
                <a:latin typeface="Calibri"/>
                <a:cs typeface="Calibri"/>
              </a:rPr>
              <a:t>Ctrl-Shift-J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open up </a:t>
            </a:r>
            <a:r>
              <a:rPr sz="2800" spc="-10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Javascript </a:t>
            </a:r>
            <a:r>
              <a:rPr sz="2800" spc="-10" dirty="0">
                <a:latin typeface="Calibri"/>
                <a:cs typeface="Calibri"/>
              </a:rPr>
              <a:t>Console </a:t>
            </a:r>
            <a:r>
              <a:rPr sz="2800" spc="-15" dirty="0">
                <a:latin typeface="Calibri"/>
                <a:cs typeface="Calibri"/>
              </a:rPr>
              <a:t>(Chrome </a:t>
            </a:r>
            <a:r>
              <a:rPr sz="2800" spc="-10" dirty="0">
                <a:latin typeface="Calibri"/>
                <a:cs typeface="Calibri"/>
              </a:rPr>
              <a:t>Menu: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55" dirty="0">
                <a:latin typeface="Calibri"/>
                <a:cs typeface="Calibri"/>
              </a:rPr>
              <a:t>Tools </a:t>
            </a:r>
            <a:r>
              <a:rPr sz="2800" spc="-5" dirty="0">
                <a:latin typeface="Calibri"/>
                <a:cs typeface="Calibri"/>
              </a:rPr>
              <a:t>&gt;  </a:t>
            </a:r>
            <a:r>
              <a:rPr sz="2800" spc="-15" dirty="0">
                <a:latin typeface="Calibri"/>
                <a:cs typeface="Calibri"/>
              </a:rPr>
              <a:t>Javascript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Console)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66257"/>
            <a:ext cx="6689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Wingdings 3"/>
              <a:buChar char="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 IE </a:t>
            </a:r>
            <a:r>
              <a:rPr sz="2800" spc="-45" dirty="0">
                <a:latin typeface="Calibri"/>
                <a:cs typeface="Calibri"/>
              </a:rPr>
              <a:t>browser, </a:t>
            </a:r>
            <a:r>
              <a:rPr sz="2800" spc="-10" dirty="0">
                <a:latin typeface="Calibri"/>
                <a:cs typeface="Calibri"/>
              </a:rPr>
              <a:t>right-click the page </a:t>
            </a:r>
            <a:r>
              <a:rPr sz="2800" spc="-5" dirty="0">
                <a:latin typeface="Calibri"/>
                <a:cs typeface="Calibri"/>
              </a:rPr>
              <a:t>and select  </a:t>
            </a:r>
            <a:r>
              <a:rPr sz="2800" spc="-20" dirty="0">
                <a:latin typeface="Calibri"/>
                <a:cs typeface="Calibri"/>
              </a:rPr>
              <a:t>“Inspect”. </a:t>
            </a:r>
            <a:r>
              <a:rPr sz="2800" spc="-5" dirty="0">
                <a:latin typeface="Calibri"/>
                <a:cs typeface="Calibri"/>
              </a:rPr>
              <a:t>Go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Console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see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errors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055" y="2691383"/>
            <a:ext cx="7223759" cy="1030605"/>
            <a:chOff x="448055" y="2691383"/>
            <a:chExt cx="7223759" cy="1030605"/>
          </a:xfrm>
        </p:grpSpPr>
        <p:sp>
          <p:nvSpPr>
            <p:cNvPr id="6" name="object 6"/>
            <p:cNvSpPr/>
            <p:nvPr/>
          </p:nvSpPr>
          <p:spPr>
            <a:xfrm>
              <a:off x="457200" y="2700528"/>
              <a:ext cx="7205471" cy="10019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627" y="2695955"/>
              <a:ext cx="7214870" cy="1021080"/>
            </a:xfrm>
            <a:custGeom>
              <a:avLst/>
              <a:gdLst/>
              <a:ahLst/>
              <a:cxnLst/>
              <a:rect l="l" t="t" r="r" b="b"/>
              <a:pathLst>
                <a:path w="7214870" h="1021079">
                  <a:moveTo>
                    <a:pt x="0" y="0"/>
                  </a:moveTo>
                  <a:lnTo>
                    <a:pt x="7214616" y="0"/>
                  </a:lnTo>
                  <a:lnTo>
                    <a:pt x="7214616" y="1021080"/>
                  </a:lnTo>
                  <a:lnTo>
                    <a:pt x="0" y="102108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200" y="5097779"/>
            <a:ext cx="7935467" cy="1363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962" y="635736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44196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8242934" algn="l"/>
              </a:tabLst>
            </a:pPr>
            <a:r>
              <a:rPr spc="-195" dirty="0"/>
              <a:t> </a:t>
            </a:r>
            <a:r>
              <a:rPr spc="-15" dirty="0"/>
              <a:t>What </a:t>
            </a:r>
            <a:r>
              <a:rPr spc="-20" dirty="0"/>
              <a:t>you </a:t>
            </a:r>
            <a:r>
              <a:rPr spc="-15" dirty="0"/>
              <a:t>learnt</a:t>
            </a:r>
            <a:r>
              <a:rPr spc="-25" dirty="0"/>
              <a:t> today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58544"/>
            <a:ext cx="7931784" cy="449033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527050" marR="314325" indent="-514350">
              <a:lnSpc>
                <a:spcPts val="3460"/>
              </a:lnSpc>
              <a:spcBef>
                <a:spcPts val="53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Demonstrate </a:t>
            </a:r>
            <a:r>
              <a:rPr sz="3200" spc="-15" dirty="0">
                <a:latin typeface="Calibri"/>
                <a:cs typeface="Calibri"/>
              </a:rPr>
              <a:t>understanding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Document  </a:t>
            </a:r>
            <a:r>
              <a:rPr sz="3200" dirty="0">
                <a:latin typeface="Calibri"/>
                <a:cs typeface="Calibri"/>
              </a:rPr>
              <a:t>Object </a:t>
            </a:r>
            <a:r>
              <a:rPr sz="3200" spc="-5" dirty="0">
                <a:latin typeface="Calibri"/>
                <a:cs typeface="Calibri"/>
              </a:rPr>
              <a:t>Model </a:t>
            </a:r>
            <a:r>
              <a:rPr sz="3200" dirty="0">
                <a:latin typeface="Calibri"/>
                <a:cs typeface="Calibri"/>
              </a:rPr>
              <a:t>(DOM) </a:t>
            </a:r>
            <a:r>
              <a:rPr sz="3200" spc="-5" dirty="0">
                <a:latin typeface="Calibri"/>
                <a:cs typeface="Calibri"/>
              </a:rPr>
              <a:t>manipulation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HTML  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</a:p>
          <a:p>
            <a:pPr marL="527050" marR="1350645" indent="-514350">
              <a:lnSpc>
                <a:spcPts val="3460"/>
              </a:lnSpc>
              <a:spcBef>
                <a:spcPts val="755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Download </a:t>
            </a:r>
            <a:r>
              <a:rPr sz="3200" dirty="0">
                <a:latin typeface="Calibri"/>
                <a:cs typeface="Calibri"/>
              </a:rPr>
              <a:t>JQuery </a:t>
            </a:r>
            <a:r>
              <a:rPr sz="3200" spc="-10" dirty="0">
                <a:latin typeface="Calibri"/>
                <a:cs typeface="Calibri"/>
              </a:rPr>
              <a:t>library </a:t>
            </a:r>
            <a:r>
              <a:rPr sz="3200" spc="-5" dirty="0">
                <a:latin typeface="Calibri"/>
                <a:cs typeface="Calibri"/>
              </a:rPr>
              <a:t>and apply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webpages</a:t>
            </a:r>
            <a:endParaRPr sz="3200" dirty="0">
              <a:latin typeface="Calibri"/>
              <a:cs typeface="Calibri"/>
            </a:endParaRPr>
          </a:p>
          <a:p>
            <a:pPr marL="527050" marR="5080" indent="-514350">
              <a:lnSpc>
                <a:spcPts val="3460"/>
              </a:lnSpc>
              <a:spcBef>
                <a:spcPts val="76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Apply </a:t>
            </a:r>
            <a:r>
              <a:rPr sz="3200" dirty="0">
                <a:latin typeface="Calibri"/>
                <a:cs typeface="Calibri"/>
              </a:rPr>
              <a:t>JQuery </a:t>
            </a:r>
            <a:r>
              <a:rPr sz="3200" spc="-15" dirty="0">
                <a:latin typeface="Calibri"/>
                <a:cs typeface="Calibri"/>
              </a:rPr>
              <a:t>selectors </a:t>
            </a:r>
            <a:r>
              <a:rPr sz="3200" spc="-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action </a:t>
            </a:r>
            <a:r>
              <a:rPr sz="3200" spc="-5" dirty="0">
                <a:latin typeface="Calibri"/>
                <a:cs typeface="Calibri"/>
              </a:rPr>
              <a:t>methods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dirty="0">
                <a:latin typeface="Calibri"/>
                <a:cs typeface="Calibri"/>
              </a:rPr>
              <a:t>modify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elements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3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Perform </a:t>
            </a:r>
            <a:r>
              <a:rPr sz="3200" spc="-5" dirty="0">
                <a:latin typeface="Calibri"/>
                <a:cs typeface="Calibri"/>
              </a:rPr>
              <a:t>function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document.ready()</a:t>
            </a:r>
            <a:endParaRPr sz="3200" dirty="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80"/>
              </a:spcBef>
              <a:buClr>
                <a:srgbClr val="4F81BC"/>
              </a:buClr>
              <a:buFont typeface="+mj-lt"/>
              <a:buAutoNum type="arabicPeriod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Debug </a:t>
            </a:r>
            <a:r>
              <a:rPr sz="3200" spc="-15" dirty="0">
                <a:latin typeface="Calibri"/>
                <a:cs typeface="Calibri"/>
              </a:rPr>
              <a:t>Javascript </a:t>
            </a:r>
            <a:r>
              <a:rPr sz="3200" spc="-10" dirty="0">
                <a:latin typeface="Calibri"/>
                <a:cs typeface="Calibri"/>
              </a:rPr>
              <a:t>code </a:t>
            </a:r>
            <a:r>
              <a:rPr sz="3200" spc="-5" dirty="0">
                <a:latin typeface="Calibri"/>
                <a:cs typeface="Calibri"/>
              </a:rPr>
              <a:t>using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console.log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162" y="284157"/>
            <a:ext cx="4506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/>
              <a:t>jQuery – </a:t>
            </a:r>
            <a:r>
              <a:rPr sz="4400" u="none" spc="-5" dirty="0"/>
              <a:t>What is</a:t>
            </a:r>
            <a:r>
              <a:rPr sz="4400" u="none" spc="-75" dirty="0"/>
              <a:t> </a:t>
            </a:r>
            <a:r>
              <a:rPr sz="4400" u="none" spc="-5" dirty="0"/>
              <a:t>it?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253782"/>
            <a:ext cx="9144000" cy="4159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1215390" indent="-51435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Calibri"/>
                <a:cs typeface="Calibri"/>
              </a:rPr>
              <a:t>jQuery is a </a:t>
            </a:r>
            <a:r>
              <a:rPr sz="2800" i="1" spc="-10" dirty="0">
                <a:latin typeface="Calibri"/>
                <a:cs typeface="Calibri"/>
              </a:rPr>
              <a:t>lightweight, "write </a:t>
            </a:r>
            <a:r>
              <a:rPr sz="2800" i="1" spc="-5" dirty="0">
                <a:latin typeface="Calibri"/>
                <a:cs typeface="Calibri"/>
              </a:rPr>
              <a:t>less, do </a:t>
            </a:r>
            <a:r>
              <a:rPr sz="2800" i="1" spc="-10" dirty="0">
                <a:latin typeface="Calibri"/>
                <a:cs typeface="Calibri"/>
              </a:rPr>
              <a:t>more",  JavaScript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library.</a:t>
            </a:r>
            <a:endParaRPr sz="2800" dirty="0">
              <a:latin typeface="Calibri"/>
              <a:cs typeface="Calibri"/>
            </a:endParaRPr>
          </a:p>
          <a:p>
            <a:pPr marL="527050" marR="544195" indent="-514350">
              <a:lnSpc>
                <a:spcPct val="100000"/>
              </a:lnSpc>
              <a:spcBef>
                <a:spcPts val="67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Calibri"/>
                <a:cs typeface="Calibri"/>
              </a:rPr>
              <a:t>The purpose of jQuery is </a:t>
            </a:r>
            <a:r>
              <a:rPr sz="2800" i="1" spc="-15" dirty="0">
                <a:latin typeface="Calibri"/>
                <a:cs typeface="Calibri"/>
              </a:rPr>
              <a:t>to </a:t>
            </a:r>
            <a:r>
              <a:rPr sz="2800" i="1" spc="-25" dirty="0">
                <a:latin typeface="Calibri"/>
                <a:cs typeface="Calibri"/>
              </a:rPr>
              <a:t>make </a:t>
            </a:r>
            <a:r>
              <a:rPr sz="2800" i="1" spc="-5" dirty="0">
                <a:latin typeface="Calibri"/>
                <a:cs typeface="Calibri"/>
              </a:rPr>
              <a:t>it much </a:t>
            </a:r>
            <a:r>
              <a:rPr sz="2800" i="1" spc="-10" dirty="0">
                <a:latin typeface="Calibri"/>
                <a:cs typeface="Calibri"/>
              </a:rPr>
              <a:t>easier </a:t>
            </a:r>
            <a:r>
              <a:rPr sz="2800" i="1" spc="-15" dirty="0">
                <a:latin typeface="Calibri"/>
                <a:cs typeface="Calibri"/>
              </a:rPr>
              <a:t>to  </a:t>
            </a:r>
            <a:r>
              <a:rPr sz="2800" i="1" spc="-5" dirty="0">
                <a:latin typeface="Calibri"/>
                <a:cs typeface="Calibri"/>
              </a:rPr>
              <a:t>use </a:t>
            </a:r>
            <a:r>
              <a:rPr sz="2800" i="1" spc="-10" dirty="0">
                <a:latin typeface="Calibri"/>
                <a:cs typeface="Calibri"/>
              </a:rPr>
              <a:t>JavaScript </a:t>
            </a:r>
            <a:r>
              <a:rPr sz="2800" i="1" spc="-5" dirty="0">
                <a:latin typeface="Calibri"/>
                <a:cs typeface="Calibri"/>
              </a:rPr>
              <a:t>on your</a:t>
            </a:r>
            <a:r>
              <a:rPr sz="2800" i="1" spc="2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website.</a:t>
            </a:r>
            <a:endParaRPr sz="2800" dirty="0">
              <a:latin typeface="Calibri"/>
              <a:cs typeface="Calibri"/>
            </a:endParaRPr>
          </a:p>
          <a:p>
            <a:pPr marL="527050" marR="5080" indent="-514350">
              <a:lnSpc>
                <a:spcPct val="100000"/>
              </a:lnSpc>
              <a:spcBef>
                <a:spcPts val="67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Calibri"/>
                <a:cs typeface="Calibri"/>
              </a:rPr>
              <a:t>jQuery </a:t>
            </a:r>
            <a:r>
              <a:rPr sz="2800" i="1" spc="-30" dirty="0">
                <a:latin typeface="Calibri"/>
                <a:cs typeface="Calibri"/>
              </a:rPr>
              <a:t>takes </a:t>
            </a:r>
            <a:r>
              <a:rPr sz="2800" i="1" spc="-5" dirty="0">
                <a:latin typeface="Calibri"/>
                <a:cs typeface="Calibri"/>
              </a:rPr>
              <a:t>a lot of </a:t>
            </a:r>
            <a:r>
              <a:rPr sz="2800" i="1" spc="-10" dirty="0">
                <a:latin typeface="Calibri"/>
                <a:cs typeface="Calibri"/>
              </a:rPr>
              <a:t>common </a:t>
            </a:r>
            <a:r>
              <a:rPr sz="2800" i="1" spc="-15" dirty="0">
                <a:latin typeface="Calibri"/>
                <a:cs typeface="Calibri"/>
              </a:rPr>
              <a:t>tasks </a:t>
            </a:r>
            <a:r>
              <a:rPr sz="2800" i="1" spc="-5" dirty="0">
                <a:latin typeface="Calibri"/>
                <a:cs typeface="Calibri"/>
              </a:rPr>
              <a:t>that </a:t>
            </a:r>
            <a:r>
              <a:rPr sz="2800" i="1" spc="-10" dirty="0">
                <a:latin typeface="Calibri"/>
                <a:cs typeface="Calibri"/>
              </a:rPr>
              <a:t>require </a:t>
            </a:r>
            <a:r>
              <a:rPr sz="2800" i="1" spc="-20" dirty="0">
                <a:latin typeface="Calibri"/>
                <a:cs typeface="Calibri"/>
              </a:rPr>
              <a:t>many  </a:t>
            </a:r>
            <a:r>
              <a:rPr sz="2800" i="1" spc="-10" dirty="0">
                <a:latin typeface="Calibri"/>
                <a:cs typeface="Calibri"/>
              </a:rPr>
              <a:t>lines </a:t>
            </a:r>
            <a:r>
              <a:rPr sz="2800" i="1" spc="-5" dirty="0">
                <a:latin typeface="Calibri"/>
                <a:cs typeface="Calibri"/>
              </a:rPr>
              <a:t>of </a:t>
            </a:r>
            <a:r>
              <a:rPr sz="2800" i="1" spc="-10" dirty="0">
                <a:latin typeface="Calibri"/>
                <a:cs typeface="Calibri"/>
              </a:rPr>
              <a:t>JavaScript code </a:t>
            </a:r>
            <a:r>
              <a:rPr sz="2800" i="1" spc="-15" dirty="0">
                <a:latin typeface="Calibri"/>
                <a:cs typeface="Calibri"/>
              </a:rPr>
              <a:t>to </a:t>
            </a:r>
            <a:r>
              <a:rPr sz="2800" i="1" spc="-10" dirty="0">
                <a:latin typeface="Calibri"/>
                <a:cs typeface="Calibri"/>
              </a:rPr>
              <a:t>accomplish, </a:t>
            </a:r>
            <a:r>
              <a:rPr sz="2800" i="1" spc="-5" dirty="0">
                <a:latin typeface="Calibri"/>
                <a:cs typeface="Calibri"/>
              </a:rPr>
              <a:t>and </a:t>
            </a:r>
            <a:r>
              <a:rPr sz="2800" i="1" spc="-10" dirty="0">
                <a:latin typeface="Calibri"/>
                <a:cs typeface="Calibri"/>
              </a:rPr>
              <a:t>wraps  </a:t>
            </a:r>
            <a:r>
              <a:rPr sz="2800" i="1" spc="-5" dirty="0">
                <a:latin typeface="Calibri"/>
                <a:cs typeface="Calibri"/>
              </a:rPr>
              <a:t>them </a:t>
            </a:r>
            <a:r>
              <a:rPr sz="2800" i="1" spc="-20" dirty="0">
                <a:latin typeface="Calibri"/>
                <a:cs typeface="Calibri"/>
              </a:rPr>
              <a:t>into </a:t>
            </a:r>
            <a:r>
              <a:rPr sz="2800" i="1" spc="-10" dirty="0">
                <a:latin typeface="Calibri"/>
                <a:cs typeface="Calibri"/>
              </a:rPr>
              <a:t>methods </a:t>
            </a:r>
            <a:r>
              <a:rPr sz="2800" i="1" spc="-5" dirty="0">
                <a:latin typeface="Calibri"/>
                <a:cs typeface="Calibri"/>
              </a:rPr>
              <a:t>that you </a:t>
            </a:r>
            <a:r>
              <a:rPr sz="2800" i="1" spc="-15" dirty="0">
                <a:latin typeface="Calibri"/>
                <a:cs typeface="Calibri"/>
              </a:rPr>
              <a:t>can </a:t>
            </a:r>
            <a:r>
              <a:rPr sz="2800" i="1" spc="-10" dirty="0">
                <a:latin typeface="Calibri"/>
                <a:cs typeface="Calibri"/>
              </a:rPr>
              <a:t>call </a:t>
            </a:r>
            <a:r>
              <a:rPr sz="2800" i="1" spc="-5" dirty="0">
                <a:latin typeface="Calibri"/>
                <a:cs typeface="Calibri"/>
              </a:rPr>
              <a:t>with a single line  of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code.</a:t>
            </a:r>
            <a:endParaRPr sz="2800" dirty="0">
              <a:latin typeface="Calibri"/>
              <a:cs typeface="Calibri"/>
            </a:endParaRPr>
          </a:p>
          <a:p>
            <a:pPr marL="527050" marR="222885" indent="-514350">
              <a:lnSpc>
                <a:spcPct val="100000"/>
              </a:lnSpc>
              <a:spcBef>
                <a:spcPts val="67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Calibri"/>
                <a:cs typeface="Calibri"/>
              </a:rPr>
              <a:t>jQuery also </a:t>
            </a:r>
            <a:r>
              <a:rPr sz="2800" i="1" spc="-10" dirty="0">
                <a:latin typeface="Calibri"/>
                <a:cs typeface="Calibri"/>
              </a:rPr>
              <a:t>simplifies </a:t>
            </a:r>
            <a:r>
              <a:rPr sz="2800" i="1" spc="-5" dirty="0">
                <a:latin typeface="Calibri"/>
                <a:cs typeface="Calibri"/>
              </a:rPr>
              <a:t>a lot of the </a:t>
            </a:r>
            <a:r>
              <a:rPr sz="2800" i="1" spc="-15" dirty="0">
                <a:latin typeface="Calibri"/>
                <a:cs typeface="Calibri"/>
              </a:rPr>
              <a:t>complicated </a:t>
            </a:r>
            <a:r>
              <a:rPr sz="2800" i="1" spc="-5" dirty="0">
                <a:latin typeface="Calibri"/>
                <a:cs typeface="Calibri"/>
              </a:rPr>
              <a:t>things  from </a:t>
            </a:r>
            <a:r>
              <a:rPr sz="2800" i="1" spc="-10" dirty="0">
                <a:latin typeface="Calibri"/>
                <a:cs typeface="Calibri"/>
              </a:rPr>
              <a:t>JavaScript, </a:t>
            </a:r>
            <a:r>
              <a:rPr sz="2800" i="1" spc="-30" dirty="0">
                <a:latin typeface="Calibri"/>
                <a:cs typeface="Calibri"/>
              </a:rPr>
              <a:t>like </a:t>
            </a:r>
            <a:r>
              <a:rPr sz="2800" i="1" spc="-15" dirty="0">
                <a:latin typeface="Calibri"/>
                <a:cs typeface="Calibri"/>
              </a:rPr>
              <a:t>AJAX </a:t>
            </a:r>
            <a:r>
              <a:rPr sz="2800" i="1" spc="-10" dirty="0">
                <a:latin typeface="Calibri"/>
                <a:cs typeface="Calibri"/>
              </a:rPr>
              <a:t>calls </a:t>
            </a:r>
            <a:r>
              <a:rPr sz="2800" i="1" spc="-5" dirty="0">
                <a:latin typeface="Calibri"/>
                <a:cs typeface="Calibri"/>
              </a:rPr>
              <a:t>and DOM  manipulation.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2962" y="284157"/>
            <a:ext cx="38944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25" dirty="0">
                <a:latin typeface="+mn-lt"/>
              </a:rPr>
              <a:t>Why </a:t>
            </a:r>
            <a:r>
              <a:rPr sz="4400" u="none" dirty="0">
                <a:latin typeface="+mn-lt"/>
              </a:rPr>
              <a:t>use</a:t>
            </a:r>
            <a:r>
              <a:rPr sz="4400" u="none" spc="-70" dirty="0">
                <a:latin typeface="+mn-lt"/>
              </a:rPr>
              <a:t> </a:t>
            </a:r>
            <a:r>
              <a:rPr sz="4400" u="none" dirty="0">
                <a:latin typeface="+mn-lt"/>
              </a:rPr>
              <a:t>jQuery?</a:t>
            </a:r>
            <a:endParaRPr sz="4400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5008" y="1228344"/>
            <a:ext cx="3868420" cy="672465"/>
            <a:chOff x="445008" y="1228344"/>
            <a:chExt cx="3868420" cy="672465"/>
          </a:xfrm>
        </p:grpSpPr>
        <p:sp>
          <p:nvSpPr>
            <p:cNvPr id="4" name="object 4"/>
            <p:cNvSpPr/>
            <p:nvPr/>
          </p:nvSpPr>
          <p:spPr>
            <a:xfrm>
              <a:off x="457962" y="1241298"/>
              <a:ext cx="3842385" cy="646430"/>
            </a:xfrm>
            <a:custGeom>
              <a:avLst/>
              <a:gdLst/>
              <a:ahLst/>
              <a:cxnLst/>
              <a:rect l="l" t="t" r="r" b="b"/>
              <a:pathLst>
                <a:path w="3842385" h="646430">
                  <a:moveTo>
                    <a:pt x="0" y="0"/>
                  </a:moveTo>
                  <a:lnTo>
                    <a:pt x="3842004" y="0"/>
                  </a:lnTo>
                  <a:lnTo>
                    <a:pt x="384200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7008" y="1376171"/>
              <a:ext cx="2292095" cy="4541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2009" y="1411020"/>
              <a:ext cx="2222461" cy="384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4904" y="1615883"/>
              <a:ext cx="84086" cy="697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0872" y="1615883"/>
              <a:ext cx="84074" cy="69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4827" y="1536635"/>
              <a:ext cx="97916" cy="1409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7690" y="1492426"/>
              <a:ext cx="68452" cy="2291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6610" y="1492426"/>
              <a:ext cx="218693" cy="22918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4346" y="1488857"/>
              <a:ext cx="174929" cy="2363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4662" y="1494725"/>
              <a:ext cx="200660" cy="300990"/>
            </a:xfrm>
            <a:custGeom>
              <a:avLst/>
              <a:gdLst/>
              <a:ahLst/>
              <a:cxnLst/>
              <a:rect l="l" t="t" r="r" b="b"/>
              <a:pathLst>
                <a:path w="200660" h="300989">
                  <a:moveTo>
                    <a:pt x="119430" y="0"/>
                  </a:moveTo>
                  <a:lnTo>
                    <a:pt x="156718" y="8597"/>
                  </a:lnTo>
                  <a:lnTo>
                    <a:pt x="186355" y="39940"/>
                  </a:lnTo>
                  <a:lnTo>
                    <a:pt x="197962" y="77081"/>
                  </a:lnTo>
                  <a:lnTo>
                    <a:pt x="200469" y="109397"/>
                  </a:lnTo>
                  <a:lnTo>
                    <a:pt x="200114" y="122349"/>
                  </a:lnTo>
                  <a:lnTo>
                    <a:pt x="191603" y="167539"/>
                  </a:lnTo>
                  <a:lnTo>
                    <a:pt x="172339" y="200604"/>
                  </a:lnTo>
                  <a:lnTo>
                    <a:pt x="133442" y="222577"/>
                  </a:lnTo>
                  <a:lnTo>
                    <a:pt x="113626" y="224586"/>
                  </a:lnTo>
                  <a:lnTo>
                    <a:pt x="107822" y="224586"/>
                  </a:lnTo>
                  <a:lnTo>
                    <a:pt x="102501" y="224027"/>
                  </a:lnTo>
                  <a:lnTo>
                    <a:pt x="97662" y="222910"/>
                  </a:lnTo>
                  <a:lnTo>
                    <a:pt x="92824" y="221792"/>
                  </a:lnTo>
                  <a:lnTo>
                    <a:pt x="70091" y="209181"/>
                  </a:lnTo>
                  <a:lnTo>
                    <a:pt x="65633" y="205765"/>
                  </a:lnTo>
                  <a:lnTo>
                    <a:pt x="61023" y="201739"/>
                  </a:lnTo>
                  <a:lnTo>
                    <a:pt x="56260" y="197129"/>
                  </a:lnTo>
                  <a:lnTo>
                    <a:pt x="56260" y="290893"/>
                  </a:lnTo>
                  <a:lnTo>
                    <a:pt x="56260" y="292379"/>
                  </a:lnTo>
                  <a:lnTo>
                    <a:pt x="55803" y="293712"/>
                  </a:lnTo>
                  <a:lnTo>
                    <a:pt x="54914" y="294906"/>
                  </a:lnTo>
                  <a:lnTo>
                    <a:pt x="54025" y="296100"/>
                  </a:lnTo>
                  <a:lnTo>
                    <a:pt x="52501" y="297103"/>
                  </a:lnTo>
                  <a:lnTo>
                    <a:pt x="50342" y="297916"/>
                  </a:lnTo>
                  <a:lnTo>
                    <a:pt x="48183" y="298742"/>
                  </a:lnTo>
                  <a:lnTo>
                    <a:pt x="45313" y="299377"/>
                  </a:lnTo>
                  <a:lnTo>
                    <a:pt x="41744" y="299821"/>
                  </a:lnTo>
                  <a:lnTo>
                    <a:pt x="38176" y="300266"/>
                  </a:lnTo>
                  <a:lnTo>
                    <a:pt x="33629" y="300494"/>
                  </a:lnTo>
                  <a:lnTo>
                    <a:pt x="28130" y="300494"/>
                  </a:lnTo>
                  <a:lnTo>
                    <a:pt x="22618" y="300494"/>
                  </a:lnTo>
                  <a:lnTo>
                    <a:pt x="5918" y="297916"/>
                  </a:lnTo>
                  <a:lnTo>
                    <a:pt x="3759" y="297103"/>
                  </a:lnTo>
                  <a:lnTo>
                    <a:pt x="2235" y="296100"/>
                  </a:lnTo>
                  <a:lnTo>
                    <a:pt x="1333" y="294906"/>
                  </a:lnTo>
                  <a:lnTo>
                    <a:pt x="444" y="293712"/>
                  </a:lnTo>
                  <a:lnTo>
                    <a:pt x="0" y="292379"/>
                  </a:lnTo>
                  <a:lnTo>
                    <a:pt x="0" y="290893"/>
                  </a:lnTo>
                  <a:lnTo>
                    <a:pt x="0" y="12725"/>
                  </a:lnTo>
                  <a:lnTo>
                    <a:pt x="0" y="11239"/>
                  </a:lnTo>
                  <a:lnTo>
                    <a:pt x="368" y="9944"/>
                  </a:lnTo>
                  <a:lnTo>
                    <a:pt x="1117" y="8826"/>
                  </a:lnTo>
                  <a:lnTo>
                    <a:pt x="1854" y="7708"/>
                  </a:lnTo>
                  <a:lnTo>
                    <a:pt x="19265" y="3797"/>
                  </a:lnTo>
                  <a:lnTo>
                    <a:pt x="23888" y="3797"/>
                  </a:lnTo>
                  <a:lnTo>
                    <a:pt x="28346" y="3797"/>
                  </a:lnTo>
                  <a:lnTo>
                    <a:pt x="46431" y="8826"/>
                  </a:lnTo>
                  <a:lnTo>
                    <a:pt x="47180" y="9944"/>
                  </a:lnTo>
                  <a:lnTo>
                    <a:pt x="47548" y="11239"/>
                  </a:lnTo>
                  <a:lnTo>
                    <a:pt x="47548" y="12725"/>
                  </a:lnTo>
                  <a:lnTo>
                    <a:pt x="47548" y="36169"/>
                  </a:lnTo>
                  <a:lnTo>
                    <a:pt x="53352" y="30213"/>
                  </a:lnTo>
                  <a:lnTo>
                    <a:pt x="59042" y="24968"/>
                  </a:lnTo>
                  <a:lnTo>
                    <a:pt x="64630" y="20434"/>
                  </a:lnTo>
                  <a:lnTo>
                    <a:pt x="70205" y="15887"/>
                  </a:lnTo>
                  <a:lnTo>
                    <a:pt x="99682" y="2235"/>
                  </a:lnTo>
                  <a:lnTo>
                    <a:pt x="105854" y="749"/>
                  </a:lnTo>
                  <a:lnTo>
                    <a:pt x="112433" y="0"/>
                  </a:lnTo>
                  <a:lnTo>
                    <a:pt x="119430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6522" y="1488629"/>
              <a:ext cx="140106" cy="23298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5957" y="1488629"/>
              <a:ext cx="194132" cy="2367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9989" y="1488629"/>
              <a:ext cx="194132" cy="23677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1933" y="1420163"/>
              <a:ext cx="2223135" cy="299720"/>
            </a:xfrm>
            <a:custGeom>
              <a:avLst/>
              <a:gdLst/>
              <a:ahLst/>
              <a:cxnLst/>
              <a:rect l="l" t="t" r="r" b="b"/>
              <a:pathLst>
                <a:path w="2223135" h="299719">
                  <a:moveTo>
                    <a:pt x="2142172" y="25895"/>
                  </a:moveTo>
                  <a:lnTo>
                    <a:pt x="2147684" y="25895"/>
                  </a:lnTo>
                  <a:lnTo>
                    <a:pt x="2152256" y="26085"/>
                  </a:lnTo>
                  <a:lnTo>
                    <a:pt x="2155901" y="26454"/>
                  </a:lnTo>
                  <a:lnTo>
                    <a:pt x="2159546" y="26835"/>
                  </a:lnTo>
                  <a:lnTo>
                    <a:pt x="2162416" y="27432"/>
                  </a:lnTo>
                  <a:lnTo>
                    <a:pt x="2164499" y="28244"/>
                  </a:lnTo>
                  <a:lnTo>
                    <a:pt x="2166581" y="29057"/>
                  </a:lnTo>
                  <a:lnTo>
                    <a:pt x="2168067" y="30073"/>
                  </a:lnTo>
                  <a:lnTo>
                    <a:pt x="2168956" y="31254"/>
                  </a:lnTo>
                  <a:lnTo>
                    <a:pt x="2169858" y="32448"/>
                  </a:lnTo>
                  <a:lnTo>
                    <a:pt x="2170303" y="33794"/>
                  </a:lnTo>
                  <a:lnTo>
                    <a:pt x="2170303" y="35280"/>
                  </a:lnTo>
                  <a:lnTo>
                    <a:pt x="2170303" y="79705"/>
                  </a:lnTo>
                  <a:lnTo>
                    <a:pt x="2213610" y="79705"/>
                  </a:lnTo>
                  <a:lnTo>
                    <a:pt x="2215095" y="79705"/>
                  </a:lnTo>
                  <a:lnTo>
                    <a:pt x="2216404" y="80073"/>
                  </a:lnTo>
                  <a:lnTo>
                    <a:pt x="2217521" y="80822"/>
                  </a:lnTo>
                  <a:lnTo>
                    <a:pt x="2218639" y="81559"/>
                  </a:lnTo>
                  <a:lnTo>
                    <a:pt x="2219566" y="82791"/>
                  </a:lnTo>
                  <a:lnTo>
                    <a:pt x="2220302" y="84505"/>
                  </a:lnTo>
                  <a:lnTo>
                    <a:pt x="2221052" y="86207"/>
                  </a:lnTo>
                  <a:lnTo>
                    <a:pt x="2221611" y="88557"/>
                  </a:lnTo>
                  <a:lnTo>
                    <a:pt x="2221979" y="91528"/>
                  </a:lnTo>
                  <a:lnTo>
                    <a:pt x="2222360" y="94513"/>
                  </a:lnTo>
                  <a:lnTo>
                    <a:pt x="2222538" y="98158"/>
                  </a:lnTo>
                  <a:lnTo>
                    <a:pt x="2222538" y="102476"/>
                  </a:lnTo>
                  <a:lnTo>
                    <a:pt x="2222538" y="110655"/>
                  </a:lnTo>
                  <a:lnTo>
                    <a:pt x="2221801" y="116497"/>
                  </a:lnTo>
                  <a:lnTo>
                    <a:pt x="2220302" y="120002"/>
                  </a:lnTo>
                  <a:lnTo>
                    <a:pt x="2218817" y="123494"/>
                  </a:lnTo>
                  <a:lnTo>
                    <a:pt x="2216658" y="125247"/>
                  </a:lnTo>
                  <a:lnTo>
                    <a:pt x="2213838" y="125247"/>
                  </a:lnTo>
                  <a:lnTo>
                    <a:pt x="2170303" y="125247"/>
                  </a:lnTo>
                  <a:lnTo>
                    <a:pt x="2170303" y="218782"/>
                  </a:lnTo>
                  <a:lnTo>
                    <a:pt x="2170303" y="229641"/>
                  </a:lnTo>
                  <a:lnTo>
                    <a:pt x="2172017" y="237794"/>
                  </a:lnTo>
                  <a:lnTo>
                    <a:pt x="2175433" y="243230"/>
                  </a:lnTo>
                  <a:lnTo>
                    <a:pt x="2178862" y="248653"/>
                  </a:lnTo>
                  <a:lnTo>
                    <a:pt x="2184958" y="251371"/>
                  </a:lnTo>
                  <a:lnTo>
                    <a:pt x="2193747" y="251371"/>
                  </a:lnTo>
                  <a:lnTo>
                    <a:pt x="2196719" y="251371"/>
                  </a:lnTo>
                  <a:lnTo>
                    <a:pt x="2199398" y="251117"/>
                  </a:lnTo>
                  <a:lnTo>
                    <a:pt x="2201773" y="250596"/>
                  </a:lnTo>
                  <a:lnTo>
                    <a:pt x="2204161" y="250075"/>
                  </a:lnTo>
                  <a:lnTo>
                    <a:pt x="2206282" y="249478"/>
                  </a:lnTo>
                  <a:lnTo>
                    <a:pt x="2208136" y="248805"/>
                  </a:lnTo>
                  <a:lnTo>
                    <a:pt x="2210003" y="248132"/>
                  </a:lnTo>
                  <a:lnTo>
                    <a:pt x="2211565" y="247548"/>
                  </a:lnTo>
                  <a:lnTo>
                    <a:pt x="2212835" y="247027"/>
                  </a:lnTo>
                  <a:lnTo>
                    <a:pt x="2214092" y="246507"/>
                  </a:lnTo>
                  <a:lnTo>
                    <a:pt x="2215248" y="246240"/>
                  </a:lnTo>
                  <a:lnTo>
                    <a:pt x="2216289" y="246240"/>
                  </a:lnTo>
                  <a:lnTo>
                    <a:pt x="2217178" y="246240"/>
                  </a:lnTo>
                  <a:lnTo>
                    <a:pt x="2218042" y="246507"/>
                  </a:lnTo>
                  <a:lnTo>
                    <a:pt x="2218855" y="247027"/>
                  </a:lnTo>
                  <a:lnTo>
                    <a:pt x="2219680" y="247548"/>
                  </a:lnTo>
                  <a:lnTo>
                    <a:pt x="2220302" y="248589"/>
                  </a:lnTo>
                  <a:lnTo>
                    <a:pt x="2220760" y="250151"/>
                  </a:lnTo>
                  <a:lnTo>
                    <a:pt x="2221204" y="251714"/>
                  </a:lnTo>
                  <a:lnTo>
                    <a:pt x="2221611" y="253834"/>
                  </a:lnTo>
                  <a:lnTo>
                    <a:pt x="2221979" y="256514"/>
                  </a:lnTo>
                  <a:lnTo>
                    <a:pt x="2222360" y="259194"/>
                  </a:lnTo>
                  <a:lnTo>
                    <a:pt x="2222538" y="262610"/>
                  </a:lnTo>
                  <a:lnTo>
                    <a:pt x="2222538" y="266776"/>
                  </a:lnTo>
                  <a:lnTo>
                    <a:pt x="2222538" y="273329"/>
                  </a:lnTo>
                  <a:lnTo>
                    <a:pt x="2222131" y="278345"/>
                  </a:lnTo>
                  <a:lnTo>
                    <a:pt x="2221306" y="281851"/>
                  </a:lnTo>
                  <a:lnTo>
                    <a:pt x="2220493" y="285343"/>
                  </a:lnTo>
                  <a:lnTo>
                    <a:pt x="2203005" y="295910"/>
                  </a:lnTo>
                  <a:lnTo>
                    <a:pt x="2199513" y="296735"/>
                  </a:lnTo>
                  <a:lnTo>
                    <a:pt x="2195715" y="297357"/>
                  </a:lnTo>
                  <a:lnTo>
                    <a:pt x="2191626" y="297815"/>
                  </a:lnTo>
                  <a:lnTo>
                    <a:pt x="2187524" y="298259"/>
                  </a:lnTo>
                  <a:lnTo>
                    <a:pt x="2183396" y="298475"/>
                  </a:lnTo>
                  <a:lnTo>
                    <a:pt x="2179231" y="298475"/>
                  </a:lnTo>
                  <a:lnTo>
                    <a:pt x="2135251" y="287058"/>
                  </a:lnTo>
                  <a:lnTo>
                    <a:pt x="2129891" y="281178"/>
                  </a:lnTo>
                  <a:lnTo>
                    <a:pt x="2124532" y="275297"/>
                  </a:lnTo>
                  <a:lnTo>
                    <a:pt x="2114506" y="236112"/>
                  </a:lnTo>
                  <a:lnTo>
                    <a:pt x="2114270" y="227266"/>
                  </a:lnTo>
                  <a:lnTo>
                    <a:pt x="2114270" y="125247"/>
                  </a:lnTo>
                  <a:lnTo>
                    <a:pt x="2090381" y="125247"/>
                  </a:lnTo>
                  <a:lnTo>
                    <a:pt x="2087549" y="125247"/>
                  </a:lnTo>
                  <a:lnTo>
                    <a:pt x="2085390" y="123494"/>
                  </a:lnTo>
                  <a:lnTo>
                    <a:pt x="2083904" y="120002"/>
                  </a:lnTo>
                  <a:lnTo>
                    <a:pt x="2082419" y="116497"/>
                  </a:lnTo>
                  <a:lnTo>
                    <a:pt x="2081669" y="110655"/>
                  </a:lnTo>
                  <a:lnTo>
                    <a:pt x="2081669" y="102476"/>
                  </a:lnTo>
                  <a:lnTo>
                    <a:pt x="2081669" y="98158"/>
                  </a:lnTo>
                  <a:lnTo>
                    <a:pt x="2086698" y="80822"/>
                  </a:lnTo>
                  <a:lnTo>
                    <a:pt x="2087816" y="80073"/>
                  </a:lnTo>
                  <a:lnTo>
                    <a:pt x="2089111" y="79705"/>
                  </a:lnTo>
                  <a:lnTo>
                    <a:pt x="2090597" y="79705"/>
                  </a:lnTo>
                  <a:lnTo>
                    <a:pt x="2114270" y="79705"/>
                  </a:lnTo>
                  <a:lnTo>
                    <a:pt x="2114270" y="35280"/>
                  </a:lnTo>
                  <a:lnTo>
                    <a:pt x="2114270" y="33794"/>
                  </a:lnTo>
                  <a:lnTo>
                    <a:pt x="2114677" y="32448"/>
                  </a:lnTo>
                  <a:lnTo>
                    <a:pt x="2136813" y="25895"/>
                  </a:lnTo>
                  <a:lnTo>
                    <a:pt x="2142172" y="25895"/>
                  </a:lnTo>
                  <a:close/>
                </a:path>
                <a:path w="2223135" h="299719">
                  <a:moveTo>
                    <a:pt x="90182" y="3797"/>
                  </a:moveTo>
                  <a:lnTo>
                    <a:pt x="95846" y="3797"/>
                  </a:lnTo>
                  <a:lnTo>
                    <a:pt x="100533" y="3987"/>
                  </a:lnTo>
                  <a:lnTo>
                    <a:pt x="104254" y="4356"/>
                  </a:lnTo>
                  <a:lnTo>
                    <a:pt x="107975" y="4724"/>
                  </a:lnTo>
                  <a:lnTo>
                    <a:pt x="118198" y="8826"/>
                  </a:lnTo>
                  <a:lnTo>
                    <a:pt x="119176" y="9944"/>
                  </a:lnTo>
                  <a:lnTo>
                    <a:pt x="119659" y="11239"/>
                  </a:lnTo>
                  <a:lnTo>
                    <a:pt x="119659" y="12725"/>
                  </a:lnTo>
                  <a:lnTo>
                    <a:pt x="119659" y="213652"/>
                  </a:lnTo>
                  <a:lnTo>
                    <a:pt x="113809" y="256609"/>
                  </a:lnTo>
                  <a:lnTo>
                    <a:pt x="87166" y="289445"/>
                  </a:lnTo>
                  <a:lnTo>
                    <a:pt x="45097" y="298475"/>
                  </a:lnTo>
                  <a:lnTo>
                    <a:pt x="40627" y="298475"/>
                  </a:lnTo>
                  <a:lnTo>
                    <a:pt x="36195" y="298145"/>
                  </a:lnTo>
                  <a:lnTo>
                    <a:pt x="31813" y="297472"/>
                  </a:lnTo>
                  <a:lnTo>
                    <a:pt x="27419" y="296799"/>
                  </a:lnTo>
                  <a:lnTo>
                    <a:pt x="10261" y="291553"/>
                  </a:lnTo>
                  <a:lnTo>
                    <a:pt x="7581" y="290372"/>
                  </a:lnTo>
                  <a:lnTo>
                    <a:pt x="5803" y="289293"/>
                  </a:lnTo>
                  <a:lnTo>
                    <a:pt x="4914" y="288328"/>
                  </a:lnTo>
                  <a:lnTo>
                    <a:pt x="4013" y="287350"/>
                  </a:lnTo>
                  <a:lnTo>
                    <a:pt x="1117" y="281178"/>
                  </a:lnTo>
                  <a:lnTo>
                    <a:pt x="673" y="279463"/>
                  </a:lnTo>
                  <a:lnTo>
                    <a:pt x="368" y="277342"/>
                  </a:lnTo>
                  <a:lnTo>
                    <a:pt x="215" y="274815"/>
                  </a:lnTo>
                  <a:lnTo>
                    <a:pt x="76" y="272288"/>
                  </a:lnTo>
                  <a:lnTo>
                    <a:pt x="0" y="269087"/>
                  </a:lnTo>
                  <a:lnTo>
                    <a:pt x="0" y="265214"/>
                  </a:lnTo>
                  <a:lnTo>
                    <a:pt x="0" y="260159"/>
                  </a:lnTo>
                  <a:lnTo>
                    <a:pt x="5880" y="238645"/>
                  </a:lnTo>
                  <a:lnTo>
                    <a:pt x="7366" y="238645"/>
                  </a:lnTo>
                  <a:lnTo>
                    <a:pt x="8699" y="238645"/>
                  </a:lnTo>
                  <a:lnTo>
                    <a:pt x="10261" y="239128"/>
                  </a:lnTo>
                  <a:lnTo>
                    <a:pt x="12052" y="240106"/>
                  </a:lnTo>
                  <a:lnTo>
                    <a:pt x="13843" y="241071"/>
                  </a:lnTo>
                  <a:lnTo>
                    <a:pt x="15849" y="242074"/>
                  </a:lnTo>
                  <a:lnTo>
                    <a:pt x="18084" y="243116"/>
                  </a:lnTo>
                  <a:lnTo>
                    <a:pt x="20307" y="244157"/>
                  </a:lnTo>
                  <a:lnTo>
                    <a:pt x="22910" y="245160"/>
                  </a:lnTo>
                  <a:lnTo>
                    <a:pt x="25895" y="246126"/>
                  </a:lnTo>
                  <a:lnTo>
                    <a:pt x="28867" y="247091"/>
                  </a:lnTo>
                  <a:lnTo>
                    <a:pt x="32372" y="247586"/>
                  </a:lnTo>
                  <a:lnTo>
                    <a:pt x="36385" y="247586"/>
                  </a:lnTo>
                  <a:lnTo>
                    <a:pt x="40398" y="247586"/>
                  </a:lnTo>
                  <a:lnTo>
                    <a:pt x="60718" y="218478"/>
                  </a:lnTo>
                  <a:lnTo>
                    <a:pt x="60718" y="211188"/>
                  </a:lnTo>
                  <a:lnTo>
                    <a:pt x="60718" y="12725"/>
                  </a:lnTo>
                  <a:lnTo>
                    <a:pt x="60718" y="11239"/>
                  </a:lnTo>
                  <a:lnTo>
                    <a:pt x="61201" y="9944"/>
                  </a:lnTo>
                  <a:lnTo>
                    <a:pt x="62166" y="8826"/>
                  </a:lnTo>
                  <a:lnTo>
                    <a:pt x="63131" y="7708"/>
                  </a:lnTo>
                  <a:lnTo>
                    <a:pt x="84531" y="3797"/>
                  </a:lnTo>
                  <a:lnTo>
                    <a:pt x="90182" y="3797"/>
                  </a:lnTo>
                  <a:close/>
                </a:path>
                <a:path w="2223135" h="299719">
                  <a:moveTo>
                    <a:pt x="1073785" y="0"/>
                  </a:moveTo>
                  <a:lnTo>
                    <a:pt x="1080630" y="0"/>
                  </a:lnTo>
                  <a:lnTo>
                    <a:pt x="1087475" y="520"/>
                  </a:lnTo>
                  <a:lnTo>
                    <a:pt x="1124762" y="9601"/>
                  </a:lnTo>
                  <a:lnTo>
                    <a:pt x="1129372" y="11836"/>
                  </a:lnTo>
                  <a:lnTo>
                    <a:pt x="1133983" y="14071"/>
                  </a:lnTo>
                  <a:lnTo>
                    <a:pt x="1141539" y="21209"/>
                  </a:lnTo>
                  <a:lnTo>
                    <a:pt x="1142060" y="22250"/>
                  </a:lnTo>
                  <a:lnTo>
                    <a:pt x="1143660" y="31813"/>
                  </a:lnTo>
                  <a:lnTo>
                    <a:pt x="1143812" y="34417"/>
                  </a:lnTo>
                  <a:lnTo>
                    <a:pt x="1143889" y="37655"/>
                  </a:lnTo>
                  <a:lnTo>
                    <a:pt x="1143889" y="41529"/>
                  </a:lnTo>
                  <a:lnTo>
                    <a:pt x="1143889" y="45847"/>
                  </a:lnTo>
                  <a:lnTo>
                    <a:pt x="1143774" y="49491"/>
                  </a:lnTo>
                  <a:lnTo>
                    <a:pt x="1143546" y="52463"/>
                  </a:lnTo>
                  <a:lnTo>
                    <a:pt x="1143330" y="55448"/>
                  </a:lnTo>
                  <a:lnTo>
                    <a:pt x="1142949" y="57899"/>
                  </a:lnTo>
                  <a:lnTo>
                    <a:pt x="1142428" y="59829"/>
                  </a:lnTo>
                  <a:lnTo>
                    <a:pt x="1141907" y="61772"/>
                  </a:lnTo>
                  <a:lnTo>
                    <a:pt x="1141171" y="63182"/>
                  </a:lnTo>
                  <a:lnTo>
                    <a:pt x="1140206" y="64071"/>
                  </a:lnTo>
                  <a:lnTo>
                    <a:pt x="1139228" y="64973"/>
                  </a:lnTo>
                  <a:lnTo>
                    <a:pt x="1137932" y="65417"/>
                  </a:lnTo>
                  <a:lnTo>
                    <a:pt x="1136294" y="65417"/>
                  </a:lnTo>
                  <a:lnTo>
                    <a:pt x="1134656" y="65417"/>
                  </a:lnTo>
                  <a:lnTo>
                    <a:pt x="1132052" y="64376"/>
                  </a:lnTo>
                  <a:lnTo>
                    <a:pt x="1128483" y="62293"/>
                  </a:lnTo>
                  <a:lnTo>
                    <a:pt x="1124915" y="60210"/>
                  </a:lnTo>
                  <a:lnTo>
                    <a:pt x="1120521" y="57937"/>
                  </a:lnTo>
                  <a:lnTo>
                    <a:pt x="1115314" y="55486"/>
                  </a:lnTo>
                  <a:lnTo>
                    <a:pt x="1110094" y="53022"/>
                  </a:lnTo>
                  <a:lnTo>
                    <a:pt x="1104074" y="50787"/>
                  </a:lnTo>
                  <a:lnTo>
                    <a:pt x="1097229" y="48780"/>
                  </a:lnTo>
                  <a:lnTo>
                    <a:pt x="1090383" y="46774"/>
                  </a:lnTo>
                  <a:lnTo>
                    <a:pt x="1082865" y="45770"/>
                  </a:lnTo>
                  <a:lnTo>
                    <a:pt x="1074674" y="45770"/>
                  </a:lnTo>
                  <a:lnTo>
                    <a:pt x="1068285" y="45770"/>
                  </a:lnTo>
                  <a:lnTo>
                    <a:pt x="1037285" y="68389"/>
                  </a:lnTo>
                  <a:lnTo>
                    <a:pt x="1036510" y="72478"/>
                  </a:lnTo>
                  <a:lnTo>
                    <a:pt x="1036510" y="76796"/>
                  </a:lnTo>
                  <a:lnTo>
                    <a:pt x="1036510" y="83197"/>
                  </a:lnTo>
                  <a:lnTo>
                    <a:pt x="1038250" y="88747"/>
                  </a:lnTo>
                  <a:lnTo>
                    <a:pt x="1041755" y="93433"/>
                  </a:lnTo>
                  <a:lnTo>
                    <a:pt x="1045248" y="98120"/>
                  </a:lnTo>
                  <a:lnTo>
                    <a:pt x="1049934" y="102285"/>
                  </a:lnTo>
                  <a:lnTo>
                    <a:pt x="1055814" y="105930"/>
                  </a:lnTo>
                  <a:lnTo>
                    <a:pt x="1061694" y="109575"/>
                  </a:lnTo>
                  <a:lnTo>
                    <a:pt x="1068349" y="113004"/>
                  </a:lnTo>
                  <a:lnTo>
                    <a:pt x="1075791" y="116205"/>
                  </a:lnTo>
                  <a:lnTo>
                    <a:pt x="1083233" y="119405"/>
                  </a:lnTo>
                  <a:lnTo>
                    <a:pt x="1090828" y="122783"/>
                  </a:lnTo>
                  <a:lnTo>
                    <a:pt x="1126762" y="142100"/>
                  </a:lnTo>
                  <a:lnTo>
                    <a:pt x="1152382" y="170942"/>
                  </a:lnTo>
                  <a:lnTo>
                    <a:pt x="1160627" y="207391"/>
                  </a:lnTo>
                  <a:lnTo>
                    <a:pt x="1160096" y="218432"/>
                  </a:lnTo>
                  <a:lnTo>
                    <a:pt x="1147526" y="255594"/>
                  </a:lnTo>
                  <a:lnTo>
                    <a:pt x="1113412" y="286115"/>
                  </a:lnTo>
                  <a:lnTo>
                    <a:pt x="1075124" y="297699"/>
                  </a:lnTo>
                  <a:lnTo>
                    <a:pt x="1053693" y="299148"/>
                  </a:lnTo>
                  <a:lnTo>
                    <a:pt x="1046347" y="298995"/>
                  </a:lnTo>
                  <a:lnTo>
                    <a:pt x="1003236" y="290779"/>
                  </a:lnTo>
                  <a:lnTo>
                    <a:pt x="972400" y="264807"/>
                  </a:lnTo>
                  <a:lnTo>
                    <a:pt x="971981" y="259562"/>
                  </a:lnTo>
                  <a:lnTo>
                    <a:pt x="971981" y="252717"/>
                  </a:lnTo>
                  <a:lnTo>
                    <a:pt x="971981" y="248107"/>
                  </a:lnTo>
                  <a:lnTo>
                    <a:pt x="972134" y="244233"/>
                  </a:lnTo>
                  <a:lnTo>
                    <a:pt x="972439" y="241109"/>
                  </a:lnTo>
                  <a:lnTo>
                    <a:pt x="972731" y="237985"/>
                  </a:lnTo>
                  <a:lnTo>
                    <a:pt x="976566" y="229387"/>
                  </a:lnTo>
                  <a:lnTo>
                    <a:pt x="977684" y="228561"/>
                  </a:lnTo>
                  <a:lnTo>
                    <a:pt x="978979" y="228155"/>
                  </a:lnTo>
                  <a:lnTo>
                    <a:pt x="980465" y="228155"/>
                  </a:lnTo>
                  <a:lnTo>
                    <a:pt x="982560" y="228155"/>
                  </a:lnTo>
                  <a:lnTo>
                    <a:pt x="985494" y="229387"/>
                  </a:lnTo>
                  <a:lnTo>
                    <a:pt x="989291" y="231838"/>
                  </a:lnTo>
                  <a:lnTo>
                    <a:pt x="993089" y="234302"/>
                  </a:lnTo>
                  <a:lnTo>
                    <a:pt x="997953" y="237007"/>
                  </a:lnTo>
                  <a:lnTo>
                    <a:pt x="1038596" y="250904"/>
                  </a:lnTo>
                  <a:lnTo>
                    <a:pt x="1053922" y="251828"/>
                  </a:lnTo>
                  <a:lnTo>
                    <a:pt x="1061059" y="251828"/>
                  </a:lnTo>
                  <a:lnTo>
                    <a:pt x="1067460" y="250964"/>
                  </a:lnTo>
                  <a:lnTo>
                    <a:pt x="1073111" y="249250"/>
                  </a:lnTo>
                  <a:lnTo>
                    <a:pt x="1078776" y="247548"/>
                  </a:lnTo>
                  <a:lnTo>
                    <a:pt x="1083576" y="245122"/>
                  </a:lnTo>
                  <a:lnTo>
                    <a:pt x="1087513" y="241998"/>
                  </a:lnTo>
                  <a:lnTo>
                    <a:pt x="1091463" y="238874"/>
                  </a:lnTo>
                  <a:lnTo>
                    <a:pt x="1094473" y="235000"/>
                  </a:lnTo>
                  <a:lnTo>
                    <a:pt x="1096556" y="230390"/>
                  </a:lnTo>
                  <a:lnTo>
                    <a:pt x="1098638" y="225780"/>
                  </a:lnTo>
                  <a:lnTo>
                    <a:pt x="1099680" y="220637"/>
                  </a:lnTo>
                  <a:lnTo>
                    <a:pt x="1099680" y="214985"/>
                  </a:lnTo>
                  <a:lnTo>
                    <a:pt x="1099680" y="208432"/>
                  </a:lnTo>
                  <a:lnTo>
                    <a:pt x="1097902" y="202819"/>
                  </a:lnTo>
                  <a:lnTo>
                    <a:pt x="1094320" y="198132"/>
                  </a:lnTo>
                  <a:lnTo>
                    <a:pt x="1090752" y="193446"/>
                  </a:lnTo>
                  <a:lnTo>
                    <a:pt x="1086104" y="189280"/>
                  </a:lnTo>
                  <a:lnTo>
                    <a:pt x="1080376" y="185635"/>
                  </a:lnTo>
                  <a:lnTo>
                    <a:pt x="1074648" y="181978"/>
                  </a:lnTo>
                  <a:lnTo>
                    <a:pt x="1068133" y="178562"/>
                  </a:lnTo>
                  <a:lnTo>
                    <a:pt x="1060843" y="175361"/>
                  </a:lnTo>
                  <a:lnTo>
                    <a:pt x="1053541" y="172161"/>
                  </a:lnTo>
                  <a:lnTo>
                    <a:pt x="1046035" y="168770"/>
                  </a:lnTo>
                  <a:lnTo>
                    <a:pt x="1010424" y="149465"/>
                  </a:lnTo>
                  <a:lnTo>
                    <a:pt x="985137" y="120560"/>
                  </a:lnTo>
                  <a:lnTo>
                    <a:pt x="976896" y="83273"/>
                  </a:lnTo>
                  <a:lnTo>
                    <a:pt x="977377" y="73205"/>
                  </a:lnTo>
                  <a:lnTo>
                    <a:pt x="993643" y="32373"/>
                  </a:lnTo>
                  <a:lnTo>
                    <a:pt x="1027590" y="8034"/>
                  </a:lnTo>
                  <a:lnTo>
                    <a:pt x="1063983" y="321"/>
                  </a:lnTo>
                  <a:lnTo>
                    <a:pt x="1073785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03448" y="1404923"/>
              <a:ext cx="76936" cy="711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40436" y="3791711"/>
            <a:ext cx="1742439" cy="672465"/>
            <a:chOff x="440436" y="3791711"/>
            <a:chExt cx="1742439" cy="672465"/>
          </a:xfrm>
        </p:grpSpPr>
        <p:sp>
          <p:nvSpPr>
            <p:cNvPr id="20" name="object 20"/>
            <p:cNvSpPr/>
            <p:nvPr/>
          </p:nvSpPr>
          <p:spPr>
            <a:xfrm>
              <a:off x="453390" y="3804665"/>
              <a:ext cx="1716405" cy="646430"/>
            </a:xfrm>
            <a:custGeom>
              <a:avLst/>
              <a:gdLst/>
              <a:ahLst/>
              <a:cxnLst/>
              <a:rect l="l" t="t" r="r" b="b"/>
              <a:pathLst>
                <a:path w="1716405" h="646429">
                  <a:moveTo>
                    <a:pt x="0" y="0"/>
                  </a:moveTo>
                  <a:lnTo>
                    <a:pt x="1716024" y="0"/>
                  </a:lnTo>
                  <a:lnTo>
                    <a:pt x="1716024" y="646175"/>
                  </a:lnTo>
                  <a:lnTo>
                    <a:pt x="0" y="64617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9016" y="3939539"/>
              <a:ext cx="170687" cy="4556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3902" y="3975061"/>
              <a:ext cx="101041" cy="3846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3824" y="4062572"/>
              <a:ext cx="97155" cy="297180"/>
            </a:xfrm>
            <a:custGeom>
              <a:avLst/>
              <a:gdLst/>
              <a:ahLst/>
              <a:cxnLst/>
              <a:rect l="l" t="t" r="r" b="b"/>
              <a:pathLst>
                <a:path w="97154" h="297179">
                  <a:moveTo>
                    <a:pt x="68757" y="0"/>
                  </a:moveTo>
                  <a:lnTo>
                    <a:pt x="74269" y="0"/>
                  </a:lnTo>
                  <a:lnTo>
                    <a:pt x="78803" y="228"/>
                  </a:lnTo>
                  <a:lnTo>
                    <a:pt x="82372" y="673"/>
                  </a:lnTo>
                  <a:lnTo>
                    <a:pt x="85953" y="1117"/>
                  </a:lnTo>
                  <a:lnTo>
                    <a:pt x="95542" y="5473"/>
                  </a:lnTo>
                  <a:lnTo>
                    <a:pt x="96443" y="6591"/>
                  </a:lnTo>
                  <a:lnTo>
                    <a:pt x="96888" y="7886"/>
                  </a:lnTo>
                  <a:lnTo>
                    <a:pt x="96888" y="9372"/>
                  </a:lnTo>
                  <a:lnTo>
                    <a:pt x="96888" y="214756"/>
                  </a:lnTo>
                  <a:lnTo>
                    <a:pt x="92862" y="252704"/>
                  </a:lnTo>
                  <a:lnTo>
                    <a:pt x="68465" y="288759"/>
                  </a:lnTo>
                  <a:lnTo>
                    <a:pt x="31470" y="297129"/>
                  </a:lnTo>
                  <a:lnTo>
                    <a:pt x="25374" y="297129"/>
                  </a:lnTo>
                  <a:lnTo>
                    <a:pt x="228" y="279615"/>
                  </a:lnTo>
                  <a:lnTo>
                    <a:pt x="76" y="277456"/>
                  </a:lnTo>
                  <a:lnTo>
                    <a:pt x="0" y="274662"/>
                  </a:lnTo>
                  <a:lnTo>
                    <a:pt x="0" y="271233"/>
                  </a:lnTo>
                  <a:lnTo>
                    <a:pt x="0" y="267068"/>
                  </a:lnTo>
                  <a:lnTo>
                    <a:pt x="5283" y="249580"/>
                  </a:lnTo>
                  <a:lnTo>
                    <a:pt x="6477" y="249580"/>
                  </a:lnTo>
                  <a:lnTo>
                    <a:pt x="7213" y="249580"/>
                  </a:lnTo>
                  <a:lnTo>
                    <a:pt x="8737" y="249770"/>
                  </a:lnTo>
                  <a:lnTo>
                    <a:pt x="11049" y="250139"/>
                  </a:lnTo>
                  <a:lnTo>
                    <a:pt x="13360" y="250520"/>
                  </a:lnTo>
                  <a:lnTo>
                    <a:pt x="15849" y="250697"/>
                  </a:lnTo>
                  <a:lnTo>
                    <a:pt x="18529" y="250697"/>
                  </a:lnTo>
                  <a:lnTo>
                    <a:pt x="22402" y="250697"/>
                  </a:lnTo>
                  <a:lnTo>
                    <a:pt x="25742" y="250101"/>
                  </a:lnTo>
                  <a:lnTo>
                    <a:pt x="39509" y="233171"/>
                  </a:lnTo>
                  <a:lnTo>
                    <a:pt x="40411" y="229082"/>
                  </a:lnTo>
                  <a:lnTo>
                    <a:pt x="40855" y="222567"/>
                  </a:lnTo>
                  <a:lnTo>
                    <a:pt x="40855" y="213639"/>
                  </a:lnTo>
                  <a:lnTo>
                    <a:pt x="40855" y="9372"/>
                  </a:lnTo>
                  <a:lnTo>
                    <a:pt x="40855" y="7886"/>
                  </a:lnTo>
                  <a:lnTo>
                    <a:pt x="41300" y="6591"/>
                  </a:lnTo>
                  <a:lnTo>
                    <a:pt x="55143" y="673"/>
                  </a:lnTo>
                  <a:lnTo>
                    <a:pt x="58712" y="228"/>
                  </a:lnTo>
                  <a:lnTo>
                    <a:pt x="63246" y="0"/>
                  </a:lnTo>
                  <a:lnTo>
                    <a:pt x="68757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113" y="3968960"/>
              <a:ext cx="76936" cy="711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0372" y="3948683"/>
              <a:ext cx="1370075" cy="44500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5516" y="3984218"/>
              <a:ext cx="1299983" cy="3750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16704" y="4062573"/>
              <a:ext cx="608965" cy="297180"/>
            </a:xfrm>
            <a:custGeom>
              <a:avLst/>
              <a:gdLst/>
              <a:ahLst/>
              <a:cxnLst/>
              <a:rect l="l" t="t" r="r" b="b"/>
              <a:pathLst>
                <a:path w="608964" h="297179">
                  <a:moveTo>
                    <a:pt x="43091" y="35941"/>
                  </a:moveTo>
                  <a:lnTo>
                    <a:pt x="35953" y="35941"/>
                  </a:lnTo>
                  <a:lnTo>
                    <a:pt x="29730" y="37274"/>
                  </a:lnTo>
                  <a:lnTo>
                    <a:pt x="3238" y="66865"/>
                  </a:lnTo>
                  <a:lnTo>
                    <a:pt x="0" y="86614"/>
                  </a:lnTo>
                  <a:lnTo>
                    <a:pt x="83947" y="86614"/>
                  </a:lnTo>
                  <a:lnTo>
                    <a:pt x="74460" y="49441"/>
                  </a:lnTo>
                  <a:lnTo>
                    <a:pt x="43091" y="35941"/>
                  </a:lnTo>
                  <a:close/>
                </a:path>
                <a:path w="608964" h="297179">
                  <a:moveTo>
                    <a:pt x="430733" y="0"/>
                  </a:moveTo>
                  <a:lnTo>
                    <a:pt x="437134" y="0"/>
                  </a:lnTo>
                  <a:lnTo>
                    <a:pt x="442201" y="114"/>
                  </a:lnTo>
                  <a:lnTo>
                    <a:pt x="462432" y="14058"/>
                  </a:lnTo>
                  <a:lnTo>
                    <a:pt x="509320" y="147332"/>
                  </a:lnTo>
                  <a:lnTo>
                    <a:pt x="509993" y="147332"/>
                  </a:lnTo>
                  <a:lnTo>
                    <a:pt x="552856" y="11379"/>
                  </a:lnTo>
                  <a:lnTo>
                    <a:pt x="553745" y="7518"/>
                  </a:lnTo>
                  <a:lnTo>
                    <a:pt x="554901" y="4953"/>
                  </a:lnTo>
                  <a:lnTo>
                    <a:pt x="556310" y="3683"/>
                  </a:lnTo>
                  <a:lnTo>
                    <a:pt x="557720" y="2413"/>
                  </a:lnTo>
                  <a:lnTo>
                    <a:pt x="560070" y="1485"/>
                  </a:lnTo>
                  <a:lnTo>
                    <a:pt x="563346" y="889"/>
                  </a:lnTo>
                  <a:lnTo>
                    <a:pt x="566623" y="292"/>
                  </a:lnTo>
                  <a:lnTo>
                    <a:pt x="572350" y="0"/>
                  </a:lnTo>
                  <a:lnTo>
                    <a:pt x="580529" y="0"/>
                  </a:lnTo>
                  <a:lnTo>
                    <a:pt x="586930" y="0"/>
                  </a:lnTo>
                  <a:lnTo>
                    <a:pt x="592251" y="292"/>
                  </a:lnTo>
                  <a:lnTo>
                    <a:pt x="596493" y="889"/>
                  </a:lnTo>
                  <a:lnTo>
                    <a:pt x="600735" y="1485"/>
                  </a:lnTo>
                  <a:lnTo>
                    <a:pt x="603859" y="2603"/>
                  </a:lnTo>
                  <a:lnTo>
                    <a:pt x="605866" y="4241"/>
                  </a:lnTo>
                  <a:lnTo>
                    <a:pt x="607885" y="5880"/>
                  </a:lnTo>
                  <a:lnTo>
                    <a:pt x="608888" y="8077"/>
                  </a:lnTo>
                  <a:lnTo>
                    <a:pt x="608888" y="10820"/>
                  </a:lnTo>
                  <a:lnTo>
                    <a:pt x="608888" y="13576"/>
                  </a:lnTo>
                  <a:lnTo>
                    <a:pt x="540791" y="215646"/>
                  </a:lnTo>
                  <a:lnTo>
                    <a:pt x="516686" y="286194"/>
                  </a:lnTo>
                  <a:lnTo>
                    <a:pt x="479628" y="296684"/>
                  </a:lnTo>
                  <a:lnTo>
                    <a:pt x="473671" y="296684"/>
                  </a:lnTo>
                  <a:lnTo>
                    <a:pt x="454406" y="288874"/>
                  </a:lnTo>
                  <a:lnTo>
                    <a:pt x="454253" y="287083"/>
                  </a:lnTo>
                  <a:lnTo>
                    <a:pt x="454698" y="284924"/>
                  </a:lnTo>
                  <a:lnTo>
                    <a:pt x="455739" y="282397"/>
                  </a:lnTo>
                  <a:lnTo>
                    <a:pt x="482307" y="215646"/>
                  </a:lnTo>
                  <a:lnTo>
                    <a:pt x="480377" y="214757"/>
                  </a:lnTo>
                  <a:lnTo>
                    <a:pt x="478624" y="213385"/>
                  </a:lnTo>
                  <a:lnTo>
                    <a:pt x="477062" y="211518"/>
                  </a:lnTo>
                  <a:lnTo>
                    <a:pt x="475500" y="209664"/>
                  </a:lnTo>
                  <a:lnTo>
                    <a:pt x="474345" y="207683"/>
                  </a:lnTo>
                  <a:lnTo>
                    <a:pt x="473595" y="205600"/>
                  </a:lnTo>
                  <a:lnTo>
                    <a:pt x="405066" y="22542"/>
                  </a:lnTo>
                  <a:lnTo>
                    <a:pt x="403136" y="17335"/>
                  </a:lnTo>
                  <a:lnTo>
                    <a:pt x="402158" y="13360"/>
                  </a:lnTo>
                  <a:lnTo>
                    <a:pt x="402158" y="10604"/>
                  </a:lnTo>
                  <a:lnTo>
                    <a:pt x="402158" y="7848"/>
                  </a:lnTo>
                  <a:lnTo>
                    <a:pt x="413880" y="889"/>
                  </a:lnTo>
                  <a:lnTo>
                    <a:pt x="418122" y="292"/>
                  </a:lnTo>
                  <a:lnTo>
                    <a:pt x="423748" y="0"/>
                  </a:lnTo>
                  <a:lnTo>
                    <a:pt x="430733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80496" y="4056477"/>
              <a:ext cx="202171" cy="2329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33289" y="4052680"/>
              <a:ext cx="140119" cy="2329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53458" y="4052680"/>
              <a:ext cx="207759" cy="2367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0903" y="4026340"/>
              <a:ext cx="162445" cy="21466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5392" y="3984214"/>
              <a:ext cx="300990" cy="346710"/>
            </a:xfrm>
            <a:custGeom>
              <a:avLst/>
              <a:gdLst/>
              <a:ahLst/>
              <a:cxnLst/>
              <a:rect l="l" t="t" r="r" b="b"/>
              <a:pathLst>
                <a:path w="300990" h="346710">
                  <a:moveTo>
                    <a:pt x="139522" y="0"/>
                  </a:moveTo>
                  <a:lnTo>
                    <a:pt x="183870" y="4902"/>
                  </a:lnTo>
                  <a:lnTo>
                    <a:pt x="219725" y="19732"/>
                  </a:lnTo>
                  <a:lnTo>
                    <a:pt x="253769" y="55724"/>
                  </a:lnTo>
                  <a:lnTo>
                    <a:pt x="268513" y="95171"/>
                  </a:lnTo>
                  <a:lnTo>
                    <a:pt x="273469" y="145783"/>
                  </a:lnTo>
                  <a:lnTo>
                    <a:pt x="273309" y="155344"/>
                  </a:lnTo>
                  <a:lnTo>
                    <a:pt x="267749" y="198713"/>
                  </a:lnTo>
                  <a:lnTo>
                    <a:pt x="251371" y="240436"/>
                  </a:lnTo>
                  <a:lnTo>
                    <a:pt x="235076" y="261645"/>
                  </a:lnTo>
                  <a:lnTo>
                    <a:pt x="241798" y="267305"/>
                  </a:lnTo>
                  <a:lnTo>
                    <a:pt x="277596" y="289318"/>
                  </a:lnTo>
                  <a:lnTo>
                    <a:pt x="282435" y="291401"/>
                  </a:lnTo>
                  <a:lnTo>
                    <a:pt x="286308" y="292925"/>
                  </a:lnTo>
                  <a:lnTo>
                    <a:pt x="289204" y="293903"/>
                  </a:lnTo>
                  <a:lnTo>
                    <a:pt x="292112" y="294868"/>
                  </a:lnTo>
                  <a:lnTo>
                    <a:pt x="294386" y="296125"/>
                  </a:lnTo>
                  <a:lnTo>
                    <a:pt x="296011" y="297687"/>
                  </a:lnTo>
                  <a:lnTo>
                    <a:pt x="297649" y="299250"/>
                  </a:lnTo>
                  <a:lnTo>
                    <a:pt x="298843" y="301929"/>
                  </a:lnTo>
                  <a:lnTo>
                    <a:pt x="299592" y="305727"/>
                  </a:lnTo>
                  <a:lnTo>
                    <a:pt x="300329" y="309524"/>
                  </a:lnTo>
                  <a:lnTo>
                    <a:pt x="300710" y="314769"/>
                  </a:lnTo>
                  <a:lnTo>
                    <a:pt x="300710" y="321462"/>
                  </a:lnTo>
                  <a:lnTo>
                    <a:pt x="300710" y="326821"/>
                  </a:lnTo>
                  <a:lnTo>
                    <a:pt x="292747" y="346252"/>
                  </a:lnTo>
                  <a:lnTo>
                    <a:pt x="291553" y="346252"/>
                  </a:lnTo>
                  <a:lnTo>
                    <a:pt x="286639" y="346252"/>
                  </a:lnTo>
                  <a:lnTo>
                    <a:pt x="246456" y="330733"/>
                  </a:lnTo>
                  <a:lnTo>
                    <a:pt x="211149" y="306812"/>
                  </a:lnTo>
                  <a:lnTo>
                    <a:pt x="191541" y="287540"/>
                  </a:lnTo>
                  <a:lnTo>
                    <a:pt x="186135" y="289807"/>
                  </a:lnTo>
                  <a:lnTo>
                    <a:pt x="142892" y="298931"/>
                  </a:lnTo>
                  <a:lnTo>
                    <a:pt x="134162" y="299148"/>
                  </a:lnTo>
                  <a:lnTo>
                    <a:pt x="117848" y="298610"/>
                  </a:lnTo>
                  <a:lnTo>
                    <a:pt x="75336" y="290550"/>
                  </a:lnTo>
                  <a:lnTo>
                    <a:pt x="33489" y="263867"/>
                  </a:lnTo>
                  <a:lnTo>
                    <a:pt x="13081" y="231156"/>
                  </a:lnTo>
                  <a:lnTo>
                    <a:pt x="2093" y="187105"/>
                  </a:lnTo>
                  <a:lnTo>
                    <a:pt x="0" y="151129"/>
                  </a:lnTo>
                  <a:lnTo>
                    <a:pt x="557" y="134049"/>
                  </a:lnTo>
                  <a:lnTo>
                    <a:pt x="8928" y="88074"/>
                  </a:lnTo>
                  <a:lnTo>
                    <a:pt x="27221" y="50814"/>
                  </a:lnTo>
                  <a:lnTo>
                    <a:pt x="55224" y="23244"/>
                  </a:lnTo>
                  <a:lnTo>
                    <a:pt x="92666" y="5898"/>
                  </a:lnTo>
                  <a:lnTo>
                    <a:pt x="122860" y="655"/>
                  </a:lnTo>
                  <a:lnTo>
                    <a:pt x="139522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0" y="5529723"/>
            <a:ext cx="9144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onsolas" panose="020B0609020204030204" pitchFamily="49" charset="0"/>
                <a:cs typeface="Calibri"/>
              </a:rPr>
              <a:t>jQuery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highlight>
                  <a:srgbClr val="FFFF00"/>
                </a:highlight>
                <a:latin typeface="Calibri"/>
                <a:cs typeface="Calibri"/>
              </a:rPr>
              <a:t>can </a:t>
            </a:r>
            <a:r>
              <a:rPr sz="3200" dirty="0">
                <a:highlight>
                  <a:srgbClr val="FFFF00"/>
                </a:highlight>
                <a:latin typeface="Calibri"/>
                <a:cs typeface="Calibri"/>
              </a:rPr>
              <a:t>simplify </a:t>
            </a:r>
            <a:r>
              <a:rPr sz="3200" spc="-1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JavaScript</a:t>
            </a:r>
            <a:r>
              <a:rPr lang="en-SG" sz="3200" spc="-13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development</a:t>
            </a:r>
            <a:endParaRPr sz="3200" dirty="0">
              <a:solidFill>
                <a:srgbClr val="FF0000"/>
              </a:solidFill>
              <a:latin typeface="Consolas" panose="020B0609020204030204" pitchFamily="49" charset="0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1960" y="1969007"/>
            <a:ext cx="6967715" cy="16840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8536" y="4742688"/>
            <a:ext cx="8566404" cy="3474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8919" y="1261496"/>
            <a:ext cx="6164580" cy="4967605"/>
            <a:chOff x="378919" y="1261496"/>
            <a:chExt cx="6164580" cy="4967605"/>
          </a:xfrm>
        </p:grpSpPr>
        <p:sp>
          <p:nvSpPr>
            <p:cNvPr id="3" name="object 3"/>
            <p:cNvSpPr/>
            <p:nvPr/>
          </p:nvSpPr>
          <p:spPr>
            <a:xfrm>
              <a:off x="378919" y="1261496"/>
              <a:ext cx="5828332" cy="4967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33213" y="2497836"/>
              <a:ext cx="2703830" cy="163195"/>
            </a:xfrm>
            <a:custGeom>
              <a:avLst/>
              <a:gdLst/>
              <a:ahLst/>
              <a:cxnLst/>
              <a:rect l="l" t="t" r="r" b="b"/>
              <a:pathLst>
                <a:path w="2703829" h="163194">
                  <a:moveTo>
                    <a:pt x="2703360" y="0"/>
                  </a:moveTo>
                  <a:lnTo>
                    <a:pt x="0" y="163017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3221" y="2611892"/>
              <a:ext cx="78740" cy="88900"/>
            </a:xfrm>
            <a:custGeom>
              <a:avLst/>
              <a:gdLst/>
              <a:ahLst/>
              <a:cxnLst/>
              <a:rect l="l" t="t" r="r" b="b"/>
              <a:pathLst>
                <a:path w="78739" h="88900">
                  <a:moveTo>
                    <a:pt x="73380" y="0"/>
                  </a:moveTo>
                  <a:lnTo>
                    <a:pt x="0" y="48958"/>
                  </a:lnTo>
                  <a:lnTo>
                    <a:pt x="78740" y="88734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04026" y="2975610"/>
              <a:ext cx="139065" cy="873760"/>
            </a:xfrm>
            <a:custGeom>
              <a:avLst/>
              <a:gdLst/>
              <a:ahLst/>
              <a:cxnLst/>
              <a:rect l="l" t="t" r="r" b="b"/>
              <a:pathLst>
                <a:path w="139064" h="873760">
                  <a:moveTo>
                    <a:pt x="0" y="0"/>
                  </a:moveTo>
                  <a:lnTo>
                    <a:pt x="26988" y="907"/>
                  </a:lnTo>
                  <a:lnTo>
                    <a:pt x="49029" y="3382"/>
                  </a:lnTo>
                  <a:lnTo>
                    <a:pt x="63891" y="7056"/>
                  </a:lnTo>
                  <a:lnTo>
                    <a:pt x="69342" y="11557"/>
                  </a:lnTo>
                  <a:lnTo>
                    <a:pt x="69342" y="425069"/>
                  </a:lnTo>
                  <a:lnTo>
                    <a:pt x="74792" y="429569"/>
                  </a:lnTo>
                  <a:lnTo>
                    <a:pt x="89654" y="433243"/>
                  </a:lnTo>
                  <a:lnTo>
                    <a:pt x="111695" y="435718"/>
                  </a:lnTo>
                  <a:lnTo>
                    <a:pt x="138684" y="436626"/>
                  </a:lnTo>
                  <a:lnTo>
                    <a:pt x="111695" y="437533"/>
                  </a:lnTo>
                  <a:lnTo>
                    <a:pt x="89654" y="440008"/>
                  </a:lnTo>
                  <a:lnTo>
                    <a:pt x="74792" y="443682"/>
                  </a:lnTo>
                  <a:lnTo>
                    <a:pt x="69342" y="448183"/>
                  </a:lnTo>
                  <a:lnTo>
                    <a:pt x="69342" y="861694"/>
                  </a:lnTo>
                  <a:lnTo>
                    <a:pt x="63891" y="866195"/>
                  </a:lnTo>
                  <a:lnTo>
                    <a:pt x="49029" y="869869"/>
                  </a:lnTo>
                  <a:lnTo>
                    <a:pt x="26988" y="872344"/>
                  </a:lnTo>
                  <a:lnTo>
                    <a:pt x="0" y="873252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1834" y="4301489"/>
              <a:ext cx="151130" cy="681355"/>
            </a:xfrm>
            <a:custGeom>
              <a:avLst/>
              <a:gdLst/>
              <a:ahLst/>
              <a:cxnLst/>
              <a:rect l="l" t="t" r="r" b="b"/>
              <a:pathLst>
                <a:path w="151129" h="681354">
                  <a:moveTo>
                    <a:pt x="0" y="0"/>
                  </a:moveTo>
                  <a:lnTo>
                    <a:pt x="29366" y="987"/>
                  </a:lnTo>
                  <a:lnTo>
                    <a:pt x="53344" y="3681"/>
                  </a:lnTo>
                  <a:lnTo>
                    <a:pt x="69510" y="7677"/>
                  </a:lnTo>
                  <a:lnTo>
                    <a:pt x="75438" y="12573"/>
                  </a:lnTo>
                  <a:lnTo>
                    <a:pt x="75438" y="328041"/>
                  </a:lnTo>
                  <a:lnTo>
                    <a:pt x="81365" y="332936"/>
                  </a:lnTo>
                  <a:lnTo>
                    <a:pt x="97531" y="336932"/>
                  </a:lnTo>
                  <a:lnTo>
                    <a:pt x="121509" y="339626"/>
                  </a:lnTo>
                  <a:lnTo>
                    <a:pt x="150876" y="340614"/>
                  </a:lnTo>
                  <a:lnTo>
                    <a:pt x="121509" y="341601"/>
                  </a:lnTo>
                  <a:lnTo>
                    <a:pt x="97531" y="344295"/>
                  </a:lnTo>
                  <a:lnTo>
                    <a:pt x="81365" y="348291"/>
                  </a:lnTo>
                  <a:lnTo>
                    <a:pt x="75438" y="353187"/>
                  </a:lnTo>
                  <a:lnTo>
                    <a:pt x="75438" y="668655"/>
                  </a:lnTo>
                  <a:lnTo>
                    <a:pt x="69510" y="673550"/>
                  </a:lnTo>
                  <a:lnTo>
                    <a:pt x="53344" y="677546"/>
                  </a:lnTo>
                  <a:lnTo>
                    <a:pt x="29366" y="680240"/>
                  </a:lnTo>
                  <a:lnTo>
                    <a:pt x="0" y="681228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46178" y="284157"/>
            <a:ext cx="42506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/>
              <a:t>Embedding</a:t>
            </a:r>
            <a:r>
              <a:rPr sz="4400" u="none" spc="-80" dirty="0"/>
              <a:t> </a:t>
            </a:r>
            <a:r>
              <a:rPr sz="4400" u="none" dirty="0"/>
              <a:t>jQuery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6381804" y="1620606"/>
            <a:ext cx="2268855" cy="1898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Download the </a:t>
            </a:r>
            <a:r>
              <a:rPr sz="1800" spc="-10" dirty="0">
                <a:latin typeface="Calibri"/>
                <a:cs typeface="Calibri"/>
              </a:rPr>
              <a:t>library  from </a:t>
            </a:r>
            <a:r>
              <a:rPr sz="1800" b="1" spc="-15" dirty="0">
                <a:latin typeface="Calibri"/>
                <a:cs typeface="Calibri"/>
              </a:rPr>
              <a:t>jquery.com</a:t>
            </a:r>
            <a:endParaRPr sz="1800" dirty="0">
              <a:latin typeface="Calibri"/>
              <a:cs typeface="Calibri"/>
            </a:endParaRPr>
          </a:p>
          <a:p>
            <a:pPr marL="299085" marR="240029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Embed it </a:t>
            </a:r>
            <a:r>
              <a:rPr sz="1800" spc="-10" dirty="0">
                <a:latin typeface="Calibri"/>
                <a:cs typeface="Calibri"/>
              </a:rPr>
              <a:t>into your  </a:t>
            </a: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Calibri"/>
              <a:cs typeface="Calibri"/>
            </a:endParaRPr>
          </a:p>
          <a:p>
            <a:pPr marL="2876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CSS</a:t>
            </a:r>
            <a:r>
              <a:rPr sz="1800" spc="-5" dirty="0">
                <a:latin typeface="Calibri"/>
                <a:cs typeface="Calibri"/>
              </a:rPr>
              <a:t> Code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5987" y="4474529"/>
            <a:ext cx="218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JavaScript/jQuery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66765" y="5409438"/>
            <a:ext cx="149860" cy="681355"/>
          </a:xfrm>
          <a:custGeom>
            <a:avLst/>
            <a:gdLst/>
            <a:ahLst/>
            <a:cxnLst/>
            <a:rect l="l" t="t" r="r" b="b"/>
            <a:pathLst>
              <a:path w="149860" h="681354">
                <a:moveTo>
                  <a:pt x="0" y="0"/>
                </a:moveTo>
                <a:lnTo>
                  <a:pt x="29064" y="978"/>
                </a:lnTo>
                <a:lnTo>
                  <a:pt x="52801" y="3646"/>
                </a:lnTo>
                <a:lnTo>
                  <a:pt x="68806" y="7602"/>
                </a:lnTo>
                <a:lnTo>
                  <a:pt x="74676" y="12446"/>
                </a:lnTo>
                <a:lnTo>
                  <a:pt x="74676" y="328168"/>
                </a:lnTo>
                <a:lnTo>
                  <a:pt x="80545" y="333011"/>
                </a:lnTo>
                <a:lnTo>
                  <a:pt x="96550" y="336967"/>
                </a:lnTo>
                <a:lnTo>
                  <a:pt x="120287" y="339635"/>
                </a:lnTo>
                <a:lnTo>
                  <a:pt x="149352" y="340614"/>
                </a:lnTo>
                <a:lnTo>
                  <a:pt x="120287" y="341592"/>
                </a:lnTo>
                <a:lnTo>
                  <a:pt x="96550" y="344260"/>
                </a:lnTo>
                <a:lnTo>
                  <a:pt x="80545" y="348216"/>
                </a:lnTo>
                <a:lnTo>
                  <a:pt x="74676" y="353060"/>
                </a:lnTo>
                <a:lnTo>
                  <a:pt x="74676" y="668782"/>
                </a:lnTo>
                <a:lnTo>
                  <a:pt x="68806" y="673625"/>
                </a:lnTo>
                <a:lnTo>
                  <a:pt x="52801" y="677581"/>
                </a:lnTo>
                <a:lnTo>
                  <a:pt x="29064" y="680249"/>
                </a:lnTo>
                <a:lnTo>
                  <a:pt x="0" y="681228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690245" y="5582234"/>
            <a:ext cx="1101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HTML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178" y="284157"/>
            <a:ext cx="42506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dirty="0"/>
              <a:t>Embedding</a:t>
            </a:r>
            <a:r>
              <a:rPr sz="4400" u="none" spc="-80" dirty="0"/>
              <a:t> </a:t>
            </a:r>
            <a:r>
              <a:rPr sz="4400" u="none" dirty="0"/>
              <a:t>jQuery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467914"/>
            <a:ext cx="914400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3200" dirty="0">
                <a:latin typeface="Calibri"/>
                <a:cs typeface="Calibri"/>
              </a:rPr>
              <a:t>Or </a:t>
            </a:r>
            <a:r>
              <a:rPr sz="3200" spc="-15" dirty="0">
                <a:latin typeface="Calibri"/>
                <a:cs typeface="Calibri"/>
              </a:rPr>
              <a:t>just </a:t>
            </a:r>
            <a:r>
              <a:rPr sz="3200" spc="-5" dirty="0">
                <a:latin typeface="Calibri"/>
                <a:cs typeface="Calibri"/>
              </a:rPr>
              <a:t>include the url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CDN </a:t>
            </a:r>
            <a:r>
              <a:rPr sz="3200" spc="-15" dirty="0">
                <a:latin typeface="Calibri"/>
                <a:cs typeface="Calibri"/>
              </a:rPr>
              <a:t>(Content  </a:t>
            </a:r>
            <a:r>
              <a:rPr sz="3200" spc="-5" dirty="0">
                <a:latin typeface="Calibri"/>
                <a:cs typeface="Calibri"/>
              </a:rPr>
              <a:t>Delivery </a:t>
            </a:r>
            <a:r>
              <a:rPr sz="3200" spc="-10" dirty="0">
                <a:latin typeface="Calibri"/>
                <a:cs typeface="Calibri"/>
              </a:rPr>
              <a:t>Network)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spc="-10" dirty="0">
                <a:latin typeface="Calibri"/>
                <a:cs typeface="Calibri"/>
              </a:rPr>
              <a:t>your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page: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" y="3024296"/>
            <a:ext cx="9144000" cy="298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2320"/>
              </a:lnSpc>
              <a:spcBef>
                <a:spcPts val="245"/>
              </a:spcBef>
            </a:pPr>
            <a:r>
              <a:rPr sz="14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&lt;script </a:t>
            </a:r>
            <a:r>
              <a:rPr sz="1400" spc="-10" dirty="0" err="1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src</a:t>
            </a:r>
            <a:r>
              <a:rPr sz="14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="https://ajax.googleapis.com/ajax/libs/jquery/3.4.1/jquery.min.js"&gt;&lt;/script&gt;</a:t>
            </a:r>
            <a:endParaRPr sz="1400" dirty="0">
              <a:solidFill>
                <a:srgbClr val="FF0000"/>
              </a:solidFill>
              <a:latin typeface="Consolas" panose="020B0609020204030204" pitchFamily="49" charset="0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410" y="284157"/>
            <a:ext cx="6633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none" spc="-10" dirty="0"/>
              <a:t>Locally </a:t>
            </a:r>
            <a:r>
              <a:rPr sz="4400" u="none" spc="-15" dirty="0"/>
              <a:t>hosted </a:t>
            </a:r>
            <a:r>
              <a:rPr sz="4400" u="none" dirty="0"/>
              <a:t>jQuery </a:t>
            </a:r>
            <a:r>
              <a:rPr sz="4400" u="none" spc="-15" dirty="0"/>
              <a:t>vs </a:t>
            </a:r>
            <a:r>
              <a:rPr sz="4400" u="none" dirty="0"/>
              <a:t>CDN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33849"/>
              </p:ext>
            </p:extLst>
          </p:nvPr>
        </p:nvGraphicFramePr>
        <p:xfrm>
          <a:off x="0" y="1143000"/>
          <a:ext cx="9144000" cy="510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518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b="1" i="0" spc="-5" dirty="0"/>
                        <a:t>Locally</a:t>
                      </a:r>
                      <a:r>
                        <a:rPr sz="2100" b="1" i="0" spc="-10" dirty="0"/>
                        <a:t> </a:t>
                      </a:r>
                      <a:r>
                        <a:rPr sz="2100" b="1" i="0" spc="-15" dirty="0"/>
                        <a:t>hosted</a:t>
                      </a:r>
                      <a:endParaRPr sz="2100" b="1" i="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100" b="1" i="0" spc="-5" dirty="0"/>
                        <a:t>CDN</a:t>
                      </a:r>
                      <a:endParaRPr sz="2100" b="1" i="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32">
                <a:tc>
                  <a:txBody>
                    <a:bodyPr/>
                    <a:lstStyle/>
                    <a:p>
                      <a:pPr marL="548005" marR="273685" indent="-4572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+mj-lt"/>
                        <a:buAutoNum type="arabicPeriod"/>
                        <a:tabLst>
                          <a:tab pos="377190" algn="l"/>
                          <a:tab pos="378460" algn="l"/>
                        </a:tabLst>
                      </a:pPr>
                      <a:r>
                        <a:rPr sz="2100" spc="-15" dirty="0"/>
                        <a:t>Pro: Create </a:t>
                      </a:r>
                      <a:r>
                        <a:rPr sz="2100" dirty="0"/>
                        <a:t>jQuery </a:t>
                      </a:r>
                      <a:r>
                        <a:rPr sz="2100" spc="-5" dirty="0"/>
                        <a:t>apps with </a:t>
                      </a:r>
                      <a:r>
                        <a:rPr sz="2100" dirty="0">
                          <a:highlight>
                            <a:srgbClr val="FFFF00"/>
                          </a:highlight>
                        </a:rPr>
                        <a:t>no  </a:t>
                      </a:r>
                      <a:r>
                        <a:rPr sz="2100" spc="-5" dirty="0">
                          <a:highlight>
                            <a:srgbClr val="FFFF00"/>
                          </a:highlight>
                        </a:rPr>
                        <a:t>connection </a:t>
                      </a:r>
                      <a:r>
                        <a:rPr sz="2100" spc="-10" dirty="0">
                          <a:highlight>
                            <a:srgbClr val="FFFF00"/>
                          </a:highlight>
                        </a:rPr>
                        <a:t>to</a:t>
                      </a:r>
                      <a:r>
                        <a:rPr sz="21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sz="2100" spc="-10" dirty="0">
                          <a:highlight>
                            <a:srgbClr val="FFFF00"/>
                          </a:highlight>
                        </a:rPr>
                        <a:t>internet</a:t>
                      </a:r>
                      <a:endParaRPr sz="2100" dirty="0">
                        <a:highlight>
                          <a:srgbClr val="FFFF00"/>
                        </a:highlight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+mj-lt"/>
                        <a:buAutoNum type="arabicPeriod"/>
                      </a:pPr>
                      <a:endParaRPr sz="2150" dirty="0"/>
                    </a:p>
                    <a:p>
                      <a:pPr marL="548005" marR="140335" indent="-457200">
                        <a:lnSpc>
                          <a:spcPct val="100000"/>
                        </a:lnSpc>
                        <a:buFont typeface="+mj-lt"/>
                        <a:buAutoNum type="arabicPeriod"/>
                        <a:tabLst>
                          <a:tab pos="377190" algn="l"/>
                          <a:tab pos="378460" algn="l"/>
                        </a:tabLst>
                      </a:pPr>
                      <a:r>
                        <a:rPr sz="2100" spc="-15" dirty="0"/>
                        <a:t>Pro: Cater </a:t>
                      </a:r>
                      <a:r>
                        <a:rPr sz="2100" spc="-20" dirty="0"/>
                        <a:t>for </a:t>
                      </a:r>
                      <a:r>
                        <a:rPr sz="2100" spc="-15" dirty="0"/>
                        <a:t>users </a:t>
                      </a:r>
                      <a:r>
                        <a:rPr sz="2100" spc="-5" dirty="0">
                          <a:highlight>
                            <a:srgbClr val="FFFF00"/>
                          </a:highlight>
                        </a:rPr>
                        <a:t>with </a:t>
                      </a:r>
                      <a:r>
                        <a:rPr sz="2100" spc="-10" dirty="0">
                          <a:highlight>
                            <a:srgbClr val="FFFF00"/>
                          </a:highlight>
                        </a:rPr>
                        <a:t>network  </a:t>
                      </a:r>
                      <a:r>
                        <a:rPr sz="2100" spc="-5" dirty="0">
                          <a:highlight>
                            <a:srgbClr val="FFFF00"/>
                          </a:highlight>
                        </a:rPr>
                        <a:t>bandwidth</a:t>
                      </a:r>
                      <a:r>
                        <a:rPr sz="2100" spc="-4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sz="2100" spc="-10" dirty="0">
                          <a:highlight>
                            <a:srgbClr val="FFFF00"/>
                          </a:highlight>
                        </a:rPr>
                        <a:t>limitations</a:t>
                      </a:r>
                      <a:endParaRPr sz="2100" dirty="0">
                        <a:highlight>
                          <a:srgbClr val="FFFF00"/>
                        </a:highlight>
                      </a:endParaRPr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+mj-lt"/>
                        <a:buAutoNum type="arabicPeriod"/>
                      </a:pPr>
                      <a:endParaRPr sz="2150" dirty="0"/>
                    </a:p>
                    <a:p>
                      <a:pPr marL="548005" marR="165735" indent="-457200">
                        <a:lnSpc>
                          <a:spcPct val="100000"/>
                        </a:lnSpc>
                        <a:buFont typeface="+mj-lt"/>
                        <a:buAutoNum type="arabicPeriod"/>
                        <a:tabLst>
                          <a:tab pos="377190" algn="l"/>
                          <a:tab pos="378460" algn="l"/>
                        </a:tabLst>
                      </a:pPr>
                      <a:r>
                        <a:rPr sz="2100" spc="-5" dirty="0"/>
                        <a:t>Con: </a:t>
                      </a:r>
                      <a:r>
                        <a:rPr sz="2100" spc="-10" dirty="0"/>
                        <a:t>Maintain </a:t>
                      </a:r>
                      <a:r>
                        <a:rPr sz="2100" dirty="0"/>
                        <a:t>jQuery </a:t>
                      </a:r>
                      <a:r>
                        <a:rPr sz="2100" spc="-5" dirty="0"/>
                        <a:t>files within  </a:t>
                      </a:r>
                      <a:r>
                        <a:rPr sz="2100" spc="-10" dirty="0"/>
                        <a:t>your</a:t>
                      </a:r>
                      <a:r>
                        <a:rPr sz="2100" spc="10" dirty="0"/>
                        <a:t> </a:t>
                      </a:r>
                      <a:r>
                        <a:rPr sz="2100" dirty="0"/>
                        <a:t>app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7370" marR="512445" indent="-457200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+mj-lt"/>
                        <a:buAutoNum type="arabicPeriod"/>
                        <a:tabLst>
                          <a:tab pos="377190" algn="l"/>
                          <a:tab pos="377825" algn="l"/>
                        </a:tabLst>
                      </a:pPr>
                      <a:r>
                        <a:rPr sz="2100" spc="-15" dirty="0"/>
                        <a:t>Pro: </a:t>
                      </a:r>
                      <a:r>
                        <a:rPr sz="2100" spc="-10" dirty="0"/>
                        <a:t>Distributed network </a:t>
                      </a:r>
                      <a:r>
                        <a:rPr sz="2100" spc="-5" dirty="0"/>
                        <a:t>uses  </a:t>
                      </a:r>
                      <a:r>
                        <a:rPr sz="2100" spc="-10" dirty="0"/>
                        <a:t>servers closest to </a:t>
                      </a:r>
                      <a:r>
                        <a:rPr sz="2100" dirty="0"/>
                        <a:t>the </a:t>
                      </a:r>
                      <a:r>
                        <a:rPr sz="2100" spc="-15" dirty="0"/>
                        <a:t>website  </a:t>
                      </a:r>
                      <a:r>
                        <a:rPr sz="2100" spc="-10" dirty="0"/>
                        <a:t>visitor to deliver </a:t>
                      </a:r>
                      <a:r>
                        <a:rPr sz="2100" dirty="0"/>
                        <a:t>the jQuery  </a:t>
                      </a:r>
                      <a:r>
                        <a:rPr sz="2100" spc="-25" dirty="0"/>
                        <a:t>library.</a:t>
                      </a:r>
                      <a:endParaRPr sz="2100" dirty="0"/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+mj-lt"/>
                        <a:buAutoNum type="arabicPeriod"/>
                      </a:pPr>
                      <a:endParaRPr sz="2150" dirty="0"/>
                    </a:p>
                    <a:p>
                      <a:pPr marL="547370" marR="92710" indent="-457200">
                        <a:lnSpc>
                          <a:spcPct val="100000"/>
                        </a:lnSpc>
                        <a:buFont typeface="+mj-lt"/>
                        <a:buAutoNum type="arabicPeriod"/>
                        <a:tabLst>
                          <a:tab pos="377190" algn="l"/>
                          <a:tab pos="377825" algn="l"/>
                        </a:tabLst>
                      </a:pPr>
                      <a:r>
                        <a:rPr sz="2100" spc="-15" dirty="0"/>
                        <a:t>Pro: </a:t>
                      </a:r>
                      <a:r>
                        <a:rPr sz="2100" spc="-20" dirty="0"/>
                        <a:t>Faster </a:t>
                      </a:r>
                      <a:r>
                        <a:rPr sz="2100" spc="-10" dirty="0"/>
                        <a:t>site </a:t>
                      </a:r>
                      <a:r>
                        <a:rPr sz="2100" spc="-5" dirty="0"/>
                        <a:t>loading. </a:t>
                      </a:r>
                      <a:r>
                        <a:rPr sz="2100" dirty="0"/>
                        <a:t>Once the  </a:t>
                      </a:r>
                      <a:r>
                        <a:rPr sz="2100" spc="-10" dirty="0"/>
                        <a:t>library </a:t>
                      </a:r>
                      <a:r>
                        <a:rPr sz="2100" spc="-15" dirty="0"/>
                        <a:t>from </a:t>
                      </a:r>
                      <a:r>
                        <a:rPr sz="2100" dirty="0"/>
                        <a:t>a </a:t>
                      </a:r>
                      <a:r>
                        <a:rPr sz="2100" spc="-5" dirty="0"/>
                        <a:t>CDN is cached </a:t>
                      </a:r>
                      <a:r>
                        <a:rPr sz="2100" spc="-10" dirty="0"/>
                        <a:t>by  </a:t>
                      </a:r>
                      <a:r>
                        <a:rPr sz="2100" dirty="0"/>
                        <a:t>the </a:t>
                      </a:r>
                      <a:r>
                        <a:rPr sz="2100" spc="-40" dirty="0"/>
                        <a:t>browser, </a:t>
                      </a:r>
                      <a:r>
                        <a:rPr sz="2100" spc="-5" dirty="0"/>
                        <a:t>it doesn’t </a:t>
                      </a:r>
                      <a:r>
                        <a:rPr sz="2100" spc="-15" dirty="0"/>
                        <a:t>have </a:t>
                      </a:r>
                      <a:r>
                        <a:rPr sz="2100" spc="-10" dirty="0"/>
                        <a:t>to </a:t>
                      </a:r>
                      <a:r>
                        <a:rPr sz="2100" dirty="0"/>
                        <a:t>be  </a:t>
                      </a:r>
                      <a:r>
                        <a:rPr sz="2100" spc="-5" dirty="0"/>
                        <a:t>downloaded </a:t>
                      </a:r>
                      <a:r>
                        <a:rPr sz="2100" spc="-10" dirty="0"/>
                        <a:t>again. </a:t>
                      </a:r>
                      <a:r>
                        <a:rPr sz="2100" spc="-15" dirty="0"/>
                        <a:t>For example  </a:t>
                      </a:r>
                      <a:r>
                        <a:rPr sz="2100" spc="-5" dirty="0"/>
                        <a:t>Google CDN is used </a:t>
                      </a:r>
                      <a:r>
                        <a:rPr sz="2100" spc="-10" dirty="0"/>
                        <a:t>by many  </a:t>
                      </a:r>
                      <a:r>
                        <a:rPr sz="2100" spc="-5" dirty="0"/>
                        <a:t>people</a:t>
                      </a:r>
                      <a:endParaRPr sz="2100" dirty="0"/>
                    </a:p>
                    <a:p>
                      <a:pPr marL="457200" indent="-457200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+mj-lt"/>
                        <a:buAutoNum type="arabicPeriod"/>
                      </a:pPr>
                      <a:endParaRPr sz="2150" dirty="0"/>
                    </a:p>
                    <a:p>
                      <a:pPr marL="547370" marR="406400" indent="-457200">
                        <a:lnSpc>
                          <a:spcPct val="100000"/>
                        </a:lnSpc>
                        <a:buFont typeface="+mj-lt"/>
                        <a:buAutoNum type="arabicPeriod"/>
                        <a:tabLst>
                          <a:tab pos="377190" algn="l"/>
                          <a:tab pos="377825" algn="l"/>
                        </a:tabLst>
                      </a:pPr>
                      <a:r>
                        <a:rPr sz="2100" spc="-5" dirty="0"/>
                        <a:t>Con: </a:t>
                      </a:r>
                      <a:r>
                        <a:rPr sz="2100" spc="-10" dirty="0"/>
                        <a:t>rely </a:t>
                      </a:r>
                      <a:r>
                        <a:rPr sz="2100" spc="-5" dirty="0"/>
                        <a:t>on </a:t>
                      </a:r>
                      <a:r>
                        <a:rPr sz="2100" dirty="0"/>
                        <a:t>a </a:t>
                      </a:r>
                      <a:r>
                        <a:rPr sz="2100" spc="-10" dirty="0"/>
                        <a:t>third </a:t>
                      </a:r>
                      <a:r>
                        <a:rPr sz="2100" dirty="0"/>
                        <a:t>party </a:t>
                      </a:r>
                      <a:r>
                        <a:rPr sz="2100" spc="-10" dirty="0"/>
                        <a:t>to </a:t>
                      </a:r>
                      <a:r>
                        <a:rPr sz="2100" dirty="0"/>
                        <a:t>be  </a:t>
                      </a:r>
                      <a:r>
                        <a:rPr sz="2100" spc="-10" dirty="0"/>
                        <a:t>available</a:t>
                      </a:r>
                      <a:endParaRPr sz="21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" y="349043"/>
            <a:ext cx="9143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u="none" spc="-5" dirty="0">
                <a:latin typeface="Consolas" panose="020B0609020204030204" pitchFamily="49" charset="0"/>
              </a:rPr>
              <a:t>$(document).ready(function() </a:t>
            </a:r>
            <a:r>
              <a:rPr sz="3600" b="1" u="none" dirty="0">
                <a:latin typeface="Consolas" panose="020B0609020204030204" pitchFamily="49" charset="0"/>
              </a:rPr>
              <a:t>{</a:t>
            </a:r>
            <a:r>
              <a:rPr sz="3600" b="1" u="none" spc="-55" dirty="0">
                <a:latin typeface="Consolas" panose="020B0609020204030204" pitchFamily="49" charset="0"/>
              </a:rPr>
              <a:t> </a:t>
            </a:r>
            <a:r>
              <a:rPr sz="3600" b="1" u="none" spc="-5" dirty="0">
                <a:latin typeface="Consolas" panose="020B0609020204030204" pitchFamily="49" charset="0"/>
              </a:rPr>
              <a:t>});</a:t>
            </a:r>
            <a:endParaRPr sz="3600" b="1" dirty="0">
              <a:latin typeface="Consolas" panose="020B06090202040302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2736142"/>
            <a:ext cx="9143999" cy="35350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27050" marR="794385" indent="-514350">
              <a:lnSpc>
                <a:spcPts val="2500"/>
              </a:lnSpc>
              <a:spcBef>
                <a:spcPts val="70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dirty="0">
                <a:latin typeface="Consolas" panose="020B0609020204030204" pitchFamily="49" charset="0"/>
                <a:cs typeface="Calibri"/>
              </a:rPr>
              <a:t>"</a:t>
            </a:r>
            <a:r>
              <a:rPr sz="2600" b="1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$</a:t>
            </a:r>
            <a:r>
              <a:rPr sz="2600" dirty="0">
                <a:latin typeface="Consolas" panose="020B0609020204030204" pitchFamily="49" charset="0"/>
                <a:cs typeface="Calibri"/>
              </a:rPr>
              <a:t>"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symbol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word </a:t>
            </a:r>
            <a:r>
              <a:rPr sz="2600" b="1" spc="-5" dirty="0">
                <a:highlight>
                  <a:srgbClr val="FFFF00"/>
                </a:highlight>
                <a:latin typeface="Calibri"/>
                <a:cs typeface="Calibri"/>
              </a:rPr>
              <a:t>jQuery </a:t>
            </a:r>
            <a:r>
              <a:rPr sz="2600" b="1" dirty="0">
                <a:highlight>
                  <a:srgbClr val="FFFF00"/>
                </a:highlight>
                <a:latin typeface="Calibri"/>
                <a:cs typeface="Calibri"/>
              </a:rPr>
              <a:t>= jQuery  </a:t>
            </a:r>
            <a:r>
              <a:rPr sz="2600" b="1" spc="-5" dirty="0">
                <a:highlight>
                  <a:srgbClr val="FFFF00"/>
                </a:highlight>
                <a:latin typeface="Calibri"/>
                <a:cs typeface="Calibri"/>
              </a:rPr>
              <a:t>function </a:t>
            </a:r>
            <a:r>
              <a:rPr sz="2600" spc="-10" dirty="0">
                <a:latin typeface="Calibri"/>
                <a:cs typeface="Calibri"/>
              </a:rPr>
              <a:t>(</a:t>
            </a:r>
            <a:r>
              <a:rPr sz="2600" b="1" spc="-10" dirty="0">
                <a:latin typeface="Calibri"/>
                <a:cs typeface="Calibri"/>
              </a:rPr>
              <a:t>contains </a:t>
            </a:r>
            <a:r>
              <a:rPr sz="2600" b="1" dirty="0">
                <a:latin typeface="Calibri"/>
                <a:cs typeface="Calibri"/>
              </a:rPr>
              <a:t>all jQuery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functionalities</a:t>
            </a:r>
            <a:r>
              <a:rPr sz="2600" dirty="0">
                <a:latin typeface="Calibri"/>
                <a:cs typeface="Calibri"/>
              </a:rPr>
              <a:t>).</a:t>
            </a:r>
          </a:p>
          <a:p>
            <a:pPr marL="527050" marR="953769" indent="-514350">
              <a:lnSpc>
                <a:spcPts val="2500"/>
              </a:lnSpc>
              <a:spcBef>
                <a:spcPts val="61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6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d</a:t>
            </a:r>
            <a:r>
              <a:rPr sz="26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ocument </a:t>
            </a:r>
            <a:r>
              <a:rPr sz="2600" spc="-30" dirty="0">
                <a:highlight>
                  <a:srgbClr val="FFFF00"/>
                </a:highlight>
                <a:latin typeface="Calibri"/>
                <a:cs typeface="Calibri"/>
              </a:rPr>
              <a:t>refers </a:t>
            </a:r>
            <a:r>
              <a:rPr sz="2600" spc="-15" dirty="0">
                <a:highlight>
                  <a:srgbClr val="FFFF00"/>
                </a:highlight>
                <a:latin typeface="Calibri"/>
                <a:cs typeface="Calibri"/>
              </a:rPr>
              <a:t>to </a:t>
            </a:r>
            <a:r>
              <a:rPr sz="2600" dirty="0">
                <a:highlight>
                  <a:srgbClr val="FFFF00"/>
                </a:highlight>
                <a:latin typeface="Calibri"/>
                <a:cs typeface="Calibri"/>
              </a:rPr>
              <a:t>a </a:t>
            </a:r>
            <a:r>
              <a:rPr sz="2600" spc="-35" dirty="0">
                <a:highlight>
                  <a:srgbClr val="FFFF00"/>
                </a:highlight>
                <a:latin typeface="Calibri"/>
                <a:cs typeface="Calibri"/>
              </a:rPr>
              <a:t>selector</a:t>
            </a:r>
            <a:r>
              <a:rPr sz="2600" spc="-35" dirty="0">
                <a:latin typeface="Calibri"/>
                <a:cs typeface="Calibri"/>
              </a:rPr>
              <a:t>.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dirty="0">
                <a:highlight>
                  <a:srgbClr val="FFFF00"/>
                </a:highlight>
                <a:latin typeface="Calibri"/>
                <a:cs typeface="Calibri"/>
              </a:rPr>
              <a:t>selects the  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document </a:t>
            </a:r>
            <a:r>
              <a:rPr sz="2600" dirty="0">
                <a:highlight>
                  <a:srgbClr val="FFFF00"/>
                </a:highlight>
                <a:latin typeface="Calibri"/>
                <a:cs typeface="Calibri"/>
              </a:rPr>
              <a:t>/</a:t>
            </a:r>
            <a:r>
              <a:rPr sz="2600" spc="-30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600" spc="-10" dirty="0">
                <a:highlight>
                  <a:srgbClr val="FFFF00"/>
                </a:highlight>
                <a:latin typeface="Calibri"/>
                <a:cs typeface="Calibri"/>
              </a:rPr>
              <a:t>webpage.</a:t>
            </a:r>
            <a:endParaRPr sz="2600" dirty="0">
              <a:highlight>
                <a:srgbClr val="FFFF00"/>
              </a:highlight>
              <a:latin typeface="Calibri"/>
              <a:cs typeface="Calibri"/>
            </a:endParaRPr>
          </a:p>
          <a:p>
            <a:pPr marL="526415" marR="577850" indent="-514350">
              <a:lnSpc>
                <a:spcPts val="2500"/>
              </a:lnSpc>
              <a:spcBef>
                <a:spcPts val="615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b="1" spc="-10" dirty="0">
                <a:latin typeface="Calibri"/>
                <a:cs typeface="Calibri"/>
              </a:rPr>
              <a:t>"</a:t>
            </a:r>
            <a:r>
              <a:rPr sz="2600" b="1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ready</a:t>
            </a:r>
            <a:r>
              <a:rPr sz="2600" b="1" spc="-10" dirty="0">
                <a:latin typeface="Calibri"/>
                <a:cs typeface="Calibri"/>
              </a:rPr>
              <a:t>" </a:t>
            </a:r>
            <a:r>
              <a:rPr sz="2600" spc="-15" dirty="0">
                <a:latin typeface="Calibri"/>
                <a:cs typeface="Calibri"/>
              </a:rPr>
              <a:t>event </a:t>
            </a:r>
            <a:r>
              <a:rPr sz="2600" spc="-10" dirty="0">
                <a:latin typeface="Calibri"/>
                <a:cs typeface="Calibri"/>
              </a:rPr>
              <a:t>indicates that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b="1" spc="-10" dirty="0">
                <a:latin typeface="Consolas" panose="020B0609020204030204" pitchFamily="49" charset="0"/>
                <a:cs typeface="Calibri"/>
              </a:rPr>
              <a:t>webpage  </a:t>
            </a:r>
            <a:r>
              <a:rPr sz="2600" b="1" spc="-5" dirty="0">
                <a:latin typeface="Consolas" panose="020B0609020204030204" pitchFamily="49" charset="0"/>
                <a:cs typeface="Calibri"/>
              </a:rPr>
              <a:t>Document </a:t>
            </a:r>
            <a:r>
              <a:rPr sz="2600" b="1" dirty="0">
                <a:latin typeface="Consolas" panose="020B0609020204030204" pitchFamily="49" charset="0"/>
                <a:cs typeface="Calibri"/>
              </a:rPr>
              <a:t>Object </a:t>
            </a:r>
            <a:r>
              <a:rPr sz="2600" b="1" spc="-5" dirty="0">
                <a:latin typeface="Consolas" panose="020B0609020204030204" pitchFamily="49" charset="0"/>
                <a:cs typeface="Calibri"/>
              </a:rPr>
              <a:t>Model </a:t>
            </a:r>
            <a:r>
              <a:rPr sz="2600" b="1" dirty="0">
                <a:latin typeface="Consolas" panose="020B0609020204030204" pitchFamily="49" charset="0"/>
                <a:cs typeface="Calibri"/>
              </a:rPr>
              <a:t>(DOM)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highlight>
                  <a:srgbClr val="FFFF00"/>
                </a:highlight>
                <a:latin typeface="Calibri"/>
                <a:cs typeface="Calibri"/>
              </a:rPr>
              <a:t>ready </a:t>
            </a:r>
            <a:r>
              <a:rPr sz="2600" spc="-25" dirty="0">
                <a:highlight>
                  <a:srgbClr val="FFFF00"/>
                </a:highlight>
                <a:latin typeface="Calibri"/>
                <a:cs typeface="Calibri"/>
              </a:rPr>
              <a:t>for </a:t>
            </a:r>
            <a:r>
              <a:rPr lang="en-SG" sz="2600" spc="-10" dirty="0">
                <a:highlight>
                  <a:srgbClr val="FFFF00"/>
                </a:highlight>
                <a:latin typeface="Consolas" panose="020B0609020204030204" pitchFamily="49" charset="0"/>
                <a:cs typeface="Calibri"/>
              </a:rPr>
              <a:t>JavaScript </a:t>
            </a:r>
            <a:r>
              <a:rPr sz="2600" spc="-10" dirty="0">
                <a:highlight>
                  <a:srgbClr val="FFFF00"/>
                </a:highlight>
                <a:latin typeface="Calibri"/>
                <a:cs typeface="Calibri"/>
              </a:rPr>
              <a:t>code </a:t>
            </a:r>
            <a:r>
              <a:rPr sz="2600" spc="-15" dirty="0">
                <a:highlight>
                  <a:srgbClr val="FFFF00"/>
                </a:highlight>
                <a:latin typeface="Calibri"/>
                <a:cs typeface="Calibri"/>
              </a:rPr>
              <a:t>to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 </a:t>
            </a:r>
            <a:r>
              <a:rPr sz="2600" spc="-20" dirty="0">
                <a:highlight>
                  <a:srgbClr val="FFFF00"/>
                </a:highlight>
                <a:latin typeface="Calibri"/>
                <a:cs typeface="Calibri"/>
              </a:rPr>
              <a:t>execute</a:t>
            </a:r>
            <a:r>
              <a:rPr sz="2600" spc="-2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526415" marR="5080" indent="-514350">
              <a:lnSpc>
                <a:spcPts val="2500"/>
              </a:lnSpc>
              <a:spcBef>
                <a:spcPts val="610"/>
              </a:spcBef>
              <a:buClr>
                <a:srgbClr val="4F81BC"/>
              </a:buClr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b="1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function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 </a:t>
            </a:r>
            <a:r>
              <a:rPr sz="2600" spc="-10" dirty="0">
                <a:latin typeface="Calibri"/>
                <a:cs typeface="Calibri"/>
              </a:rPr>
              <a:t>indicates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function which </a:t>
            </a:r>
            <a:r>
              <a:rPr sz="2600" dirty="0">
                <a:highlight>
                  <a:srgbClr val="FFFF00"/>
                </a:highlight>
                <a:latin typeface="Calibri"/>
                <a:cs typeface="Calibri"/>
              </a:rPr>
              <a:t>will  </a:t>
            </a:r>
            <a:r>
              <a:rPr sz="2600" spc="-5" dirty="0">
                <a:highlight>
                  <a:srgbClr val="FFFF00"/>
                </a:highlight>
                <a:latin typeface="Calibri"/>
                <a:cs typeface="Calibri"/>
              </a:rPr>
              <a:t>be called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above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true.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function  </a:t>
            </a:r>
            <a:r>
              <a:rPr sz="2600" spc="-15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b="1" dirty="0">
                <a:latin typeface="Consolas" panose="020B0609020204030204" pitchFamily="49" charset="0"/>
                <a:cs typeface="Calibri"/>
              </a:rPr>
              <a:t>alert</a:t>
            </a:r>
            <a:r>
              <a:rPr sz="2600" b="1" spc="-15" dirty="0">
                <a:latin typeface="Consolas" panose="020B0609020204030204" pitchFamily="49" charset="0"/>
                <a:cs typeface="Calibri"/>
              </a:rPr>
              <a:t> </a:t>
            </a:r>
            <a:r>
              <a:rPr sz="2600" b="1" spc="-5" dirty="0">
                <a:latin typeface="Consolas" panose="020B0609020204030204" pitchFamily="49" charset="0"/>
                <a:cs typeface="Calibri"/>
              </a:rPr>
              <a:t>command</a:t>
            </a:r>
            <a:endParaRPr sz="2600" b="1" dirty="0">
              <a:latin typeface="Consolas" panose="020B0609020204030204" pitchFamily="49" charset="0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16736" y="1181100"/>
            <a:ext cx="4762500" cy="1438910"/>
            <a:chOff x="1316736" y="1181100"/>
            <a:chExt cx="4762500" cy="1438910"/>
          </a:xfrm>
        </p:grpSpPr>
        <p:sp>
          <p:nvSpPr>
            <p:cNvPr id="5" name="object 5"/>
            <p:cNvSpPr/>
            <p:nvPr/>
          </p:nvSpPr>
          <p:spPr>
            <a:xfrm>
              <a:off x="1325880" y="1228374"/>
              <a:ext cx="4744211" cy="13250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1308" y="1185672"/>
              <a:ext cx="4753610" cy="1430020"/>
            </a:xfrm>
            <a:custGeom>
              <a:avLst/>
              <a:gdLst/>
              <a:ahLst/>
              <a:cxnLst/>
              <a:rect l="l" t="t" r="r" b="b"/>
              <a:pathLst>
                <a:path w="4753610" h="1430020">
                  <a:moveTo>
                    <a:pt x="0" y="0"/>
                  </a:moveTo>
                  <a:lnTo>
                    <a:pt x="4753356" y="0"/>
                  </a:lnTo>
                  <a:lnTo>
                    <a:pt x="4753356" y="1429512"/>
                  </a:lnTo>
                  <a:lnTo>
                    <a:pt x="0" y="142951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2581</Words>
  <Application>Microsoft Office PowerPoint</Application>
  <PresentationFormat>On-screen Show (4:3)</PresentationFormat>
  <Paragraphs>363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Times New Roman</vt:lpstr>
      <vt:lpstr>Wingdings</vt:lpstr>
      <vt:lpstr>Wingdings 3</vt:lpstr>
      <vt:lpstr>Office Theme</vt:lpstr>
      <vt:lpstr> L02: jQuery Introduction  </vt:lpstr>
      <vt:lpstr>HTML DOM</vt:lpstr>
      <vt:lpstr>DOM Hierarchy</vt:lpstr>
      <vt:lpstr>jQuery – What is it?</vt:lpstr>
      <vt:lpstr>Why use jQuery?</vt:lpstr>
      <vt:lpstr>Embedding jQuery</vt:lpstr>
      <vt:lpstr>Embedding jQuery</vt:lpstr>
      <vt:lpstr>Locally hosted jQuery vs CDN</vt:lpstr>
      <vt:lpstr>$(document).ready(function() { });</vt:lpstr>
      <vt:lpstr>jQuery syntax</vt:lpstr>
      <vt:lpstr>RECAP on CSS</vt:lpstr>
      <vt:lpstr>Selectors</vt:lpstr>
      <vt:lpstr>Basic Selectors</vt:lpstr>
      <vt:lpstr>Exercise 1a (Basic Selectors)</vt:lpstr>
      <vt:lpstr>Index-based Selectors</vt:lpstr>
      <vt:lpstr>Exercise 1b (Index-based Selectors)</vt:lpstr>
      <vt:lpstr>Attribute Selectors</vt:lpstr>
      <vt:lpstr>Exercise 1d (Attribute Selectors)</vt:lpstr>
      <vt:lpstr>Form Selectors</vt:lpstr>
      <vt:lpstr>Exercise 1d (Form Selectors)</vt:lpstr>
      <vt:lpstr>jQuery HTML/CSS methods</vt:lpstr>
      <vt:lpstr>Exercise 2</vt:lpstr>
      <vt:lpstr>Exercise 2a</vt:lpstr>
      <vt:lpstr>Exercise 2a - solution</vt:lpstr>
      <vt:lpstr>Exercise 2a - solution</vt:lpstr>
      <vt:lpstr>Exercise 2b</vt:lpstr>
      <vt:lpstr>Exercise 2b - solution</vt:lpstr>
      <vt:lpstr>Exercise 2c</vt:lpstr>
      <vt:lpstr>Exercise 2c - solution</vt:lpstr>
      <vt:lpstr>jQuery Best Practices</vt:lpstr>
      <vt:lpstr>Debugging jQuery/JavaScript errors</vt:lpstr>
      <vt:lpstr> What you learnt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20</cp:revision>
  <dcterms:created xsi:type="dcterms:W3CDTF">2020-10-18T08:09:38Z</dcterms:created>
  <dcterms:modified xsi:type="dcterms:W3CDTF">2021-02-03T06:10:03Z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2019-11-04T00:00:00Z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2020-10-18T00:00:00Z</vt:filetime>
  </property>
</Properties>
</file>