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FDEA-E132-4560-99E1-87CFCE666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4841-1F76-4553-969A-9767CBAA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25C9-A055-457E-A08E-5EB0F675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FC1-1704-4221-AD76-F0894E24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65A1-B270-40C0-99EB-DE72DCD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9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FF3E-69A6-43B0-9656-E5B9BFCF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608AA-CAF3-4C42-9B44-0CFCC7E3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809-D7AE-402C-8D2F-FDD1949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8497-9CEA-4F99-831F-0042657F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6198-BAB4-4770-A3B4-9E206FCF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80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73948-2C9F-4ECA-AF7D-9EEBBD85C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DFEF4-A2EB-41DA-B9E5-779C3475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5133-7CCA-4ED2-8D38-233C9FE2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0D63-E7A7-4D55-B4D2-63489E6C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6ABC-9914-4D4D-A587-0DCEE66C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02A-7613-49A5-8C26-4F1A9E7B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284E-8E02-4493-9C4F-EDB58B90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A923-A719-4393-BC4B-6DFEE3B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CBD0-BD5A-469A-AE8E-00F8C7A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A5AF-C9F7-4549-9F0D-AE7F736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7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750-A8D8-49F5-9791-8B41E55D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91E7-C776-4766-8568-2E8E7A40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E803-1563-4FA7-9FB7-9ACA2BEF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23BE-52D0-40F8-9B66-5F36A24A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CF8-C170-4667-A1EC-72A757C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5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1CA8-67B2-46F8-9EFC-4830B27F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FDA8-8216-4AE1-BBFB-6648B4EE2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5E3A-8014-4A9A-9318-F4C7BE43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8127-FFF8-42C4-BFD5-8E5747A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8CE3E-4153-4F59-A53C-4F766A0A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2642-4B6A-4A66-AAA0-4B1EC8C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4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4BE2-20C8-4F17-A5D9-B6A30B0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C354-6121-4A5D-A5C6-87C5D47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3824-5DB0-4D7D-802E-EC4D233B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7452D-F076-402F-A3DD-72F454A95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839D9-11A1-4592-83D0-045D91BC5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E96BD-E341-433B-A2C1-CCB856B3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5FF67-833F-4F89-88B6-B110B086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1C800-25CB-4AF4-B1E6-F5A07A7D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2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C948-44AA-41E2-9E78-3B28336D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EAA7-07F5-4130-A0C8-4238CA09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091B-0C2D-410C-B703-466AFE99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CED5-8810-442F-BABC-84B5EDB3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36BF1-2C38-44AB-B914-A20F850C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4A943-276D-43BF-A871-DD103F0A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7C48-1C65-4401-95B8-A27FFDB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2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729A-8620-47CE-8C5C-FEDD46DB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40D5-11BD-47F3-8A5B-0B747EB6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A563D-4506-49B1-BCF5-DADF7A6F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D6A5D-A666-4E57-B704-524969D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F8C-AA33-4DC0-B47B-96A1194A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928E-4F66-4017-AF9A-4B011302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4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3BA-3F1C-48C6-A8D8-DDF75212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B48EC-24CB-420D-B7DB-8C98367C2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AA34-07DF-4068-8192-7E1F5548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5C34A-120C-4A50-B1C0-5BC67BE1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5D07-E05C-46A9-B7CC-4254DE75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5DDB-C95D-479A-9FAC-36029E48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0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A64D7-6D80-4AC9-AA49-94CAA4B3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7CA7-2D7D-41DB-B5F1-C585DF82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87B2-EA69-4A85-8A88-7BCE446B7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F329-1C5E-44D7-868A-9104B3C6F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43A8-3C9D-446C-8CBC-CEE7A887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omesite/hello.j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html_text.asp" TargetMode="External"/><Relationship Id="rId3" Type="http://schemas.openxmlformats.org/officeDocument/2006/relationships/hyperlink" Target="http://www.w3schools.com/jquery/html_append.asp" TargetMode="External"/><Relationship Id="rId7" Type="http://schemas.openxmlformats.org/officeDocument/2006/relationships/hyperlink" Target="http://www.w3schools.com/jquery/html_removeclass.asp" TargetMode="External"/><Relationship Id="rId2" Type="http://schemas.openxmlformats.org/officeDocument/2006/relationships/hyperlink" Target="http://www.w3schools.com/jquery/html_addcla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html_prepend.asp" TargetMode="External"/><Relationship Id="rId11" Type="http://schemas.openxmlformats.org/officeDocument/2006/relationships/hyperlink" Target="http://www.w3schools.com/jquery/jquery_ref_html.asp" TargetMode="External"/><Relationship Id="rId5" Type="http://schemas.openxmlformats.org/officeDocument/2006/relationships/hyperlink" Target="http://www.w3schools.com/jquery/html_html.asp" TargetMode="External"/><Relationship Id="rId10" Type="http://schemas.openxmlformats.org/officeDocument/2006/relationships/hyperlink" Target="http://www.w3schools.com/jquery/html_val.asp" TargetMode="External"/><Relationship Id="rId4" Type="http://schemas.openxmlformats.org/officeDocument/2006/relationships/hyperlink" Target="http://www.w3schools.com/jquery/css_css.asp" TargetMode="External"/><Relationship Id="rId9" Type="http://schemas.openxmlformats.org/officeDocument/2006/relationships/hyperlink" Target="http://www.w3schools.com/jquery/html_toggleclass.as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string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8342" y="3893311"/>
            <a:ext cx="56851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3200" spc="-4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1" spc="-10" dirty="0">
                <a:latin typeface="Arial"/>
                <a:cs typeface="Arial"/>
              </a:rPr>
              <a:t>Jquery</a:t>
            </a:r>
            <a:r>
              <a:rPr sz="4800" b="1" spc="3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methods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826" y="284157"/>
            <a:ext cx="3787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Bootstrap</a:t>
            </a:r>
            <a:r>
              <a:rPr spc="-85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6615"/>
            <a:ext cx="215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Vertical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8295"/>
            <a:ext cx="2559050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Inline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F81BC"/>
              </a:buClr>
              <a:buFont typeface="Wingdings 3"/>
              <a:buChar char=""/>
            </a:pPr>
            <a:endParaRPr sz="37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9551" y="4808220"/>
            <a:ext cx="6299200" cy="1207135"/>
            <a:chOff x="1749551" y="4808220"/>
            <a:chExt cx="6299200" cy="1207135"/>
          </a:xfrm>
        </p:grpSpPr>
        <p:sp>
          <p:nvSpPr>
            <p:cNvPr id="6" name="object 6"/>
            <p:cNvSpPr/>
            <p:nvPr/>
          </p:nvSpPr>
          <p:spPr>
            <a:xfrm>
              <a:off x="1884776" y="4880342"/>
              <a:ext cx="6114922" cy="1070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4123" y="4812792"/>
              <a:ext cx="6289675" cy="1198245"/>
            </a:xfrm>
            <a:custGeom>
              <a:avLst/>
              <a:gdLst/>
              <a:ahLst/>
              <a:cxnLst/>
              <a:rect l="l" t="t" r="r" b="b"/>
              <a:pathLst>
                <a:path w="6289675" h="1198245">
                  <a:moveTo>
                    <a:pt x="0" y="0"/>
                  </a:moveTo>
                  <a:lnTo>
                    <a:pt x="6289548" y="0"/>
                  </a:lnTo>
                  <a:lnTo>
                    <a:pt x="6289548" y="1197863"/>
                  </a:lnTo>
                  <a:lnTo>
                    <a:pt x="0" y="119786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41348" y="3726179"/>
            <a:ext cx="6876415" cy="485140"/>
            <a:chOff x="1641348" y="3726179"/>
            <a:chExt cx="6876415" cy="485140"/>
          </a:xfrm>
        </p:grpSpPr>
        <p:sp>
          <p:nvSpPr>
            <p:cNvPr id="9" name="object 9"/>
            <p:cNvSpPr/>
            <p:nvPr/>
          </p:nvSpPr>
          <p:spPr>
            <a:xfrm>
              <a:off x="1650492" y="3792427"/>
              <a:ext cx="6791324" cy="352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5920" y="3730751"/>
              <a:ext cx="6867525" cy="475615"/>
            </a:xfrm>
            <a:custGeom>
              <a:avLst/>
              <a:gdLst/>
              <a:ahLst/>
              <a:cxnLst/>
              <a:rect l="l" t="t" r="r" b="b"/>
              <a:pathLst>
                <a:path w="6867525" h="475614">
                  <a:moveTo>
                    <a:pt x="0" y="0"/>
                  </a:moveTo>
                  <a:lnTo>
                    <a:pt x="6867144" y="0"/>
                  </a:lnTo>
                  <a:lnTo>
                    <a:pt x="6867144" y="475488"/>
                  </a:lnTo>
                  <a:lnTo>
                    <a:pt x="0" y="4754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63267" y="1702307"/>
            <a:ext cx="6646545" cy="1551940"/>
            <a:chOff x="1763267" y="1702307"/>
            <a:chExt cx="6646545" cy="1551940"/>
          </a:xfrm>
        </p:grpSpPr>
        <p:sp>
          <p:nvSpPr>
            <p:cNvPr id="12" name="object 12"/>
            <p:cNvSpPr/>
            <p:nvPr/>
          </p:nvSpPr>
          <p:spPr>
            <a:xfrm>
              <a:off x="1772412" y="1711452"/>
              <a:ext cx="6579963" cy="1469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7839" y="1706879"/>
              <a:ext cx="6637020" cy="1542415"/>
            </a:xfrm>
            <a:custGeom>
              <a:avLst/>
              <a:gdLst/>
              <a:ahLst/>
              <a:cxnLst/>
              <a:rect l="l" t="t" r="r" b="b"/>
              <a:pathLst>
                <a:path w="6637020" h="1542414">
                  <a:moveTo>
                    <a:pt x="0" y="0"/>
                  </a:moveTo>
                  <a:lnTo>
                    <a:pt x="6637019" y="0"/>
                  </a:lnTo>
                  <a:lnTo>
                    <a:pt x="6637019" y="1542288"/>
                  </a:lnTo>
                  <a:lnTo>
                    <a:pt x="0" y="15422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434" y="284157"/>
            <a:ext cx="4726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60" dirty="0"/>
              <a:t> </a:t>
            </a:r>
            <a:r>
              <a:rPr spc="-15" dirty="0"/>
              <a:t>BootstrapForm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795" y="2163833"/>
            <a:ext cx="760095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&lt;form </a:t>
            </a:r>
            <a:r>
              <a:rPr sz="1800" spc="-5" dirty="0">
                <a:latin typeface="Calibri"/>
                <a:cs typeface="Calibri"/>
              </a:rPr>
              <a:t>method="post"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action="submit.php"&gt;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</a:t>
            </a:r>
            <a:r>
              <a:rPr sz="1800" spc="-10" dirty="0">
                <a:latin typeface="Calibri"/>
                <a:cs typeface="Calibri"/>
              </a:rPr>
              <a:t>class="form-group"&gt;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&lt;label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for="id_name"&gt;Name:&lt;/label&gt;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&lt;input </a:t>
            </a:r>
            <a:r>
              <a:rPr sz="1800" spc="-10" dirty="0">
                <a:latin typeface="Calibri"/>
                <a:cs typeface="Calibri"/>
              </a:rPr>
              <a:t>type="text" </a:t>
            </a:r>
            <a:r>
              <a:rPr sz="1800" spc="-5" dirty="0">
                <a:latin typeface="Calibri"/>
                <a:cs typeface="Calibri"/>
              </a:rPr>
              <a:t>name="myName" id="id_name"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class="form-control"/&gt;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</a:t>
            </a:r>
            <a:r>
              <a:rPr sz="1800" spc="-10" dirty="0">
                <a:latin typeface="Calibri"/>
                <a:cs typeface="Calibri"/>
              </a:rPr>
              <a:t>class="form-group"&gt;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&lt;label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for="id_age"&gt;Age&lt;/label&gt;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&lt;input </a:t>
            </a:r>
            <a:r>
              <a:rPr sz="1800" spc="-10" dirty="0">
                <a:latin typeface="Calibri"/>
                <a:cs typeface="Calibri"/>
              </a:rPr>
              <a:t>type="text" </a:t>
            </a:r>
            <a:r>
              <a:rPr sz="1800" spc="-5" dirty="0">
                <a:latin typeface="Calibri"/>
                <a:cs typeface="Calibri"/>
              </a:rPr>
              <a:t>name="myAge" id="id_age"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class="form-control"/&gt;</a:t>
            </a:r>
            <a:endParaRPr sz="18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&lt;/div&gt;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&lt;input class="btn btn-primary" type="submit" </a:t>
            </a:r>
            <a:r>
              <a:rPr sz="1800" spc="-10" dirty="0">
                <a:latin typeface="Calibri"/>
                <a:cs typeface="Calibri"/>
              </a:rPr>
              <a:t>value="Calculate"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8350" y="2478787"/>
            <a:ext cx="1407160" cy="274320"/>
          </a:xfrm>
          <a:custGeom>
            <a:avLst/>
            <a:gdLst/>
            <a:ahLst/>
            <a:cxnLst/>
            <a:rect l="l" t="t" r="r" b="b"/>
            <a:pathLst>
              <a:path w="1407160" h="274319">
                <a:moveTo>
                  <a:pt x="0" y="45720"/>
                </a:moveTo>
                <a:lnTo>
                  <a:pt x="3593" y="27924"/>
                </a:lnTo>
                <a:lnTo>
                  <a:pt x="13392" y="13392"/>
                </a:lnTo>
                <a:lnTo>
                  <a:pt x="27924" y="3593"/>
                </a:lnTo>
                <a:lnTo>
                  <a:pt x="45720" y="0"/>
                </a:lnTo>
                <a:lnTo>
                  <a:pt x="1360932" y="0"/>
                </a:lnTo>
                <a:lnTo>
                  <a:pt x="1378727" y="3593"/>
                </a:lnTo>
                <a:lnTo>
                  <a:pt x="1393259" y="13392"/>
                </a:lnTo>
                <a:lnTo>
                  <a:pt x="1403058" y="27924"/>
                </a:lnTo>
                <a:lnTo>
                  <a:pt x="1406652" y="45720"/>
                </a:lnTo>
                <a:lnTo>
                  <a:pt x="1406652" y="228600"/>
                </a:lnTo>
                <a:lnTo>
                  <a:pt x="1403058" y="246395"/>
                </a:lnTo>
                <a:lnTo>
                  <a:pt x="1393259" y="260927"/>
                </a:lnTo>
                <a:lnTo>
                  <a:pt x="1378727" y="270726"/>
                </a:lnTo>
                <a:lnTo>
                  <a:pt x="1360932" y="274320"/>
                </a:lnTo>
                <a:lnTo>
                  <a:pt x="45720" y="274320"/>
                </a:lnTo>
                <a:lnTo>
                  <a:pt x="27924" y="270726"/>
                </a:lnTo>
                <a:lnTo>
                  <a:pt x="13392" y="260927"/>
                </a:lnTo>
                <a:lnTo>
                  <a:pt x="3593" y="24639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7802" y="3007615"/>
            <a:ext cx="1405255" cy="332740"/>
          </a:xfrm>
          <a:custGeom>
            <a:avLst/>
            <a:gdLst/>
            <a:ahLst/>
            <a:cxnLst/>
            <a:rect l="l" t="t" r="r" b="b"/>
            <a:pathLst>
              <a:path w="1405254" h="332739">
                <a:moveTo>
                  <a:pt x="0" y="55372"/>
                </a:moveTo>
                <a:lnTo>
                  <a:pt x="4351" y="33818"/>
                </a:lnTo>
                <a:lnTo>
                  <a:pt x="16217" y="16217"/>
                </a:lnTo>
                <a:lnTo>
                  <a:pt x="33818" y="4351"/>
                </a:lnTo>
                <a:lnTo>
                  <a:pt x="55372" y="0"/>
                </a:lnTo>
                <a:lnTo>
                  <a:pt x="1349756" y="0"/>
                </a:lnTo>
                <a:lnTo>
                  <a:pt x="1371309" y="4351"/>
                </a:lnTo>
                <a:lnTo>
                  <a:pt x="1388910" y="16217"/>
                </a:lnTo>
                <a:lnTo>
                  <a:pt x="1400776" y="33818"/>
                </a:lnTo>
                <a:lnTo>
                  <a:pt x="1405128" y="55372"/>
                </a:lnTo>
                <a:lnTo>
                  <a:pt x="1405128" y="276860"/>
                </a:lnTo>
                <a:lnTo>
                  <a:pt x="1400776" y="298413"/>
                </a:lnTo>
                <a:lnTo>
                  <a:pt x="1388910" y="316014"/>
                </a:lnTo>
                <a:lnTo>
                  <a:pt x="1371309" y="327880"/>
                </a:lnTo>
                <a:lnTo>
                  <a:pt x="1349756" y="332232"/>
                </a:lnTo>
                <a:lnTo>
                  <a:pt x="55372" y="332232"/>
                </a:lnTo>
                <a:lnTo>
                  <a:pt x="33818" y="327880"/>
                </a:lnTo>
                <a:lnTo>
                  <a:pt x="16217" y="316014"/>
                </a:lnTo>
                <a:lnTo>
                  <a:pt x="4351" y="298413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85" y="386266"/>
            <a:ext cx="7773034" cy="438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Putting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external </a:t>
            </a:r>
            <a:r>
              <a:rPr sz="3200" spc="-15" dirty="0">
                <a:latin typeface="Calibri"/>
                <a:cs typeface="Calibri"/>
              </a:rPr>
              <a:t>Javascript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libri"/>
              <a:cs typeface="Calibri"/>
            </a:endParaRPr>
          </a:p>
          <a:p>
            <a:pPr marL="286385" marR="313055" indent="-274320">
              <a:lnSpc>
                <a:spcPct val="100000"/>
              </a:lnSpc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Scripts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provided </a:t>
            </a:r>
            <a:r>
              <a:rPr sz="3200" spc="-5" dirty="0">
                <a:latin typeface="Calibri"/>
                <a:cs typeface="Calibri"/>
              </a:rPr>
              <a:t>locally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remotely  </a:t>
            </a:r>
            <a:r>
              <a:rPr sz="3200" spc="-5" dirty="0">
                <a:latin typeface="Calibri"/>
                <a:cs typeface="Calibri"/>
              </a:rPr>
              <a:t>accessible </a:t>
            </a:r>
            <a:r>
              <a:rPr sz="3200" spc="-15" dirty="0">
                <a:latin typeface="Calibri"/>
                <a:cs typeface="Calibri"/>
              </a:rPr>
              <a:t>JavaScript </a:t>
            </a:r>
            <a:r>
              <a:rPr sz="3200" spc="-5" dirty="0">
                <a:latin typeface="Calibri"/>
                <a:cs typeface="Calibri"/>
              </a:rPr>
              <a:t>file using </a:t>
            </a:r>
            <a:r>
              <a:rPr sz="3200" i="1" spc="-5" dirty="0">
                <a:latin typeface="Calibri"/>
                <a:cs typeface="Calibri"/>
              </a:rPr>
              <a:t>src</a:t>
            </a:r>
            <a:r>
              <a:rPr sz="3200" i="1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alibri"/>
              <a:cs typeface="Calibri"/>
            </a:endParaRPr>
          </a:p>
          <a:p>
            <a:pPr marL="99695">
              <a:lnSpc>
                <a:spcPts val="3840"/>
              </a:lnSpc>
            </a:pPr>
            <a:r>
              <a:rPr sz="3200" spc="-10" dirty="0">
                <a:latin typeface="Calibri"/>
                <a:cs typeface="Calibri"/>
              </a:rPr>
              <a:t>&lt;html&gt;</a:t>
            </a:r>
            <a:endParaRPr sz="32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&lt;head&gt;</a:t>
            </a:r>
            <a:endParaRPr sz="3200">
              <a:latin typeface="Calibri"/>
              <a:cs typeface="Calibri"/>
            </a:endParaRPr>
          </a:p>
          <a:p>
            <a:pPr marL="836294">
              <a:lnSpc>
                <a:spcPts val="384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&lt;script </a:t>
            </a:r>
            <a:r>
              <a:rPr sz="3200" spc="-15" dirty="0">
                <a:latin typeface="Calibri"/>
                <a:cs typeface="Calibri"/>
              </a:rPr>
              <a:t>src=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http://somesite/hello.js</a:t>
            </a:r>
            <a:r>
              <a:rPr sz="3200" spc="9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>
              <a:latin typeface="Calibri"/>
              <a:cs typeface="Calibri"/>
            </a:endParaRPr>
          </a:p>
          <a:p>
            <a:pPr marL="836294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&lt;script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src=“js/hello2.js"/&gt;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826" y="284157"/>
            <a:ext cx="7598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Advantages </a:t>
            </a:r>
            <a:r>
              <a:rPr dirty="0"/>
              <a:t>of </a:t>
            </a:r>
            <a:r>
              <a:rPr spc="-15" dirty="0"/>
              <a:t>external</a:t>
            </a:r>
            <a:r>
              <a:rPr spc="-1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40606"/>
            <a:ext cx="8037830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980440" indent="-51435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Access the </a:t>
            </a:r>
            <a:r>
              <a:rPr sz="3000" dirty="0">
                <a:latin typeface="Calibri"/>
                <a:cs typeface="Calibri"/>
              </a:rPr>
              <a:t>same </a:t>
            </a:r>
            <a:r>
              <a:rPr sz="3000" spc="-5" dirty="0">
                <a:latin typeface="Calibri"/>
                <a:cs typeface="Calibri"/>
              </a:rPr>
              <a:t>script </a:t>
            </a:r>
            <a:r>
              <a:rPr sz="3000" b="1" spc="-15" dirty="0">
                <a:latin typeface="Calibri"/>
                <a:cs typeface="Calibri"/>
              </a:rPr>
              <a:t>from many different  </a:t>
            </a:r>
            <a:r>
              <a:rPr sz="3000" b="1" spc="-10" dirty="0">
                <a:latin typeface="Calibri"/>
                <a:cs typeface="Calibri"/>
              </a:rPr>
              <a:t>webpages</a:t>
            </a:r>
            <a:endParaRPr sz="3000" dirty="0">
              <a:latin typeface="Calibri"/>
              <a:cs typeface="Calibri"/>
            </a:endParaRPr>
          </a:p>
          <a:p>
            <a:pPr marL="526415" marR="1480185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external </a:t>
            </a:r>
            <a:r>
              <a:rPr sz="3000" spc="-10" dirty="0">
                <a:latin typeface="Calibri"/>
                <a:cs typeface="Calibri"/>
              </a:rPr>
              <a:t>code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b="1" spc="-10" dirty="0">
                <a:latin typeface="Calibri"/>
                <a:cs typeface="Calibri"/>
              </a:rPr>
              <a:t>reused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20" dirty="0">
                <a:latin typeface="Calibri"/>
                <a:cs typeface="Calibri"/>
              </a:rPr>
              <a:t>many  </a:t>
            </a:r>
            <a:r>
              <a:rPr sz="3000" spc="-10" dirty="0">
                <a:latin typeface="Calibri"/>
                <a:cs typeface="Calibri"/>
              </a:rPr>
              <a:t>applications.</a:t>
            </a:r>
            <a:endParaRPr sz="3000" dirty="0">
              <a:latin typeface="Calibri"/>
              <a:cs typeface="Calibri"/>
            </a:endParaRPr>
          </a:p>
          <a:p>
            <a:pPr marL="526415" marR="59690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10" dirty="0">
                <a:latin typeface="Calibri"/>
                <a:cs typeface="Calibri"/>
              </a:rPr>
              <a:t>source </a:t>
            </a:r>
            <a:r>
              <a:rPr sz="3000" spc="-15" dirty="0">
                <a:latin typeface="Calibri"/>
                <a:cs typeface="Calibri"/>
              </a:rPr>
              <a:t>to avoid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5" dirty="0">
                <a:latin typeface="Calibri"/>
                <a:cs typeface="Calibri"/>
              </a:rPr>
              <a:t>versions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 script in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files.</a:t>
            </a:r>
            <a:endParaRPr sz="30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The script file </a:t>
            </a:r>
            <a:r>
              <a:rPr sz="3000" b="1" spc="-5" dirty="0">
                <a:latin typeface="Calibri"/>
                <a:cs typeface="Calibri"/>
              </a:rPr>
              <a:t>is cached </a:t>
            </a:r>
            <a:r>
              <a:rPr sz="3000" spc="-5" dirty="0">
                <a:latin typeface="Calibri"/>
                <a:cs typeface="Calibri"/>
              </a:rPr>
              <a:t>once downloaded which  means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the script does not need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 downloaded </a:t>
            </a:r>
            <a:r>
              <a:rPr sz="3000" spc="-15" dirty="0">
                <a:latin typeface="Calibri"/>
                <a:cs typeface="Calibri"/>
              </a:rPr>
              <a:t>separately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part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every </a:t>
            </a:r>
            <a:r>
              <a:rPr sz="3000" spc="-40" dirty="0">
                <a:latin typeface="Calibri"/>
                <a:cs typeface="Calibri"/>
              </a:rPr>
              <a:t>Web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793" y="284157"/>
            <a:ext cx="2262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1580" y="1443227"/>
            <a:ext cx="6247130" cy="4584700"/>
            <a:chOff x="1211580" y="1443227"/>
            <a:chExt cx="6247130" cy="4584700"/>
          </a:xfrm>
        </p:grpSpPr>
        <p:sp>
          <p:nvSpPr>
            <p:cNvPr id="4" name="object 4"/>
            <p:cNvSpPr/>
            <p:nvPr/>
          </p:nvSpPr>
          <p:spPr>
            <a:xfrm>
              <a:off x="1264742" y="1452371"/>
              <a:ext cx="6184569" cy="456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1447799"/>
              <a:ext cx="6238240" cy="4575175"/>
            </a:xfrm>
            <a:custGeom>
              <a:avLst/>
              <a:gdLst/>
              <a:ahLst/>
              <a:cxnLst/>
              <a:rect l="l" t="t" r="r" b="b"/>
              <a:pathLst>
                <a:path w="6238240" h="4575175">
                  <a:moveTo>
                    <a:pt x="0" y="0"/>
                  </a:moveTo>
                  <a:lnTo>
                    <a:pt x="6237732" y="0"/>
                  </a:lnTo>
                  <a:lnTo>
                    <a:pt x="6237732" y="4575048"/>
                  </a:lnTo>
                  <a:lnTo>
                    <a:pt x="0" y="45750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3 -</a:t>
            </a:r>
            <a:r>
              <a:rPr spc="-60" dirty="0"/>
              <a:t> </a:t>
            </a:r>
            <a:r>
              <a:rPr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620" y="2485644"/>
            <a:ext cx="5767070" cy="3634740"/>
            <a:chOff x="388620" y="2485644"/>
            <a:chExt cx="5767070" cy="3634740"/>
          </a:xfrm>
        </p:grpSpPr>
        <p:sp>
          <p:nvSpPr>
            <p:cNvPr id="4" name="object 4"/>
            <p:cNvSpPr/>
            <p:nvPr/>
          </p:nvSpPr>
          <p:spPr>
            <a:xfrm>
              <a:off x="388620" y="2485644"/>
              <a:ext cx="5766815" cy="3634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348" y="2595371"/>
              <a:ext cx="5547360" cy="3415665"/>
            </a:xfrm>
            <a:custGeom>
              <a:avLst/>
              <a:gdLst/>
              <a:ahLst/>
              <a:cxnLst/>
              <a:rect l="l" t="t" r="r" b="b"/>
              <a:pathLst>
                <a:path w="5547360" h="3415665">
                  <a:moveTo>
                    <a:pt x="0" y="0"/>
                  </a:moveTo>
                  <a:lnTo>
                    <a:pt x="5547360" y="0"/>
                  </a:lnTo>
                  <a:lnTo>
                    <a:pt x="5547360" y="3415284"/>
                  </a:lnTo>
                  <a:lnTo>
                    <a:pt x="0" y="341528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6875" y="2608012"/>
            <a:ext cx="50996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697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$(document).ready(function 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R="1151255" algn="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$("form").submit(function 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58165" marR="58483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$("#id_name").val();  </a:t>
            </a: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spc="-10" dirty="0">
                <a:latin typeface="Calibri"/>
                <a:cs typeface="Calibri"/>
              </a:rPr>
              <a:t>age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$("#id_age").val();</a:t>
            </a:r>
            <a:endParaRPr sz="24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"";</a:t>
            </a:r>
            <a:endParaRPr sz="2400">
              <a:latin typeface="Calibri"/>
              <a:cs typeface="Calibri"/>
            </a:endParaRPr>
          </a:p>
          <a:p>
            <a:pPr marL="558165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+= </a:t>
            </a:r>
            <a:r>
              <a:rPr sz="2400" spc="-5" dirty="0">
                <a:latin typeface="Calibri"/>
                <a:cs typeface="Calibri"/>
              </a:rPr>
              <a:t>"Name: </a:t>
            </a:r>
            <a:r>
              <a:rPr sz="2400" dirty="0">
                <a:latin typeface="Calibri"/>
                <a:cs typeface="Calibri"/>
              </a:rPr>
              <a:t>" +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"\n"; 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+= </a:t>
            </a:r>
            <a:r>
              <a:rPr sz="2400" spc="-10" dirty="0">
                <a:latin typeface="Calibri"/>
                <a:cs typeface="Calibri"/>
              </a:rPr>
              <a:t>"Age: </a:t>
            </a:r>
            <a:r>
              <a:rPr sz="2400" dirty="0">
                <a:latin typeface="Calibri"/>
                <a:cs typeface="Calibri"/>
              </a:rPr>
              <a:t>" + </a:t>
            </a:r>
            <a:r>
              <a:rPr sz="2400" spc="-10" dirty="0">
                <a:latin typeface="Calibri"/>
                <a:cs typeface="Calibri"/>
              </a:rPr>
              <a:t>age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"\n";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341" y="2799588"/>
            <a:ext cx="4347845" cy="1359535"/>
            <a:chOff x="4741341" y="2799588"/>
            <a:chExt cx="4347845" cy="1359535"/>
          </a:xfrm>
        </p:grpSpPr>
        <p:sp>
          <p:nvSpPr>
            <p:cNvPr id="8" name="object 8"/>
            <p:cNvSpPr/>
            <p:nvPr/>
          </p:nvSpPr>
          <p:spPr>
            <a:xfrm>
              <a:off x="6046470" y="2812542"/>
              <a:ext cx="3030220" cy="1333500"/>
            </a:xfrm>
            <a:custGeom>
              <a:avLst/>
              <a:gdLst/>
              <a:ahLst/>
              <a:cxnLst/>
              <a:rect l="l" t="t" r="r" b="b"/>
              <a:pathLst>
                <a:path w="3030220" h="1333500">
                  <a:moveTo>
                    <a:pt x="3029712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3029712" y="1333500"/>
                  </a:lnTo>
                  <a:lnTo>
                    <a:pt x="30297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6470" y="2812542"/>
              <a:ext cx="3030220" cy="1333500"/>
            </a:xfrm>
            <a:custGeom>
              <a:avLst/>
              <a:gdLst/>
              <a:ahLst/>
              <a:cxnLst/>
              <a:rect l="l" t="t" r="r" b="b"/>
              <a:pathLst>
                <a:path w="3030220" h="1333500">
                  <a:moveTo>
                    <a:pt x="0" y="0"/>
                  </a:moveTo>
                  <a:lnTo>
                    <a:pt x="3029712" y="0"/>
                  </a:lnTo>
                  <a:lnTo>
                    <a:pt x="3029712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0493" y="2812542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0"/>
                  </a:move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4295" y="3062573"/>
              <a:ext cx="1176655" cy="315595"/>
            </a:xfrm>
            <a:custGeom>
              <a:avLst/>
              <a:gdLst/>
              <a:ahLst/>
              <a:cxnLst/>
              <a:rect l="l" t="t" r="r" b="b"/>
              <a:pathLst>
                <a:path w="1176654" h="315595">
                  <a:moveTo>
                    <a:pt x="1176197" y="0"/>
                  </a:moveTo>
                  <a:lnTo>
                    <a:pt x="0" y="315518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24691" y="2901641"/>
            <a:ext cx="2863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submit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occurs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submitted.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event can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 used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&lt;form&gt;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935" y="1232404"/>
            <a:ext cx="8164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&lt;link </a:t>
            </a:r>
            <a:r>
              <a:rPr sz="1800" spc="-10" dirty="0">
                <a:latin typeface="Calibri"/>
                <a:cs typeface="Calibri"/>
              </a:rPr>
              <a:t>href="css/bootstrap.min.css" rel="stylesheet"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type="text/css"/&gt;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&lt;script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src="https://ajax.googleapis.com/ajax/libs/jquery/3.4.1/jquery.min.js"&gt;&lt;/script&gt;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&lt;script </a:t>
            </a:r>
            <a:r>
              <a:rPr sz="1800" spc="-10" dirty="0">
                <a:latin typeface="Calibri"/>
                <a:cs typeface="Calibri"/>
              </a:rPr>
              <a:t>src="js/exercise3.js"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type="text/javascript"&gt;&lt;/script&gt;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962" y="1088897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244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3 -</a:t>
            </a:r>
            <a:r>
              <a:rPr spc="-60" dirty="0"/>
              <a:t> </a:t>
            </a:r>
            <a:r>
              <a:rPr dirty="0"/>
              <a:t>solution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8620" y="1130808"/>
            <a:ext cx="7937500" cy="5732145"/>
            <a:chOff x="388620" y="1130808"/>
            <a:chExt cx="7937500" cy="5732145"/>
          </a:xfrm>
        </p:grpSpPr>
        <p:sp>
          <p:nvSpPr>
            <p:cNvPr id="6" name="object 6"/>
            <p:cNvSpPr/>
            <p:nvPr/>
          </p:nvSpPr>
          <p:spPr>
            <a:xfrm>
              <a:off x="388620" y="1130808"/>
              <a:ext cx="7936991" cy="5727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348" y="1240536"/>
              <a:ext cx="7717790" cy="5617845"/>
            </a:xfrm>
            <a:custGeom>
              <a:avLst/>
              <a:gdLst/>
              <a:ahLst/>
              <a:cxnLst/>
              <a:rect l="l" t="t" r="r" b="b"/>
              <a:pathLst>
                <a:path w="7717790" h="5617845">
                  <a:moveTo>
                    <a:pt x="0" y="0"/>
                  </a:moveTo>
                  <a:lnTo>
                    <a:pt x="7717535" y="0"/>
                  </a:lnTo>
                  <a:lnTo>
                    <a:pt x="7717535" y="5617464"/>
                  </a:lnTo>
                </a:path>
                <a:path w="7717790" h="5617845">
                  <a:moveTo>
                    <a:pt x="0" y="56174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5975" y="1257993"/>
            <a:ext cx="292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"Selected drinks: ";  </a:t>
            </a: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975" y="1806633"/>
            <a:ext cx="448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$("[type=checkbox]:checked").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800" spc="-10" dirty="0">
                <a:latin typeface="Calibri"/>
                <a:cs typeface="Calibri"/>
              </a:rPr>
              <a:t>(function 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687" y="2080953"/>
            <a:ext cx="220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drink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$(this).val()</a:t>
            </a:r>
            <a:r>
              <a:rPr sz="1800" spc="-1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687" y="2355273"/>
            <a:ext cx="215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drink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687" y="2903913"/>
            <a:ext cx="2534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654050" indent="-210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if (drink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15" dirty="0">
                <a:latin typeface="Calibri"/>
                <a:cs typeface="Calibri"/>
              </a:rPr>
              <a:t>"coke")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1.2;</a:t>
            </a:r>
            <a:endParaRPr sz="1800">
              <a:latin typeface="Calibri"/>
              <a:cs typeface="Calibri"/>
            </a:endParaRPr>
          </a:p>
          <a:p>
            <a:pPr marL="222885" marR="5080" indent="-210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 if (drink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10" dirty="0">
                <a:latin typeface="Calibri"/>
                <a:cs typeface="Calibri"/>
              </a:rPr>
              <a:t>"sprite")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687" y="4001193"/>
            <a:ext cx="1298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180" y="4824153"/>
            <a:ext cx="53968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31165" marR="5080" indent="-6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"\n\n The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$"+cost.toFixed(2);  </a:t>
            </a:r>
            <a:r>
              <a:rPr sz="1800" spc="-5" dirty="0">
                <a:latin typeface="Calibri"/>
                <a:cs typeface="Calibri"/>
              </a:rPr>
              <a:t>alert(message);</a:t>
            </a:r>
            <a:endParaRPr sz="1800" dirty="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 </a:t>
            </a:r>
            <a:r>
              <a:rPr sz="1800" spc="-5" dirty="0">
                <a:latin typeface="Calibri"/>
                <a:cs typeface="Calibri"/>
              </a:rPr>
              <a:t>false;//don't submit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});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67005" y="900620"/>
            <a:ext cx="5194935" cy="969644"/>
            <a:chOff x="3867005" y="900620"/>
            <a:chExt cx="5194935" cy="969644"/>
          </a:xfrm>
        </p:grpSpPr>
        <p:sp>
          <p:nvSpPr>
            <p:cNvPr id="16" name="object 16"/>
            <p:cNvSpPr/>
            <p:nvPr/>
          </p:nvSpPr>
          <p:spPr>
            <a:xfrm>
              <a:off x="5077205" y="913638"/>
              <a:ext cx="3971925" cy="943610"/>
            </a:xfrm>
            <a:custGeom>
              <a:avLst/>
              <a:gdLst/>
              <a:ahLst/>
              <a:cxnLst/>
              <a:rect l="l" t="t" r="r" b="b"/>
              <a:pathLst>
                <a:path w="3971925" h="943610">
                  <a:moveTo>
                    <a:pt x="3971544" y="0"/>
                  </a:moveTo>
                  <a:lnTo>
                    <a:pt x="0" y="0"/>
                  </a:lnTo>
                  <a:lnTo>
                    <a:pt x="0" y="943356"/>
                  </a:lnTo>
                  <a:lnTo>
                    <a:pt x="3971544" y="943356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7205" y="913638"/>
              <a:ext cx="3971925" cy="943610"/>
            </a:xfrm>
            <a:custGeom>
              <a:avLst/>
              <a:gdLst/>
              <a:ahLst/>
              <a:cxnLst/>
              <a:rect l="l" t="t" r="r" b="b"/>
              <a:pathLst>
                <a:path w="3971925" h="943610">
                  <a:moveTo>
                    <a:pt x="0" y="0"/>
                  </a:moveTo>
                  <a:lnTo>
                    <a:pt x="3971544" y="0"/>
                  </a:lnTo>
                  <a:lnTo>
                    <a:pt x="3971544" y="943356"/>
                  </a:lnTo>
                  <a:lnTo>
                    <a:pt x="0" y="9433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0988" y="913638"/>
              <a:ext cx="0" cy="943610"/>
            </a:xfrm>
            <a:custGeom>
              <a:avLst/>
              <a:gdLst/>
              <a:ahLst/>
              <a:cxnLst/>
              <a:rect l="l" t="t" r="r" b="b"/>
              <a:pathLst>
                <a:path h="943610">
                  <a:moveTo>
                    <a:pt x="0" y="0"/>
                  </a:moveTo>
                  <a:lnTo>
                    <a:pt x="0" y="9433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0022" y="1090515"/>
              <a:ext cx="1071245" cy="694690"/>
            </a:xfrm>
            <a:custGeom>
              <a:avLst/>
              <a:gdLst/>
              <a:ahLst/>
              <a:cxnLst/>
              <a:rect l="l" t="t" r="r" b="b"/>
              <a:pathLst>
                <a:path w="1071245" h="694689">
                  <a:moveTo>
                    <a:pt x="1070965" y="0"/>
                  </a:moveTo>
                  <a:lnTo>
                    <a:pt x="0" y="69408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55704" y="944962"/>
            <a:ext cx="315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selector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 selected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5704" y="1219282"/>
            <a:ext cx="369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checkboxes.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each() function 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iterate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every selected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checkbox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86962" y="2212784"/>
            <a:ext cx="5386070" cy="668020"/>
            <a:chOff x="3486962" y="2212784"/>
            <a:chExt cx="5386070" cy="668020"/>
          </a:xfrm>
        </p:grpSpPr>
        <p:sp>
          <p:nvSpPr>
            <p:cNvPr id="23" name="object 23"/>
            <p:cNvSpPr/>
            <p:nvPr/>
          </p:nvSpPr>
          <p:spPr>
            <a:xfrm>
              <a:off x="4888229" y="2225802"/>
              <a:ext cx="3971925" cy="641985"/>
            </a:xfrm>
            <a:custGeom>
              <a:avLst/>
              <a:gdLst/>
              <a:ahLst/>
              <a:cxnLst/>
              <a:rect l="l" t="t" r="r" b="b"/>
              <a:pathLst>
                <a:path w="3971925" h="641985">
                  <a:moveTo>
                    <a:pt x="3971544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3971544" y="641603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88229" y="2225802"/>
              <a:ext cx="3971925" cy="641985"/>
            </a:xfrm>
            <a:custGeom>
              <a:avLst/>
              <a:gdLst/>
              <a:ahLst/>
              <a:cxnLst/>
              <a:rect l="l" t="t" r="r" b="b"/>
              <a:pathLst>
                <a:path w="3971925" h="641985">
                  <a:moveTo>
                    <a:pt x="0" y="0"/>
                  </a:moveTo>
                  <a:lnTo>
                    <a:pt x="3971544" y="0"/>
                  </a:lnTo>
                  <a:lnTo>
                    <a:pt x="3971544" y="641603"/>
                  </a:lnTo>
                  <a:lnTo>
                    <a:pt x="0" y="6416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8352" y="2225802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9980" y="2316970"/>
              <a:ext cx="1248410" cy="29209"/>
            </a:xfrm>
            <a:custGeom>
              <a:avLst/>
              <a:gdLst/>
              <a:ahLst/>
              <a:cxnLst/>
              <a:rect l="l" t="t" r="r" b="b"/>
              <a:pathLst>
                <a:path w="1248410" h="29210">
                  <a:moveTo>
                    <a:pt x="1248371" y="2913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66910" y="2243319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$(this) selector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6910" y="2517638"/>
            <a:ext cx="224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 of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iteration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26864" y="4012691"/>
            <a:ext cx="4335145" cy="1416685"/>
            <a:chOff x="4726864" y="4012691"/>
            <a:chExt cx="4335145" cy="1416685"/>
          </a:xfrm>
        </p:grpSpPr>
        <p:sp>
          <p:nvSpPr>
            <p:cNvPr id="30" name="object 30"/>
            <p:cNvSpPr/>
            <p:nvPr/>
          </p:nvSpPr>
          <p:spPr>
            <a:xfrm>
              <a:off x="5077205" y="4025645"/>
              <a:ext cx="3971925" cy="848994"/>
            </a:xfrm>
            <a:custGeom>
              <a:avLst/>
              <a:gdLst/>
              <a:ahLst/>
              <a:cxnLst/>
              <a:rect l="l" t="t" r="r" b="b"/>
              <a:pathLst>
                <a:path w="3971925" h="848995">
                  <a:moveTo>
                    <a:pt x="397154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3971544" y="84886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77205" y="4025645"/>
              <a:ext cx="3971925" cy="848994"/>
            </a:xfrm>
            <a:custGeom>
              <a:avLst/>
              <a:gdLst/>
              <a:ahLst/>
              <a:cxnLst/>
              <a:rect l="l" t="t" r="r" b="b"/>
              <a:pathLst>
                <a:path w="3971925" h="848995">
                  <a:moveTo>
                    <a:pt x="0" y="0"/>
                  </a:moveTo>
                  <a:lnTo>
                    <a:pt x="3971544" y="0"/>
                  </a:lnTo>
                  <a:lnTo>
                    <a:pt x="3971544" y="848867"/>
                  </a:lnTo>
                  <a:lnTo>
                    <a:pt x="0" y="84886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37329" y="4025645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5">
                  <a:moveTo>
                    <a:pt x="0" y="0"/>
                  </a:moveTo>
                  <a:lnTo>
                    <a:pt x="0" y="84886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9818" y="4635412"/>
              <a:ext cx="198120" cy="781050"/>
            </a:xfrm>
            <a:custGeom>
              <a:avLst/>
              <a:gdLst/>
              <a:ahLst/>
              <a:cxnLst/>
              <a:rect l="l" t="t" r="r" b="b"/>
              <a:pathLst>
                <a:path w="198120" h="781050">
                  <a:moveTo>
                    <a:pt x="197510" y="0"/>
                  </a:moveTo>
                  <a:lnTo>
                    <a:pt x="0" y="780732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55704" y="4009750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toFixed()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converts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5704" y="4284070"/>
            <a:ext cx="380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keeping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55704" y="4558390"/>
            <a:ext cx="193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decimals.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793" y="284157"/>
            <a:ext cx="2262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3897" y="1231201"/>
            <a:ext cx="8181340" cy="4885055"/>
            <a:chOff x="703897" y="1231201"/>
            <a:chExt cx="8181340" cy="4885055"/>
          </a:xfrm>
        </p:grpSpPr>
        <p:sp>
          <p:nvSpPr>
            <p:cNvPr id="4" name="object 4"/>
            <p:cNvSpPr/>
            <p:nvPr/>
          </p:nvSpPr>
          <p:spPr>
            <a:xfrm>
              <a:off x="1036686" y="1240535"/>
              <a:ext cx="6763145" cy="48661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659" y="1235963"/>
              <a:ext cx="7096125" cy="4875530"/>
            </a:xfrm>
            <a:custGeom>
              <a:avLst/>
              <a:gdLst/>
              <a:ahLst/>
              <a:cxnLst/>
              <a:rect l="l" t="t" r="r" b="b"/>
              <a:pathLst>
                <a:path w="7096125" h="4875530">
                  <a:moveTo>
                    <a:pt x="0" y="0"/>
                  </a:moveTo>
                  <a:lnTo>
                    <a:pt x="7095744" y="0"/>
                  </a:lnTo>
                  <a:lnTo>
                    <a:pt x="7095744" y="4875276"/>
                  </a:lnTo>
                  <a:lnTo>
                    <a:pt x="0" y="487527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630" y="3481578"/>
              <a:ext cx="2307590" cy="1651000"/>
            </a:xfrm>
            <a:custGeom>
              <a:avLst/>
              <a:gdLst/>
              <a:ahLst/>
              <a:cxnLst/>
              <a:rect l="l" t="t" r="r" b="b"/>
              <a:pathLst>
                <a:path w="2307590" h="1651000">
                  <a:moveTo>
                    <a:pt x="2307335" y="0"/>
                  </a:moveTo>
                  <a:lnTo>
                    <a:pt x="0" y="0"/>
                  </a:lnTo>
                  <a:lnTo>
                    <a:pt x="0" y="1650492"/>
                  </a:lnTo>
                  <a:lnTo>
                    <a:pt x="2307335" y="1650492"/>
                  </a:lnTo>
                  <a:lnTo>
                    <a:pt x="23073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4630" y="3481578"/>
              <a:ext cx="2307590" cy="1651000"/>
            </a:xfrm>
            <a:custGeom>
              <a:avLst/>
              <a:gdLst/>
              <a:ahLst/>
              <a:cxnLst/>
              <a:rect l="l" t="t" r="r" b="b"/>
              <a:pathLst>
                <a:path w="2307590" h="1651000">
                  <a:moveTo>
                    <a:pt x="0" y="0"/>
                  </a:moveTo>
                  <a:lnTo>
                    <a:pt x="2307335" y="0"/>
                  </a:lnTo>
                  <a:lnTo>
                    <a:pt x="2307335" y="1650492"/>
                  </a:lnTo>
                  <a:lnTo>
                    <a:pt x="0" y="16504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2359" y="3481578"/>
              <a:ext cx="0" cy="1651000"/>
            </a:xfrm>
            <a:custGeom>
              <a:avLst/>
              <a:gdLst/>
              <a:ahLst/>
              <a:cxnLst/>
              <a:rect l="l" t="t" r="r" b="b"/>
              <a:pathLst>
                <a:path h="1651000">
                  <a:moveTo>
                    <a:pt x="0" y="0"/>
                  </a:moveTo>
                  <a:lnTo>
                    <a:pt x="0" y="16504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8672" y="4723094"/>
              <a:ext cx="1614170" cy="1297305"/>
            </a:xfrm>
            <a:custGeom>
              <a:avLst/>
              <a:gdLst/>
              <a:ahLst/>
              <a:cxnLst/>
              <a:rect l="l" t="t" r="r" b="b"/>
              <a:pathLst>
                <a:path w="1614170" h="1297304">
                  <a:moveTo>
                    <a:pt x="1613687" y="0"/>
                  </a:moveTo>
                  <a:lnTo>
                    <a:pt x="0" y="129730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43313" y="3592128"/>
            <a:ext cx="2009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 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 and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blog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content, click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button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entries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appended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734" y="3576065"/>
            <a:ext cx="2388870" cy="436880"/>
          </a:xfrm>
          <a:custGeom>
            <a:avLst/>
            <a:gdLst/>
            <a:ahLst/>
            <a:cxnLst/>
            <a:rect l="l" t="t" r="r" b="b"/>
            <a:pathLst>
              <a:path w="2388870" h="436879">
                <a:moveTo>
                  <a:pt x="2388362" y="436727"/>
                </a:moveTo>
                <a:lnTo>
                  <a:pt x="0" y="0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4 -</a:t>
            </a:r>
            <a:r>
              <a:rPr spc="-60" dirty="0"/>
              <a:t> </a:t>
            </a:r>
            <a:r>
              <a:rPr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095" y="1363979"/>
            <a:ext cx="8369934" cy="4541520"/>
            <a:chOff x="387095" y="1363979"/>
            <a:chExt cx="8369934" cy="4541520"/>
          </a:xfrm>
        </p:grpSpPr>
        <p:sp>
          <p:nvSpPr>
            <p:cNvPr id="4" name="object 4"/>
            <p:cNvSpPr/>
            <p:nvPr/>
          </p:nvSpPr>
          <p:spPr>
            <a:xfrm>
              <a:off x="387095" y="1363979"/>
              <a:ext cx="8369795" cy="454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1434084"/>
              <a:ext cx="8229600" cy="4401820"/>
            </a:xfrm>
            <a:custGeom>
              <a:avLst/>
              <a:gdLst/>
              <a:ahLst/>
              <a:cxnLst/>
              <a:rect l="l" t="t" r="r" b="b"/>
              <a:pathLst>
                <a:path w="8229600" h="4401820">
                  <a:moveTo>
                    <a:pt x="0" y="0"/>
                  </a:moveTo>
                  <a:lnTo>
                    <a:pt x="8229600" y="0"/>
                  </a:lnTo>
                  <a:lnTo>
                    <a:pt x="8229600" y="4401312"/>
                  </a:lnTo>
                  <a:lnTo>
                    <a:pt x="0" y="44013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1" y="1450116"/>
            <a:ext cx="42068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$(document).ready(function </a:t>
            </a:r>
            <a:r>
              <a:rPr sz="2000" dirty="0">
                <a:latin typeface="Calibri"/>
                <a:cs typeface="Calibri"/>
              </a:rPr>
              <a:t>()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 marR="5080" indent="-2292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$("#blogform").submit(function (evt) </a:t>
            </a:r>
            <a:r>
              <a:rPr sz="2000" dirty="0">
                <a:latin typeface="Calibri"/>
                <a:cs typeface="Calibri"/>
              </a:rPr>
              <a:t>{  </a:t>
            </a:r>
            <a:r>
              <a:rPr sz="2000" spc="-10" dirty="0">
                <a:latin typeface="Calibri"/>
                <a:cs typeface="Calibri"/>
              </a:rPr>
              <a:t>var currDate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Date();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$("#name").val();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blog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$("#blog").val();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450" y="2974619"/>
            <a:ext cx="70224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65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message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"&lt;p&gt;" </a:t>
            </a:r>
            <a:r>
              <a:rPr sz="2000" dirty="0">
                <a:latin typeface="Calibri"/>
                <a:cs typeface="Calibri"/>
              </a:rPr>
              <a:t>+ name + "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" + </a:t>
            </a:r>
            <a:r>
              <a:rPr sz="2000" spc="-10" dirty="0">
                <a:latin typeface="Calibri"/>
                <a:cs typeface="Calibri"/>
              </a:rPr>
              <a:t>currDate.toUTCString() </a:t>
            </a:r>
            <a:r>
              <a:rPr sz="2000" dirty="0">
                <a:latin typeface="Calibri"/>
                <a:cs typeface="Calibri"/>
              </a:rPr>
              <a:t>+  </a:t>
            </a:r>
            <a:r>
              <a:rPr sz="2000" spc="-5" dirty="0">
                <a:latin typeface="Calibri"/>
                <a:cs typeface="Calibri"/>
              </a:rPr>
              <a:t>"&lt;br/&gt;&lt;b&gt;"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blog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"&lt;/b&gt;&lt;/p&gt;";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$(".card-body").append(message);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546" y="4193967"/>
            <a:ext cx="20002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$("</a:t>
            </a:r>
            <a:r>
              <a:rPr sz="2000" spc="-5" dirty="0">
                <a:latin typeface="Calibri"/>
                <a:cs typeface="Calibri"/>
              </a:rPr>
              <a:t>#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ame</a:t>
            </a:r>
            <a:r>
              <a:rPr sz="2000" dirty="0">
                <a:latin typeface="Calibri"/>
                <a:cs typeface="Calibri"/>
              </a:rPr>
              <a:t>")</a:t>
            </a:r>
            <a:r>
              <a:rPr sz="2000" spc="-75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(""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 marL="12700" marR="1435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$("</a:t>
            </a:r>
            <a:r>
              <a:rPr sz="2000" spc="-5" dirty="0">
                <a:latin typeface="Calibri"/>
                <a:cs typeface="Calibri"/>
              </a:rPr>
              <a:t>#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g")</a:t>
            </a:r>
            <a:r>
              <a:rPr sz="2000" spc="-75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(""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;  </a:t>
            </a: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450" y="5108669"/>
            <a:ext cx="4813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}</a:t>
            </a:r>
            <a:r>
              <a:rPr sz="200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30307" y="2103056"/>
            <a:ext cx="4331335" cy="340360"/>
            <a:chOff x="3830307" y="2103056"/>
            <a:chExt cx="4331335" cy="340360"/>
          </a:xfrm>
        </p:grpSpPr>
        <p:sp>
          <p:nvSpPr>
            <p:cNvPr id="11" name="object 11"/>
            <p:cNvSpPr/>
            <p:nvPr/>
          </p:nvSpPr>
          <p:spPr>
            <a:xfrm>
              <a:off x="3843324" y="2116074"/>
              <a:ext cx="4305300" cy="314325"/>
            </a:xfrm>
            <a:custGeom>
              <a:avLst/>
              <a:gdLst/>
              <a:ahLst/>
              <a:cxnLst/>
              <a:rect l="l" t="t" r="r" b="b"/>
              <a:pathLst>
                <a:path w="4305300" h="314325">
                  <a:moveTo>
                    <a:pt x="4304741" y="0"/>
                  </a:moveTo>
                  <a:lnTo>
                    <a:pt x="906221" y="0"/>
                  </a:lnTo>
                  <a:lnTo>
                    <a:pt x="906221" y="52324"/>
                  </a:lnTo>
                  <a:lnTo>
                    <a:pt x="0" y="148437"/>
                  </a:lnTo>
                  <a:lnTo>
                    <a:pt x="906221" y="130810"/>
                  </a:lnTo>
                  <a:lnTo>
                    <a:pt x="906221" y="313944"/>
                  </a:lnTo>
                  <a:lnTo>
                    <a:pt x="4304741" y="313944"/>
                  </a:lnTo>
                  <a:lnTo>
                    <a:pt x="43047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3324" y="2116074"/>
              <a:ext cx="4305300" cy="314325"/>
            </a:xfrm>
            <a:custGeom>
              <a:avLst/>
              <a:gdLst/>
              <a:ahLst/>
              <a:cxnLst/>
              <a:rect l="l" t="t" r="r" b="b"/>
              <a:pathLst>
                <a:path w="4305300" h="314325">
                  <a:moveTo>
                    <a:pt x="906221" y="0"/>
                  </a:moveTo>
                  <a:lnTo>
                    <a:pt x="1472641" y="0"/>
                  </a:lnTo>
                  <a:lnTo>
                    <a:pt x="2322271" y="0"/>
                  </a:lnTo>
                  <a:lnTo>
                    <a:pt x="4304741" y="0"/>
                  </a:lnTo>
                  <a:lnTo>
                    <a:pt x="4304741" y="52324"/>
                  </a:lnTo>
                  <a:lnTo>
                    <a:pt x="4304741" y="130810"/>
                  </a:lnTo>
                  <a:lnTo>
                    <a:pt x="4304741" y="313944"/>
                  </a:lnTo>
                  <a:lnTo>
                    <a:pt x="2322271" y="313944"/>
                  </a:lnTo>
                  <a:lnTo>
                    <a:pt x="1472641" y="313944"/>
                  </a:lnTo>
                  <a:lnTo>
                    <a:pt x="906221" y="313944"/>
                  </a:lnTo>
                  <a:lnTo>
                    <a:pt x="906221" y="130810"/>
                  </a:lnTo>
                  <a:lnTo>
                    <a:pt x="0" y="148437"/>
                  </a:lnTo>
                  <a:lnTo>
                    <a:pt x="906221" y="52324"/>
                  </a:lnTo>
                  <a:lnTo>
                    <a:pt x="906221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49504" y="2107253"/>
            <a:ext cx="279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46565" y="4622291"/>
            <a:ext cx="4410075" cy="471170"/>
            <a:chOff x="2946565" y="4622291"/>
            <a:chExt cx="4410075" cy="471170"/>
          </a:xfrm>
        </p:grpSpPr>
        <p:sp>
          <p:nvSpPr>
            <p:cNvPr id="15" name="object 15"/>
            <p:cNvSpPr/>
            <p:nvPr/>
          </p:nvSpPr>
          <p:spPr>
            <a:xfrm>
              <a:off x="2959519" y="4635245"/>
              <a:ext cx="4384040" cy="445134"/>
            </a:xfrm>
            <a:custGeom>
              <a:avLst/>
              <a:gdLst/>
              <a:ahLst/>
              <a:cxnLst/>
              <a:rect l="l" t="t" r="r" b="b"/>
              <a:pathLst>
                <a:path w="4384040" h="445135">
                  <a:moveTo>
                    <a:pt x="4383874" y="0"/>
                  </a:moveTo>
                  <a:lnTo>
                    <a:pt x="826858" y="0"/>
                  </a:lnTo>
                  <a:lnTo>
                    <a:pt x="826858" y="74167"/>
                  </a:lnTo>
                  <a:lnTo>
                    <a:pt x="0" y="56654"/>
                  </a:lnTo>
                  <a:lnTo>
                    <a:pt x="826858" y="185419"/>
                  </a:lnTo>
                  <a:lnTo>
                    <a:pt x="826858" y="445007"/>
                  </a:lnTo>
                  <a:lnTo>
                    <a:pt x="4383874" y="445007"/>
                  </a:lnTo>
                  <a:lnTo>
                    <a:pt x="43838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519" y="4635245"/>
              <a:ext cx="4384040" cy="445134"/>
            </a:xfrm>
            <a:custGeom>
              <a:avLst/>
              <a:gdLst/>
              <a:ahLst/>
              <a:cxnLst/>
              <a:rect l="l" t="t" r="r" b="b"/>
              <a:pathLst>
                <a:path w="4384040" h="445135">
                  <a:moveTo>
                    <a:pt x="826858" y="0"/>
                  </a:moveTo>
                  <a:lnTo>
                    <a:pt x="1419694" y="0"/>
                  </a:lnTo>
                  <a:lnTo>
                    <a:pt x="2308948" y="0"/>
                  </a:lnTo>
                  <a:lnTo>
                    <a:pt x="4383874" y="0"/>
                  </a:lnTo>
                  <a:lnTo>
                    <a:pt x="4383874" y="74167"/>
                  </a:lnTo>
                  <a:lnTo>
                    <a:pt x="4383874" y="185419"/>
                  </a:lnTo>
                  <a:lnTo>
                    <a:pt x="4383874" y="445007"/>
                  </a:lnTo>
                  <a:lnTo>
                    <a:pt x="2308948" y="445007"/>
                  </a:lnTo>
                  <a:lnTo>
                    <a:pt x="1419694" y="445007"/>
                  </a:lnTo>
                  <a:lnTo>
                    <a:pt x="826858" y="445007"/>
                  </a:lnTo>
                  <a:lnTo>
                    <a:pt x="826858" y="185419"/>
                  </a:lnTo>
                  <a:lnTo>
                    <a:pt x="0" y="56654"/>
                  </a:lnTo>
                  <a:lnTo>
                    <a:pt x="826858" y="74167"/>
                  </a:lnTo>
                  <a:lnTo>
                    <a:pt x="826858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63719" y="4691306"/>
            <a:ext cx="332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values of both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34439"/>
            <a:ext cx="8095615" cy="5257800"/>
            <a:chOff x="591312" y="1234439"/>
            <a:chExt cx="8095615" cy="5257800"/>
          </a:xfrm>
        </p:grpSpPr>
        <p:sp>
          <p:nvSpPr>
            <p:cNvPr id="3" name="object 3"/>
            <p:cNvSpPr/>
            <p:nvPr/>
          </p:nvSpPr>
          <p:spPr>
            <a:xfrm>
              <a:off x="695720" y="1329316"/>
              <a:ext cx="4896588" cy="4372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884" y="1239011"/>
              <a:ext cx="5058410" cy="4533900"/>
            </a:xfrm>
            <a:custGeom>
              <a:avLst/>
              <a:gdLst/>
              <a:ahLst/>
              <a:cxnLst/>
              <a:rect l="l" t="t" r="r" b="b"/>
              <a:pathLst>
                <a:path w="5058410" h="4533900">
                  <a:moveTo>
                    <a:pt x="0" y="0"/>
                  </a:moveTo>
                  <a:lnTo>
                    <a:pt x="5058156" y="0"/>
                  </a:lnTo>
                  <a:lnTo>
                    <a:pt x="5058156" y="4533900"/>
                  </a:lnTo>
                  <a:lnTo>
                    <a:pt x="0" y="45339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0" y="4015739"/>
              <a:ext cx="3352800" cy="2476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5630" y="284157"/>
            <a:ext cx="2353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438" y="284157"/>
            <a:ext cx="6186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 HTML/CSS</a:t>
            </a:r>
            <a:r>
              <a:rPr spc="-70" dirty="0"/>
              <a:t> </a:t>
            </a:r>
            <a:r>
              <a:rPr spc="-5" dirty="0"/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59021"/>
              </p:ext>
            </p:extLst>
          </p:nvPr>
        </p:nvGraphicFramePr>
        <p:xfrm>
          <a:off x="0" y="980753"/>
          <a:ext cx="9143999" cy="510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747"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/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/>
                        <a:t>Description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5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2"/>
                        </a:rPr>
                        <a:t>addClass()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/>
                        <a:t>Adds one or </a:t>
                      </a:r>
                      <a:r>
                        <a:rPr sz="1600" spc="-15" dirty="0"/>
                        <a:t>more </a:t>
                      </a:r>
                      <a:r>
                        <a:rPr sz="1600" spc="-5" dirty="0"/>
                        <a:t>class names </a:t>
                      </a:r>
                      <a:r>
                        <a:rPr sz="1600" spc="-10" dirty="0"/>
                        <a:t>to selected</a:t>
                      </a:r>
                      <a:r>
                        <a:rPr sz="1600" spc="95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5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3"/>
                        </a:rPr>
                        <a:t>append()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/>
                        <a:t>Inserts </a:t>
                      </a:r>
                      <a:r>
                        <a:rPr sz="1600" spc="-15" dirty="0"/>
                        <a:t>content </a:t>
                      </a:r>
                      <a:r>
                        <a:rPr sz="1600" spc="-10" dirty="0"/>
                        <a:t>at </a:t>
                      </a:r>
                      <a:r>
                        <a:rPr sz="1600" spc="-5" dirty="0"/>
                        <a:t>the end of </a:t>
                      </a:r>
                      <a:r>
                        <a:rPr sz="1600" spc="-10" dirty="0"/>
                        <a:t>selected</a:t>
                      </a:r>
                      <a:r>
                        <a:rPr sz="1600" spc="65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5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4"/>
                        </a:rPr>
                        <a:t>css()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/>
                        <a:t>Sets </a:t>
                      </a:r>
                      <a:r>
                        <a:rPr sz="1600" spc="-5" dirty="0"/>
                        <a:t>or </a:t>
                      </a:r>
                      <a:r>
                        <a:rPr sz="1600" spc="-10" dirty="0"/>
                        <a:t>returns </a:t>
                      </a:r>
                      <a:r>
                        <a:rPr sz="1600" spc="-5" dirty="0"/>
                        <a:t>one or </a:t>
                      </a:r>
                      <a:r>
                        <a:rPr sz="1600" spc="-15" dirty="0"/>
                        <a:t>more </a:t>
                      </a:r>
                      <a:r>
                        <a:rPr sz="1600" spc="-5" dirty="0"/>
                        <a:t>style </a:t>
                      </a:r>
                      <a:r>
                        <a:rPr sz="1600" spc="-10" dirty="0"/>
                        <a:t>properties </a:t>
                      </a:r>
                      <a:r>
                        <a:rPr sz="1600" spc="-15" dirty="0"/>
                        <a:t>for </a:t>
                      </a:r>
                      <a:r>
                        <a:rPr sz="1600" spc="-10" dirty="0"/>
                        <a:t>selected</a:t>
                      </a:r>
                      <a:r>
                        <a:rPr sz="1600" spc="240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5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5"/>
                        </a:rPr>
                        <a:t>html()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/>
                        <a:t>Sets </a:t>
                      </a:r>
                      <a:r>
                        <a:rPr sz="1600" spc="-5" dirty="0"/>
                        <a:t>or </a:t>
                      </a:r>
                      <a:r>
                        <a:rPr sz="1600" spc="-10" dirty="0"/>
                        <a:t>returns </a:t>
                      </a:r>
                      <a:r>
                        <a:rPr sz="1600" spc="-5" dirty="0"/>
                        <a:t>the </a:t>
                      </a:r>
                      <a:r>
                        <a:rPr sz="1600" spc="-15" dirty="0"/>
                        <a:t>content </a:t>
                      </a:r>
                      <a:r>
                        <a:rPr sz="1600" spc="-5" dirty="0"/>
                        <a:t>of </a:t>
                      </a:r>
                      <a:r>
                        <a:rPr sz="1600" spc="-10" dirty="0"/>
                        <a:t>selected</a:t>
                      </a:r>
                      <a:r>
                        <a:rPr sz="1600" spc="120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5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6"/>
                        </a:rPr>
                        <a:t>prepend()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/>
                        <a:t>Inserts </a:t>
                      </a:r>
                      <a:r>
                        <a:rPr sz="1600" spc="-15" dirty="0"/>
                        <a:t>content </a:t>
                      </a:r>
                      <a:r>
                        <a:rPr sz="1600" spc="-10" dirty="0"/>
                        <a:t>at </a:t>
                      </a:r>
                      <a:r>
                        <a:rPr sz="1600" spc="-5" dirty="0"/>
                        <a:t>the beginning of </a:t>
                      </a:r>
                      <a:r>
                        <a:rPr sz="1600" spc="-10" dirty="0"/>
                        <a:t>selected</a:t>
                      </a:r>
                      <a:r>
                        <a:rPr sz="1600" spc="40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5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7"/>
                        </a:rPr>
                        <a:t>removeClass()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5" dirty="0"/>
                        <a:t>Removes </a:t>
                      </a:r>
                      <a:r>
                        <a:rPr sz="1600" spc="-5" dirty="0"/>
                        <a:t>one or </a:t>
                      </a:r>
                      <a:r>
                        <a:rPr sz="1600" spc="-15" dirty="0"/>
                        <a:t>more </a:t>
                      </a:r>
                      <a:r>
                        <a:rPr sz="1600" spc="-5" dirty="0"/>
                        <a:t>classes </a:t>
                      </a:r>
                      <a:r>
                        <a:rPr sz="1600" spc="-10" dirty="0"/>
                        <a:t>from selected</a:t>
                      </a:r>
                      <a:r>
                        <a:rPr sz="1600" spc="165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75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5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8"/>
                        </a:rPr>
                        <a:t>text()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/>
                        <a:t>Sets </a:t>
                      </a:r>
                      <a:r>
                        <a:rPr sz="1600" spc="-5" dirty="0"/>
                        <a:t>or </a:t>
                      </a:r>
                      <a:r>
                        <a:rPr sz="1600" spc="-10" dirty="0"/>
                        <a:t>returns </a:t>
                      </a:r>
                      <a:r>
                        <a:rPr sz="1600" spc="-5" dirty="0"/>
                        <a:t>the </a:t>
                      </a:r>
                      <a:r>
                        <a:rPr sz="1600" spc="-15" dirty="0"/>
                        <a:t>text content </a:t>
                      </a:r>
                      <a:r>
                        <a:rPr sz="1600" spc="-5" dirty="0"/>
                        <a:t>of </a:t>
                      </a:r>
                      <a:r>
                        <a:rPr sz="1600" spc="-10" dirty="0"/>
                        <a:t>selected</a:t>
                      </a:r>
                      <a:r>
                        <a:rPr sz="1600" spc="135" dirty="0"/>
                        <a:t> </a:t>
                      </a:r>
                      <a:r>
                        <a:rPr sz="1600" spc="-5" dirty="0"/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5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9"/>
                        </a:rPr>
                        <a:t>toggleClass()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63246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600" spc="-25" dirty="0"/>
                        <a:t>Toggles </a:t>
                      </a:r>
                      <a:r>
                        <a:rPr sz="1600" spc="-10" dirty="0"/>
                        <a:t>between </a:t>
                      </a:r>
                      <a:r>
                        <a:rPr sz="1600" spc="-5" dirty="0"/>
                        <a:t>adding/removing one or </a:t>
                      </a:r>
                      <a:r>
                        <a:rPr sz="1600" spc="-15" dirty="0"/>
                        <a:t>more </a:t>
                      </a:r>
                      <a:r>
                        <a:rPr sz="1600" spc="-5" dirty="0"/>
                        <a:t>classes </a:t>
                      </a:r>
                      <a:r>
                        <a:rPr sz="1600" spc="-15" dirty="0"/>
                        <a:t>from </a:t>
                      </a:r>
                      <a:r>
                        <a:rPr sz="1600" spc="-10" dirty="0"/>
                        <a:t>selected  </a:t>
                      </a:r>
                      <a:r>
                        <a:rPr sz="1600" spc="-5" dirty="0"/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44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heavy" spc="-10" dirty="0"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hlinkClick r:id="rId10"/>
                        </a:rPr>
                        <a:t>val()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68453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600" spc="-10" dirty="0"/>
                        <a:t>Sets </a:t>
                      </a:r>
                      <a:r>
                        <a:rPr sz="1600" spc="-5" dirty="0"/>
                        <a:t>or </a:t>
                      </a:r>
                      <a:r>
                        <a:rPr sz="1600" spc="-10" dirty="0"/>
                        <a:t>returns </a:t>
                      </a:r>
                      <a:r>
                        <a:rPr sz="1600" spc="-5" dirty="0"/>
                        <a:t>the </a:t>
                      </a:r>
                      <a:r>
                        <a:rPr sz="1600" spc="-10" dirty="0"/>
                        <a:t>value attribute </a:t>
                      </a:r>
                      <a:r>
                        <a:rPr sz="1600" spc="-5" dirty="0"/>
                        <a:t>of the </a:t>
                      </a:r>
                      <a:r>
                        <a:rPr sz="1600" spc="-10" dirty="0"/>
                        <a:t>selected </a:t>
                      </a:r>
                      <a:r>
                        <a:rPr sz="1600" spc="-5" dirty="0"/>
                        <a:t>elements </a:t>
                      </a:r>
                      <a:r>
                        <a:rPr sz="1600" spc="-15" dirty="0"/>
                        <a:t>(for form  </a:t>
                      </a:r>
                      <a:r>
                        <a:rPr sz="1600" spc="-10" dirty="0"/>
                        <a:t>elements)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8200" y="6274123"/>
            <a:ext cx="526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11"/>
              </a:rPr>
              <a:t>http://www.w3schools.com/jquery/jquery_ref_html.asp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74" y="284157"/>
            <a:ext cx="4620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 </a:t>
            </a:r>
            <a:r>
              <a:rPr dirty="0"/>
              <a:t>1 -</a:t>
            </a:r>
            <a:r>
              <a:rPr spc="-75" dirty="0"/>
              <a:t> </a:t>
            </a:r>
            <a:r>
              <a:rPr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7012" y="1348740"/>
            <a:ext cx="6490970" cy="3914140"/>
            <a:chOff x="477012" y="1348740"/>
            <a:chExt cx="6490970" cy="3914140"/>
          </a:xfrm>
        </p:grpSpPr>
        <p:sp>
          <p:nvSpPr>
            <p:cNvPr id="4" name="object 4"/>
            <p:cNvSpPr/>
            <p:nvPr/>
          </p:nvSpPr>
          <p:spPr>
            <a:xfrm>
              <a:off x="477012" y="1348740"/>
              <a:ext cx="6490716" cy="3913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40" y="1458468"/>
              <a:ext cx="6271260" cy="3694429"/>
            </a:xfrm>
            <a:custGeom>
              <a:avLst/>
              <a:gdLst/>
              <a:ahLst/>
              <a:cxnLst/>
              <a:rect l="l" t="t" r="r" b="b"/>
              <a:pathLst>
                <a:path w="6271259" h="3694429">
                  <a:moveTo>
                    <a:pt x="0" y="0"/>
                  </a:moveTo>
                  <a:lnTo>
                    <a:pt x="6271260" y="0"/>
                  </a:lnTo>
                  <a:lnTo>
                    <a:pt x="6271260" y="3694176"/>
                  </a:lnTo>
                  <a:lnTo>
                    <a:pt x="0" y="369417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5594" y="1476785"/>
            <a:ext cx="577532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03525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$(document).ready(function ()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R="2794635" algn="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$("form").submit(function 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431800" marR="978535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bookWt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$("[name=bookWeight]").val();  var </a:t>
            </a:r>
            <a:r>
              <a:rPr sz="1800" spc="-5" dirty="0">
                <a:latin typeface="Calibri"/>
                <a:cs typeface="Calibri"/>
              </a:rPr>
              <a:t>bookAmt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$("[name=bookAmount]").val();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shipMtd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$("[name=shippingMethod]").val();</a:t>
            </a:r>
            <a:endParaRPr sz="1800">
              <a:latin typeface="Calibri"/>
              <a:cs typeface="Calibri"/>
            </a:endParaRPr>
          </a:p>
          <a:p>
            <a:pPr marL="431800" marR="1416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shipTime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$("[name=shippingTime]:checked").val();  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"";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31800" marR="5416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"Book </a:t>
            </a:r>
            <a:r>
              <a:rPr sz="1800" spc="-15" dirty="0">
                <a:latin typeface="Calibri"/>
                <a:cs typeface="Calibri"/>
              </a:rPr>
              <a:t>Weight </a:t>
            </a:r>
            <a:r>
              <a:rPr sz="1800" spc="-5" dirty="0">
                <a:latin typeface="Calibri"/>
                <a:cs typeface="Calibri"/>
              </a:rPr>
              <a:t>(kg):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bookWt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"\n";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"Number of books: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bookAmt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"\n";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"Method: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10" dirty="0">
                <a:latin typeface="Calibri"/>
                <a:cs typeface="Calibri"/>
              </a:rPr>
              <a:t>shipMtd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"\n";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"Shipping options </a:t>
            </a:r>
            <a:r>
              <a:rPr sz="1800" spc="-10" dirty="0">
                <a:latin typeface="Calibri"/>
                <a:cs typeface="Calibri"/>
              </a:rPr>
              <a:t>(days):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shipTime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"\n";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74" y="284157"/>
            <a:ext cx="4620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 </a:t>
            </a:r>
            <a:r>
              <a:rPr dirty="0"/>
              <a:t>1 -</a:t>
            </a:r>
            <a:r>
              <a:rPr spc="-75" dirty="0"/>
              <a:t> </a:t>
            </a: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1348740"/>
            <a:ext cx="6490716" cy="4744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" y="1458467"/>
            <a:ext cx="6271260" cy="452501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458470" marR="2021205" indent="-31559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//calculation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book weight  </a:t>
            </a:r>
            <a:r>
              <a:rPr sz="1800" spc="-10" dirty="0">
                <a:latin typeface="Calibri"/>
                <a:cs typeface="Calibri"/>
              </a:rPr>
              <a:t>var totalCost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bookWt </a:t>
            </a:r>
            <a:r>
              <a:rPr sz="1800" dirty="0">
                <a:latin typeface="Calibri"/>
                <a:cs typeface="Calibri"/>
              </a:rPr>
              <a:t>* </a:t>
            </a:r>
            <a:r>
              <a:rPr sz="1800" spc="-5" dirty="0">
                <a:latin typeface="Calibri"/>
                <a:cs typeface="Calibri"/>
              </a:rPr>
              <a:t>bookAmt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719455" marR="3783329" indent="-2089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(shipMtd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5" dirty="0">
                <a:latin typeface="Calibri"/>
                <a:cs typeface="Calibri"/>
              </a:rPr>
              <a:t>"air")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 30;</a:t>
            </a:r>
            <a:endParaRPr sz="180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194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40;</a:t>
            </a:r>
            <a:endParaRPr sz="180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719455" marR="3651885" indent="-209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(shipTime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5" dirty="0">
                <a:latin typeface="Calibri"/>
                <a:cs typeface="Calibri"/>
              </a:rPr>
              <a:t>"1-2")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40;</a:t>
            </a:r>
            <a:endParaRPr sz="1800">
              <a:latin typeface="Calibri"/>
              <a:cs typeface="Calibri"/>
            </a:endParaRPr>
          </a:p>
          <a:p>
            <a:pPr marL="719455" marR="3104515" indent="-2089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 if (shipTime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5" dirty="0">
                <a:latin typeface="Calibri"/>
                <a:cs typeface="Calibri"/>
              </a:rPr>
              <a:t>"3-5")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25;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194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10;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74" y="284157"/>
            <a:ext cx="4620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 </a:t>
            </a:r>
            <a:r>
              <a:rPr dirty="0"/>
              <a:t>1 -</a:t>
            </a:r>
            <a:r>
              <a:rPr spc="-75" dirty="0"/>
              <a:t> </a:t>
            </a: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1348740"/>
            <a:ext cx="6490716" cy="3913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" y="1458467"/>
            <a:ext cx="6271260" cy="3694429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0" dirty="0">
                <a:latin typeface="Calibri"/>
                <a:cs typeface="Calibri"/>
              </a:rPr>
              <a:t>"\nExtra </a:t>
            </a:r>
            <a:r>
              <a:rPr sz="1800" spc="-5" dirty="0">
                <a:latin typeface="Calibri"/>
                <a:cs typeface="Calibri"/>
              </a:rPr>
              <a:t>additions: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  <a:p>
            <a:pPr marL="718820" marR="1336675" indent="-2089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$("[name='extra[]']:checked").each(function </a:t>
            </a:r>
            <a:r>
              <a:rPr sz="1800" spc="-5" dirty="0">
                <a:latin typeface="Calibri"/>
                <a:cs typeface="Calibri"/>
              </a:rPr>
              <a:t>()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extra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$(this).val();</a:t>
            </a:r>
            <a:endParaRPr sz="1800">
              <a:latin typeface="Calibri"/>
              <a:cs typeface="Calibri"/>
            </a:endParaRPr>
          </a:p>
          <a:p>
            <a:pPr marL="7188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5" dirty="0">
                <a:latin typeface="Calibri"/>
                <a:cs typeface="Calibri"/>
              </a:rPr>
              <a:t>extra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9640" marR="3155950" indent="-2108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5" dirty="0">
                <a:latin typeface="Calibri"/>
                <a:cs typeface="Calibri"/>
              </a:rPr>
              <a:t>(extra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15" dirty="0">
                <a:latin typeface="Calibri"/>
                <a:cs typeface="Calibri"/>
              </a:rPr>
              <a:t>"better </a:t>
            </a:r>
            <a:r>
              <a:rPr sz="1800" spc="-10" dirty="0">
                <a:latin typeface="Calibri"/>
                <a:cs typeface="Calibri"/>
              </a:rPr>
              <a:t>box")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10;</a:t>
            </a:r>
            <a:endParaRPr sz="1800">
              <a:latin typeface="Calibri"/>
              <a:cs typeface="Calibri"/>
            </a:endParaRPr>
          </a:p>
          <a:p>
            <a:pPr marL="929640" marR="1937385" indent="-210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 if </a:t>
            </a:r>
            <a:r>
              <a:rPr sz="1800" spc="-15" dirty="0">
                <a:latin typeface="Calibri"/>
                <a:cs typeface="Calibri"/>
              </a:rPr>
              <a:t>(extra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10" dirty="0">
                <a:latin typeface="Calibri"/>
                <a:cs typeface="Calibri"/>
              </a:rPr>
              <a:t>"weekend </a:t>
            </a:r>
            <a:r>
              <a:rPr sz="1800" spc="-5" dirty="0">
                <a:latin typeface="Calibri"/>
                <a:cs typeface="Calibri"/>
              </a:rPr>
              <a:t>delivery")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15;</a:t>
            </a:r>
            <a:endParaRPr sz="1800">
              <a:latin typeface="Calibri"/>
              <a:cs typeface="Calibri"/>
            </a:endParaRPr>
          </a:p>
          <a:p>
            <a:pPr marL="718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+=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15;</a:t>
            </a:r>
            <a:endParaRPr sz="1800">
              <a:latin typeface="Calibri"/>
              <a:cs typeface="Calibri"/>
            </a:endParaRPr>
          </a:p>
          <a:p>
            <a:pPr marL="718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74" y="284157"/>
            <a:ext cx="4620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 </a:t>
            </a:r>
            <a:r>
              <a:rPr dirty="0"/>
              <a:t>1 -</a:t>
            </a:r>
            <a:r>
              <a:rPr spc="-75" dirty="0"/>
              <a:t> </a:t>
            </a: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1348740"/>
            <a:ext cx="7316723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" y="1458467"/>
            <a:ext cx="7097395" cy="397192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if (bookAmt </a:t>
            </a:r>
            <a:r>
              <a:rPr sz="1800" dirty="0">
                <a:latin typeface="Calibri"/>
                <a:cs typeface="Calibri"/>
              </a:rPr>
              <a:t>&gt; </a:t>
            </a:r>
            <a:r>
              <a:rPr sz="1800" spc="-5" dirty="0">
                <a:latin typeface="Calibri"/>
                <a:cs typeface="Calibri"/>
              </a:rPr>
              <a:t>3)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188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totalCost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0.9;</a:t>
            </a:r>
            <a:endParaRPr sz="180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10540" marR="226695" indent="-635">
              <a:lnSpc>
                <a:spcPct val="2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"\n\n The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shipping </a:t>
            </a:r>
            <a:r>
              <a:rPr sz="1800" spc="-15" dirty="0">
                <a:latin typeface="Calibri"/>
                <a:cs typeface="Calibri"/>
              </a:rPr>
              <a:t>cost </a:t>
            </a:r>
            <a:r>
              <a:rPr sz="1800" spc="-5" dirty="0">
                <a:latin typeface="Calibri"/>
                <a:cs typeface="Calibri"/>
              </a:rPr>
              <a:t>is $"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15" dirty="0">
                <a:latin typeface="Calibri"/>
                <a:cs typeface="Calibri"/>
              </a:rPr>
              <a:t>totalCost.toFixed(2);  </a:t>
            </a:r>
            <a:r>
              <a:rPr sz="1800" spc="-10" dirty="0">
                <a:latin typeface="Calibri"/>
                <a:cs typeface="Calibri"/>
              </a:rPr>
              <a:t>var strconfirm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confirm(message);</a:t>
            </a:r>
            <a:endParaRPr sz="1800">
              <a:latin typeface="Calibri"/>
              <a:cs typeface="Calibri"/>
            </a:endParaRPr>
          </a:p>
          <a:p>
            <a:pPr marL="719455" marR="4458335" indent="-2095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(strconfirm </a:t>
            </a:r>
            <a:r>
              <a:rPr sz="1800" dirty="0">
                <a:latin typeface="Calibri"/>
                <a:cs typeface="Calibri"/>
              </a:rPr>
              <a:t>== </a:t>
            </a:r>
            <a:r>
              <a:rPr sz="1800" spc="-5" dirty="0">
                <a:latin typeface="Calibri"/>
                <a:cs typeface="Calibri"/>
              </a:rPr>
              <a:t>true)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true;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-5" dirty="0">
                <a:latin typeface="Calibri"/>
                <a:cs typeface="Calibri"/>
              </a:rPr>
              <a:t>else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194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false;</a:t>
            </a:r>
            <a:endParaRPr sz="18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009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dirty="0"/>
              <a:t>JavaScript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dirty="0"/>
              <a:t>functions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593850"/>
          <a:ext cx="8229600" cy="4958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charAt(x)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myString.charAt(5)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“p”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indexOf(substr)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myString.indexOf(“apple")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replace(substr,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replacetext)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myString.replace(“apple”,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“orange")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orange”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substring(from,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[to])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myString.substring(0, myString.indexOf(“</a:t>
                      </a:r>
                      <a:r>
                        <a:rPr sz="1800" b="1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split(delimiter,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[limit])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61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word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myString.split(“</a:t>
                      </a:r>
                      <a:r>
                        <a:rPr sz="1800" b="1" spc="-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“); 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word[0]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word[1]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 marR="13208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rCa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(), 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toUpperCase()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myString.toLowerCase()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8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myString.toUpperCase()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myString.length 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b="1" spc="-8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http://www.w3schools.com/jsref/jsref_obj_string.asp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1211539"/>
            <a:ext cx="246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myString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5" dirty="0">
                <a:latin typeface="Calibri"/>
                <a:cs typeface="Calibri"/>
              </a:rPr>
              <a:t>“An</a:t>
            </a:r>
            <a:r>
              <a:rPr sz="1800" spc="-5" dirty="0">
                <a:latin typeface="Calibri"/>
                <a:cs typeface="Calibri"/>
              </a:rPr>
              <a:t> apple“;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84157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4</a:t>
            </a:r>
            <a:r>
              <a:rPr dirty="0"/>
              <a:t> </a:t>
            </a:r>
            <a:r>
              <a:rPr spc="-5" dirty="0"/>
              <a:t>useful</a:t>
            </a:r>
            <a:r>
              <a:rPr spc="-114" dirty="0"/>
              <a:t> </a:t>
            </a:r>
            <a:r>
              <a:rPr lang="en-SG" dirty="0"/>
              <a:t>JavaScript </a:t>
            </a:r>
            <a:r>
              <a:rPr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33863"/>
          <a:ext cx="8229600" cy="3037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parseInt()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integer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9905" marR="2297430" indent="-419100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 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“5”; 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num.parseInt()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set/getDate()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day to/as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(1-31)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set/getFullYear()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four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digit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(yyyy)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set/getMonth()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(0-11)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http://www.w3schools.com/jsref/jsref_obj_date.asp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7524" y="4644370"/>
            <a:ext cx="40493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currentTime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Date();</a:t>
            </a:r>
            <a:endParaRPr sz="1800" dirty="0">
              <a:latin typeface="Calibri"/>
              <a:cs typeface="Calibri"/>
            </a:endParaRPr>
          </a:p>
          <a:p>
            <a:pPr marL="12700" marR="1841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month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currentTime.getMonth()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1;  </a:t>
            </a: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currentTime.getDate();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year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currentTime.getFullYear();  </a:t>
            </a:r>
            <a:r>
              <a:rPr sz="1800" spc="-5" dirty="0">
                <a:latin typeface="Calibri"/>
                <a:cs typeface="Calibri"/>
              </a:rPr>
              <a:t>console.log(month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"/"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"/"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year);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62" y="469624"/>
            <a:ext cx="825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1665" algn="l"/>
              </a:tabLst>
            </a:pPr>
            <a:r>
              <a:rPr lang="en-US" sz="4000" u="heavy" spc="-195" dirty="0">
                <a:uFill>
                  <a:solidFill>
                    <a:srgbClr val="94B3D6"/>
                  </a:solidFill>
                </a:uFill>
              </a:rPr>
              <a:t>Summaries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0" y="1563115"/>
            <a:ext cx="9144000" cy="38222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050" marR="731520" indent="-514350">
              <a:lnSpc>
                <a:spcPts val="3240"/>
              </a:lnSpc>
              <a:spcBef>
                <a:spcPts val="5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Apply </a:t>
            </a:r>
            <a:r>
              <a:rPr sz="3000" spc="-5" dirty="0">
                <a:latin typeface="Calibri"/>
                <a:cs typeface="Calibri"/>
              </a:rPr>
              <a:t>jQuery methods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manipulate </a:t>
            </a:r>
            <a:r>
              <a:rPr sz="3000" dirty="0">
                <a:latin typeface="Calibri"/>
                <a:cs typeface="Calibri"/>
              </a:rPr>
              <a:t>HTML  </a:t>
            </a:r>
            <a:r>
              <a:rPr sz="3000" spc="-10" dirty="0">
                <a:latin typeface="Calibri"/>
                <a:cs typeface="Calibri"/>
              </a:rPr>
              <a:t>elements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Identify </a:t>
            </a:r>
            <a:r>
              <a:rPr sz="3000" spc="-5" dirty="0">
                <a:latin typeface="Calibri"/>
                <a:cs typeface="Calibri"/>
              </a:rPr>
              <a:t>and use </a:t>
            </a:r>
            <a:r>
              <a:rPr sz="3000" spc="-15" dirty="0">
                <a:latin typeface="Calibri"/>
                <a:cs typeface="Calibri"/>
              </a:rPr>
              <a:t>Javascript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variables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ts val="3420"/>
              </a:lnSpc>
              <a:spcBef>
                <a:spcPts val="36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Apply </a:t>
            </a: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10" dirty="0">
                <a:latin typeface="Calibri"/>
                <a:cs typeface="Calibri"/>
              </a:rPr>
              <a:t>Structure </a:t>
            </a:r>
            <a:r>
              <a:rPr sz="3000" spc="-5" dirty="0">
                <a:latin typeface="Calibri"/>
                <a:cs typeface="Calibri"/>
              </a:rPr>
              <a:t>(</a:t>
            </a:r>
            <a:r>
              <a:rPr sz="3000" i="1" spc="-5" dirty="0">
                <a:latin typeface="Calibri"/>
                <a:cs typeface="Calibri"/>
              </a:rPr>
              <a:t>if-else </a:t>
            </a:r>
            <a:r>
              <a:rPr sz="3000" spc="-20" dirty="0">
                <a:latin typeface="Calibri"/>
                <a:cs typeface="Calibri"/>
              </a:rPr>
              <a:t>statements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i="1" spc="-15" dirty="0" err="1">
                <a:latin typeface="Calibri"/>
                <a:cs typeface="Calibri"/>
              </a:rPr>
              <a:t>for</a:t>
            </a:r>
            <a:r>
              <a:rPr sz="3000" spc="-5" dirty="0" err="1">
                <a:latin typeface="Calibri"/>
                <a:cs typeface="Calibri"/>
              </a:rPr>
              <a:t>loop</a:t>
            </a:r>
            <a:r>
              <a:rPr sz="3000" spc="-5" dirty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59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Create </a:t>
            </a:r>
            <a:r>
              <a:rPr sz="3000" spc="-15" dirty="0">
                <a:latin typeface="Calibri"/>
                <a:cs typeface="Calibri"/>
              </a:rPr>
              <a:t>Bootstrap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forms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6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Display </a:t>
            </a:r>
            <a:r>
              <a:rPr sz="3000" spc="-5" dirty="0">
                <a:latin typeface="Calibri"/>
                <a:cs typeface="Calibri"/>
              </a:rPr>
              <a:t>alert and </a:t>
            </a:r>
            <a:r>
              <a:rPr sz="3000" spc="-10" dirty="0">
                <a:latin typeface="Calibri"/>
                <a:cs typeface="Calibri"/>
              </a:rPr>
              <a:t>confirm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boxes</a:t>
            </a:r>
            <a:endParaRPr sz="3000" dirty="0">
              <a:latin typeface="Calibri"/>
              <a:cs typeface="Calibri"/>
            </a:endParaRPr>
          </a:p>
          <a:p>
            <a:pPr marL="527050" marR="1047750" indent="-514350">
              <a:lnSpc>
                <a:spcPts val="3240"/>
              </a:lnSpc>
              <a:spcBef>
                <a:spcPts val="7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Apply </a:t>
            </a:r>
            <a:r>
              <a:rPr sz="3000" spc="-5" dirty="0">
                <a:latin typeface="Calibri"/>
                <a:cs typeface="Calibri"/>
              </a:rPr>
              <a:t>String functions </a:t>
            </a:r>
            <a:r>
              <a:rPr sz="3000" spc="-10" dirty="0">
                <a:latin typeface="Calibri"/>
                <a:cs typeface="Calibri"/>
              </a:rPr>
              <a:t>indexOf(), match(),  substring()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410" y="284157"/>
            <a:ext cx="3838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JavaScript</a:t>
            </a:r>
            <a:r>
              <a:rPr spc="-65"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685" y="1323766"/>
            <a:ext cx="6085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685" y="1817759"/>
            <a:ext cx="4123690" cy="4034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 marR="142049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var length </a:t>
            </a:r>
            <a:r>
              <a:rPr sz="2000" dirty="0">
                <a:latin typeface="Calibri"/>
                <a:cs typeface="Calibri"/>
              </a:rPr>
              <a:t>= 16;  </a:t>
            </a:r>
            <a:r>
              <a:rPr sz="2000" spc="-5" dirty="0">
                <a:latin typeface="Calibri"/>
                <a:cs typeface="Calibri"/>
              </a:rPr>
              <a:t>lastName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"Johnson";</a:t>
            </a:r>
            <a:endParaRPr sz="20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spc="-15" dirty="0">
                <a:latin typeface="Calibri"/>
                <a:cs typeface="Calibri"/>
              </a:rPr>
              <a:t>cars </a:t>
            </a:r>
            <a:r>
              <a:rPr sz="2000" dirty="0">
                <a:latin typeface="Calibri"/>
                <a:cs typeface="Calibri"/>
              </a:rPr>
              <a:t>= ["Saab", </a:t>
            </a:r>
            <a:r>
              <a:rPr sz="2000" spc="-20" dirty="0">
                <a:latin typeface="Calibri"/>
                <a:cs typeface="Calibri"/>
              </a:rPr>
              <a:t>"Volvo",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"BMW"];</a:t>
            </a: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Arithmetic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endParaRPr sz="28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2100" spc="1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100" spc="10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+, -, *, /,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%, ++,</a:t>
            </a:r>
            <a:r>
              <a:rPr sz="280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--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Assignment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endParaRPr sz="28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2100" spc="1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100" spc="10" dirty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=, +=, -=, *=, /=,</a:t>
            </a:r>
            <a:r>
              <a:rPr sz="2800" spc="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%=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endParaRPr sz="2800" dirty="0">
              <a:latin typeface="Calibri"/>
              <a:cs typeface="Calibri"/>
            </a:endParaRPr>
          </a:p>
          <a:p>
            <a:pPr marL="351155" marR="197993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txt1 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“John”;  </a:t>
            </a: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txt2 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“Doe”;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5162" y="1817759"/>
            <a:ext cx="11322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1419" y="2427561"/>
            <a:ext cx="832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605" y="5825879"/>
            <a:ext cx="57054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48280" algn="l"/>
              </a:tabLst>
            </a:pP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txt3 = txt1 + “ “ + txt2; //txt3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spc="-20" dirty="0">
                <a:latin typeface="Calibri"/>
                <a:cs typeface="Calibri"/>
              </a:rPr>
              <a:t>“John </a:t>
            </a:r>
            <a:r>
              <a:rPr sz="2000" spc="-5" dirty="0">
                <a:latin typeface="Calibri"/>
                <a:cs typeface="Calibri"/>
              </a:rPr>
              <a:t>Doe”  </a:t>
            </a:r>
            <a:r>
              <a:rPr sz="2000" spc="-10" dirty="0">
                <a:latin typeface="Calibri"/>
                <a:cs typeface="Calibri"/>
              </a:rPr>
              <a:t>var </a:t>
            </a:r>
            <a:r>
              <a:rPr sz="2000" dirty="0">
                <a:latin typeface="Calibri"/>
                <a:cs typeface="Calibri"/>
              </a:rPr>
              <a:t>txt4 = 4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txt3;	//txt4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“4 </a:t>
            </a:r>
            <a:r>
              <a:rPr sz="2000" spc="-5" dirty="0">
                <a:latin typeface="Calibri"/>
                <a:cs typeface="Calibri"/>
              </a:rPr>
              <a:t>John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9129"/>
              </p:ext>
            </p:extLst>
          </p:nvPr>
        </p:nvGraphicFramePr>
        <p:xfrm>
          <a:off x="4262582" y="2758395"/>
          <a:ext cx="4652818" cy="2971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5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==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===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and equal</a:t>
                      </a:r>
                      <a:r>
                        <a:rPr sz="12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!=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equal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5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!==</a:t>
                      </a: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30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or not</a:t>
                      </a:r>
                      <a:r>
                        <a:rPr sz="12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equal  type</a:t>
                      </a: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&gt;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&lt;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9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&gt;=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9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&lt;=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75" y="284157"/>
            <a:ext cx="3881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JavaScript</a:t>
            </a:r>
            <a:r>
              <a:rPr spc="-60" dirty="0"/>
              <a:t> </a:t>
            </a:r>
            <a:r>
              <a:rPr spc="-30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89888"/>
            <a:ext cx="5201412" cy="76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279904"/>
            <a:ext cx="5029199" cy="135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954779"/>
            <a:ext cx="5201411" cy="2008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4268" y="4238244"/>
            <a:ext cx="1641347" cy="1441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1972" y="2795016"/>
            <a:ext cx="3189731" cy="979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705" y="1069847"/>
            <a:ext cx="8395970" cy="5273675"/>
            <a:chOff x="310705" y="1069847"/>
            <a:chExt cx="8395970" cy="5273675"/>
          </a:xfrm>
        </p:grpSpPr>
        <p:sp>
          <p:nvSpPr>
            <p:cNvPr id="3" name="object 3"/>
            <p:cNvSpPr/>
            <p:nvPr/>
          </p:nvSpPr>
          <p:spPr>
            <a:xfrm>
              <a:off x="320040" y="1132332"/>
              <a:ext cx="7132319" cy="52014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5468" y="1127759"/>
              <a:ext cx="7141845" cy="5210810"/>
            </a:xfrm>
            <a:custGeom>
              <a:avLst/>
              <a:gdLst/>
              <a:ahLst/>
              <a:cxnLst/>
              <a:rect l="l" t="t" r="r" b="b"/>
              <a:pathLst>
                <a:path w="7141845" h="5210810">
                  <a:moveTo>
                    <a:pt x="0" y="0"/>
                  </a:moveTo>
                  <a:lnTo>
                    <a:pt x="7141464" y="0"/>
                  </a:lnTo>
                  <a:lnTo>
                    <a:pt x="7141464" y="5210556"/>
                  </a:lnTo>
                  <a:lnTo>
                    <a:pt x="0" y="52105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3485" y="1856993"/>
              <a:ext cx="2348865" cy="355600"/>
            </a:xfrm>
            <a:custGeom>
              <a:avLst/>
              <a:gdLst/>
              <a:ahLst/>
              <a:cxnLst/>
              <a:rect l="l" t="t" r="r" b="b"/>
              <a:pathLst>
                <a:path w="2348865" h="355600">
                  <a:moveTo>
                    <a:pt x="2348484" y="0"/>
                  </a:moveTo>
                  <a:lnTo>
                    <a:pt x="0" y="0"/>
                  </a:lnTo>
                  <a:lnTo>
                    <a:pt x="0" y="355091"/>
                  </a:lnTo>
                  <a:lnTo>
                    <a:pt x="2348484" y="355091"/>
                  </a:lnTo>
                  <a:lnTo>
                    <a:pt x="234848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3485" y="1856993"/>
              <a:ext cx="2348865" cy="355600"/>
            </a:xfrm>
            <a:custGeom>
              <a:avLst/>
              <a:gdLst/>
              <a:ahLst/>
              <a:cxnLst/>
              <a:rect l="l" t="t" r="r" b="b"/>
              <a:pathLst>
                <a:path w="2348865" h="355600">
                  <a:moveTo>
                    <a:pt x="0" y="0"/>
                  </a:moveTo>
                  <a:lnTo>
                    <a:pt x="2348484" y="0"/>
                  </a:lnTo>
                  <a:lnTo>
                    <a:pt x="2348484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7786" y="1856993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0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3241" y="1923573"/>
              <a:ext cx="704850" cy="333375"/>
            </a:xfrm>
            <a:custGeom>
              <a:avLst/>
              <a:gdLst/>
              <a:ahLst/>
              <a:cxnLst/>
              <a:rect l="l" t="t" r="r" b="b"/>
              <a:pathLst>
                <a:path w="704850" h="333375">
                  <a:moveTo>
                    <a:pt x="704545" y="0"/>
                  </a:moveTo>
                  <a:lnTo>
                    <a:pt x="0" y="33290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39793" y="284157"/>
            <a:ext cx="2262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72214" y="1886705"/>
            <a:ext cx="207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Put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link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CDN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3132" y="2865056"/>
            <a:ext cx="6329045" cy="2315210"/>
            <a:chOff x="2733132" y="2865056"/>
            <a:chExt cx="6329045" cy="2315210"/>
          </a:xfrm>
        </p:grpSpPr>
        <p:sp>
          <p:nvSpPr>
            <p:cNvPr id="12" name="object 12"/>
            <p:cNvSpPr/>
            <p:nvPr/>
          </p:nvSpPr>
          <p:spPr>
            <a:xfrm>
              <a:off x="5487162" y="2878074"/>
              <a:ext cx="3561715" cy="638810"/>
            </a:xfrm>
            <a:custGeom>
              <a:avLst/>
              <a:gdLst/>
              <a:ahLst/>
              <a:cxnLst/>
              <a:rect l="l" t="t" r="r" b="b"/>
              <a:pathLst>
                <a:path w="3561715" h="638810">
                  <a:moveTo>
                    <a:pt x="3561588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3561588" y="638555"/>
                  </a:lnTo>
                  <a:lnTo>
                    <a:pt x="35615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7162" y="2878074"/>
              <a:ext cx="3561715" cy="638810"/>
            </a:xfrm>
            <a:custGeom>
              <a:avLst/>
              <a:gdLst/>
              <a:ahLst/>
              <a:cxnLst/>
              <a:rect l="l" t="t" r="r" b="b"/>
              <a:pathLst>
                <a:path w="3561715" h="638810">
                  <a:moveTo>
                    <a:pt x="0" y="0"/>
                  </a:moveTo>
                  <a:lnTo>
                    <a:pt x="3561588" y="0"/>
                  </a:lnTo>
                  <a:lnTo>
                    <a:pt x="3561588" y="638555"/>
                  </a:lnTo>
                  <a:lnTo>
                    <a:pt x="0" y="63855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1416" y="2878074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0"/>
                  </a:moveTo>
                  <a:lnTo>
                    <a:pt x="0" y="6385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9313" y="2997803"/>
              <a:ext cx="982344" cy="189230"/>
            </a:xfrm>
            <a:custGeom>
              <a:avLst/>
              <a:gdLst/>
              <a:ahLst/>
              <a:cxnLst/>
              <a:rect l="l" t="t" r="r" b="b"/>
              <a:pathLst>
                <a:path w="982345" h="189230">
                  <a:moveTo>
                    <a:pt x="982103" y="0"/>
                  </a:moveTo>
                  <a:lnTo>
                    <a:pt x="0" y="188836"/>
                  </a:lnTo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87162" y="3734561"/>
              <a:ext cx="3561715" cy="638810"/>
            </a:xfrm>
            <a:custGeom>
              <a:avLst/>
              <a:gdLst/>
              <a:ahLst/>
              <a:cxnLst/>
              <a:rect l="l" t="t" r="r" b="b"/>
              <a:pathLst>
                <a:path w="3561715" h="638810">
                  <a:moveTo>
                    <a:pt x="3561588" y="0"/>
                  </a:moveTo>
                  <a:lnTo>
                    <a:pt x="0" y="0"/>
                  </a:lnTo>
                  <a:lnTo>
                    <a:pt x="0" y="638556"/>
                  </a:lnTo>
                  <a:lnTo>
                    <a:pt x="3561588" y="638556"/>
                  </a:lnTo>
                  <a:lnTo>
                    <a:pt x="35615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7162" y="3734561"/>
              <a:ext cx="3561715" cy="638810"/>
            </a:xfrm>
            <a:custGeom>
              <a:avLst/>
              <a:gdLst/>
              <a:ahLst/>
              <a:cxnLst/>
              <a:rect l="l" t="t" r="r" b="b"/>
              <a:pathLst>
                <a:path w="3561715" h="638810">
                  <a:moveTo>
                    <a:pt x="0" y="0"/>
                  </a:moveTo>
                  <a:lnTo>
                    <a:pt x="3561588" y="0"/>
                  </a:lnTo>
                  <a:lnTo>
                    <a:pt x="3561588" y="638556"/>
                  </a:lnTo>
                  <a:lnTo>
                    <a:pt x="0" y="6385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7775" y="3734561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0"/>
                  </a:moveTo>
                  <a:lnTo>
                    <a:pt x="0" y="6385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0656" y="3402303"/>
              <a:ext cx="1637664" cy="479425"/>
            </a:xfrm>
            <a:custGeom>
              <a:avLst/>
              <a:gdLst/>
              <a:ahLst/>
              <a:cxnLst/>
              <a:rect l="l" t="t" r="r" b="b"/>
              <a:pathLst>
                <a:path w="1637664" h="479425">
                  <a:moveTo>
                    <a:pt x="1637118" y="47925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1342" y="4528566"/>
              <a:ext cx="4407535" cy="638810"/>
            </a:xfrm>
            <a:custGeom>
              <a:avLst/>
              <a:gdLst/>
              <a:ahLst/>
              <a:cxnLst/>
              <a:rect l="l" t="t" r="r" b="b"/>
              <a:pathLst>
                <a:path w="4407534" h="638810">
                  <a:moveTo>
                    <a:pt x="4407408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4407408" y="638555"/>
                  </a:lnTo>
                  <a:lnTo>
                    <a:pt x="44074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1342" y="4528566"/>
              <a:ext cx="4407535" cy="638810"/>
            </a:xfrm>
            <a:custGeom>
              <a:avLst/>
              <a:gdLst/>
              <a:ahLst/>
              <a:cxnLst/>
              <a:rect l="l" t="t" r="r" b="b"/>
              <a:pathLst>
                <a:path w="4407534" h="638810">
                  <a:moveTo>
                    <a:pt x="0" y="0"/>
                  </a:moveTo>
                  <a:lnTo>
                    <a:pt x="4407408" y="0"/>
                  </a:lnTo>
                  <a:lnTo>
                    <a:pt x="4407408" y="638555"/>
                  </a:lnTo>
                  <a:lnTo>
                    <a:pt x="0" y="63855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2412" y="4528566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0"/>
                  </a:moveTo>
                  <a:lnTo>
                    <a:pt x="0" y="63855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6150" y="4019061"/>
              <a:ext cx="1746885" cy="629285"/>
            </a:xfrm>
            <a:custGeom>
              <a:avLst/>
              <a:gdLst/>
              <a:ahLst/>
              <a:cxnLst/>
              <a:rect l="l" t="t" r="r" b="b"/>
              <a:pathLst>
                <a:path w="1746885" h="629285">
                  <a:moveTo>
                    <a:pt x="1746262" y="62923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18979" y="2928254"/>
            <a:ext cx="39598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8519" marR="444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html()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 HTML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contents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that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Calibri"/>
              <a:cs typeface="Calibri"/>
            </a:endParaRPr>
          </a:p>
          <a:p>
            <a:pPr marL="858519" marR="19304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val() method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that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html()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 set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that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“message”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2823" y="5390388"/>
            <a:ext cx="2237740" cy="1181100"/>
            <a:chOff x="6592823" y="5390388"/>
            <a:chExt cx="2237740" cy="1181100"/>
          </a:xfrm>
        </p:grpSpPr>
        <p:sp>
          <p:nvSpPr>
            <p:cNvPr id="26" name="object 26"/>
            <p:cNvSpPr/>
            <p:nvPr/>
          </p:nvSpPr>
          <p:spPr>
            <a:xfrm>
              <a:off x="6601967" y="5399532"/>
              <a:ext cx="2218943" cy="1162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97395" y="5394960"/>
              <a:ext cx="2228215" cy="1172210"/>
            </a:xfrm>
            <a:custGeom>
              <a:avLst/>
              <a:gdLst/>
              <a:ahLst/>
              <a:cxnLst/>
              <a:rect l="l" t="t" r="r" b="b"/>
              <a:pathLst>
                <a:path w="2228215" h="1172209">
                  <a:moveTo>
                    <a:pt x="0" y="0"/>
                  </a:moveTo>
                  <a:lnTo>
                    <a:pt x="2228088" y="0"/>
                  </a:lnTo>
                  <a:lnTo>
                    <a:pt x="2228088" y="1171955"/>
                  </a:lnTo>
                  <a:lnTo>
                    <a:pt x="0" y="117195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793" y="284157"/>
            <a:ext cx="2262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  <a:r>
              <a:rPr spc="-80" dirty="0"/>
              <a:t> </a:t>
            </a:r>
            <a:r>
              <a:rPr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3836" y="1799844"/>
            <a:ext cx="6827520" cy="3299460"/>
            <a:chOff x="973836" y="1799844"/>
            <a:chExt cx="6827520" cy="3299460"/>
          </a:xfrm>
        </p:grpSpPr>
        <p:sp>
          <p:nvSpPr>
            <p:cNvPr id="4" name="object 4"/>
            <p:cNvSpPr/>
            <p:nvPr/>
          </p:nvSpPr>
          <p:spPr>
            <a:xfrm>
              <a:off x="1008969" y="1864366"/>
              <a:ext cx="6679284" cy="29904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8408" y="1804416"/>
              <a:ext cx="6818630" cy="3290570"/>
            </a:xfrm>
            <a:custGeom>
              <a:avLst/>
              <a:gdLst/>
              <a:ahLst/>
              <a:cxnLst/>
              <a:rect l="l" t="t" r="r" b="b"/>
              <a:pathLst>
                <a:path w="6818630" h="3290570">
                  <a:moveTo>
                    <a:pt x="0" y="0"/>
                  </a:moveTo>
                  <a:lnTo>
                    <a:pt x="6818376" y="0"/>
                  </a:lnTo>
                  <a:lnTo>
                    <a:pt x="6818376" y="3290316"/>
                  </a:lnTo>
                  <a:lnTo>
                    <a:pt x="0" y="32903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2 -</a:t>
            </a:r>
            <a:r>
              <a:rPr spc="-60" dirty="0"/>
              <a:t> </a:t>
            </a: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7472" y="1170432"/>
            <a:ext cx="8237219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280160"/>
            <a:ext cx="8018145" cy="397192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$(document).ready(function ()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90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$("[name=email]").val();</a:t>
            </a:r>
            <a:endParaRPr sz="1800">
              <a:latin typeface="Calibri"/>
              <a:cs typeface="Calibri"/>
            </a:endParaRPr>
          </a:p>
          <a:p>
            <a:pPr marL="929005" marR="40144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qty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$("[name=qty]").val();  var </a:t>
            </a:r>
            <a:r>
              <a:rPr sz="1800" spc="-5" dirty="0">
                <a:latin typeface="Calibri"/>
                <a:cs typeface="Calibri"/>
              </a:rPr>
              <a:t>bookName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$("select").val();</a:t>
            </a:r>
            <a:endParaRPr sz="1800">
              <a:latin typeface="Calibri"/>
              <a:cs typeface="Calibri"/>
            </a:endParaRPr>
          </a:p>
          <a:p>
            <a:pPr marL="929005" marR="33921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payment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$(":radio:checked").val();  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"";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9005" marR="3148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“Email 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&lt;br/&gt;";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0" dirty="0">
                <a:latin typeface="Calibri"/>
                <a:cs typeface="Calibri"/>
              </a:rPr>
              <a:t>“Quantity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qty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&lt;br/&gt;";</a:t>
            </a:r>
            <a:endParaRPr sz="1800">
              <a:latin typeface="Calibri"/>
              <a:cs typeface="Calibri"/>
            </a:endParaRPr>
          </a:p>
          <a:p>
            <a:pPr marL="929005" marR="16230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“Book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purchase 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bookName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&lt;br/&gt;";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5" dirty="0">
                <a:latin typeface="Calibri"/>
                <a:cs typeface="Calibri"/>
              </a:rPr>
              <a:t>“Payment </a:t>
            </a:r>
            <a:r>
              <a:rPr sz="1800" spc="-5" dirty="0">
                <a:latin typeface="Calibri"/>
                <a:cs typeface="Calibri"/>
              </a:rPr>
              <a:t>Method 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10" dirty="0">
                <a:latin typeface="Calibri"/>
                <a:cs typeface="Calibri"/>
              </a:rPr>
              <a:t>payment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&lt;br/&gt;";</a:t>
            </a:r>
            <a:endParaRPr sz="1800">
              <a:latin typeface="Calibri"/>
              <a:cs typeface="Calibri"/>
            </a:endParaRPr>
          </a:p>
          <a:p>
            <a:pPr marL="9290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$("#result").html(message);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7188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510" y="284157"/>
            <a:ext cx="5282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JavaScript </a:t>
            </a:r>
            <a:r>
              <a:rPr spc="-15" dirty="0"/>
              <a:t>Popup</a:t>
            </a:r>
            <a:r>
              <a:rPr spc="-30" dirty="0"/>
              <a:t> </a:t>
            </a:r>
            <a:r>
              <a:rPr spc="-40"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685" y="1249089"/>
            <a:ext cx="3118485" cy="10928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Alert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 dirty="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alert(“Hi</a:t>
            </a:r>
            <a:r>
              <a:rPr sz="29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there!")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685" y="3443491"/>
            <a:ext cx="4283075" cy="10966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Confirm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 dirty="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3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confirm(“OK </a:t>
            </a:r>
            <a:r>
              <a:rPr sz="29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9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delete?")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108" y="1313688"/>
            <a:ext cx="2269235" cy="210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5108" y="3843528"/>
            <a:ext cx="3233915" cy="2202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595" y="1915667"/>
            <a:ext cx="8060690" cy="4189729"/>
            <a:chOff x="196595" y="1915667"/>
            <a:chExt cx="8060690" cy="4189729"/>
          </a:xfrm>
        </p:grpSpPr>
        <p:sp>
          <p:nvSpPr>
            <p:cNvPr id="3" name="object 3"/>
            <p:cNvSpPr/>
            <p:nvPr/>
          </p:nvSpPr>
          <p:spPr>
            <a:xfrm>
              <a:off x="196595" y="1915667"/>
              <a:ext cx="8060435" cy="418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323" y="2025395"/>
              <a:ext cx="7840980" cy="3970020"/>
            </a:xfrm>
            <a:custGeom>
              <a:avLst/>
              <a:gdLst/>
              <a:ahLst/>
              <a:cxnLst/>
              <a:rect l="l" t="t" r="r" b="b"/>
              <a:pathLst>
                <a:path w="7840980" h="3970020">
                  <a:moveTo>
                    <a:pt x="0" y="0"/>
                  </a:moveTo>
                  <a:lnTo>
                    <a:pt x="7840980" y="0"/>
                  </a:lnTo>
                  <a:lnTo>
                    <a:pt x="7840980" y="3970020"/>
                  </a:lnTo>
                  <a:lnTo>
                    <a:pt x="0" y="39700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0069" y="2042529"/>
            <a:ext cx="68700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$(document).ready(function ()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326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$("[name=email]").val();</a:t>
            </a:r>
            <a:endParaRPr sz="1800" dirty="0">
              <a:latin typeface="Calibri"/>
              <a:cs typeface="Calibri"/>
            </a:endParaRPr>
          </a:p>
          <a:p>
            <a:pPr marL="326390" marR="34696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qty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$("[name=qty]").val();  var </a:t>
            </a:r>
            <a:r>
              <a:rPr sz="1800" spc="-5" dirty="0">
                <a:latin typeface="Calibri"/>
                <a:cs typeface="Calibri"/>
              </a:rPr>
              <a:t>bookName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$("select").val();</a:t>
            </a:r>
            <a:endParaRPr sz="1800" dirty="0">
              <a:latin typeface="Calibri"/>
              <a:cs typeface="Calibri"/>
            </a:endParaRPr>
          </a:p>
          <a:p>
            <a:pPr marL="326390" marR="28473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payment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$(":radio:checked").val();  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"";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326390" marR="10261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0" dirty="0">
                <a:latin typeface="Calibri"/>
                <a:cs typeface="Calibri"/>
              </a:rPr>
              <a:t>$("[for=idEmail]").html()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\n";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10" dirty="0">
                <a:latin typeface="Calibri"/>
                <a:cs typeface="Calibri"/>
              </a:rPr>
              <a:t>$("[for=idQty]").html()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qty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\n";</a:t>
            </a:r>
            <a:endParaRPr sz="1800" dirty="0">
              <a:latin typeface="Calibri"/>
              <a:cs typeface="Calibri"/>
            </a:endParaRPr>
          </a:p>
          <a:p>
            <a:pPr marL="327025" marR="5080" indent="-6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$("[for=idBookName]").html()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bookName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\n";  message </a:t>
            </a:r>
            <a:r>
              <a:rPr sz="1800" dirty="0">
                <a:latin typeface="Calibri"/>
                <a:cs typeface="Calibri"/>
              </a:rPr>
              <a:t>+= </a:t>
            </a:r>
            <a:r>
              <a:rPr sz="1800" spc="-5" dirty="0">
                <a:latin typeface="Calibri"/>
                <a:cs typeface="Calibri"/>
              </a:rPr>
              <a:t>$("label:eq(3)").html()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10" dirty="0">
                <a:latin typeface="Calibri"/>
                <a:cs typeface="Calibri"/>
              </a:rPr>
              <a:t>payment </a:t>
            </a:r>
            <a:r>
              <a:rPr sz="1800" dirty="0">
                <a:latin typeface="Calibri"/>
                <a:cs typeface="Calibri"/>
              </a:rPr>
              <a:t>+ " </a:t>
            </a:r>
            <a:r>
              <a:rPr sz="1800" spc="-5" dirty="0">
                <a:latin typeface="Calibri"/>
                <a:cs typeface="Calibri"/>
              </a:rPr>
              <a:t>\n";  alert(message);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3238" y="284157"/>
            <a:ext cx="5575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 </a:t>
            </a:r>
            <a:r>
              <a:rPr dirty="0"/>
              <a:t>2 -</a:t>
            </a:r>
            <a:r>
              <a:rPr spc="-45" dirty="0"/>
              <a:t> </a:t>
            </a:r>
            <a:r>
              <a:rPr spc="-10" dirty="0"/>
              <a:t>continuation</a:t>
            </a:r>
          </a:p>
        </p:txBody>
      </p:sp>
      <p:sp>
        <p:nvSpPr>
          <p:cNvPr id="7" name="object 7"/>
          <p:cNvSpPr/>
          <p:nvPr/>
        </p:nvSpPr>
        <p:spPr>
          <a:xfrm>
            <a:off x="5446776" y="1240536"/>
            <a:ext cx="3240023" cy="259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2008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 Jquery methods</vt:lpstr>
      <vt:lpstr>jQuery HTML/CSS methods</vt:lpstr>
      <vt:lpstr>JavaScript syntax</vt:lpstr>
      <vt:lpstr>JavaScript Syntax</vt:lpstr>
      <vt:lpstr>Exercise 1</vt:lpstr>
      <vt:lpstr>Exercise 2</vt:lpstr>
      <vt:lpstr>Exercise 2 - solution</vt:lpstr>
      <vt:lpstr>JavaScript Popup boxes</vt:lpstr>
      <vt:lpstr>Exercise 2 - continuation</vt:lpstr>
      <vt:lpstr>Bootstrap Forms</vt:lpstr>
      <vt:lpstr>Basic BootstrapForm</vt:lpstr>
      <vt:lpstr>PowerPoint Presentation</vt:lpstr>
      <vt:lpstr>Advantages of external JavaScript</vt:lpstr>
      <vt:lpstr>Exercise 3</vt:lpstr>
      <vt:lpstr>Exercise 3 - solution</vt:lpstr>
      <vt:lpstr>Exercise 3 - solution</vt:lpstr>
      <vt:lpstr>Exercise 4</vt:lpstr>
      <vt:lpstr>Exercise 4 - solution</vt:lpstr>
      <vt:lpstr>Problem 1</vt:lpstr>
      <vt:lpstr>Problem 1 - solution</vt:lpstr>
      <vt:lpstr>Problem 1 - solution</vt:lpstr>
      <vt:lpstr>Problem 1 - solution</vt:lpstr>
      <vt:lpstr>Problem 1 - solution</vt:lpstr>
      <vt:lpstr>JavaScript String functions</vt:lpstr>
      <vt:lpstr>4 useful JavaScript functions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4</cp:revision>
  <dcterms:created xsi:type="dcterms:W3CDTF">2020-10-18T08:10:13Z</dcterms:created>
  <dcterms:modified xsi:type="dcterms:W3CDTF">2021-02-03T06:22:08Z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2020-10-18T00:00:00Z</vt:filetime>
  </property>
</Properties>
</file>