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E53-3DBC-4364-826E-7F75DFD0E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39F0C-EFFC-464A-90AE-0B94692A5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CFDA-AF2A-4581-B743-6850B3ED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8B1B-3614-4E5B-A64B-1B5E97F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F7A1C-B309-4227-92E8-C2D7830D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6A60-92A4-4CF9-9AC7-88073944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3447B-B742-4D5C-8914-BDD8A2CA4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F023-0E94-4E92-8308-CD637D40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3D6F-BCE7-403E-81EF-AC75FE8A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C2A7-1268-4C40-B0BD-99087BAF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93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4DBF-7D95-485F-A34B-5C28FBFFC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8FA5B-6575-4EE4-829B-A2F02074B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1485-D6C8-42EF-83C6-8E359457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128F-1318-4336-8FCA-B6D42F07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427A-159E-4E1F-9F73-03411B6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03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19652" y="284480"/>
            <a:ext cx="250469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77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1811-604A-4A99-9356-FB49F2D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BC8D-E532-4564-BBC2-630844CF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0AE7-95F8-4D94-8F6C-BEA71A66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EA6A-B126-40C9-BDE3-6EE71D36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2B06-6586-4082-9743-C02AC283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7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8090-9541-45B0-8536-8E849383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2E85-8E93-47A2-BA9F-6E01D2CA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715D4-4884-45A1-A3DF-6E7E44CA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9391-979D-4243-B23C-4CD8771C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0F93-F603-46DD-ADCE-49A87CCD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CBD8-F159-425F-B3C5-A1CCBAC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453F-DA92-40DF-978E-AFAB27B2D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2A97D-7999-46D7-829C-08AE790F9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8B7F8-B854-48B7-BA96-F73B34A4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25ECC-A43E-40C7-96BD-D976306C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31C0-1313-4AC8-8A2C-674BB740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42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6DA7-3A09-4C89-8C49-F65584B9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A42A5-B157-4057-AF7F-1AFBE528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B7B0B-C2D3-4626-BF27-6C9D5A72C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0D0B1-6E13-4F75-8B09-304C34040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842D1-65A5-42AB-925D-37E957C37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9C950-1911-4D15-B4D9-D0328A9B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35EA3-8E88-40D0-A51D-17992D59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625D3-01E4-40B1-8FA7-0FEF958D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42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67B9-3D69-4740-BF8C-2D137662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52CD-A7C7-4317-BE0E-48CA3EE9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C77DA-397C-48EA-AC2B-1888C1A0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31C5-2F6B-4422-B615-D9B31F77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63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19E81-D50B-4148-B531-DEBF7DBE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42834-725A-4EAE-90CE-B6B0C6E6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05A1C-141F-495C-A745-462D8FF9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58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7340-58DE-4915-9720-1C899B06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9A74-E5E1-4D55-A5B7-D1F79FBEA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32185-1220-4868-8877-9F543F11D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A4D4-1310-4BA1-88BF-267936CB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29E32-D72D-4F30-939B-4C1C94C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04FB8-4E2F-4200-88FC-73A237CE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07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E2A9-D1AE-4C14-A548-E34F4DD7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4D82F-612B-4FD5-B5EF-AAC2A6177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082D1-C9C1-4E03-90AF-61144BDA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633FB-AA80-4319-ABF2-DB951F36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386-0140-4DA5-BFA2-961050B1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C11C-90BC-406C-9742-1AC5F8C6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8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1000C-0037-41F4-A743-06B57544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DD83-EE9A-40B0-B448-9105922E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6BF6-4B0F-4177-BB25-E93F11244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7B1B-8579-4F73-8A9C-F0EF619D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A48D-9135-44F3-9C0E-AA297FE64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4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on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form_validation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jquery_ref_events.asp" TargetMode="External"/><Relationship Id="rId3" Type="http://schemas.openxmlformats.org/officeDocument/2006/relationships/hyperlink" Target="http://www.w3schools.com/jquery/event_change.asp" TargetMode="External"/><Relationship Id="rId7" Type="http://schemas.openxmlformats.org/officeDocument/2006/relationships/hyperlink" Target="http://www.w3schools.com/jquery/event_ready.asp" TargetMode="External"/><Relationship Id="rId2" Type="http://schemas.openxmlformats.org/officeDocument/2006/relationships/hyperlink" Target="http://www.w3schools.com/jquery/event_blu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hover.asp" TargetMode="External"/><Relationship Id="rId5" Type="http://schemas.openxmlformats.org/officeDocument/2006/relationships/hyperlink" Target="http://www.w3schools.com/jquery/event_focus.asp" TargetMode="External"/><Relationship Id="rId4" Type="http://schemas.openxmlformats.org/officeDocument/2006/relationships/hyperlink" Target="http://www.w3schools.com/jquery/event_click.as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jquery_ref_effects.asp" TargetMode="External"/><Relationship Id="rId3" Type="http://schemas.openxmlformats.org/officeDocument/2006/relationships/hyperlink" Target="http://www.w3schools.com/jquery/eff_fadeout.asp" TargetMode="External"/><Relationship Id="rId7" Type="http://schemas.openxmlformats.org/officeDocument/2006/relationships/hyperlink" Target="http://www.w3schools.com/jquery/eff_toggle.asp" TargetMode="External"/><Relationship Id="rId2" Type="http://schemas.openxmlformats.org/officeDocument/2006/relationships/hyperlink" Target="http://www.w3schools.com/jquery/eff_fadei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show.asp" TargetMode="External"/><Relationship Id="rId5" Type="http://schemas.openxmlformats.org/officeDocument/2006/relationships/hyperlink" Target="http://www.w3schools.com/jquery/eff_hide.asp" TargetMode="External"/><Relationship Id="rId4" Type="http://schemas.openxmlformats.org/officeDocument/2006/relationships/hyperlink" Target="http://www.w3schools.com/jquery/eff_fadetoggl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788920"/>
            <a:ext cx="7772400" cy="187807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62915" rIns="0" bIns="0" rtlCol="0">
            <a:spAutoFit/>
          </a:bodyPr>
          <a:lstStyle/>
          <a:p>
            <a:pPr marL="2921000" marR="995044" indent="-1917700">
              <a:lnSpc>
                <a:spcPts val="5480"/>
              </a:lnSpc>
              <a:spcBef>
                <a:spcPts val="3645"/>
              </a:spcBef>
            </a:pPr>
            <a:r>
              <a:rPr lang="en-SG" sz="4800" b="1" spc="-5" dirty="0">
                <a:latin typeface="Arial"/>
                <a:cs typeface="Arial"/>
              </a:rPr>
              <a:t>jQuery </a:t>
            </a:r>
            <a:r>
              <a:rPr sz="4800" b="1" spc="-5" dirty="0">
                <a:latin typeface="Arial"/>
                <a:cs typeface="Arial"/>
              </a:rPr>
              <a:t>Event</a:t>
            </a:r>
            <a:r>
              <a:rPr lang="en-SG" sz="4800" b="1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handling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4829555"/>
            <a:ext cx="3260598" cy="1338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8597" y="3894201"/>
            <a:ext cx="6522720" cy="1837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6810" marR="838835" indent="-113474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C273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–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Advanced </a:t>
            </a:r>
            <a:r>
              <a:rPr sz="3200" spc="-35" dirty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Application  Development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in PHP</a:t>
            </a:r>
            <a:endParaRPr sz="3200" dirty="0">
              <a:latin typeface="Calibri"/>
              <a:cs typeface="Calibri"/>
            </a:endParaRPr>
          </a:p>
          <a:p>
            <a:pPr marL="4172585">
              <a:lnSpc>
                <a:spcPct val="100000"/>
              </a:lnSpc>
              <a:spcBef>
                <a:spcPts val="825"/>
              </a:spcBef>
            </a:pPr>
            <a:r>
              <a:rPr sz="4800" b="1" dirty="0">
                <a:latin typeface="Calibri"/>
                <a:cs typeface="Calibri"/>
              </a:rPr>
              <a:t>Session</a:t>
            </a:r>
            <a:r>
              <a:rPr sz="4800" b="1" spc="-85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9911" y="5091684"/>
            <a:ext cx="4447032" cy="1094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65" dirty="0"/>
              <a:t> </a:t>
            </a:r>
            <a:r>
              <a:rPr dirty="0"/>
              <a:t>2c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943" y="1234185"/>
            <a:ext cx="744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the jQuery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15" dirty="0">
                <a:latin typeface="Calibri"/>
                <a:cs typeface="Calibri"/>
              </a:rPr>
              <a:t>to display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selected </a:t>
            </a:r>
            <a:r>
              <a:rPr sz="2400" spc="-10" dirty="0">
                <a:latin typeface="Calibri"/>
                <a:cs typeface="Calibri"/>
              </a:rPr>
              <a:t>Pizza </a:t>
            </a:r>
            <a:r>
              <a:rPr sz="2400" spc="-35" dirty="0">
                <a:latin typeface="Calibri"/>
                <a:cs typeface="Calibri"/>
              </a:rPr>
              <a:t>Toppings 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spc="-10" dirty="0">
                <a:latin typeface="Calibri"/>
                <a:cs typeface="Calibri"/>
              </a:rPr>
              <a:t>area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user checks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topping.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6363" y="2042160"/>
            <a:ext cx="2712720" cy="4648200"/>
            <a:chOff x="626363" y="2042160"/>
            <a:chExt cx="2712720" cy="4648200"/>
          </a:xfrm>
        </p:grpSpPr>
        <p:sp>
          <p:nvSpPr>
            <p:cNvPr id="5" name="object 5"/>
            <p:cNvSpPr/>
            <p:nvPr/>
          </p:nvSpPr>
          <p:spPr>
            <a:xfrm>
              <a:off x="635507" y="2051304"/>
              <a:ext cx="2694432" cy="4629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0935" y="2046732"/>
              <a:ext cx="2703830" cy="4639310"/>
            </a:xfrm>
            <a:custGeom>
              <a:avLst/>
              <a:gdLst/>
              <a:ahLst/>
              <a:cxnLst/>
              <a:rect l="l" t="t" r="r" b="b"/>
              <a:pathLst>
                <a:path w="2703829" h="4639309">
                  <a:moveTo>
                    <a:pt x="0" y="4639056"/>
                  </a:moveTo>
                  <a:lnTo>
                    <a:pt x="2703576" y="4639056"/>
                  </a:lnTo>
                  <a:lnTo>
                    <a:pt x="2703576" y="0"/>
                  </a:lnTo>
                  <a:lnTo>
                    <a:pt x="0" y="0"/>
                  </a:lnTo>
                  <a:lnTo>
                    <a:pt x="0" y="46390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907535" y="2039111"/>
            <a:ext cx="3674364" cy="2327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0332" y="4535423"/>
            <a:ext cx="2534412" cy="1972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7" y="1069847"/>
            <a:ext cx="8456295" cy="3625215"/>
            <a:chOff x="396237" y="1069847"/>
            <a:chExt cx="8456295" cy="3625215"/>
          </a:xfrm>
        </p:grpSpPr>
        <p:sp>
          <p:nvSpPr>
            <p:cNvPr id="3" name="object 3"/>
            <p:cNvSpPr/>
            <p:nvPr/>
          </p:nvSpPr>
          <p:spPr>
            <a:xfrm>
              <a:off x="396237" y="1712964"/>
              <a:ext cx="8455918" cy="2981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773935"/>
              <a:ext cx="8336280" cy="2862580"/>
            </a:xfrm>
            <a:custGeom>
              <a:avLst/>
              <a:gdLst/>
              <a:ahLst/>
              <a:cxnLst/>
              <a:rect l="l" t="t" r="r" b="b"/>
              <a:pathLst>
                <a:path w="8336280" h="2862579">
                  <a:moveTo>
                    <a:pt x="0" y="2862072"/>
                  </a:moveTo>
                  <a:lnTo>
                    <a:pt x="8336280" y="2862072"/>
                  </a:lnTo>
                  <a:lnTo>
                    <a:pt x="8336280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8845" y="284480"/>
            <a:ext cx="4766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2c -</a:t>
            </a:r>
            <a:r>
              <a:rPr spc="-2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64994" y="3618991"/>
            <a:ext cx="2792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$("#results").val(message);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3923487"/>
            <a:ext cx="252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}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7952" y="1100264"/>
            <a:ext cx="3616960" cy="1019810"/>
            <a:chOff x="3937952" y="1100264"/>
            <a:chExt cx="3616960" cy="1019810"/>
          </a:xfrm>
        </p:grpSpPr>
        <p:sp>
          <p:nvSpPr>
            <p:cNvPr id="9" name="object 9"/>
            <p:cNvSpPr/>
            <p:nvPr/>
          </p:nvSpPr>
          <p:spPr>
            <a:xfrm>
              <a:off x="3950970" y="1113282"/>
              <a:ext cx="3590925" cy="993775"/>
            </a:xfrm>
            <a:custGeom>
              <a:avLst/>
              <a:gdLst/>
              <a:ahLst/>
              <a:cxnLst/>
              <a:rect l="l" t="t" r="r" b="b"/>
              <a:pathLst>
                <a:path w="3590925" h="993775">
                  <a:moveTo>
                    <a:pt x="3590544" y="0"/>
                  </a:moveTo>
                  <a:lnTo>
                    <a:pt x="949451" y="0"/>
                  </a:lnTo>
                  <a:lnTo>
                    <a:pt x="949451" y="437388"/>
                  </a:lnTo>
                  <a:lnTo>
                    <a:pt x="0" y="993520"/>
                  </a:lnTo>
                  <a:lnTo>
                    <a:pt x="949451" y="624839"/>
                  </a:lnTo>
                  <a:lnTo>
                    <a:pt x="949451" y="749807"/>
                  </a:lnTo>
                  <a:lnTo>
                    <a:pt x="3590544" y="749807"/>
                  </a:lnTo>
                  <a:lnTo>
                    <a:pt x="35905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50970" y="1113282"/>
              <a:ext cx="3590925" cy="993775"/>
            </a:xfrm>
            <a:custGeom>
              <a:avLst/>
              <a:gdLst/>
              <a:ahLst/>
              <a:cxnLst/>
              <a:rect l="l" t="t" r="r" b="b"/>
              <a:pathLst>
                <a:path w="3590925" h="993775">
                  <a:moveTo>
                    <a:pt x="949451" y="0"/>
                  </a:moveTo>
                  <a:lnTo>
                    <a:pt x="1389633" y="0"/>
                  </a:lnTo>
                  <a:lnTo>
                    <a:pt x="2049906" y="0"/>
                  </a:lnTo>
                  <a:lnTo>
                    <a:pt x="3590544" y="0"/>
                  </a:lnTo>
                  <a:lnTo>
                    <a:pt x="3590544" y="437388"/>
                  </a:lnTo>
                  <a:lnTo>
                    <a:pt x="3590544" y="624839"/>
                  </a:lnTo>
                  <a:lnTo>
                    <a:pt x="3590544" y="749807"/>
                  </a:lnTo>
                  <a:lnTo>
                    <a:pt x="2049906" y="749807"/>
                  </a:lnTo>
                  <a:lnTo>
                    <a:pt x="1389633" y="749807"/>
                  </a:lnTo>
                  <a:lnTo>
                    <a:pt x="949451" y="749807"/>
                  </a:lnTo>
                  <a:lnTo>
                    <a:pt x="949451" y="624839"/>
                  </a:lnTo>
                  <a:lnTo>
                    <a:pt x="0" y="993520"/>
                  </a:lnTo>
                  <a:lnTo>
                    <a:pt x="949451" y="437388"/>
                  </a:lnTo>
                  <a:lnTo>
                    <a:pt x="949451" y="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40" y="1185798"/>
            <a:ext cx="6858000" cy="2459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3105" marR="5080" indent="26479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Attach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click event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listener 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checkboxes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000" spc="-5" dirty="0">
                <a:latin typeface="Calibri"/>
                <a:cs typeface="Calibri"/>
              </a:rPr>
              <a:t>$(document).ready(function ()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$("[type=checkbox]").click(function ()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message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"";</a:t>
            </a:r>
            <a:endParaRPr sz="2000">
              <a:latin typeface="Calibri"/>
              <a:cs typeface="Calibri"/>
            </a:endParaRPr>
          </a:p>
          <a:p>
            <a:pPr marL="2756535" marR="114935" indent="-91503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$("[type=checkbox]:checked").each(function() </a:t>
            </a:r>
            <a:r>
              <a:rPr sz="2000" dirty="0">
                <a:latin typeface="Calibri"/>
                <a:cs typeface="Calibri"/>
              </a:rPr>
              <a:t>{  </a:t>
            </a:r>
            <a:r>
              <a:rPr sz="2000" spc="-5" dirty="0">
                <a:latin typeface="Calibri"/>
                <a:cs typeface="Calibri"/>
              </a:rPr>
              <a:t>message += </a:t>
            </a:r>
            <a:r>
              <a:rPr sz="2000" spc="-10" dirty="0">
                <a:latin typeface="Calibri"/>
                <a:cs typeface="Calibri"/>
              </a:rPr>
              <a:t>$(this).val()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"\n";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33515" y="3031617"/>
            <a:ext cx="2667000" cy="1485900"/>
            <a:chOff x="6033515" y="3031617"/>
            <a:chExt cx="2667000" cy="1485900"/>
          </a:xfrm>
        </p:grpSpPr>
        <p:sp>
          <p:nvSpPr>
            <p:cNvPr id="13" name="object 13"/>
            <p:cNvSpPr/>
            <p:nvPr/>
          </p:nvSpPr>
          <p:spPr>
            <a:xfrm>
              <a:off x="6046469" y="3044571"/>
              <a:ext cx="2641600" cy="1459865"/>
            </a:xfrm>
            <a:custGeom>
              <a:avLst/>
              <a:gdLst/>
              <a:ahLst/>
              <a:cxnLst/>
              <a:rect l="l" t="t" r="r" b="b"/>
              <a:pathLst>
                <a:path w="2641600" h="1459864">
                  <a:moveTo>
                    <a:pt x="592835" y="0"/>
                  </a:moveTo>
                  <a:lnTo>
                    <a:pt x="440181" y="526923"/>
                  </a:lnTo>
                  <a:lnTo>
                    <a:pt x="0" y="526923"/>
                  </a:lnTo>
                  <a:lnTo>
                    <a:pt x="0" y="1459610"/>
                  </a:lnTo>
                  <a:lnTo>
                    <a:pt x="2641091" y="1459610"/>
                  </a:lnTo>
                  <a:lnTo>
                    <a:pt x="2641091" y="526923"/>
                  </a:lnTo>
                  <a:lnTo>
                    <a:pt x="1100454" y="526923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6469" y="3044571"/>
              <a:ext cx="2641600" cy="1459865"/>
            </a:xfrm>
            <a:custGeom>
              <a:avLst/>
              <a:gdLst/>
              <a:ahLst/>
              <a:cxnLst/>
              <a:rect l="l" t="t" r="r" b="b"/>
              <a:pathLst>
                <a:path w="2641600" h="1459864">
                  <a:moveTo>
                    <a:pt x="0" y="526923"/>
                  </a:moveTo>
                  <a:lnTo>
                    <a:pt x="440181" y="526923"/>
                  </a:lnTo>
                  <a:lnTo>
                    <a:pt x="592835" y="0"/>
                  </a:lnTo>
                  <a:lnTo>
                    <a:pt x="1100454" y="526923"/>
                  </a:lnTo>
                  <a:lnTo>
                    <a:pt x="2641091" y="526923"/>
                  </a:lnTo>
                  <a:lnTo>
                    <a:pt x="2641091" y="682370"/>
                  </a:lnTo>
                  <a:lnTo>
                    <a:pt x="2641091" y="915542"/>
                  </a:lnTo>
                  <a:lnTo>
                    <a:pt x="2641091" y="1459610"/>
                  </a:lnTo>
                  <a:lnTo>
                    <a:pt x="1100454" y="1459610"/>
                  </a:lnTo>
                  <a:lnTo>
                    <a:pt x="440181" y="1459610"/>
                  </a:lnTo>
                  <a:lnTo>
                    <a:pt x="0" y="1459610"/>
                  </a:lnTo>
                  <a:lnTo>
                    <a:pt x="0" y="915542"/>
                  </a:lnTo>
                  <a:lnTo>
                    <a:pt x="0" y="682370"/>
                  </a:lnTo>
                  <a:lnTo>
                    <a:pt x="0" y="526923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89979" y="3598926"/>
            <a:ext cx="2352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Loop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checked  checkboxes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get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 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checkbox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415" y="981455"/>
            <a:ext cx="8474710" cy="4539615"/>
            <a:chOff x="280415" y="981455"/>
            <a:chExt cx="8474710" cy="4539615"/>
          </a:xfrm>
        </p:grpSpPr>
        <p:sp>
          <p:nvSpPr>
            <p:cNvPr id="3" name="object 3"/>
            <p:cNvSpPr/>
            <p:nvPr/>
          </p:nvSpPr>
          <p:spPr>
            <a:xfrm>
              <a:off x="280415" y="981455"/>
              <a:ext cx="8474202" cy="45392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0519" y="1051559"/>
              <a:ext cx="8336280" cy="4401820"/>
            </a:xfrm>
            <a:custGeom>
              <a:avLst/>
              <a:gdLst/>
              <a:ahLst/>
              <a:cxnLst/>
              <a:rect l="l" t="t" r="r" b="b"/>
              <a:pathLst>
                <a:path w="8336280" h="4401820">
                  <a:moveTo>
                    <a:pt x="0" y="4401312"/>
                  </a:moveTo>
                  <a:lnTo>
                    <a:pt x="8336280" y="4401312"/>
                  </a:lnTo>
                  <a:lnTo>
                    <a:pt x="8336280" y="0"/>
                  </a:lnTo>
                  <a:lnTo>
                    <a:pt x="0" y="0"/>
                  </a:lnTo>
                  <a:lnTo>
                    <a:pt x="0" y="4401312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8845" y="284480"/>
            <a:ext cx="4766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2c -</a:t>
            </a:r>
            <a:r>
              <a:rPr spc="-2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9564" y="1373251"/>
            <a:ext cx="74536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6465" marR="3128645" indent="-6299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$("#pizzaform").submit(function () </a:t>
            </a:r>
            <a:r>
              <a:rPr sz="2000" dirty="0">
                <a:latin typeface="Calibri"/>
                <a:cs typeface="Calibri"/>
              </a:rPr>
              <a:t>{  </a:t>
            </a: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message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$("#results").val();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5080" indent="91376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dirty="0">
                <a:latin typeface="Calibri"/>
                <a:cs typeface="Calibri"/>
              </a:rPr>
              <a:t>tmp = </a:t>
            </a:r>
            <a:r>
              <a:rPr sz="2000" spc="-5" dirty="0">
                <a:latin typeface="Calibri"/>
                <a:cs typeface="Calibri"/>
              </a:rPr>
              <a:t>confirm("Are </a:t>
            </a:r>
            <a:r>
              <a:rPr sz="2000" spc="-10" dirty="0">
                <a:latin typeface="Calibri"/>
                <a:cs typeface="Calibri"/>
              </a:rPr>
              <a:t>you sure you </a:t>
            </a:r>
            <a:r>
              <a:rPr sz="2000" spc="-5" dirty="0">
                <a:latin typeface="Calibri"/>
                <a:cs typeface="Calibri"/>
              </a:rPr>
              <a:t>wish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 </a:t>
            </a:r>
            <a:r>
              <a:rPr sz="2000" spc="-5" dirty="0">
                <a:latin typeface="Calibri"/>
                <a:cs typeface="Calibri"/>
              </a:rPr>
              <a:t>toppings? </a:t>
            </a:r>
            <a:r>
              <a:rPr sz="2000" dirty="0">
                <a:latin typeface="Calibri"/>
                <a:cs typeface="Calibri"/>
              </a:rPr>
              <a:t>\n\n"+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message);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if (tmp </a:t>
            </a:r>
            <a:r>
              <a:rPr sz="2000" spc="-5" dirty="0">
                <a:latin typeface="Calibri"/>
                <a:cs typeface="Calibri"/>
              </a:rPr>
              <a:t>== </a:t>
            </a:r>
            <a:r>
              <a:rPr sz="2000" dirty="0">
                <a:latin typeface="Calibri"/>
                <a:cs typeface="Calibri"/>
              </a:rPr>
              <a:t>true)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alert("Order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submitted");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8695" y="3507104"/>
            <a:ext cx="1170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return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3913" y="3811904"/>
            <a:ext cx="711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} </a:t>
            </a:r>
            <a:r>
              <a:rPr sz="2000" spc="-5" dirty="0">
                <a:latin typeface="Calibri"/>
                <a:cs typeface="Calibri"/>
              </a:rPr>
              <a:t>else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8695" y="4117085"/>
            <a:ext cx="128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return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false;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564" y="4421885"/>
            <a:ext cx="10198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})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41636" y="3427412"/>
            <a:ext cx="4733290" cy="544195"/>
            <a:chOff x="3441636" y="3427412"/>
            <a:chExt cx="4733290" cy="544195"/>
          </a:xfrm>
        </p:grpSpPr>
        <p:sp>
          <p:nvSpPr>
            <p:cNvPr id="12" name="object 12"/>
            <p:cNvSpPr/>
            <p:nvPr/>
          </p:nvSpPr>
          <p:spPr>
            <a:xfrm>
              <a:off x="3454653" y="3440429"/>
              <a:ext cx="4707255" cy="518159"/>
            </a:xfrm>
            <a:custGeom>
              <a:avLst/>
              <a:gdLst/>
              <a:ahLst/>
              <a:cxnLst/>
              <a:rect l="l" t="t" r="r" b="b"/>
              <a:pathLst>
                <a:path w="4707255" h="518160">
                  <a:moveTo>
                    <a:pt x="4707128" y="0"/>
                  </a:moveTo>
                  <a:lnTo>
                    <a:pt x="2619248" y="0"/>
                  </a:lnTo>
                  <a:lnTo>
                    <a:pt x="2619248" y="302260"/>
                  </a:lnTo>
                  <a:lnTo>
                    <a:pt x="0" y="327152"/>
                  </a:lnTo>
                  <a:lnTo>
                    <a:pt x="2619248" y="431800"/>
                  </a:lnTo>
                  <a:lnTo>
                    <a:pt x="2619248" y="518160"/>
                  </a:lnTo>
                  <a:lnTo>
                    <a:pt x="4707128" y="518160"/>
                  </a:lnTo>
                  <a:lnTo>
                    <a:pt x="470712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4653" y="3440429"/>
              <a:ext cx="4707255" cy="518159"/>
            </a:xfrm>
            <a:custGeom>
              <a:avLst/>
              <a:gdLst/>
              <a:ahLst/>
              <a:cxnLst/>
              <a:rect l="l" t="t" r="r" b="b"/>
              <a:pathLst>
                <a:path w="4707255" h="518160">
                  <a:moveTo>
                    <a:pt x="2619248" y="0"/>
                  </a:moveTo>
                  <a:lnTo>
                    <a:pt x="2967228" y="0"/>
                  </a:lnTo>
                  <a:lnTo>
                    <a:pt x="3489198" y="0"/>
                  </a:lnTo>
                  <a:lnTo>
                    <a:pt x="4707128" y="0"/>
                  </a:lnTo>
                  <a:lnTo>
                    <a:pt x="4707128" y="302260"/>
                  </a:lnTo>
                  <a:lnTo>
                    <a:pt x="4707128" y="431800"/>
                  </a:lnTo>
                  <a:lnTo>
                    <a:pt x="4707128" y="518160"/>
                  </a:lnTo>
                  <a:lnTo>
                    <a:pt x="3489198" y="518160"/>
                  </a:lnTo>
                  <a:lnTo>
                    <a:pt x="2967228" y="518160"/>
                  </a:lnTo>
                  <a:lnTo>
                    <a:pt x="2619248" y="518160"/>
                  </a:lnTo>
                  <a:lnTo>
                    <a:pt x="2619248" y="431800"/>
                  </a:lnTo>
                  <a:lnTo>
                    <a:pt x="0" y="327152"/>
                  </a:lnTo>
                  <a:lnTo>
                    <a:pt x="2619248" y="302260"/>
                  </a:lnTo>
                  <a:lnTo>
                    <a:pt x="2619248" y="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67450" y="3534282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submitted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17340" y="4073652"/>
            <a:ext cx="4709795" cy="544195"/>
            <a:chOff x="3617340" y="4073652"/>
            <a:chExt cx="4709795" cy="544195"/>
          </a:xfrm>
        </p:grpSpPr>
        <p:sp>
          <p:nvSpPr>
            <p:cNvPr id="16" name="object 16"/>
            <p:cNvSpPr/>
            <p:nvPr/>
          </p:nvSpPr>
          <p:spPr>
            <a:xfrm>
              <a:off x="3630294" y="4086606"/>
              <a:ext cx="4684395" cy="518159"/>
            </a:xfrm>
            <a:custGeom>
              <a:avLst/>
              <a:gdLst/>
              <a:ahLst/>
              <a:cxnLst/>
              <a:rect l="l" t="t" r="r" b="b"/>
              <a:pathLst>
                <a:path w="4684395" h="518160">
                  <a:moveTo>
                    <a:pt x="4683886" y="0"/>
                  </a:moveTo>
                  <a:lnTo>
                    <a:pt x="2115946" y="0"/>
                  </a:lnTo>
                  <a:lnTo>
                    <a:pt x="2115946" y="86360"/>
                  </a:lnTo>
                  <a:lnTo>
                    <a:pt x="0" y="245364"/>
                  </a:lnTo>
                  <a:lnTo>
                    <a:pt x="2115946" y="215900"/>
                  </a:lnTo>
                  <a:lnTo>
                    <a:pt x="2115946" y="518160"/>
                  </a:lnTo>
                  <a:lnTo>
                    <a:pt x="4683886" y="518160"/>
                  </a:lnTo>
                  <a:lnTo>
                    <a:pt x="468388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0294" y="4086606"/>
              <a:ext cx="4684395" cy="518159"/>
            </a:xfrm>
            <a:custGeom>
              <a:avLst/>
              <a:gdLst/>
              <a:ahLst/>
              <a:cxnLst/>
              <a:rect l="l" t="t" r="r" b="b"/>
              <a:pathLst>
                <a:path w="4684395" h="518160">
                  <a:moveTo>
                    <a:pt x="2115946" y="0"/>
                  </a:moveTo>
                  <a:lnTo>
                    <a:pt x="2543937" y="0"/>
                  </a:lnTo>
                  <a:lnTo>
                    <a:pt x="3185922" y="0"/>
                  </a:lnTo>
                  <a:lnTo>
                    <a:pt x="4683886" y="0"/>
                  </a:lnTo>
                  <a:lnTo>
                    <a:pt x="4683886" y="86360"/>
                  </a:lnTo>
                  <a:lnTo>
                    <a:pt x="4683886" y="215900"/>
                  </a:lnTo>
                  <a:lnTo>
                    <a:pt x="4683886" y="518160"/>
                  </a:lnTo>
                  <a:lnTo>
                    <a:pt x="3185922" y="518160"/>
                  </a:lnTo>
                  <a:lnTo>
                    <a:pt x="2543937" y="518160"/>
                  </a:lnTo>
                  <a:lnTo>
                    <a:pt x="2115946" y="518160"/>
                  </a:lnTo>
                  <a:lnTo>
                    <a:pt x="2115946" y="215900"/>
                  </a:lnTo>
                  <a:lnTo>
                    <a:pt x="0" y="245364"/>
                  </a:lnTo>
                  <a:lnTo>
                    <a:pt x="2115946" y="86360"/>
                  </a:lnTo>
                  <a:lnTo>
                    <a:pt x="2115946" y="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77559" y="4180458"/>
            <a:ext cx="230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Stay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4126" y="284480"/>
            <a:ext cx="2558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65" dirty="0"/>
              <a:t> </a:t>
            </a:r>
            <a:r>
              <a:rPr dirty="0"/>
              <a:t>2d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6961" y="1247648"/>
            <a:ext cx="4551045" cy="420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  <a:tab pos="356235" algn="l"/>
              </a:tabLst>
            </a:pPr>
            <a:r>
              <a:rPr sz="2200" spc="-20" dirty="0">
                <a:latin typeface="Calibri"/>
                <a:cs typeface="Calibri"/>
              </a:rPr>
              <a:t>Write </a:t>
            </a:r>
            <a:r>
              <a:rPr sz="2200" spc="-5" dirty="0">
                <a:latin typeface="Calibri"/>
                <a:cs typeface="Calibri"/>
              </a:rPr>
              <a:t>the jQuery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756285" marR="324485" lvl="1" indent="-287020">
              <a:lnSpc>
                <a:spcPts val="1920"/>
              </a:lnSpc>
              <a:spcBef>
                <a:spcPts val="470"/>
              </a:spcBef>
              <a:buClr>
                <a:srgbClr val="C0504D"/>
              </a:buClr>
              <a:buFont typeface="Wingdings 3"/>
              <a:buChar char="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Click </a:t>
            </a:r>
            <a:r>
              <a:rPr sz="2000" dirty="0">
                <a:latin typeface="Calibri"/>
                <a:cs typeface="Calibri"/>
              </a:rPr>
              <a:t>on the </a:t>
            </a:r>
            <a:r>
              <a:rPr sz="2000" spc="-5" dirty="0">
                <a:latin typeface="Calibri"/>
                <a:cs typeface="Calibri"/>
              </a:rPr>
              <a:t>“+” icon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hide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40" dirty="0">
                <a:latin typeface="Calibri"/>
                <a:cs typeface="Calibri"/>
              </a:rPr>
              <a:t>“Add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40" dirty="0">
                <a:latin typeface="Calibri"/>
                <a:cs typeface="Calibri"/>
              </a:rPr>
              <a:t>Todo” </a:t>
            </a:r>
            <a:r>
              <a:rPr sz="2000" spc="-20" dirty="0">
                <a:latin typeface="Calibri"/>
                <a:cs typeface="Calibri"/>
              </a:rPr>
              <a:t>text </a:t>
            </a:r>
            <a:r>
              <a:rPr sz="2000" spc="-5" dirty="0">
                <a:latin typeface="Calibri"/>
                <a:cs typeface="Calibri"/>
              </a:rPr>
              <a:t>field. Click </a:t>
            </a:r>
            <a:r>
              <a:rPr sz="2000" dirty="0">
                <a:latin typeface="Calibri"/>
                <a:cs typeface="Calibri"/>
              </a:rPr>
              <a:t>it  </a:t>
            </a:r>
            <a:r>
              <a:rPr sz="2000" spc="-10" dirty="0">
                <a:latin typeface="Calibri"/>
                <a:cs typeface="Calibri"/>
              </a:rPr>
              <a:t>again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0504D"/>
              </a:buClr>
              <a:buFont typeface="Wingdings 3"/>
              <a:buChar char=""/>
            </a:pPr>
            <a:endParaRPr sz="2350">
              <a:latin typeface="Calibri"/>
              <a:cs typeface="Calibri"/>
            </a:endParaRPr>
          </a:p>
          <a:p>
            <a:pPr marL="756285" marR="5080" lvl="1" indent="-287020">
              <a:lnSpc>
                <a:spcPct val="80100"/>
              </a:lnSpc>
              <a:spcBef>
                <a:spcPts val="5"/>
              </a:spcBef>
              <a:buClr>
                <a:srgbClr val="C0504D"/>
              </a:buClr>
              <a:buFont typeface="Wingdings 3"/>
              <a:buChar char="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User fills up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0" dirty="0">
                <a:latin typeface="Calibri"/>
                <a:cs typeface="Calibri"/>
              </a:rPr>
              <a:t>“Add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40" dirty="0">
                <a:latin typeface="Calibri"/>
                <a:cs typeface="Calibri"/>
              </a:rPr>
              <a:t>Todo”  </a:t>
            </a:r>
            <a:r>
              <a:rPr sz="2000" spc="-20" dirty="0">
                <a:latin typeface="Calibri"/>
                <a:cs typeface="Calibri"/>
              </a:rPr>
              <a:t>text </a:t>
            </a:r>
            <a:r>
              <a:rPr sz="2000" spc="-5" dirty="0">
                <a:latin typeface="Calibri"/>
                <a:cs typeface="Calibri"/>
              </a:rPr>
              <a:t>field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hits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“Enter” </a:t>
            </a:r>
            <a:r>
              <a:rPr sz="2000" spc="-25" dirty="0">
                <a:latin typeface="Calibri"/>
                <a:cs typeface="Calibri"/>
              </a:rPr>
              <a:t>key </a:t>
            </a:r>
            <a:r>
              <a:rPr sz="2000" spc="-15" dirty="0">
                <a:latin typeface="Calibri"/>
                <a:cs typeface="Calibri"/>
              </a:rPr>
              <a:t>to  </a:t>
            </a:r>
            <a:r>
              <a:rPr sz="2000" dirty="0">
                <a:latin typeface="Calibri"/>
                <a:cs typeface="Calibri"/>
              </a:rPr>
              <a:t>insert the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0" dirty="0">
                <a:latin typeface="Calibri"/>
                <a:cs typeface="Calibri"/>
              </a:rPr>
              <a:t>todo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list</a:t>
            </a:r>
            <a:r>
              <a:rPr sz="2000" spc="-30" dirty="0">
                <a:latin typeface="Calibri"/>
                <a:cs typeface="Calibri"/>
              </a:rPr>
              <a:t> below.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0504D"/>
              </a:buClr>
              <a:buFont typeface="Wingdings 3"/>
              <a:buChar char=""/>
            </a:pPr>
            <a:endParaRPr sz="2350">
              <a:latin typeface="Calibri"/>
              <a:cs typeface="Calibri"/>
            </a:endParaRPr>
          </a:p>
          <a:p>
            <a:pPr marL="756285" marR="610235" lvl="1" indent="-287020">
              <a:lnSpc>
                <a:spcPct val="80000"/>
              </a:lnSpc>
              <a:buClr>
                <a:srgbClr val="C0504D"/>
              </a:buClr>
              <a:buFont typeface="Wingdings 3"/>
              <a:buChar char="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User clicks 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trash </a:t>
            </a:r>
            <a:r>
              <a:rPr sz="2000" spc="-5" dirty="0">
                <a:latin typeface="Calibri"/>
                <a:cs typeface="Calibri"/>
              </a:rPr>
              <a:t>icon </a:t>
            </a:r>
            <a:r>
              <a:rPr sz="2000" spc="-15" dirty="0">
                <a:latin typeface="Calibri"/>
                <a:cs typeface="Calibri"/>
              </a:rPr>
              <a:t>to  remove </a:t>
            </a:r>
            <a:r>
              <a:rPr sz="2000" spc="-5" dirty="0">
                <a:latin typeface="Calibri"/>
                <a:cs typeface="Calibri"/>
              </a:rPr>
              <a:t>that item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C0504D"/>
              </a:buClr>
              <a:buFont typeface="Wingdings 3"/>
              <a:buChar char=""/>
            </a:pPr>
            <a:endParaRPr sz="2300">
              <a:latin typeface="Calibri"/>
              <a:cs typeface="Calibri"/>
            </a:endParaRPr>
          </a:p>
          <a:p>
            <a:pPr marL="756285" marR="215265" lvl="1" indent="-287020">
              <a:lnSpc>
                <a:spcPts val="1920"/>
              </a:lnSpc>
              <a:buClr>
                <a:srgbClr val="C0504D"/>
              </a:buClr>
              <a:buFont typeface="Wingdings 3"/>
              <a:buChar char="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User </a:t>
            </a:r>
            <a:r>
              <a:rPr sz="2000" spc="-5" dirty="0">
                <a:latin typeface="Calibri"/>
                <a:cs typeface="Calibri"/>
              </a:rPr>
              <a:t>clicks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any list </a:t>
            </a:r>
            <a:r>
              <a:rPr sz="2000" spc="-5" dirty="0">
                <a:latin typeface="Calibri"/>
                <a:cs typeface="Calibri"/>
              </a:rPr>
              <a:t>item </a:t>
            </a:r>
            <a:r>
              <a:rPr sz="2000" spc="-10" dirty="0">
                <a:latin typeface="Calibri"/>
                <a:cs typeface="Calibri"/>
              </a:rPr>
              <a:t>to cross  </a:t>
            </a:r>
            <a:r>
              <a:rPr sz="2000" spc="-5" dirty="0">
                <a:latin typeface="Calibri"/>
                <a:cs typeface="Calibri"/>
              </a:rPr>
              <a:t>out that item (i.e. mark </a:t>
            </a:r>
            <a:r>
              <a:rPr sz="2000" dirty="0">
                <a:latin typeface="Calibri"/>
                <a:cs typeface="Calibri"/>
              </a:rPr>
              <a:t>as  </a:t>
            </a:r>
            <a:r>
              <a:rPr sz="2000" spc="-10" dirty="0">
                <a:latin typeface="Calibri"/>
                <a:cs typeface="Calibri"/>
              </a:rPr>
              <a:t>completed)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055" y="1429511"/>
            <a:ext cx="3191510" cy="2514600"/>
            <a:chOff x="448055" y="1429511"/>
            <a:chExt cx="3191510" cy="2514600"/>
          </a:xfrm>
        </p:grpSpPr>
        <p:sp>
          <p:nvSpPr>
            <p:cNvPr id="5" name="object 5"/>
            <p:cNvSpPr/>
            <p:nvPr/>
          </p:nvSpPr>
          <p:spPr>
            <a:xfrm>
              <a:off x="457199" y="1438655"/>
              <a:ext cx="3172968" cy="23870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627" y="1434083"/>
              <a:ext cx="3182620" cy="2505710"/>
            </a:xfrm>
            <a:custGeom>
              <a:avLst/>
              <a:gdLst/>
              <a:ahLst/>
              <a:cxnLst/>
              <a:rect l="l" t="t" r="r" b="b"/>
              <a:pathLst>
                <a:path w="3182620" h="2505710">
                  <a:moveTo>
                    <a:pt x="0" y="2505456"/>
                  </a:moveTo>
                  <a:lnTo>
                    <a:pt x="3182112" y="2505456"/>
                  </a:lnTo>
                  <a:lnTo>
                    <a:pt x="3182112" y="0"/>
                  </a:lnTo>
                  <a:lnTo>
                    <a:pt x="0" y="0"/>
                  </a:lnTo>
                  <a:lnTo>
                    <a:pt x="0" y="25054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77012" y="4064508"/>
            <a:ext cx="3162300" cy="2100580"/>
            <a:chOff x="477012" y="4064508"/>
            <a:chExt cx="3162300" cy="2100580"/>
          </a:xfrm>
        </p:grpSpPr>
        <p:sp>
          <p:nvSpPr>
            <p:cNvPr id="8" name="object 8"/>
            <p:cNvSpPr/>
            <p:nvPr/>
          </p:nvSpPr>
          <p:spPr>
            <a:xfrm>
              <a:off x="510034" y="4073652"/>
              <a:ext cx="3072376" cy="2015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584" y="4069080"/>
              <a:ext cx="3153410" cy="2091055"/>
            </a:xfrm>
            <a:custGeom>
              <a:avLst/>
              <a:gdLst/>
              <a:ahLst/>
              <a:cxnLst/>
              <a:rect l="l" t="t" r="r" b="b"/>
              <a:pathLst>
                <a:path w="3153410" h="2091054">
                  <a:moveTo>
                    <a:pt x="0" y="2090928"/>
                  </a:moveTo>
                  <a:lnTo>
                    <a:pt x="3153155" y="2090928"/>
                  </a:lnTo>
                  <a:lnTo>
                    <a:pt x="3153155" y="0"/>
                  </a:lnTo>
                  <a:lnTo>
                    <a:pt x="0" y="0"/>
                  </a:lnTo>
                  <a:lnTo>
                    <a:pt x="0" y="20909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241" y="284480"/>
            <a:ext cx="4524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2d</a:t>
            </a:r>
            <a:r>
              <a:rPr spc="-4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344" y="1165301"/>
            <a:ext cx="387921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$(".fa-plus").click(function(){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$("input[type='text']").fadeToggle();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});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344" y="2141347"/>
            <a:ext cx="40106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720" marR="5080" indent="-41465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$("input[type='text']").keypress(function(event){  if(event.which ===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13){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var </a:t>
            </a:r>
            <a:r>
              <a:rPr sz="1600" spc="-30" dirty="0">
                <a:latin typeface="Calibri"/>
                <a:cs typeface="Calibri"/>
              </a:rPr>
              <a:t>todoText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$(this).val();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$(this).val("");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4744" y="3360801"/>
            <a:ext cx="52863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$("table").append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("&lt;tr&gt;&lt;td&gt;&lt;button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class='btn</a:t>
            </a:r>
            <a:r>
              <a:rPr sz="16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btn-danger'&gt;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&lt;i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class='fa fa-trash'&gt;&lt;/i&gt;&lt;/button&gt;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" + 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todoText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+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"&lt;/td&gt;&lt;/tr&gt;</a:t>
            </a:r>
            <a:r>
              <a:rPr sz="1600" spc="-10" dirty="0">
                <a:latin typeface="Calibri"/>
                <a:cs typeface="Calibri"/>
              </a:rPr>
              <a:t>");  </a:t>
            </a:r>
            <a:r>
              <a:rPr sz="1600" spc="-15" dirty="0">
                <a:latin typeface="Calibri"/>
                <a:cs typeface="Calibri"/>
              </a:rPr>
              <a:t>return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false;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344" y="4092321"/>
            <a:ext cx="595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});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344" y="4824222"/>
            <a:ext cx="43389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$("table").on("click", </a:t>
            </a:r>
            <a:r>
              <a:rPr sz="1600" spc="-5" dirty="0">
                <a:latin typeface="Calibri"/>
                <a:cs typeface="Calibri"/>
              </a:rPr>
              <a:t>".btn-danger",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function(event){</a:t>
            </a:r>
            <a:endParaRPr sz="1600">
              <a:latin typeface="Calibri"/>
              <a:cs typeface="Calibri"/>
            </a:endParaRPr>
          </a:p>
          <a:p>
            <a:pPr marL="335915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$(this).parent().parent().remove();</a:t>
            </a:r>
            <a:endParaRPr sz="1600">
              <a:latin typeface="Calibri"/>
              <a:cs typeface="Calibri"/>
            </a:endParaRPr>
          </a:p>
          <a:p>
            <a:pPr marR="4126229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});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344" y="5799226"/>
            <a:ext cx="3656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$("table").on("click", </a:t>
            </a:r>
            <a:r>
              <a:rPr sz="1600" spc="-5" dirty="0">
                <a:latin typeface="Calibri"/>
                <a:cs typeface="Calibri"/>
              </a:rPr>
              <a:t>"tr",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function(){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$(this).toggleClass("completed");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344" y="6287515"/>
            <a:ext cx="2051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});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68392" y="1200911"/>
            <a:ext cx="3329940" cy="695325"/>
            <a:chOff x="4668392" y="1200911"/>
            <a:chExt cx="3329940" cy="695325"/>
          </a:xfrm>
        </p:grpSpPr>
        <p:sp>
          <p:nvSpPr>
            <p:cNvPr id="11" name="object 11"/>
            <p:cNvSpPr/>
            <p:nvPr/>
          </p:nvSpPr>
          <p:spPr>
            <a:xfrm>
              <a:off x="4695748" y="1595119"/>
              <a:ext cx="3289300" cy="288290"/>
            </a:xfrm>
            <a:custGeom>
              <a:avLst/>
              <a:gdLst/>
              <a:ahLst/>
              <a:cxnLst/>
              <a:rect l="l" t="t" r="r" b="b"/>
              <a:pathLst>
                <a:path w="3289300" h="288289">
                  <a:moveTo>
                    <a:pt x="271132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71132" y="8890"/>
                  </a:lnTo>
                  <a:lnTo>
                    <a:pt x="271132" y="0"/>
                  </a:lnTo>
                  <a:close/>
                </a:path>
                <a:path w="3289300" h="288289">
                  <a:moveTo>
                    <a:pt x="3289249" y="176530"/>
                  </a:moveTo>
                  <a:lnTo>
                    <a:pt x="573481" y="176530"/>
                  </a:lnTo>
                  <a:lnTo>
                    <a:pt x="573481" y="288290"/>
                  </a:lnTo>
                  <a:lnTo>
                    <a:pt x="3289249" y="288290"/>
                  </a:lnTo>
                  <a:lnTo>
                    <a:pt x="3289249" y="17653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346" y="1213865"/>
              <a:ext cx="3303904" cy="669290"/>
            </a:xfrm>
            <a:custGeom>
              <a:avLst/>
              <a:gdLst/>
              <a:ahLst/>
              <a:cxnLst/>
              <a:rect l="l" t="t" r="r" b="b"/>
              <a:pathLst>
                <a:path w="3303904" h="669289">
                  <a:moveTo>
                    <a:pt x="587882" y="0"/>
                  </a:moveTo>
                  <a:lnTo>
                    <a:pt x="1040511" y="0"/>
                  </a:lnTo>
                  <a:lnTo>
                    <a:pt x="1719452" y="0"/>
                  </a:lnTo>
                  <a:lnTo>
                    <a:pt x="3303651" y="0"/>
                  </a:lnTo>
                  <a:lnTo>
                    <a:pt x="3303651" y="390271"/>
                  </a:lnTo>
                  <a:lnTo>
                    <a:pt x="3303651" y="557530"/>
                  </a:lnTo>
                  <a:lnTo>
                    <a:pt x="3303651" y="669036"/>
                  </a:lnTo>
                  <a:lnTo>
                    <a:pt x="1719452" y="669036"/>
                  </a:lnTo>
                  <a:lnTo>
                    <a:pt x="1040511" y="669036"/>
                  </a:lnTo>
                  <a:lnTo>
                    <a:pt x="587882" y="669036"/>
                  </a:lnTo>
                  <a:lnTo>
                    <a:pt x="587882" y="557530"/>
                  </a:lnTo>
                  <a:lnTo>
                    <a:pt x="0" y="381381"/>
                  </a:lnTo>
                  <a:lnTo>
                    <a:pt x="587882" y="390271"/>
                  </a:lnTo>
                  <a:lnTo>
                    <a:pt x="587882" y="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69229" y="1214119"/>
            <a:ext cx="2715895" cy="38544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Show/Hide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upon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0335" y="1599564"/>
            <a:ext cx="2994660" cy="172085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0" rIns="0" bIns="0" rtlCol="0">
            <a:spAutoFit/>
          </a:bodyPr>
          <a:lstStyle/>
          <a:p>
            <a:pPr marL="369570">
              <a:lnSpc>
                <a:spcPts val="135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clicking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plus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icon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01085" y="2176272"/>
            <a:ext cx="5022215" cy="460375"/>
            <a:chOff x="3101085" y="2176272"/>
            <a:chExt cx="5022215" cy="460375"/>
          </a:xfrm>
        </p:grpSpPr>
        <p:sp>
          <p:nvSpPr>
            <p:cNvPr id="16" name="object 16"/>
            <p:cNvSpPr/>
            <p:nvPr/>
          </p:nvSpPr>
          <p:spPr>
            <a:xfrm>
              <a:off x="3114039" y="2189226"/>
              <a:ext cx="4996180" cy="434340"/>
            </a:xfrm>
            <a:custGeom>
              <a:avLst/>
              <a:gdLst/>
              <a:ahLst/>
              <a:cxnLst/>
              <a:rect l="l" t="t" r="r" b="b"/>
              <a:pathLst>
                <a:path w="4996180" h="434339">
                  <a:moveTo>
                    <a:pt x="4995926" y="0"/>
                  </a:moveTo>
                  <a:lnTo>
                    <a:pt x="2280158" y="0"/>
                  </a:lnTo>
                  <a:lnTo>
                    <a:pt x="2280158" y="253364"/>
                  </a:lnTo>
                  <a:lnTo>
                    <a:pt x="0" y="302260"/>
                  </a:lnTo>
                  <a:lnTo>
                    <a:pt x="2280158" y="361950"/>
                  </a:lnTo>
                  <a:lnTo>
                    <a:pt x="2280158" y="434339"/>
                  </a:lnTo>
                  <a:lnTo>
                    <a:pt x="4995926" y="434339"/>
                  </a:lnTo>
                  <a:lnTo>
                    <a:pt x="49959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14039" y="2189226"/>
              <a:ext cx="4996180" cy="434340"/>
            </a:xfrm>
            <a:custGeom>
              <a:avLst/>
              <a:gdLst/>
              <a:ahLst/>
              <a:cxnLst/>
              <a:rect l="l" t="t" r="r" b="b"/>
              <a:pathLst>
                <a:path w="4996180" h="434339">
                  <a:moveTo>
                    <a:pt x="2280158" y="0"/>
                  </a:moveTo>
                  <a:lnTo>
                    <a:pt x="2732786" y="0"/>
                  </a:lnTo>
                  <a:lnTo>
                    <a:pt x="3411728" y="0"/>
                  </a:lnTo>
                  <a:lnTo>
                    <a:pt x="4995926" y="0"/>
                  </a:lnTo>
                  <a:lnTo>
                    <a:pt x="4995926" y="253364"/>
                  </a:lnTo>
                  <a:lnTo>
                    <a:pt x="4995926" y="361950"/>
                  </a:lnTo>
                  <a:lnTo>
                    <a:pt x="4995926" y="434339"/>
                  </a:lnTo>
                  <a:lnTo>
                    <a:pt x="3411728" y="434339"/>
                  </a:lnTo>
                  <a:lnTo>
                    <a:pt x="2732786" y="434339"/>
                  </a:lnTo>
                  <a:lnTo>
                    <a:pt x="2280158" y="434339"/>
                  </a:lnTo>
                  <a:lnTo>
                    <a:pt x="2280158" y="361950"/>
                  </a:lnTo>
                  <a:lnTo>
                    <a:pt x="0" y="302260"/>
                  </a:lnTo>
                  <a:lnTo>
                    <a:pt x="2280158" y="253364"/>
                  </a:lnTo>
                  <a:lnTo>
                    <a:pt x="2280158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72810" y="2240356"/>
            <a:ext cx="2245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Detect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“Enter”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keypress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19061" y="3108960"/>
            <a:ext cx="2091689" cy="929640"/>
            <a:chOff x="6719061" y="3108960"/>
            <a:chExt cx="2091689" cy="929640"/>
          </a:xfrm>
        </p:grpSpPr>
        <p:sp>
          <p:nvSpPr>
            <p:cNvPr id="20" name="object 20"/>
            <p:cNvSpPr/>
            <p:nvPr/>
          </p:nvSpPr>
          <p:spPr>
            <a:xfrm>
              <a:off x="6732015" y="3121914"/>
              <a:ext cx="2065655" cy="904240"/>
            </a:xfrm>
            <a:custGeom>
              <a:avLst/>
              <a:gdLst/>
              <a:ahLst/>
              <a:cxnLst/>
              <a:rect l="l" t="t" r="r" b="b"/>
              <a:pathLst>
                <a:path w="2065654" h="904239">
                  <a:moveTo>
                    <a:pt x="2065274" y="0"/>
                  </a:moveTo>
                  <a:lnTo>
                    <a:pt x="440689" y="0"/>
                  </a:lnTo>
                  <a:lnTo>
                    <a:pt x="440689" y="150622"/>
                  </a:lnTo>
                  <a:lnTo>
                    <a:pt x="0" y="422910"/>
                  </a:lnTo>
                  <a:lnTo>
                    <a:pt x="440689" y="376555"/>
                  </a:lnTo>
                  <a:lnTo>
                    <a:pt x="440689" y="903732"/>
                  </a:lnTo>
                  <a:lnTo>
                    <a:pt x="2065274" y="903732"/>
                  </a:lnTo>
                  <a:lnTo>
                    <a:pt x="20652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2015" y="3121914"/>
              <a:ext cx="2065655" cy="904240"/>
            </a:xfrm>
            <a:custGeom>
              <a:avLst/>
              <a:gdLst/>
              <a:ahLst/>
              <a:cxnLst/>
              <a:rect l="l" t="t" r="r" b="b"/>
              <a:pathLst>
                <a:path w="2065654" h="904239">
                  <a:moveTo>
                    <a:pt x="440689" y="0"/>
                  </a:moveTo>
                  <a:lnTo>
                    <a:pt x="711453" y="0"/>
                  </a:lnTo>
                  <a:lnTo>
                    <a:pt x="1117600" y="0"/>
                  </a:lnTo>
                  <a:lnTo>
                    <a:pt x="2065274" y="0"/>
                  </a:lnTo>
                  <a:lnTo>
                    <a:pt x="2065274" y="150622"/>
                  </a:lnTo>
                  <a:lnTo>
                    <a:pt x="2065274" y="376555"/>
                  </a:lnTo>
                  <a:lnTo>
                    <a:pt x="2065274" y="903732"/>
                  </a:lnTo>
                  <a:lnTo>
                    <a:pt x="1117600" y="903732"/>
                  </a:lnTo>
                  <a:lnTo>
                    <a:pt x="711453" y="903732"/>
                  </a:lnTo>
                  <a:lnTo>
                    <a:pt x="440689" y="903732"/>
                  </a:lnTo>
                  <a:lnTo>
                    <a:pt x="440689" y="376555"/>
                  </a:lnTo>
                  <a:lnTo>
                    <a:pt x="0" y="422910"/>
                  </a:lnTo>
                  <a:lnTo>
                    <a:pt x="440689" y="150622"/>
                  </a:lnTo>
                  <a:lnTo>
                    <a:pt x="440689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51572" y="3134105"/>
            <a:ext cx="1437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Append a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todoText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61279" y="4530852"/>
            <a:ext cx="3539490" cy="928369"/>
            <a:chOff x="5161279" y="4530852"/>
            <a:chExt cx="3539490" cy="928369"/>
          </a:xfrm>
        </p:grpSpPr>
        <p:sp>
          <p:nvSpPr>
            <p:cNvPr id="24" name="object 24"/>
            <p:cNvSpPr/>
            <p:nvPr/>
          </p:nvSpPr>
          <p:spPr>
            <a:xfrm>
              <a:off x="5174233" y="4543806"/>
              <a:ext cx="3513454" cy="902335"/>
            </a:xfrm>
            <a:custGeom>
              <a:avLst/>
              <a:gdLst/>
              <a:ahLst/>
              <a:cxnLst/>
              <a:rect l="l" t="t" r="r" b="b"/>
              <a:pathLst>
                <a:path w="3513454" h="902335">
                  <a:moveTo>
                    <a:pt x="3513327" y="0"/>
                  </a:moveTo>
                  <a:lnTo>
                    <a:pt x="373888" y="0"/>
                  </a:lnTo>
                  <a:lnTo>
                    <a:pt x="373888" y="150368"/>
                  </a:lnTo>
                  <a:lnTo>
                    <a:pt x="0" y="422275"/>
                  </a:lnTo>
                  <a:lnTo>
                    <a:pt x="373888" y="375920"/>
                  </a:lnTo>
                  <a:lnTo>
                    <a:pt x="373888" y="902208"/>
                  </a:lnTo>
                  <a:lnTo>
                    <a:pt x="3513327" y="902208"/>
                  </a:lnTo>
                  <a:lnTo>
                    <a:pt x="35133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74233" y="4543806"/>
              <a:ext cx="3513454" cy="902335"/>
            </a:xfrm>
            <a:custGeom>
              <a:avLst/>
              <a:gdLst/>
              <a:ahLst/>
              <a:cxnLst/>
              <a:rect l="l" t="t" r="r" b="b"/>
              <a:pathLst>
                <a:path w="3513454" h="902335">
                  <a:moveTo>
                    <a:pt x="373888" y="0"/>
                  </a:moveTo>
                  <a:lnTo>
                    <a:pt x="897127" y="0"/>
                  </a:lnTo>
                  <a:lnTo>
                    <a:pt x="1681988" y="0"/>
                  </a:lnTo>
                  <a:lnTo>
                    <a:pt x="3513327" y="0"/>
                  </a:lnTo>
                  <a:lnTo>
                    <a:pt x="3513327" y="150368"/>
                  </a:lnTo>
                  <a:lnTo>
                    <a:pt x="3513327" y="375920"/>
                  </a:lnTo>
                  <a:lnTo>
                    <a:pt x="3513327" y="902208"/>
                  </a:lnTo>
                  <a:lnTo>
                    <a:pt x="1681988" y="902208"/>
                  </a:lnTo>
                  <a:lnTo>
                    <a:pt x="897127" y="902208"/>
                  </a:lnTo>
                  <a:lnTo>
                    <a:pt x="373888" y="902208"/>
                  </a:lnTo>
                  <a:lnTo>
                    <a:pt x="373888" y="375920"/>
                  </a:lnTo>
                  <a:lnTo>
                    <a:pt x="0" y="422275"/>
                  </a:lnTo>
                  <a:lnTo>
                    <a:pt x="373888" y="150368"/>
                  </a:lnTo>
                  <a:lnTo>
                    <a:pt x="373888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27370" y="4555997"/>
            <a:ext cx="25628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Attach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click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handler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dynamically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button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on()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13332" y="5349875"/>
            <a:ext cx="795655" cy="473709"/>
            <a:chOff x="1513332" y="5349875"/>
            <a:chExt cx="795655" cy="473709"/>
          </a:xfrm>
        </p:grpSpPr>
        <p:sp>
          <p:nvSpPr>
            <p:cNvPr id="28" name="object 28"/>
            <p:cNvSpPr/>
            <p:nvPr/>
          </p:nvSpPr>
          <p:spPr>
            <a:xfrm>
              <a:off x="1526286" y="5362828"/>
              <a:ext cx="769620" cy="447675"/>
            </a:xfrm>
            <a:custGeom>
              <a:avLst/>
              <a:gdLst/>
              <a:ahLst/>
              <a:cxnLst/>
              <a:rect l="l" t="t" r="r" b="b"/>
              <a:pathLst>
                <a:path w="769619" h="447675">
                  <a:moveTo>
                    <a:pt x="454787" y="0"/>
                  </a:moveTo>
                  <a:lnTo>
                    <a:pt x="448944" y="221869"/>
                  </a:lnTo>
                  <a:lnTo>
                    <a:pt x="0" y="221869"/>
                  </a:lnTo>
                  <a:lnTo>
                    <a:pt x="0" y="447421"/>
                  </a:lnTo>
                  <a:lnTo>
                    <a:pt x="769619" y="447421"/>
                  </a:lnTo>
                  <a:lnTo>
                    <a:pt x="769619" y="221869"/>
                  </a:lnTo>
                  <a:lnTo>
                    <a:pt x="641350" y="221869"/>
                  </a:lnTo>
                  <a:lnTo>
                    <a:pt x="4547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6286" y="5362828"/>
              <a:ext cx="769620" cy="447675"/>
            </a:xfrm>
            <a:custGeom>
              <a:avLst/>
              <a:gdLst/>
              <a:ahLst/>
              <a:cxnLst/>
              <a:rect l="l" t="t" r="r" b="b"/>
              <a:pathLst>
                <a:path w="769619" h="447675">
                  <a:moveTo>
                    <a:pt x="0" y="221869"/>
                  </a:moveTo>
                  <a:lnTo>
                    <a:pt x="448944" y="221869"/>
                  </a:lnTo>
                  <a:lnTo>
                    <a:pt x="454787" y="0"/>
                  </a:lnTo>
                  <a:lnTo>
                    <a:pt x="641350" y="221869"/>
                  </a:lnTo>
                  <a:lnTo>
                    <a:pt x="769619" y="221869"/>
                  </a:lnTo>
                  <a:lnTo>
                    <a:pt x="769619" y="259461"/>
                  </a:lnTo>
                  <a:lnTo>
                    <a:pt x="769619" y="315849"/>
                  </a:lnTo>
                  <a:lnTo>
                    <a:pt x="769619" y="447421"/>
                  </a:lnTo>
                  <a:lnTo>
                    <a:pt x="641350" y="447421"/>
                  </a:lnTo>
                  <a:lnTo>
                    <a:pt x="448944" y="447421"/>
                  </a:lnTo>
                  <a:lnTo>
                    <a:pt x="0" y="447421"/>
                  </a:lnTo>
                  <a:lnTo>
                    <a:pt x="0" y="315849"/>
                  </a:lnTo>
                  <a:lnTo>
                    <a:pt x="0" y="259461"/>
                  </a:lnTo>
                  <a:lnTo>
                    <a:pt x="0" y="22186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435351" y="5349875"/>
            <a:ext cx="539750" cy="473709"/>
            <a:chOff x="2435351" y="5349875"/>
            <a:chExt cx="539750" cy="473709"/>
          </a:xfrm>
        </p:grpSpPr>
        <p:sp>
          <p:nvSpPr>
            <p:cNvPr id="31" name="object 31"/>
            <p:cNvSpPr/>
            <p:nvPr/>
          </p:nvSpPr>
          <p:spPr>
            <a:xfrm>
              <a:off x="2448305" y="5362828"/>
              <a:ext cx="513715" cy="447675"/>
            </a:xfrm>
            <a:custGeom>
              <a:avLst/>
              <a:gdLst/>
              <a:ahLst/>
              <a:cxnLst/>
              <a:rect l="l" t="t" r="r" b="b"/>
              <a:pathLst>
                <a:path w="513714" h="447675">
                  <a:moveTo>
                    <a:pt x="303530" y="0"/>
                  </a:moveTo>
                  <a:lnTo>
                    <a:pt x="299593" y="221869"/>
                  </a:lnTo>
                  <a:lnTo>
                    <a:pt x="0" y="221869"/>
                  </a:lnTo>
                  <a:lnTo>
                    <a:pt x="0" y="447421"/>
                  </a:lnTo>
                  <a:lnTo>
                    <a:pt x="513588" y="447421"/>
                  </a:lnTo>
                  <a:lnTo>
                    <a:pt x="513588" y="221869"/>
                  </a:lnTo>
                  <a:lnTo>
                    <a:pt x="427989" y="221869"/>
                  </a:lnTo>
                  <a:lnTo>
                    <a:pt x="3035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48305" y="5362828"/>
              <a:ext cx="513715" cy="447675"/>
            </a:xfrm>
            <a:custGeom>
              <a:avLst/>
              <a:gdLst/>
              <a:ahLst/>
              <a:cxnLst/>
              <a:rect l="l" t="t" r="r" b="b"/>
              <a:pathLst>
                <a:path w="513714" h="447675">
                  <a:moveTo>
                    <a:pt x="0" y="221869"/>
                  </a:moveTo>
                  <a:lnTo>
                    <a:pt x="299593" y="221869"/>
                  </a:lnTo>
                  <a:lnTo>
                    <a:pt x="303530" y="0"/>
                  </a:lnTo>
                  <a:lnTo>
                    <a:pt x="427989" y="221869"/>
                  </a:lnTo>
                  <a:lnTo>
                    <a:pt x="513588" y="221869"/>
                  </a:lnTo>
                  <a:lnTo>
                    <a:pt x="513588" y="259461"/>
                  </a:lnTo>
                  <a:lnTo>
                    <a:pt x="513588" y="315849"/>
                  </a:lnTo>
                  <a:lnTo>
                    <a:pt x="513588" y="447421"/>
                  </a:lnTo>
                  <a:lnTo>
                    <a:pt x="427989" y="447421"/>
                  </a:lnTo>
                  <a:lnTo>
                    <a:pt x="299593" y="447421"/>
                  </a:lnTo>
                  <a:lnTo>
                    <a:pt x="0" y="447421"/>
                  </a:lnTo>
                  <a:lnTo>
                    <a:pt x="0" y="315849"/>
                  </a:lnTo>
                  <a:lnTo>
                    <a:pt x="0" y="259461"/>
                  </a:lnTo>
                  <a:lnTo>
                    <a:pt x="0" y="22186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05152" y="5584952"/>
            <a:ext cx="1229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450" algn="l"/>
              </a:tabLst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&gt;	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&lt;td&gt;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101339" y="5371210"/>
            <a:ext cx="541020" cy="473709"/>
            <a:chOff x="3101339" y="5371210"/>
            <a:chExt cx="541020" cy="473709"/>
          </a:xfrm>
        </p:grpSpPr>
        <p:sp>
          <p:nvSpPr>
            <p:cNvPr id="35" name="object 35"/>
            <p:cNvSpPr/>
            <p:nvPr/>
          </p:nvSpPr>
          <p:spPr>
            <a:xfrm>
              <a:off x="3114293" y="5384164"/>
              <a:ext cx="515620" cy="447675"/>
            </a:xfrm>
            <a:custGeom>
              <a:avLst/>
              <a:gdLst/>
              <a:ahLst/>
              <a:cxnLst/>
              <a:rect l="l" t="t" r="r" b="b"/>
              <a:pathLst>
                <a:path w="515620" h="447675">
                  <a:moveTo>
                    <a:pt x="304419" y="0"/>
                  </a:moveTo>
                  <a:lnTo>
                    <a:pt x="300481" y="221869"/>
                  </a:lnTo>
                  <a:lnTo>
                    <a:pt x="0" y="221869"/>
                  </a:lnTo>
                  <a:lnTo>
                    <a:pt x="0" y="447421"/>
                  </a:lnTo>
                  <a:lnTo>
                    <a:pt x="515111" y="447421"/>
                  </a:lnTo>
                  <a:lnTo>
                    <a:pt x="515111" y="221869"/>
                  </a:lnTo>
                  <a:lnTo>
                    <a:pt x="429259" y="221869"/>
                  </a:lnTo>
                  <a:lnTo>
                    <a:pt x="3044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14293" y="5384164"/>
              <a:ext cx="515620" cy="447675"/>
            </a:xfrm>
            <a:custGeom>
              <a:avLst/>
              <a:gdLst/>
              <a:ahLst/>
              <a:cxnLst/>
              <a:rect l="l" t="t" r="r" b="b"/>
              <a:pathLst>
                <a:path w="515620" h="447675">
                  <a:moveTo>
                    <a:pt x="0" y="221869"/>
                  </a:moveTo>
                  <a:lnTo>
                    <a:pt x="300481" y="221869"/>
                  </a:lnTo>
                  <a:lnTo>
                    <a:pt x="304419" y="0"/>
                  </a:lnTo>
                  <a:lnTo>
                    <a:pt x="429259" y="221869"/>
                  </a:lnTo>
                  <a:lnTo>
                    <a:pt x="515111" y="221869"/>
                  </a:lnTo>
                  <a:lnTo>
                    <a:pt x="515111" y="259461"/>
                  </a:lnTo>
                  <a:lnTo>
                    <a:pt x="515111" y="315849"/>
                  </a:lnTo>
                  <a:lnTo>
                    <a:pt x="515111" y="447421"/>
                  </a:lnTo>
                  <a:lnTo>
                    <a:pt x="429259" y="447421"/>
                  </a:lnTo>
                  <a:lnTo>
                    <a:pt x="300481" y="447421"/>
                  </a:lnTo>
                  <a:lnTo>
                    <a:pt x="0" y="447421"/>
                  </a:lnTo>
                  <a:lnTo>
                    <a:pt x="0" y="315849"/>
                  </a:lnTo>
                  <a:lnTo>
                    <a:pt x="0" y="259461"/>
                  </a:lnTo>
                  <a:lnTo>
                    <a:pt x="0" y="22186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193160" y="5605373"/>
            <a:ext cx="28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r&gt;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75607" y="5992367"/>
            <a:ext cx="4068445" cy="641985"/>
            <a:chOff x="4475607" y="5992367"/>
            <a:chExt cx="4068445" cy="641985"/>
          </a:xfrm>
        </p:grpSpPr>
        <p:sp>
          <p:nvSpPr>
            <p:cNvPr id="39" name="object 39"/>
            <p:cNvSpPr/>
            <p:nvPr/>
          </p:nvSpPr>
          <p:spPr>
            <a:xfrm>
              <a:off x="4488561" y="6005321"/>
              <a:ext cx="4042410" cy="615950"/>
            </a:xfrm>
            <a:custGeom>
              <a:avLst/>
              <a:gdLst/>
              <a:ahLst/>
              <a:cxnLst/>
              <a:rect l="l" t="t" r="r" b="b"/>
              <a:pathLst>
                <a:path w="4042409" h="615950">
                  <a:moveTo>
                    <a:pt x="4042029" y="0"/>
                  </a:moveTo>
                  <a:lnTo>
                    <a:pt x="356997" y="0"/>
                  </a:lnTo>
                  <a:lnTo>
                    <a:pt x="356997" y="102615"/>
                  </a:lnTo>
                  <a:lnTo>
                    <a:pt x="0" y="192519"/>
                  </a:lnTo>
                  <a:lnTo>
                    <a:pt x="356997" y="256539"/>
                  </a:lnTo>
                  <a:lnTo>
                    <a:pt x="356997" y="615695"/>
                  </a:lnTo>
                  <a:lnTo>
                    <a:pt x="4042029" y="615695"/>
                  </a:lnTo>
                  <a:lnTo>
                    <a:pt x="404202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8561" y="6005321"/>
              <a:ext cx="4042410" cy="615950"/>
            </a:xfrm>
            <a:custGeom>
              <a:avLst/>
              <a:gdLst/>
              <a:ahLst/>
              <a:cxnLst/>
              <a:rect l="l" t="t" r="r" b="b"/>
              <a:pathLst>
                <a:path w="4042409" h="615950">
                  <a:moveTo>
                    <a:pt x="356997" y="0"/>
                  </a:moveTo>
                  <a:lnTo>
                    <a:pt x="971168" y="0"/>
                  </a:lnTo>
                  <a:lnTo>
                    <a:pt x="1892427" y="0"/>
                  </a:lnTo>
                  <a:lnTo>
                    <a:pt x="4042029" y="0"/>
                  </a:lnTo>
                  <a:lnTo>
                    <a:pt x="4042029" y="102615"/>
                  </a:lnTo>
                  <a:lnTo>
                    <a:pt x="4042029" y="256539"/>
                  </a:lnTo>
                  <a:lnTo>
                    <a:pt x="4042029" y="615695"/>
                  </a:lnTo>
                  <a:lnTo>
                    <a:pt x="1892427" y="615695"/>
                  </a:lnTo>
                  <a:lnTo>
                    <a:pt x="971168" y="615695"/>
                  </a:lnTo>
                  <a:lnTo>
                    <a:pt x="356997" y="615695"/>
                  </a:lnTo>
                  <a:lnTo>
                    <a:pt x="356997" y="256539"/>
                  </a:lnTo>
                  <a:lnTo>
                    <a:pt x="0" y="192519"/>
                  </a:lnTo>
                  <a:lnTo>
                    <a:pt x="356997" y="102615"/>
                  </a:lnTo>
                  <a:lnTo>
                    <a:pt x="356997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24425" y="6011671"/>
            <a:ext cx="2938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Gray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strike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24425" y="6285991"/>
            <a:ext cx="185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&lt;tr&gt;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5092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spc="-20" dirty="0">
                <a:latin typeface="Calibri"/>
                <a:cs typeface="Calibri"/>
              </a:rPr>
              <a:t>format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expect?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5298" y="284480"/>
            <a:ext cx="3611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Form</a:t>
            </a:r>
            <a:r>
              <a:rPr spc="-60" dirty="0"/>
              <a:t> </a:t>
            </a:r>
            <a:r>
              <a:rPr spc="-30" dirty="0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8710" y="2450719"/>
            <a:ext cx="11404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Username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5314" y="2109977"/>
            <a:ext cx="317500" cy="1091565"/>
          </a:xfrm>
          <a:custGeom>
            <a:avLst/>
            <a:gdLst/>
            <a:ahLst/>
            <a:cxnLst/>
            <a:rect l="l" t="t" r="r" b="b"/>
            <a:pathLst>
              <a:path w="317500" h="1091564">
                <a:moveTo>
                  <a:pt x="316991" y="1091184"/>
                </a:moveTo>
                <a:lnTo>
                  <a:pt x="266907" y="1085528"/>
                </a:lnTo>
                <a:lnTo>
                  <a:pt x="223400" y="1069778"/>
                </a:lnTo>
                <a:lnTo>
                  <a:pt x="189085" y="1045756"/>
                </a:lnTo>
                <a:lnTo>
                  <a:pt x="158496" y="980186"/>
                </a:lnTo>
                <a:lnTo>
                  <a:pt x="158496" y="656589"/>
                </a:lnTo>
                <a:lnTo>
                  <a:pt x="150412" y="621491"/>
                </a:lnTo>
                <a:lnTo>
                  <a:pt x="127906" y="591019"/>
                </a:lnTo>
                <a:lnTo>
                  <a:pt x="93591" y="566997"/>
                </a:lnTo>
                <a:lnTo>
                  <a:pt x="50084" y="551247"/>
                </a:lnTo>
                <a:lnTo>
                  <a:pt x="0" y="545592"/>
                </a:lnTo>
                <a:lnTo>
                  <a:pt x="50084" y="539936"/>
                </a:lnTo>
                <a:lnTo>
                  <a:pt x="93591" y="524186"/>
                </a:lnTo>
                <a:lnTo>
                  <a:pt x="127906" y="500164"/>
                </a:lnTo>
                <a:lnTo>
                  <a:pt x="150412" y="469692"/>
                </a:lnTo>
                <a:lnTo>
                  <a:pt x="158496" y="434594"/>
                </a:lnTo>
                <a:lnTo>
                  <a:pt x="158496" y="110998"/>
                </a:lnTo>
                <a:lnTo>
                  <a:pt x="166579" y="75899"/>
                </a:lnTo>
                <a:lnTo>
                  <a:pt x="189085" y="45427"/>
                </a:lnTo>
                <a:lnTo>
                  <a:pt x="223400" y="21405"/>
                </a:lnTo>
                <a:lnTo>
                  <a:pt x="266907" y="5655"/>
                </a:lnTo>
                <a:lnTo>
                  <a:pt x="316991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087367" y="2097023"/>
            <a:ext cx="3502660" cy="1117600"/>
            <a:chOff x="4087367" y="2097023"/>
            <a:chExt cx="3502660" cy="1117600"/>
          </a:xfrm>
        </p:grpSpPr>
        <p:sp>
          <p:nvSpPr>
            <p:cNvPr id="7" name="object 7"/>
            <p:cNvSpPr/>
            <p:nvPr/>
          </p:nvSpPr>
          <p:spPr>
            <a:xfrm>
              <a:off x="4100321" y="2109977"/>
              <a:ext cx="3476625" cy="1091565"/>
            </a:xfrm>
            <a:custGeom>
              <a:avLst/>
              <a:gdLst/>
              <a:ahLst/>
              <a:cxnLst/>
              <a:rect l="l" t="t" r="r" b="b"/>
              <a:pathLst>
                <a:path w="3476625" h="1091564">
                  <a:moveTo>
                    <a:pt x="3476244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3476244" y="1091184"/>
                  </a:lnTo>
                  <a:lnTo>
                    <a:pt x="347624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0321" y="2109977"/>
              <a:ext cx="3476625" cy="1091565"/>
            </a:xfrm>
            <a:custGeom>
              <a:avLst/>
              <a:gdLst/>
              <a:ahLst/>
              <a:cxnLst/>
              <a:rect l="l" t="t" r="r" b="b"/>
              <a:pathLst>
                <a:path w="3476625" h="1091564">
                  <a:moveTo>
                    <a:pt x="0" y="1091184"/>
                  </a:moveTo>
                  <a:lnTo>
                    <a:pt x="3476244" y="1091184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09118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00321" y="2110486"/>
            <a:ext cx="3476625" cy="1003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07975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308610" algn="l"/>
              </a:tabLst>
            </a:pP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Letters,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numbers,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symbols?</a:t>
            </a:r>
            <a:endParaRPr sz="2100">
              <a:latin typeface="Calibri"/>
              <a:cs typeface="Calibri"/>
            </a:endParaRPr>
          </a:p>
          <a:p>
            <a:pPr marL="307975" marR="343535" indent="-229235">
              <a:lnSpc>
                <a:spcPts val="2300"/>
              </a:lnSpc>
              <a:spcBef>
                <a:spcPts val="440"/>
              </a:spcBef>
              <a:buChar char="•"/>
              <a:tabLst>
                <a:tab pos="308610" algn="l"/>
              </a:tabLst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Length: between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2 and 12 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chars?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8442" y="3644010"/>
            <a:ext cx="17595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HP number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(SG)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55314" y="3277361"/>
            <a:ext cx="317500" cy="1143000"/>
          </a:xfrm>
          <a:custGeom>
            <a:avLst/>
            <a:gdLst/>
            <a:ahLst/>
            <a:cxnLst/>
            <a:rect l="l" t="t" r="r" b="b"/>
            <a:pathLst>
              <a:path w="317500" h="1143000">
                <a:moveTo>
                  <a:pt x="316991" y="1143000"/>
                </a:moveTo>
                <a:lnTo>
                  <a:pt x="266907" y="1137344"/>
                </a:lnTo>
                <a:lnTo>
                  <a:pt x="223400" y="1121594"/>
                </a:lnTo>
                <a:lnTo>
                  <a:pt x="189085" y="1097572"/>
                </a:lnTo>
                <a:lnTo>
                  <a:pt x="158496" y="1032001"/>
                </a:lnTo>
                <a:lnTo>
                  <a:pt x="158496" y="682498"/>
                </a:lnTo>
                <a:lnTo>
                  <a:pt x="150412" y="647399"/>
                </a:lnTo>
                <a:lnTo>
                  <a:pt x="127906" y="616927"/>
                </a:lnTo>
                <a:lnTo>
                  <a:pt x="93591" y="592905"/>
                </a:lnTo>
                <a:lnTo>
                  <a:pt x="50084" y="577155"/>
                </a:lnTo>
                <a:lnTo>
                  <a:pt x="0" y="571500"/>
                </a:lnTo>
                <a:lnTo>
                  <a:pt x="50084" y="565844"/>
                </a:lnTo>
                <a:lnTo>
                  <a:pt x="93591" y="550094"/>
                </a:lnTo>
                <a:lnTo>
                  <a:pt x="127906" y="526072"/>
                </a:lnTo>
                <a:lnTo>
                  <a:pt x="150412" y="495600"/>
                </a:lnTo>
                <a:lnTo>
                  <a:pt x="158496" y="460501"/>
                </a:lnTo>
                <a:lnTo>
                  <a:pt x="158496" y="110998"/>
                </a:lnTo>
                <a:lnTo>
                  <a:pt x="166579" y="75899"/>
                </a:lnTo>
                <a:lnTo>
                  <a:pt x="189085" y="45427"/>
                </a:lnTo>
                <a:lnTo>
                  <a:pt x="223400" y="21405"/>
                </a:lnTo>
                <a:lnTo>
                  <a:pt x="266907" y="5655"/>
                </a:lnTo>
                <a:lnTo>
                  <a:pt x="316991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087367" y="3264408"/>
            <a:ext cx="3502660" cy="1169035"/>
            <a:chOff x="4087367" y="3264408"/>
            <a:chExt cx="3502660" cy="1169035"/>
          </a:xfrm>
        </p:grpSpPr>
        <p:sp>
          <p:nvSpPr>
            <p:cNvPr id="13" name="object 13"/>
            <p:cNvSpPr/>
            <p:nvPr/>
          </p:nvSpPr>
          <p:spPr>
            <a:xfrm>
              <a:off x="4100321" y="3277362"/>
              <a:ext cx="3476625" cy="1143000"/>
            </a:xfrm>
            <a:custGeom>
              <a:avLst/>
              <a:gdLst/>
              <a:ahLst/>
              <a:cxnLst/>
              <a:rect l="l" t="t" r="r" b="b"/>
              <a:pathLst>
                <a:path w="3476625" h="1143000">
                  <a:moveTo>
                    <a:pt x="3476244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3476244" y="1143000"/>
                  </a:lnTo>
                  <a:lnTo>
                    <a:pt x="3476244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0321" y="3277362"/>
              <a:ext cx="3476625" cy="1143000"/>
            </a:xfrm>
            <a:custGeom>
              <a:avLst/>
              <a:gdLst/>
              <a:ahLst/>
              <a:cxnLst/>
              <a:rect l="l" t="t" r="r" b="b"/>
              <a:pathLst>
                <a:path w="3476625" h="1143000">
                  <a:moveTo>
                    <a:pt x="0" y="1143000"/>
                  </a:moveTo>
                  <a:lnTo>
                    <a:pt x="3476244" y="1143000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00321" y="3279393"/>
            <a:ext cx="3476625" cy="10528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07975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308610" algn="l"/>
              </a:tabLst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endParaRPr sz="2100">
              <a:latin typeface="Calibri"/>
              <a:cs typeface="Calibri"/>
            </a:endParaRPr>
          </a:p>
          <a:p>
            <a:pPr marL="307975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308610" algn="l"/>
              </a:tabLst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Exactly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characters</a:t>
            </a:r>
            <a:endParaRPr sz="2100">
              <a:latin typeface="Calibri"/>
              <a:cs typeface="Calibri"/>
            </a:endParaRPr>
          </a:p>
          <a:p>
            <a:pPr marL="30797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08610" algn="l"/>
              </a:tabLst>
            </a:pP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Starts with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8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0757" y="5019294"/>
            <a:ext cx="1517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Email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address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5314" y="4496561"/>
            <a:ext cx="317500" cy="1455420"/>
          </a:xfrm>
          <a:custGeom>
            <a:avLst/>
            <a:gdLst/>
            <a:ahLst/>
            <a:cxnLst/>
            <a:rect l="l" t="t" r="r" b="b"/>
            <a:pathLst>
              <a:path w="317500" h="1455420">
                <a:moveTo>
                  <a:pt x="316991" y="1455420"/>
                </a:moveTo>
                <a:lnTo>
                  <a:pt x="266907" y="1449764"/>
                </a:lnTo>
                <a:lnTo>
                  <a:pt x="223400" y="1434014"/>
                </a:lnTo>
                <a:lnTo>
                  <a:pt x="189085" y="1409998"/>
                </a:lnTo>
                <a:lnTo>
                  <a:pt x="158496" y="1344472"/>
                </a:lnTo>
                <a:lnTo>
                  <a:pt x="158496" y="838707"/>
                </a:lnTo>
                <a:lnTo>
                  <a:pt x="150412" y="803609"/>
                </a:lnTo>
                <a:lnTo>
                  <a:pt x="127906" y="773137"/>
                </a:lnTo>
                <a:lnTo>
                  <a:pt x="93591" y="749115"/>
                </a:lnTo>
                <a:lnTo>
                  <a:pt x="50084" y="733365"/>
                </a:lnTo>
                <a:lnTo>
                  <a:pt x="0" y="727710"/>
                </a:lnTo>
                <a:lnTo>
                  <a:pt x="50084" y="722054"/>
                </a:lnTo>
                <a:lnTo>
                  <a:pt x="93591" y="706304"/>
                </a:lnTo>
                <a:lnTo>
                  <a:pt x="127906" y="682282"/>
                </a:lnTo>
                <a:lnTo>
                  <a:pt x="150412" y="651810"/>
                </a:lnTo>
                <a:lnTo>
                  <a:pt x="158496" y="616712"/>
                </a:lnTo>
                <a:lnTo>
                  <a:pt x="158496" y="110998"/>
                </a:lnTo>
                <a:lnTo>
                  <a:pt x="166579" y="75899"/>
                </a:lnTo>
                <a:lnTo>
                  <a:pt x="189085" y="45427"/>
                </a:lnTo>
                <a:lnTo>
                  <a:pt x="223400" y="21405"/>
                </a:lnTo>
                <a:lnTo>
                  <a:pt x="266907" y="5655"/>
                </a:lnTo>
                <a:lnTo>
                  <a:pt x="316991" y="0"/>
                </a:lnTo>
              </a:path>
            </a:pathLst>
          </a:custGeom>
          <a:ln w="25907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087367" y="4483608"/>
            <a:ext cx="3502660" cy="1481455"/>
            <a:chOff x="4087367" y="4483608"/>
            <a:chExt cx="3502660" cy="1481455"/>
          </a:xfrm>
        </p:grpSpPr>
        <p:sp>
          <p:nvSpPr>
            <p:cNvPr id="19" name="object 19"/>
            <p:cNvSpPr/>
            <p:nvPr/>
          </p:nvSpPr>
          <p:spPr>
            <a:xfrm>
              <a:off x="4100321" y="4496562"/>
              <a:ext cx="3476625" cy="1455420"/>
            </a:xfrm>
            <a:custGeom>
              <a:avLst/>
              <a:gdLst/>
              <a:ahLst/>
              <a:cxnLst/>
              <a:rect l="l" t="t" r="r" b="b"/>
              <a:pathLst>
                <a:path w="3476625" h="1455420">
                  <a:moveTo>
                    <a:pt x="3476244" y="0"/>
                  </a:moveTo>
                  <a:lnTo>
                    <a:pt x="0" y="0"/>
                  </a:lnTo>
                  <a:lnTo>
                    <a:pt x="0" y="1455420"/>
                  </a:lnTo>
                  <a:lnTo>
                    <a:pt x="3476244" y="1455420"/>
                  </a:lnTo>
                  <a:lnTo>
                    <a:pt x="347624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0321" y="4496562"/>
              <a:ext cx="3476625" cy="1455420"/>
            </a:xfrm>
            <a:custGeom>
              <a:avLst/>
              <a:gdLst/>
              <a:ahLst/>
              <a:cxnLst/>
              <a:rect l="l" t="t" r="r" b="b"/>
              <a:pathLst>
                <a:path w="3476625" h="1455420">
                  <a:moveTo>
                    <a:pt x="0" y="1455420"/>
                  </a:moveTo>
                  <a:lnTo>
                    <a:pt x="3476244" y="1455420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554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00321" y="4508119"/>
            <a:ext cx="3476625" cy="13455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07975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308610" algn="l"/>
              </a:tabLst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 symbol</a:t>
            </a:r>
            <a:endParaRPr sz="2100">
              <a:latin typeface="Calibri"/>
              <a:cs typeface="Calibri"/>
            </a:endParaRPr>
          </a:p>
          <a:p>
            <a:pPr marL="307975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308610" algn="l"/>
              </a:tabLst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the @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symbol</a:t>
            </a:r>
            <a:endParaRPr sz="2100">
              <a:latin typeface="Calibri"/>
              <a:cs typeface="Calibri"/>
            </a:endParaRPr>
          </a:p>
          <a:p>
            <a:pPr marL="307975" indent="-229235">
              <a:lnSpc>
                <a:spcPts val="2410"/>
              </a:lnSpc>
              <a:spcBef>
                <a:spcPts val="165"/>
              </a:spcBef>
              <a:buChar char="•"/>
              <a:tabLst>
                <a:tab pos="308610" algn="l"/>
              </a:tabLst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2,3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4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characters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endParaRPr sz="2100">
              <a:latin typeface="Calibri"/>
              <a:cs typeface="Calibri"/>
            </a:endParaRPr>
          </a:p>
          <a:p>
            <a:pPr marL="307975">
              <a:lnSpc>
                <a:spcPts val="2410"/>
              </a:lnSpc>
            </a:pP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dot,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969" y="284480"/>
            <a:ext cx="4307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Regular</a:t>
            </a:r>
            <a:r>
              <a:rPr spc="-40" dirty="0"/>
              <a:t> </a:t>
            </a:r>
            <a:r>
              <a:rPr spc="-1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422" y="1253998"/>
            <a:ext cx="8045450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Regular Expressions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find certain </a:t>
            </a:r>
            <a:r>
              <a:rPr sz="2800" spc="-15" dirty="0">
                <a:latin typeface="Calibri"/>
                <a:cs typeface="Calibri"/>
              </a:rPr>
              <a:t>patterns 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text,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example, </a:t>
            </a:r>
            <a:r>
              <a:rPr sz="2800" spc="-10" dirty="0">
                <a:latin typeface="Calibri"/>
                <a:cs typeface="Calibri"/>
              </a:rPr>
              <a:t>finding </a:t>
            </a:r>
            <a:r>
              <a:rPr sz="2800" spc="-5" dirty="0">
                <a:latin typeface="Calibri"/>
                <a:cs typeface="Calibri"/>
              </a:rPr>
              <a:t>email </a:t>
            </a:r>
            <a:r>
              <a:rPr sz="2800" spc="-10" dirty="0">
                <a:latin typeface="Calibri"/>
                <a:cs typeface="Calibri"/>
              </a:rPr>
              <a:t>addresses </a:t>
            </a:r>
            <a:r>
              <a:rPr sz="2800" spc="-5" dirty="0">
                <a:latin typeface="Calibri"/>
                <a:cs typeface="Calibri"/>
              </a:rPr>
              <a:t>in a long  </a:t>
            </a:r>
            <a:r>
              <a:rPr sz="2800" spc="-20" dirty="0">
                <a:latin typeface="Calibri"/>
                <a:cs typeface="Calibri"/>
              </a:rPr>
              <a:t>text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Note that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regular </a:t>
            </a:r>
            <a:r>
              <a:rPr sz="2800" spc="-15" dirty="0">
                <a:latin typeface="Calibri"/>
                <a:cs typeface="Calibri"/>
              </a:rPr>
              <a:t>expression </a:t>
            </a:r>
            <a:r>
              <a:rPr sz="2800" spc="-5" dirty="0">
                <a:latin typeface="Calibri"/>
                <a:cs typeface="Calibri"/>
              </a:rPr>
              <a:t>is enclosed with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/^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$/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symbols.</a:t>
            </a:r>
            <a:endParaRPr sz="2800">
              <a:latin typeface="Calibri"/>
              <a:cs typeface="Calibri"/>
            </a:endParaRPr>
          </a:p>
          <a:p>
            <a:pPr marL="756285" marR="15240" lvl="1" indent="-287020">
              <a:lnSpc>
                <a:spcPct val="100000"/>
              </a:lnSpc>
              <a:spcBef>
                <a:spcPts val="675"/>
              </a:spcBef>
              <a:buClr>
                <a:srgbClr val="C0504D"/>
              </a:buClr>
              <a:buFont typeface="Wingdings 3"/>
              <a:buChar char="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^ </a:t>
            </a:r>
            <a:r>
              <a:rPr sz="2800" spc="-15" dirty="0">
                <a:latin typeface="Calibri"/>
                <a:cs typeface="Calibri"/>
              </a:rPr>
              <a:t>indicates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beginning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string. </a:t>
            </a:r>
            <a:r>
              <a:rPr sz="2800" spc="-5" dirty="0">
                <a:latin typeface="Calibri"/>
                <a:cs typeface="Calibri"/>
              </a:rPr>
              <a:t>Using a ^  </a:t>
            </a:r>
            <a:r>
              <a:rPr sz="2800" spc="-15" dirty="0">
                <a:latin typeface="Calibri"/>
                <a:cs typeface="Calibri"/>
              </a:rPr>
              <a:t>metacharacter requires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match start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beginning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string.</a:t>
            </a:r>
            <a:endParaRPr sz="2800">
              <a:latin typeface="Calibri"/>
              <a:cs typeface="Calibri"/>
            </a:endParaRPr>
          </a:p>
          <a:p>
            <a:pPr marL="756285" marR="126364" lvl="1" indent="-287020">
              <a:lnSpc>
                <a:spcPct val="100000"/>
              </a:lnSpc>
              <a:spcBef>
                <a:spcPts val="675"/>
              </a:spcBef>
              <a:buClr>
                <a:srgbClr val="C0504D"/>
              </a:buClr>
              <a:buFont typeface="Wingdings 3"/>
              <a:buChar char="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$ </a:t>
            </a:r>
            <a:r>
              <a:rPr sz="2800" spc="-15" dirty="0">
                <a:latin typeface="Calibri"/>
                <a:cs typeface="Calibri"/>
              </a:rPr>
              <a:t>indicates </a:t>
            </a:r>
            <a:r>
              <a:rPr sz="2800" spc="-5" dirty="0">
                <a:latin typeface="Calibri"/>
                <a:cs typeface="Calibri"/>
              </a:rPr>
              <a:t>the end of the </a:t>
            </a:r>
            <a:r>
              <a:rPr sz="2800" spc="-10" dirty="0">
                <a:latin typeface="Calibri"/>
                <a:cs typeface="Calibri"/>
              </a:rPr>
              <a:t>string. </a:t>
            </a:r>
            <a:r>
              <a:rPr sz="2800" spc="-5" dirty="0">
                <a:latin typeface="Calibri"/>
                <a:cs typeface="Calibri"/>
              </a:rPr>
              <a:t>Using a $  </a:t>
            </a:r>
            <a:r>
              <a:rPr sz="2800" spc="-15" dirty="0">
                <a:latin typeface="Calibri"/>
                <a:cs typeface="Calibri"/>
              </a:rPr>
              <a:t>metacharacter requires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match </a:t>
            </a:r>
            <a:r>
              <a:rPr sz="2800" spc="-5" dirty="0">
                <a:latin typeface="Calibri"/>
                <a:cs typeface="Calibri"/>
              </a:rPr>
              <a:t>end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 end of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636" y="284480"/>
            <a:ext cx="6572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Regular Expression</a:t>
            </a:r>
            <a:r>
              <a:rPr spc="-30" dirty="0"/>
              <a:t> </a:t>
            </a:r>
            <a:r>
              <a:rPr spc="-10"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399413"/>
          <a:ext cx="7717789" cy="4337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0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Explanation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Examples </a:t>
                      </a:r>
                      <a:r>
                        <a:rPr sz="16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valid</a:t>
                      </a:r>
                      <a:r>
                        <a:rPr sz="1600" b="1" u="heavy" spc="2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entries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[0-5]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 digit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 and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'3'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'1'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[0-5]*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 or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digits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 and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'321'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[0-5]+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 or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digits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 and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'321'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'1'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[2-6]{4}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Exactly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4 digits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 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'5435'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'2266'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[a-z]*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 or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more lowercase</a:t>
                      </a:r>
                      <a:r>
                        <a:rPr sz="16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alphabets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'hello' or '' 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'one'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0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[A-Z]*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 or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uppercase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alphabets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'HELLO'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 '' or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'ONE'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\w{4}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Exactly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4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words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'four'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'LOOP'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'Zone'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\d{4,6}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4, 5 or 6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digits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'1243'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'663944'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'53521'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[A-Z]{2}[0-9]{4}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35" dirty="0">
                          <a:latin typeface="Calibri"/>
                          <a:cs typeface="Calibri"/>
                        </a:rPr>
                        <a:t>Two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uppercase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alphabets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followed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digits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'AB2231'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'GG2400'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.+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 or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digits or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characters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'a' or '9' or 'axy' or 'a1h' or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'x456'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86636" y="5946749"/>
            <a:ext cx="292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Resource: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  <a:hlinkClick r:id="rId2"/>
              </a:rPr>
              <a:t>http://regexone.com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dirty="0"/>
              <a:t>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5215" y="1288414"/>
          <a:ext cx="7383779" cy="4004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09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Regular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646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Singapore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mobile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telephone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[89][0-9]{7}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[8-9][0-9]{7}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[89]\d{7}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7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Singapore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residential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telephone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[6][0-9]{7}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20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[6]\d{7}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7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Singapore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NRIC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[SFTG][0-9]{7}[A-Z]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[SFTG]\d{7}[A-Z]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Singapore postal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[0-9]{6}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\d{6}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506394"/>
            <a:ext cx="9144000" cy="433387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Client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side</a:t>
            </a:r>
            <a:r>
              <a:rPr sz="3200" dirty="0">
                <a:latin typeface="Calibri"/>
                <a:cs typeface="Calibri"/>
              </a:rPr>
              <a:t>:</a:t>
            </a:r>
          </a:p>
          <a:p>
            <a:pPr marL="983615" lvl="1" indent="-514350">
              <a:lnSpc>
                <a:spcPct val="100000"/>
              </a:lnSpc>
              <a:spcBef>
                <a:spcPts val="35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Form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checked </a:t>
            </a: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browser</a:t>
            </a:r>
            <a:endParaRPr sz="2800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33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JavaScript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</a:t>
            </a:r>
            <a:endParaRPr sz="2800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33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Form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checked </a:t>
            </a:r>
            <a:r>
              <a:rPr sz="2800" spc="-30" dirty="0">
                <a:latin typeface="Calibri"/>
                <a:cs typeface="Calibri"/>
              </a:rPr>
              <a:t>before </a:t>
            </a: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5" dirty="0">
                <a:latin typeface="Calibri"/>
                <a:cs typeface="Calibri"/>
              </a:rPr>
              <a:t>sent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Server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side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35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Form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checked </a:t>
            </a:r>
            <a:r>
              <a:rPr sz="2800" spc="-5" dirty="0">
                <a:latin typeface="Calibri"/>
                <a:cs typeface="Calibri"/>
              </a:rPr>
              <a:t>on 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endParaRPr sz="2800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33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PHP is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</a:t>
            </a:r>
            <a:endParaRPr sz="2800" dirty="0">
              <a:latin typeface="Calibri"/>
              <a:cs typeface="Calibri"/>
            </a:endParaRPr>
          </a:p>
          <a:p>
            <a:pPr marL="983615" marR="199390" lvl="1" indent="-514350">
              <a:lnSpc>
                <a:spcPts val="3030"/>
              </a:lnSpc>
              <a:spcBef>
                <a:spcPts val="710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Form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checked </a:t>
            </a:r>
            <a:r>
              <a:rPr sz="2800" spc="-30" dirty="0">
                <a:latin typeface="Calibri"/>
                <a:cs typeface="Calibri"/>
              </a:rPr>
              <a:t>before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insert </a:t>
            </a:r>
            <a:r>
              <a:rPr sz="2800" spc="-5" dirty="0">
                <a:latin typeface="Calibri"/>
                <a:cs typeface="Calibri"/>
              </a:rPr>
              <a:t>them </a:t>
            </a:r>
            <a:r>
              <a:rPr sz="2800" spc="-20" dirty="0">
                <a:latin typeface="Calibri"/>
                <a:cs typeface="Calibri"/>
              </a:rPr>
              <a:t>into 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7680" y="284480"/>
            <a:ext cx="66236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Client </a:t>
            </a:r>
            <a:r>
              <a:rPr dirty="0"/>
              <a:t>/ </a:t>
            </a:r>
            <a:r>
              <a:rPr spc="-5" dirty="0"/>
              <a:t>server side</a:t>
            </a:r>
            <a:r>
              <a:rPr spc="-50" dirty="0"/>
              <a:t> </a:t>
            </a:r>
            <a:r>
              <a:rPr spc="-10" dirty="0"/>
              <a:t>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284480"/>
            <a:ext cx="4095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10" dirty="0"/>
              <a:t>is </a:t>
            </a:r>
            <a:r>
              <a:rPr dirty="0"/>
              <a:t>an</a:t>
            </a:r>
            <a:r>
              <a:rPr spc="-50" dirty="0"/>
              <a:t> </a:t>
            </a:r>
            <a:r>
              <a:rPr spc="-20" dirty="0"/>
              <a:t>event?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608785"/>
            <a:ext cx="9144000" cy="434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Every </a:t>
            </a:r>
            <a:r>
              <a:rPr sz="3000" spc="-10" dirty="0">
                <a:latin typeface="Calibri"/>
                <a:cs typeface="Calibri"/>
              </a:rPr>
              <a:t>element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web page </a:t>
            </a:r>
            <a:r>
              <a:rPr sz="3000" spc="-5" dirty="0">
                <a:latin typeface="Calibri"/>
                <a:cs typeface="Calibri"/>
              </a:rPr>
              <a:t>has certain </a:t>
            </a:r>
            <a:r>
              <a:rPr sz="3000" spc="-15" dirty="0">
                <a:latin typeface="Calibri"/>
                <a:cs typeface="Calibri"/>
              </a:rPr>
              <a:t>events  </a:t>
            </a:r>
            <a:r>
              <a:rPr sz="3000" dirty="0">
                <a:latin typeface="Calibri"/>
                <a:cs typeface="Calibri"/>
              </a:rPr>
              <a:t>which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trigger </a:t>
            </a:r>
            <a:r>
              <a:rPr sz="3000" spc="-15" dirty="0">
                <a:latin typeface="Calibri"/>
                <a:cs typeface="Calibri"/>
              </a:rPr>
              <a:t>invocation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event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handlers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lang="en-US" sz="3000" b="1" u="sng" spc="-10" dirty="0">
                <a:latin typeface="Calibri"/>
                <a:cs typeface="Calibri"/>
              </a:rPr>
              <a:t>6 </a:t>
            </a:r>
            <a:r>
              <a:rPr sz="3000" b="1" u="sng" spc="-10" dirty="0">
                <a:latin typeface="Calibri"/>
                <a:cs typeface="Calibri"/>
              </a:rPr>
              <a:t>Examples </a:t>
            </a:r>
            <a:r>
              <a:rPr sz="3000" b="1" u="sng" spc="-5" dirty="0">
                <a:latin typeface="Calibri"/>
                <a:cs typeface="Calibri"/>
              </a:rPr>
              <a:t>of </a:t>
            </a:r>
            <a:r>
              <a:rPr sz="3000" b="1" u="sng" spc="-10" dirty="0">
                <a:latin typeface="Calibri"/>
                <a:cs typeface="Calibri"/>
              </a:rPr>
              <a:t>events</a:t>
            </a:r>
            <a:endParaRPr sz="3000" b="1" u="sng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650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mouse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lang="en-SG" sz="2600" dirty="0">
                <a:latin typeface="Calibri"/>
                <a:cs typeface="Calibri"/>
              </a:rPr>
              <a:t>clicks</a:t>
            </a:r>
            <a:endParaRPr sz="2600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62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web page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image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loading</a:t>
            </a:r>
          </a:p>
          <a:p>
            <a:pPr marL="983615" lvl="1" indent="-514350">
              <a:lnSpc>
                <a:spcPct val="100000"/>
              </a:lnSpc>
              <a:spcBef>
                <a:spcPts val="62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Mousing </a:t>
            </a:r>
            <a:r>
              <a:rPr sz="2600" spc="-15" dirty="0">
                <a:latin typeface="Calibri"/>
                <a:cs typeface="Calibri"/>
              </a:rPr>
              <a:t>over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hot spot 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web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page</a:t>
            </a:r>
            <a:endParaRPr sz="2600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62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Selecting </a:t>
            </a:r>
            <a:r>
              <a:rPr sz="2600" dirty="0">
                <a:latin typeface="Calibri"/>
                <a:cs typeface="Calibri"/>
              </a:rPr>
              <a:t>an input </a:t>
            </a:r>
            <a:r>
              <a:rPr sz="2600" spc="-20" dirty="0">
                <a:latin typeface="Calibri"/>
                <a:cs typeface="Calibri"/>
              </a:rPr>
              <a:t>box </a:t>
            </a:r>
            <a:r>
              <a:rPr sz="2600" dirty="0">
                <a:latin typeface="Calibri"/>
                <a:cs typeface="Calibri"/>
              </a:rPr>
              <a:t>in an HTML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endParaRPr sz="2600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62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Submitting </a:t>
            </a:r>
            <a:r>
              <a:rPr sz="2600" dirty="0">
                <a:latin typeface="Calibri"/>
                <a:cs typeface="Calibri"/>
              </a:rPr>
              <a:t>an HTML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endParaRPr sz="2600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625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keystroke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9905" y="5668772"/>
            <a:ext cx="6892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Make </a:t>
            </a:r>
            <a:r>
              <a:rPr sz="3200" spc="-15" dirty="0">
                <a:latin typeface="Calibri"/>
                <a:cs typeface="Calibri"/>
              </a:rPr>
              <a:t>sure </a:t>
            </a:r>
            <a:r>
              <a:rPr sz="3200" spc="-5" dirty="0">
                <a:latin typeface="Calibri"/>
                <a:cs typeface="Calibri"/>
              </a:rPr>
              <a:t>both checking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consistent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6320" y="376885"/>
            <a:ext cx="55289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>
                <a:latin typeface="Calibri"/>
                <a:cs typeface="Calibri"/>
              </a:rPr>
              <a:t>Client </a:t>
            </a:r>
            <a:r>
              <a:rPr sz="3300" dirty="0">
                <a:latin typeface="Calibri"/>
                <a:cs typeface="Calibri"/>
              </a:rPr>
              <a:t>/ server </a:t>
            </a:r>
            <a:r>
              <a:rPr sz="3300" spc="-5" dirty="0">
                <a:latin typeface="Calibri"/>
                <a:cs typeface="Calibri"/>
              </a:rPr>
              <a:t>side </a:t>
            </a:r>
            <a:r>
              <a:rPr sz="3300" spc="-10" dirty="0">
                <a:latin typeface="Calibri"/>
                <a:cs typeface="Calibri"/>
              </a:rPr>
              <a:t>validation</a:t>
            </a:r>
            <a:r>
              <a:rPr sz="3300" spc="-4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(2)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8719" y="1830323"/>
            <a:ext cx="3589020" cy="1004569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191135" rIns="0" bIns="0" rtlCol="0">
            <a:spAutoFit/>
          </a:bodyPr>
          <a:lstStyle/>
          <a:p>
            <a:pPr marL="866775">
              <a:lnSpc>
                <a:spcPct val="100000"/>
              </a:lnSpc>
              <a:spcBef>
                <a:spcPts val="1505"/>
              </a:spcBef>
            </a:pPr>
            <a:r>
              <a:rPr sz="3400" spc="-10" dirty="0">
                <a:solidFill>
                  <a:srgbClr val="FFFFFF"/>
                </a:solidFill>
              </a:rPr>
              <a:t>Client-side</a:t>
            </a:r>
            <a:endParaRPr sz="3400" dirty="0"/>
          </a:p>
        </p:txBody>
      </p:sp>
      <p:sp>
        <p:nvSpPr>
          <p:cNvPr id="5" name="object 5"/>
          <p:cNvSpPr txBox="1"/>
          <p:nvPr/>
        </p:nvSpPr>
        <p:spPr>
          <a:xfrm>
            <a:off x="1188719" y="2834639"/>
            <a:ext cx="3589020" cy="2520950"/>
          </a:xfrm>
          <a:prstGeom prst="rect">
            <a:avLst/>
          </a:prstGeom>
          <a:solidFill>
            <a:srgbClr val="D7D2DF">
              <a:alpha val="90194"/>
            </a:srgbClr>
          </a:solidFill>
        </p:spPr>
        <p:txBody>
          <a:bodyPr vert="horz" wrap="square" lIns="0" tIns="95250" rIns="0" bIns="0" rtlCol="0">
            <a:spAutoFit/>
          </a:bodyPr>
          <a:lstStyle/>
          <a:p>
            <a:pPr marL="480059" indent="-287020">
              <a:lnSpc>
                <a:spcPct val="100000"/>
              </a:lnSpc>
              <a:spcBef>
                <a:spcPts val="750"/>
              </a:spcBef>
              <a:buChar char="•"/>
              <a:tabLst>
                <a:tab pos="480695" algn="l"/>
              </a:tabLst>
            </a:pPr>
            <a:r>
              <a:rPr sz="3400" spc="-30" dirty="0">
                <a:latin typeface="Calibri"/>
                <a:cs typeface="Calibri"/>
              </a:rPr>
              <a:t>Faster</a:t>
            </a:r>
            <a:endParaRPr sz="3400" dirty="0">
              <a:latin typeface="Calibri"/>
              <a:cs typeface="Calibri"/>
            </a:endParaRPr>
          </a:p>
          <a:p>
            <a:pPr marL="480059" marR="273685" indent="-287020">
              <a:lnSpc>
                <a:spcPts val="3740"/>
              </a:lnSpc>
              <a:spcBef>
                <a:spcPts val="680"/>
              </a:spcBef>
              <a:buChar char="•"/>
              <a:tabLst>
                <a:tab pos="480695" algn="l"/>
              </a:tabLst>
            </a:pPr>
            <a:r>
              <a:rPr sz="3400" spc="-5" dirty="0">
                <a:latin typeface="Calibri"/>
                <a:cs typeface="Calibri"/>
              </a:rPr>
              <a:t>No </a:t>
            </a:r>
            <a:r>
              <a:rPr sz="3400" spc="-15" dirty="0">
                <a:latin typeface="Calibri"/>
                <a:cs typeface="Calibri"/>
              </a:rPr>
              <a:t>transmission  </a:t>
            </a:r>
            <a:r>
              <a:rPr sz="3400" spc="-5" dirty="0">
                <a:latin typeface="Calibri"/>
                <a:cs typeface="Calibri"/>
              </a:rPr>
              <a:t>of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data</a:t>
            </a:r>
            <a:endParaRPr sz="3400" dirty="0">
              <a:latin typeface="Calibri"/>
              <a:cs typeface="Calibri"/>
            </a:endParaRPr>
          </a:p>
          <a:p>
            <a:pPr marL="480059" indent="-287020">
              <a:lnSpc>
                <a:spcPct val="100000"/>
              </a:lnSpc>
              <a:spcBef>
                <a:spcPts val="215"/>
              </a:spcBef>
              <a:buChar char="•"/>
              <a:tabLst>
                <a:tab pos="480695" algn="l"/>
              </a:tabLst>
            </a:pPr>
            <a:r>
              <a:rPr sz="3400" spc="-25" dirty="0">
                <a:latin typeface="Calibri"/>
                <a:cs typeface="Calibri"/>
              </a:rPr>
              <a:t>First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check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0179" y="1830323"/>
            <a:ext cx="3587750" cy="1004569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191135" rIns="0" bIns="0" rtlCol="0">
            <a:spAutoFit/>
          </a:bodyPr>
          <a:lstStyle/>
          <a:p>
            <a:pPr marL="808990">
              <a:lnSpc>
                <a:spcPct val="100000"/>
              </a:lnSpc>
              <a:spcBef>
                <a:spcPts val="1505"/>
              </a:spcBef>
            </a:pP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Server-side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0179" y="2834639"/>
            <a:ext cx="3587750" cy="2520950"/>
          </a:xfrm>
          <a:prstGeom prst="rect">
            <a:avLst/>
          </a:prstGeom>
          <a:solidFill>
            <a:srgbClr val="D0E2EA">
              <a:alpha val="90194"/>
            </a:srgbClr>
          </a:solidFill>
        </p:spPr>
        <p:txBody>
          <a:bodyPr vert="horz" wrap="square" lIns="0" tIns="146685" rIns="0" bIns="0" rtlCol="0">
            <a:spAutoFit/>
          </a:bodyPr>
          <a:lstStyle/>
          <a:p>
            <a:pPr marL="480059" marR="571500" indent="-287020">
              <a:lnSpc>
                <a:spcPts val="3740"/>
              </a:lnSpc>
              <a:spcBef>
                <a:spcPts val="1155"/>
              </a:spcBef>
              <a:buChar char="•"/>
              <a:tabLst>
                <a:tab pos="480695" algn="l"/>
              </a:tabLst>
            </a:pPr>
            <a:r>
              <a:rPr sz="3400" spc="-15" dirty="0">
                <a:latin typeface="Calibri"/>
                <a:cs typeface="Calibri"/>
              </a:rPr>
              <a:t>Client </a:t>
            </a:r>
            <a:r>
              <a:rPr sz="3400" spc="-5" dirty="0">
                <a:latin typeface="Calibri"/>
                <a:cs typeface="Calibri"/>
              </a:rPr>
              <a:t>side</a:t>
            </a:r>
            <a:r>
              <a:rPr sz="3400" spc="-5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can  </a:t>
            </a:r>
            <a:r>
              <a:rPr sz="3400" spc="-5" dirty="0">
                <a:latin typeface="Calibri"/>
                <a:cs typeface="Calibri"/>
              </a:rPr>
              <a:t>be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bypassed</a:t>
            </a:r>
            <a:endParaRPr sz="3400" dirty="0">
              <a:latin typeface="Calibri"/>
              <a:cs typeface="Calibri"/>
            </a:endParaRPr>
          </a:p>
          <a:p>
            <a:pPr marL="480059" marR="296545" indent="-287020">
              <a:lnSpc>
                <a:spcPts val="3729"/>
              </a:lnSpc>
              <a:spcBef>
                <a:spcPts val="630"/>
              </a:spcBef>
              <a:buChar char="•"/>
              <a:tabLst>
                <a:tab pos="480695" algn="l"/>
              </a:tabLst>
            </a:pPr>
            <a:r>
              <a:rPr sz="3400" spc="-15" dirty="0">
                <a:latin typeface="Calibri"/>
                <a:cs typeface="Calibri"/>
              </a:rPr>
              <a:t>More secure </a:t>
            </a:r>
            <a:r>
              <a:rPr sz="3400" spc="-35" dirty="0">
                <a:latin typeface="Calibri"/>
                <a:cs typeface="Calibri"/>
              </a:rPr>
              <a:t>for  </a:t>
            </a:r>
            <a:r>
              <a:rPr sz="3400" spc="-10" dirty="0">
                <a:latin typeface="Calibri"/>
                <a:cs typeface="Calibri"/>
              </a:rPr>
              <a:t>application</a:t>
            </a:r>
            <a:endParaRPr sz="3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2075154"/>
            <a:ext cx="9067799" cy="2251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79575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Consolas" panose="020B0609020204030204" pitchFamily="49" charset="0"/>
                <a:cs typeface="Courier New"/>
              </a:rPr>
              <a:t>var zipCode= $("[name=zipCode]").val();  </a:t>
            </a:r>
            <a:endParaRPr lang="en-US" sz="2000" spc="-5" dirty="0">
              <a:latin typeface="Consolas" panose="020B0609020204030204" pitchFamily="49" charset="0"/>
              <a:cs typeface="Courier New"/>
            </a:endParaRPr>
          </a:p>
          <a:p>
            <a:pPr marL="12700" marR="1679575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Consolas" panose="020B0609020204030204" pitchFamily="49" charset="0"/>
                <a:cs typeface="Courier New"/>
              </a:rPr>
              <a:t>if (zipCode === "")</a:t>
            </a:r>
            <a:r>
              <a:rPr sz="2000" spc="-3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{</a:t>
            </a:r>
          </a:p>
          <a:p>
            <a:pPr marL="1231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nsolas" panose="020B0609020204030204" pitchFamily="49" charset="0"/>
                <a:cs typeface="Courier New"/>
              </a:rPr>
              <a:t>alert(“Zip 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code is</a:t>
            </a:r>
            <a:r>
              <a:rPr sz="2000" spc="-15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required”);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 panose="020B0609020204030204" pitchFamily="49" charset="0"/>
                <a:cs typeface="Courier New"/>
              </a:rPr>
              <a:t>}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else if ((/^\d{5}$/).test(zipCode)===false)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 {</a:t>
            </a:r>
          </a:p>
          <a:p>
            <a:pPr marL="1231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nsolas" panose="020B0609020204030204" pitchFamily="49" charset="0"/>
                <a:cs typeface="Courier New"/>
              </a:rPr>
              <a:t>alert("You must enter 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a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valid Zip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Courier New"/>
              </a:rPr>
              <a:t>code.“);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 panose="020B0609020204030204" pitchFamily="49" charset="0"/>
                <a:cs typeface="Courier New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5860" y="284480"/>
            <a:ext cx="5267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 </a:t>
            </a:r>
            <a:r>
              <a:rPr spc="-15" dirty="0"/>
              <a:t>Form</a:t>
            </a:r>
            <a:r>
              <a:rPr spc="-75" dirty="0"/>
              <a:t> </a:t>
            </a:r>
            <a:r>
              <a:rPr spc="-30" dirty="0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905" y="6340855"/>
            <a:ext cx="557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From </a:t>
            </a:r>
            <a:r>
              <a:rPr sz="1800" spc="-10" dirty="0">
                <a:latin typeface="Calibri"/>
                <a:cs typeface="Calibri"/>
                <a:hlinkClick r:id="rId2"/>
              </a:rPr>
              <a:t>http://www.w3schools.com/js/js_form_validation.asp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3744"/>
            <a:ext cx="291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exercise3.html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92907" y="1700783"/>
            <a:ext cx="5648325" cy="5057140"/>
            <a:chOff x="2692907" y="1700783"/>
            <a:chExt cx="5648325" cy="5057140"/>
          </a:xfrm>
        </p:grpSpPr>
        <p:sp>
          <p:nvSpPr>
            <p:cNvPr id="5" name="object 5"/>
            <p:cNvSpPr/>
            <p:nvPr/>
          </p:nvSpPr>
          <p:spPr>
            <a:xfrm>
              <a:off x="2702051" y="1709926"/>
              <a:ext cx="5629656" cy="5038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479" y="1705355"/>
              <a:ext cx="5638800" cy="5047615"/>
            </a:xfrm>
            <a:custGeom>
              <a:avLst/>
              <a:gdLst/>
              <a:ahLst/>
              <a:cxnLst/>
              <a:rect l="l" t="t" r="r" b="b"/>
              <a:pathLst>
                <a:path w="5638800" h="5047615">
                  <a:moveTo>
                    <a:pt x="0" y="5047488"/>
                  </a:moveTo>
                  <a:lnTo>
                    <a:pt x="5638800" y="5047488"/>
                  </a:lnTo>
                  <a:lnTo>
                    <a:pt x="5638800" y="0"/>
                  </a:lnTo>
                  <a:lnTo>
                    <a:pt x="0" y="0"/>
                  </a:lnTo>
                  <a:lnTo>
                    <a:pt x="0" y="5047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8991" y="1328927"/>
            <a:ext cx="7621905" cy="4921250"/>
            <a:chOff x="1078991" y="1328927"/>
            <a:chExt cx="7621905" cy="4921250"/>
          </a:xfrm>
        </p:grpSpPr>
        <p:sp>
          <p:nvSpPr>
            <p:cNvPr id="3" name="object 3"/>
            <p:cNvSpPr/>
            <p:nvPr/>
          </p:nvSpPr>
          <p:spPr>
            <a:xfrm>
              <a:off x="1078991" y="1328927"/>
              <a:ext cx="5468112" cy="4920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00168" y="1911858"/>
              <a:ext cx="3787775" cy="1370330"/>
            </a:xfrm>
            <a:custGeom>
              <a:avLst/>
              <a:gdLst/>
              <a:ahLst/>
              <a:cxnLst/>
              <a:rect l="l" t="t" r="r" b="b"/>
              <a:pathLst>
                <a:path w="3787775" h="1370329">
                  <a:moveTo>
                    <a:pt x="3787393" y="0"/>
                  </a:moveTo>
                  <a:lnTo>
                    <a:pt x="1228598" y="0"/>
                  </a:lnTo>
                  <a:lnTo>
                    <a:pt x="1228598" y="799211"/>
                  </a:lnTo>
                  <a:lnTo>
                    <a:pt x="0" y="1219327"/>
                  </a:lnTo>
                  <a:lnTo>
                    <a:pt x="1228598" y="1141729"/>
                  </a:lnTo>
                  <a:lnTo>
                    <a:pt x="1228598" y="1370076"/>
                  </a:lnTo>
                  <a:lnTo>
                    <a:pt x="3787393" y="1370076"/>
                  </a:lnTo>
                  <a:lnTo>
                    <a:pt x="37873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0168" y="1911858"/>
              <a:ext cx="3787775" cy="1370330"/>
            </a:xfrm>
            <a:custGeom>
              <a:avLst/>
              <a:gdLst/>
              <a:ahLst/>
              <a:cxnLst/>
              <a:rect l="l" t="t" r="r" b="b"/>
              <a:pathLst>
                <a:path w="3787775" h="1370329">
                  <a:moveTo>
                    <a:pt x="1228598" y="0"/>
                  </a:moveTo>
                  <a:lnTo>
                    <a:pt x="1655064" y="0"/>
                  </a:lnTo>
                  <a:lnTo>
                    <a:pt x="2294763" y="0"/>
                  </a:lnTo>
                  <a:lnTo>
                    <a:pt x="3787393" y="0"/>
                  </a:lnTo>
                  <a:lnTo>
                    <a:pt x="3787393" y="799211"/>
                  </a:lnTo>
                  <a:lnTo>
                    <a:pt x="3787393" y="1141729"/>
                  </a:lnTo>
                  <a:lnTo>
                    <a:pt x="3787393" y="1370076"/>
                  </a:lnTo>
                  <a:lnTo>
                    <a:pt x="2294763" y="1370076"/>
                  </a:lnTo>
                  <a:lnTo>
                    <a:pt x="1655064" y="1370076"/>
                  </a:lnTo>
                  <a:lnTo>
                    <a:pt x="1228598" y="1370076"/>
                  </a:lnTo>
                  <a:lnTo>
                    <a:pt x="1228598" y="1141729"/>
                  </a:lnTo>
                  <a:lnTo>
                    <a:pt x="0" y="1219327"/>
                  </a:lnTo>
                  <a:lnTo>
                    <a:pt x="1228598" y="799211"/>
                  </a:lnTo>
                  <a:lnTo>
                    <a:pt x="1228598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07633" y="2020061"/>
            <a:ext cx="23920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Check if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phone is  empty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 it is 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valid Singapore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residential phone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604" y="284480"/>
            <a:ext cx="4796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3a -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6238" y="1687056"/>
            <a:ext cx="6226304" cy="2981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748027"/>
            <a:ext cx="6106795" cy="286258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548640" marR="1832610">
              <a:lnSpc>
                <a:spcPct val="100000"/>
              </a:lnSpc>
              <a:spcBef>
                <a:spcPts val="234"/>
              </a:spcBef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name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$("[name=name]").val();  </a:t>
            </a:r>
            <a:r>
              <a:rPr sz="2000" dirty="0">
                <a:latin typeface="Calibri"/>
                <a:cs typeface="Calibri"/>
              </a:rPr>
              <a:t>if (name </a:t>
            </a:r>
            <a:r>
              <a:rPr sz="2000" spc="-5" dirty="0">
                <a:latin typeface="Calibri"/>
                <a:cs typeface="Calibri"/>
              </a:rPr>
              <a:t>=== </a:t>
            </a:r>
            <a:r>
              <a:rPr sz="2000" dirty="0">
                <a:latin typeface="Calibri"/>
                <a:cs typeface="Calibri"/>
              </a:rPr>
              <a:t>"")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7772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message += </a:t>
            </a:r>
            <a:r>
              <a:rPr sz="2000" dirty="0">
                <a:latin typeface="Calibri"/>
                <a:cs typeface="Calibri"/>
              </a:rPr>
              <a:t>"- Name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required.&lt;br/&gt;";</a:t>
            </a:r>
            <a:endParaRPr sz="20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548640" marR="10991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country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$("[name=selCountry]").val(); 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(country === </a:t>
            </a:r>
            <a:r>
              <a:rPr sz="2000" dirty="0">
                <a:latin typeface="Calibri"/>
                <a:cs typeface="Calibri"/>
              </a:rPr>
              <a:t>"")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7772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message += </a:t>
            </a:r>
            <a:r>
              <a:rPr sz="2000" dirty="0">
                <a:latin typeface="Calibri"/>
                <a:cs typeface="Calibri"/>
              </a:rPr>
              <a:t>"- </a:t>
            </a:r>
            <a:r>
              <a:rPr sz="2000" spc="-5" dirty="0">
                <a:latin typeface="Calibri"/>
                <a:cs typeface="Calibri"/>
              </a:rPr>
              <a:t>Country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required.&lt;br/&gt;";</a:t>
            </a:r>
            <a:endParaRPr sz="20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191590"/>
            <a:ext cx="4009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Validating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89" y="284480"/>
            <a:ext cx="4822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3b -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6238" y="1687037"/>
            <a:ext cx="6226304" cy="1134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748027"/>
            <a:ext cx="6106795" cy="101536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19455" marR="854075" indent="-514350">
              <a:lnSpc>
                <a:spcPct val="100000"/>
              </a:lnSpc>
              <a:spcBef>
                <a:spcPts val="234"/>
              </a:spcBef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($("[name=gender]").is(":checked") === </a:t>
            </a:r>
            <a:r>
              <a:rPr sz="2000" spc="-10" dirty="0">
                <a:latin typeface="Calibri"/>
                <a:cs typeface="Calibri"/>
              </a:rPr>
              <a:t>false) </a:t>
            </a:r>
            <a:r>
              <a:rPr sz="2000" dirty="0">
                <a:latin typeface="Calibri"/>
                <a:cs typeface="Calibri"/>
              </a:rPr>
              <a:t>{  </a:t>
            </a:r>
            <a:r>
              <a:rPr sz="2000" spc="-5" dirty="0">
                <a:latin typeface="Calibri"/>
                <a:cs typeface="Calibri"/>
              </a:rPr>
              <a:t>message += </a:t>
            </a:r>
            <a:r>
              <a:rPr sz="2000" dirty="0">
                <a:latin typeface="Calibri"/>
                <a:cs typeface="Calibri"/>
              </a:rPr>
              <a:t>"- Gender 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required.&lt;br/&gt;";</a:t>
            </a:r>
            <a:endParaRPr sz="200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191590"/>
            <a:ext cx="4961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Validating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selection of </a:t>
            </a:r>
            <a:r>
              <a:rPr sz="2400" spc="-10" dirty="0">
                <a:latin typeface="Calibri"/>
                <a:cs typeface="Calibri"/>
              </a:rPr>
              <a:t>radio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buttons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7383" y="3651486"/>
            <a:ext cx="7005320" cy="1136650"/>
            <a:chOff x="437383" y="3651486"/>
            <a:chExt cx="7005320" cy="1136650"/>
          </a:xfrm>
        </p:grpSpPr>
        <p:sp>
          <p:nvSpPr>
            <p:cNvPr id="7" name="object 7"/>
            <p:cNvSpPr/>
            <p:nvPr/>
          </p:nvSpPr>
          <p:spPr>
            <a:xfrm>
              <a:off x="437383" y="3651486"/>
              <a:ext cx="7005075" cy="1136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8347" y="3712464"/>
              <a:ext cx="6885940" cy="1016635"/>
            </a:xfrm>
            <a:custGeom>
              <a:avLst/>
              <a:gdLst/>
              <a:ahLst/>
              <a:cxnLst/>
              <a:rect l="l" t="t" r="r" b="b"/>
              <a:pathLst>
                <a:path w="6885940" h="1016635">
                  <a:moveTo>
                    <a:pt x="0" y="1016508"/>
                  </a:moveTo>
                  <a:lnTo>
                    <a:pt x="6885432" y="1016508"/>
                  </a:lnTo>
                  <a:lnTo>
                    <a:pt x="6885432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7087" y="3157854"/>
            <a:ext cx="5753100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Validating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selection of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boxes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($(".chkboxlist").is(":checked") === </a:t>
            </a:r>
            <a:r>
              <a:rPr sz="2000" spc="-10" dirty="0">
                <a:latin typeface="Calibri"/>
                <a:cs typeface="Calibri"/>
              </a:rPr>
              <a:t>false)</a:t>
            </a:r>
            <a:r>
              <a:rPr sz="2000" dirty="0">
                <a:latin typeface="Calibri"/>
                <a:cs typeface="Calibri"/>
              </a:rPr>
              <a:t> {</a:t>
            </a: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message += </a:t>
            </a:r>
            <a:r>
              <a:rPr sz="2000" dirty="0">
                <a:latin typeface="Calibri"/>
                <a:cs typeface="Calibri"/>
              </a:rPr>
              <a:t>"- </a:t>
            </a:r>
            <a:r>
              <a:rPr sz="2000" spc="-25" dirty="0">
                <a:latin typeface="Calibri"/>
                <a:cs typeface="Calibri"/>
              </a:rPr>
              <a:t>At </a:t>
            </a:r>
            <a:r>
              <a:rPr sz="2000" spc="-10" dirty="0">
                <a:latin typeface="Calibri"/>
                <a:cs typeface="Calibri"/>
              </a:rPr>
              <a:t>least </a:t>
            </a:r>
            <a:r>
              <a:rPr sz="2000" spc="-5" dirty="0">
                <a:latin typeface="Calibri"/>
                <a:cs typeface="Calibri"/>
              </a:rPr>
              <a:t>one color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required.&lt;br/&gt;";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324352" y="4493259"/>
            <a:ext cx="4878070" cy="1624330"/>
            <a:chOff x="3324352" y="4493259"/>
            <a:chExt cx="4878070" cy="1624330"/>
          </a:xfrm>
        </p:grpSpPr>
        <p:sp>
          <p:nvSpPr>
            <p:cNvPr id="11" name="object 11"/>
            <p:cNvSpPr/>
            <p:nvPr/>
          </p:nvSpPr>
          <p:spPr>
            <a:xfrm>
              <a:off x="3337306" y="4506213"/>
              <a:ext cx="4852035" cy="1598295"/>
            </a:xfrm>
            <a:custGeom>
              <a:avLst/>
              <a:gdLst/>
              <a:ahLst/>
              <a:cxnLst/>
              <a:rect l="l" t="t" r="r" b="b"/>
              <a:pathLst>
                <a:path w="4852034" h="1598295">
                  <a:moveTo>
                    <a:pt x="0" y="0"/>
                  </a:moveTo>
                  <a:lnTo>
                    <a:pt x="2017268" y="609092"/>
                  </a:lnTo>
                  <a:lnTo>
                    <a:pt x="1450340" y="609092"/>
                  </a:lnTo>
                  <a:lnTo>
                    <a:pt x="1450340" y="1598168"/>
                  </a:lnTo>
                  <a:lnTo>
                    <a:pt x="4851908" y="1598168"/>
                  </a:lnTo>
                  <a:lnTo>
                    <a:pt x="4851908" y="609092"/>
                  </a:lnTo>
                  <a:lnTo>
                    <a:pt x="2867660" y="609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7306" y="4506213"/>
              <a:ext cx="4852035" cy="1598295"/>
            </a:xfrm>
            <a:custGeom>
              <a:avLst/>
              <a:gdLst/>
              <a:ahLst/>
              <a:cxnLst/>
              <a:rect l="l" t="t" r="r" b="b"/>
              <a:pathLst>
                <a:path w="4852034" h="1598295">
                  <a:moveTo>
                    <a:pt x="1450340" y="609092"/>
                  </a:moveTo>
                  <a:lnTo>
                    <a:pt x="2017268" y="609092"/>
                  </a:lnTo>
                  <a:lnTo>
                    <a:pt x="0" y="0"/>
                  </a:lnTo>
                  <a:lnTo>
                    <a:pt x="2867660" y="609092"/>
                  </a:lnTo>
                  <a:lnTo>
                    <a:pt x="4851908" y="609092"/>
                  </a:lnTo>
                  <a:lnTo>
                    <a:pt x="4851908" y="773938"/>
                  </a:lnTo>
                  <a:lnTo>
                    <a:pt x="4851908" y="1021207"/>
                  </a:lnTo>
                  <a:lnTo>
                    <a:pt x="4851908" y="1598168"/>
                  </a:lnTo>
                  <a:lnTo>
                    <a:pt x="2867660" y="1598168"/>
                  </a:lnTo>
                  <a:lnTo>
                    <a:pt x="2017268" y="1598168"/>
                  </a:lnTo>
                  <a:lnTo>
                    <a:pt x="1450340" y="1598168"/>
                  </a:lnTo>
                  <a:lnTo>
                    <a:pt x="1450340" y="1021207"/>
                  </a:lnTo>
                  <a:lnTo>
                    <a:pt x="1450340" y="773938"/>
                  </a:lnTo>
                  <a:lnTo>
                    <a:pt x="1450340" y="609092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66513" y="5308219"/>
            <a:ext cx="318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note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 using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$("[name=color[]]") will not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work!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129" y="284480"/>
            <a:ext cx="4791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3g -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message += </a:t>
            </a:r>
            <a:r>
              <a:rPr dirty="0"/>
              <a:t>"- </a:t>
            </a:r>
            <a:r>
              <a:rPr spc="-50" dirty="0"/>
              <a:t>You </a:t>
            </a:r>
            <a:r>
              <a:rPr spc="-5" dirty="0"/>
              <a:t>must </a:t>
            </a:r>
            <a:r>
              <a:rPr spc="-10" dirty="0"/>
              <a:t>enter </a:t>
            </a:r>
            <a:r>
              <a:rPr dirty="0"/>
              <a:t>a </a:t>
            </a:r>
            <a:r>
              <a:rPr spc="-10" dirty="0"/>
              <a:t>valid postal</a:t>
            </a:r>
            <a:r>
              <a:rPr spc="95" dirty="0"/>
              <a:t> </a:t>
            </a:r>
            <a:r>
              <a:rPr spc="-5" dirty="0"/>
              <a:t>code.&lt;br/&gt;";</a:t>
            </a:r>
          </a:p>
          <a:p>
            <a:pPr marL="326390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/>
          </a:p>
          <a:p>
            <a:pPr marL="506857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Email is </a:t>
            </a:r>
            <a:r>
              <a:rPr dirty="0">
                <a:solidFill>
                  <a:srgbClr val="FFFFFF"/>
                </a:solidFill>
              </a:rPr>
              <a:t>a </a:t>
            </a:r>
            <a:r>
              <a:rPr spc="-5" dirty="0">
                <a:solidFill>
                  <a:srgbClr val="FFFFFF"/>
                </a:solidFill>
              </a:rPr>
              <a:t>mandatory field, so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two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6234" y="1848593"/>
            <a:ext cx="6479540" cy="1875789"/>
            <a:chOff x="396234" y="1848593"/>
            <a:chExt cx="6479540" cy="1875789"/>
          </a:xfrm>
        </p:grpSpPr>
        <p:sp>
          <p:nvSpPr>
            <p:cNvPr id="4" name="object 4"/>
            <p:cNvSpPr/>
            <p:nvPr/>
          </p:nvSpPr>
          <p:spPr>
            <a:xfrm>
              <a:off x="396234" y="1848593"/>
              <a:ext cx="6479296" cy="18753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1909571"/>
              <a:ext cx="6360160" cy="1755775"/>
            </a:xfrm>
            <a:custGeom>
              <a:avLst/>
              <a:gdLst/>
              <a:ahLst/>
              <a:cxnLst/>
              <a:rect l="l" t="t" r="r" b="b"/>
              <a:pathLst>
                <a:path w="6360159" h="1755775">
                  <a:moveTo>
                    <a:pt x="0" y="1755647"/>
                  </a:moveTo>
                  <a:lnTo>
                    <a:pt x="6359652" y="1755647"/>
                  </a:lnTo>
                  <a:lnTo>
                    <a:pt x="6359652" y="0"/>
                  </a:lnTo>
                  <a:lnTo>
                    <a:pt x="0" y="0"/>
                  </a:lnTo>
                  <a:lnTo>
                    <a:pt x="0" y="1755647"/>
                  </a:lnTo>
                  <a:close/>
                </a:path>
              </a:pathLst>
            </a:custGeom>
            <a:ln w="9143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87755" y="1927936"/>
            <a:ext cx="443611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postalCode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$("[name=postalcode]").val();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(postalCode </a:t>
            </a:r>
            <a:r>
              <a:rPr sz="1800" dirty="0">
                <a:latin typeface="Calibri"/>
                <a:cs typeface="Calibri"/>
              </a:rPr>
              <a:t>!= "")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2743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((/^[0-9]{6}$/).test(postalCode) </a:t>
            </a:r>
            <a:r>
              <a:rPr sz="1800" dirty="0">
                <a:latin typeface="Calibri"/>
                <a:cs typeface="Calibri"/>
              </a:rPr>
              <a:t>=== </a:t>
            </a:r>
            <a:r>
              <a:rPr sz="1800" spc="-5" dirty="0">
                <a:latin typeface="Calibri"/>
                <a:cs typeface="Calibri"/>
              </a:rPr>
              <a:t>false)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757039" y="1603247"/>
            <a:ext cx="4277360" cy="1198245"/>
            <a:chOff x="4757039" y="1603247"/>
            <a:chExt cx="4277360" cy="1198245"/>
          </a:xfrm>
        </p:grpSpPr>
        <p:sp>
          <p:nvSpPr>
            <p:cNvPr id="8" name="object 8"/>
            <p:cNvSpPr/>
            <p:nvPr/>
          </p:nvSpPr>
          <p:spPr>
            <a:xfrm>
              <a:off x="4769993" y="1616201"/>
              <a:ext cx="4251325" cy="1172210"/>
            </a:xfrm>
            <a:custGeom>
              <a:avLst/>
              <a:gdLst/>
              <a:ahLst/>
              <a:cxnLst/>
              <a:rect l="l" t="t" r="r" b="b"/>
              <a:pathLst>
                <a:path w="4251325" h="1172210">
                  <a:moveTo>
                    <a:pt x="4251325" y="0"/>
                  </a:moveTo>
                  <a:lnTo>
                    <a:pt x="849757" y="0"/>
                  </a:lnTo>
                  <a:lnTo>
                    <a:pt x="849757" y="683640"/>
                  </a:lnTo>
                  <a:lnTo>
                    <a:pt x="0" y="899668"/>
                  </a:lnTo>
                  <a:lnTo>
                    <a:pt x="849757" y="976630"/>
                  </a:lnTo>
                  <a:lnTo>
                    <a:pt x="849757" y="1171956"/>
                  </a:lnTo>
                  <a:lnTo>
                    <a:pt x="4251325" y="1171956"/>
                  </a:lnTo>
                  <a:lnTo>
                    <a:pt x="42513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9993" y="1616201"/>
              <a:ext cx="4251325" cy="1172210"/>
            </a:xfrm>
            <a:custGeom>
              <a:avLst/>
              <a:gdLst/>
              <a:ahLst/>
              <a:cxnLst/>
              <a:rect l="l" t="t" r="r" b="b"/>
              <a:pathLst>
                <a:path w="4251325" h="1172210">
                  <a:moveTo>
                    <a:pt x="849757" y="0"/>
                  </a:moveTo>
                  <a:lnTo>
                    <a:pt x="1416685" y="0"/>
                  </a:lnTo>
                  <a:lnTo>
                    <a:pt x="2267077" y="0"/>
                  </a:lnTo>
                  <a:lnTo>
                    <a:pt x="4251325" y="0"/>
                  </a:lnTo>
                  <a:lnTo>
                    <a:pt x="4251325" y="683640"/>
                  </a:lnTo>
                  <a:lnTo>
                    <a:pt x="4251325" y="976630"/>
                  </a:lnTo>
                  <a:lnTo>
                    <a:pt x="4251325" y="1171956"/>
                  </a:lnTo>
                  <a:lnTo>
                    <a:pt x="2267077" y="1171956"/>
                  </a:lnTo>
                  <a:lnTo>
                    <a:pt x="1416685" y="1171956"/>
                  </a:lnTo>
                  <a:lnTo>
                    <a:pt x="849757" y="1171956"/>
                  </a:lnTo>
                  <a:lnTo>
                    <a:pt x="849757" y="976630"/>
                  </a:lnTo>
                  <a:lnTo>
                    <a:pt x="0" y="899668"/>
                  </a:lnTo>
                  <a:lnTo>
                    <a:pt x="849757" y="683640"/>
                  </a:lnTo>
                  <a:lnTo>
                    <a:pt x="849757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940" y="1100987"/>
            <a:ext cx="8325484" cy="8248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20" dirty="0">
                <a:latin typeface="Calibri"/>
                <a:cs typeface="Calibri"/>
              </a:rPr>
              <a:t>Validating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format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postal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</a:p>
          <a:p>
            <a:pPr marL="5175250">
              <a:lnSpc>
                <a:spcPct val="100000"/>
              </a:lnSpc>
              <a:spcBef>
                <a:spcPts val="53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Postal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optional field,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8997" y="1899920"/>
            <a:ext cx="3065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user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enters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something,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it’s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valid postal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997" y="2448559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6235" y="4079744"/>
            <a:ext cx="7087870" cy="1873885"/>
            <a:chOff x="396235" y="4079744"/>
            <a:chExt cx="7087870" cy="1873885"/>
          </a:xfrm>
        </p:grpSpPr>
        <p:sp>
          <p:nvSpPr>
            <p:cNvPr id="14" name="object 14"/>
            <p:cNvSpPr/>
            <p:nvPr/>
          </p:nvSpPr>
          <p:spPr>
            <a:xfrm>
              <a:off x="396235" y="4079744"/>
              <a:ext cx="7087371" cy="18737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" y="4140708"/>
              <a:ext cx="6967855" cy="1754505"/>
            </a:xfrm>
            <a:custGeom>
              <a:avLst/>
              <a:gdLst/>
              <a:ahLst/>
              <a:cxnLst/>
              <a:rect l="l" t="t" r="r" b="b"/>
              <a:pathLst>
                <a:path w="6967855" h="1754504">
                  <a:moveTo>
                    <a:pt x="0" y="1754124"/>
                  </a:moveTo>
                  <a:lnTo>
                    <a:pt x="6967728" y="1754124"/>
                  </a:lnTo>
                  <a:lnTo>
                    <a:pt x="6967728" y="0"/>
                  </a:lnTo>
                  <a:lnTo>
                    <a:pt x="0" y="0"/>
                  </a:lnTo>
                  <a:lnTo>
                    <a:pt x="0" y="1754124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5940" y="4159377"/>
            <a:ext cx="407225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dirty="0">
                <a:latin typeface="Calibri"/>
                <a:cs typeface="Calibri"/>
              </a:rPr>
              <a:t>email 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$("[name=email]").val();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 (email === "")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+= </a:t>
            </a:r>
            <a:r>
              <a:rPr sz="1800" dirty="0">
                <a:latin typeface="Calibri"/>
                <a:cs typeface="Calibri"/>
              </a:rPr>
              <a:t>"- </a:t>
            </a:r>
            <a:r>
              <a:rPr sz="1800" spc="-5" dirty="0">
                <a:latin typeface="Calibri"/>
                <a:cs typeface="Calibri"/>
              </a:rPr>
              <a:t>Email 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required.&lt;br/&gt;";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4982717"/>
            <a:ext cx="67233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} else </a:t>
            </a:r>
            <a:r>
              <a:rPr sz="1800" spc="-5" dirty="0">
                <a:latin typeface="Calibri"/>
                <a:cs typeface="Calibri"/>
              </a:rPr>
              <a:t>if ((/^(\w+[\-\.])*\w+@(\w+\.)+[A-Za-z]+$/).test(email) </a:t>
            </a:r>
            <a:r>
              <a:rPr sz="1800" dirty="0">
                <a:latin typeface="Calibri"/>
                <a:cs typeface="Calibri"/>
              </a:rPr>
              <a:t>=== </a:t>
            </a:r>
            <a:r>
              <a:rPr sz="1800" spc="-5" dirty="0">
                <a:latin typeface="Calibri"/>
                <a:cs typeface="Calibri"/>
              </a:rPr>
              <a:t>false)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5" dirty="0">
                <a:latin typeface="Calibri"/>
                <a:cs typeface="Calibri"/>
              </a:rPr>
              <a:t>message += </a:t>
            </a:r>
            <a:r>
              <a:rPr sz="1800" dirty="0">
                <a:latin typeface="Calibri"/>
                <a:cs typeface="Calibri"/>
              </a:rPr>
              <a:t>"- </a:t>
            </a: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must </a:t>
            </a:r>
            <a:r>
              <a:rPr sz="1800" spc="-10" dirty="0">
                <a:latin typeface="Calibri"/>
                <a:cs typeface="Calibri"/>
              </a:rPr>
              <a:t>enter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valid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email.&lt;br/&gt;";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50359" y="3803903"/>
            <a:ext cx="4277360" cy="1196340"/>
            <a:chOff x="4650359" y="3803903"/>
            <a:chExt cx="4277360" cy="1196340"/>
          </a:xfrm>
        </p:grpSpPr>
        <p:sp>
          <p:nvSpPr>
            <p:cNvPr id="19" name="object 19"/>
            <p:cNvSpPr/>
            <p:nvPr/>
          </p:nvSpPr>
          <p:spPr>
            <a:xfrm>
              <a:off x="4663313" y="3816857"/>
              <a:ext cx="4251325" cy="1170940"/>
            </a:xfrm>
            <a:custGeom>
              <a:avLst/>
              <a:gdLst/>
              <a:ahLst/>
              <a:cxnLst/>
              <a:rect l="l" t="t" r="r" b="b"/>
              <a:pathLst>
                <a:path w="4251325" h="1170939">
                  <a:moveTo>
                    <a:pt x="4251325" y="0"/>
                  </a:moveTo>
                  <a:lnTo>
                    <a:pt x="849757" y="0"/>
                  </a:lnTo>
                  <a:lnTo>
                    <a:pt x="849757" y="682752"/>
                  </a:lnTo>
                  <a:lnTo>
                    <a:pt x="0" y="898525"/>
                  </a:lnTo>
                  <a:lnTo>
                    <a:pt x="849757" y="975360"/>
                  </a:lnTo>
                  <a:lnTo>
                    <a:pt x="849757" y="1170432"/>
                  </a:lnTo>
                  <a:lnTo>
                    <a:pt x="4251325" y="1170432"/>
                  </a:lnTo>
                  <a:lnTo>
                    <a:pt x="42513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63313" y="3816857"/>
              <a:ext cx="4251325" cy="1170940"/>
            </a:xfrm>
            <a:custGeom>
              <a:avLst/>
              <a:gdLst/>
              <a:ahLst/>
              <a:cxnLst/>
              <a:rect l="l" t="t" r="r" b="b"/>
              <a:pathLst>
                <a:path w="4251325" h="1170939">
                  <a:moveTo>
                    <a:pt x="849757" y="0"/>
                  </a:moveTo>
                  <a:lnTo>
                    <a:pt x="1416685" y="0"/>
                  </a:lnTo>
                  <a:lnTo>
                    <a:pt x="2267077" y="0"/>
                  </a:lnTo>
                  <a:lnTo>
                    <a:pt x="4251325" y="0"/>
                  </a:lnTo>
                  <a:lnTo>
                    <a:pt x="4251325" y="682752"/>
                  </a:lnTo>
                  <a:lnTo>
                    <a:pt x="4251325" y="975360"/>
                  </a:lnTo>
                  <a:lnTo>
                    <a:pt x="4251325" y="1170432"/>
                  </a:lnTo>
                  <a:lnTo>
                    <a:pt x="2267077" y="1170432"/>
                  </a:lnTo>
                  <a:lnTo>
                    <a:pt x="1416685" y="1170432"/>
                  </a:lnTo>
                  <a:lnTo>
                    <a:pt x="849757" y="1170432"/>
                  </a:lnTo>
                  <a:lnTo>
                    <a:pt x="849757" y="975360"/>
                  </a:lnTo>
                  <a:lnTo>
                    <a:pt x="0" y="898525"/>
                  </a:lnTo>
                  <a:lnTo>
                    <a:pt x="849757" y="682752"/>
                  </a:lnTo>
                  <a:lnTo>
                    <a:pt x="849757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92317" y="4099941"/>
            <a:ext cx="305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validations are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needed: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checking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empty field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2317" y="4648580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469" y="284480"/>
            <a:ext cx="62109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3d and e -</a:t>
            </a:r>
            <a:r>
              <a:rPr spc="-1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191590"/>
            <a:ext cx="7548880" cy="543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Validating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format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passwords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spc="-15" dirty="0">
                <a:latin typeface="Calibri"/>
                <a:cs typeface="Calibri"/>
              </a:rPr>
              <a:t>“password”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“verify </a:t>
            </a:r>
            <a:r>
              <a:rPr sz="2400" spc="-15" dirty="0">
                <a:latin typeface="Calibri"/>
                <a:cs typeface="Calibri"/>
              </a:rPr>
              <a:t>password” </a:t>
            </a:r>
            <a:r>
              <a:rPr sz="2400" spc="-5" dirty="0">
                <a:latin typeface="Calibri"/>
                <a:cs typeface="Calibri"/>
              </a:rPr>
              <a:t>fields </a:t>
            </a:r>
            <a:r>
              <a:rPr sz="2400" spc="-10" dirty="0">
                <a:latin typeface="Calibri"/>
                <a:cs typeface="Calibri"/>
              </a:rPr>
              <a:t>must match</a:t>
            </a:r>
            <a:endParaRPr sz="2400" dirty="0">
              <a:latin typeface="Calibri"/>
              <a:cs typeface="Calibri"/>
            </a:endParaRPr>
          </a:p>
          <a:p>
            <a:pPr marL="462915" marR="3098800">
              <a:lnSpc>
                <a:spcPct val="100000"/>
              </a:lnSpc>
              <a:spcBef>
                <a:spcPts val="810"/>
              </a:spcBef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15" dirty="0">
                <a:latin typeface="Calibri"/>
                <a:cs typeface="Calibri"/>
              </a:rPr>
              <a:t>password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10" dirty="0">
                <a:latin typeface="Calibri"/>
                <a:cs typeface="Calibri"/>
              </a:rPr>
              <a:t>$("[name=pwd]").val(); 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(password </a:t>
            </a:r>
            <a:r>
              <a:rPr sz="2000" spc="-5" dirty="0">
                <a:latin typeface="Calibri"/>
                <a:cs typeface="Calibri"/>
              </a:rPr>
              <a:t>=== </a:t>
            </a:r>
            <a:r>
              <a:rPr sz="2000" dirty="0">
                <a:latin typeface="Calibri"/>
                <a:cs typeface="Calibri"/>
              </a:rPr>
              <a:t>"")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6915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message += </a:t>
            </a:r>
            <a:r>
              <a:rPr sz="2000" dirty="0">
                <a:latin typeface="Calibri"/>
                <a:cs typeface="Calibri"/>
              </a:rPr>
              <a:t>"- </a:t>
            </a:r>
            <a:r>
              <a:rPr sz="2000" spc="-20" dirty="0">
                <a:latin typeface="Calibri"/>
                <a:cs typeface="Calibri"/>
              </a:rPr>
              <a:t>Password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required.&lt;br/&gt;";</a:t>
            </a:r>
            <a:endParaRPr sz="2000" dirty="0">
              <a:latin typeface="Calibri"/>
              <a:cs typeface="Calibri"/>
            </a:endParaRPr>
          </a:p>
          <a:p>
            <a:pPr marL="691515" marR="1214120" indent="-228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 </a:t>
            </a:r>
            <a:r>
              <a:rPr sz="2000" spc="-5" dirty="0">
                <a:latin typeface="Calibri"/>
                <a:cs typeface="Calibri"/>
              </a:rPr>
              <a:t>else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((/^[A-Za-z\d]{6,8}$/).test(password) === </a:t>
            </a:r>
            <a:r>
              <a:rPr sz="2000" spc="-10" dirty="0">
                <a:latin typeface="Calibri"/>
                <a:cs typeface="Calibri"/>
              </a:rPr>
              <a:t>false) </a:t>
            </a:r>
            <a:r>
              <a:rPr sz="2000" dirty="0">
                <a:latin typeface="Calibri"/>
                <a:cs typeface="Calibri"/>
              </a:rPr>
              <a:t>{  </a:t>
            </a:r>
            <a:r>
              <a:rPr sz="2000" spc="-5" dirty="0">
                <a:latin typeface="Calibri"/>
                <a:cs typeface="Calibri"/>
              </a:rPr>
              <a:t>message += </a:t>
            </a:r>
            <a:r>
              <a:rPr sz="2000" dirty="0">
                <a:latin typeface="Calibri"/>
                <a:cs typeface="Calibri"/>
              </a:rPr>
              <a:t>"- </a:t>
            </a:r>
            <a:r>
              <a:rPr sz="2000" spc="-50" dirty="0">
                <a:latin typeface="Calibri"/>
                <a:cs typeface="Calibri"/>
              </a:rPr>
              <a:t>You </a:t>
            </a:r>
            <a:r>
              <a:rPr sz="2000" spc="-10" dirty="0">
                <a:latin typeface="Calibri"/>
                <a:cs typeface="Calibri"/>
              </a:rPr>
              <a:t>must enter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valid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password.&lt;br/&gt;";</a:t>
            </a:r>
            <a:endParaRPr sz="2000" dirty="0">
              <a:latin typeface="Calibri"/>
              <a:cs typeface="Calibri"/>
            </a:endParaRPr>
          </a:p>
          <a:p>
            <a:pPr marL="46291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462915" marR="194691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15" dirty="0">
                <a:latin typeface="Calibri"/>
                <a:cs typeface="Calibri"/>
              </a:rPr>
              <a:t>verifyPassword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$("[name=verifypwd]").val(); 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(verifyPassword </a:t>
            </a:r>
            <a:r>
              <a:rPr sz="2000" spc="-5" dirty="0">
                <a:latin typeface="Calibri"/>
                <a:cs typeface="Calibri"/>
              </a:rPr>
              <a:t>=== </a:t>
            </a:r>
            <a:r>
              <a:rPr sz="2000" dirty="0">
                <a:latin typeface="Calibri"/>
                <a:cs typeface="Calibri"/>
              </a:rPr>
              <a:t>"")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6915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message += </a:t>
            </a:r>
            <a:r>
              <a:rPr sz="2000" dirty="0">
                <a:latin typeface="Calibri"/>
                <a:cs typeface="Calibri"/>
              </a:rPr>
              <a:t>"- </a:t>
            </a:r>
            <a:r>
              <a:rPr sz="2000" spc="-5" dirty="0">
                <a:latin typeface="Calibri"/>
                <a:cs typeface="Calibri"/>
              </a:rPr>
              <a:t>Confirm </a:t>
            </a:r>
            <a:r>
              <a:rPr sz="2000" spc="-15" dirty="0">
                <a:latin typeface="Calibri"/>
                <a:cs typeface="Calibri"/>
              </a:rPr>
              <a:t>password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required.&lt;br/&gt;";</a:t>
            </a:r>
            <a:endParaRPr sz="2000" dirty="0">
              <a:latin typeface="Calibri"/>
              <a:cs typeface="Calibri"/>
            </a:endParaRPr>
          </a:p>
          <a:p>
            <a:pPr marL="691515" marR="890269" indent="-228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 </a:t>
            </a:r>
            <a:r>
              <a:rPr sz="2000" spc="-5" dirty="0">
                <a:latin typeface="Calibri"/>
                <a:cs typeface="Calibri"/>
              </a:rPr>
              <a:t>else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(password </a:t>
            </a:r>
            <a:r>
              <a:rPr sz="2000" spc="-5" dirty="0">
                <a:latin typeface="Calibri"/>
                <a:cs typeface="Calibri"/>
              </a:rPr>
              <a:t>!== </a:t>
            </a:r>
            <a:r>
              <a:rPr sz="2000" dirty="0">
                <a:latin typeface="Calibri"/>
                <a:cs typeface="Calibri"/>
              </a:rPr>
              <a:t>"" &amp;&amp; </a:t>
            </a:r>
            <a:r>
              <a:rPr sz="2000" spc="-15" dirty="0">
                <a:latin typeface="Calibri"/>
                <a:cs typeface="Calibri"/>
              </a:rPr>
              <a:t>password </a:t>
            </a:r>
            <a:r>
              <a:rPr sz="2000" spc="-5" dirty="0">
                <a:latin typeface="Calibri"/>
                <a:cs typeface="Calibri"/>
              </a:rPr>
              <a:t>!== </a:t>
            </a:r>
            <a:r>
              <a:rPr sz="2000" spc="-10" dirty="0">
                <a:latin typeface="Calibri"/>
                <a:cs typeface="Calibri"/>
              </a:rPr>
              <a:t>verifyPassword) </a:t>
            </a:r>
            <a:r>
              <a:rPr sz="2000" dirty="0">
                <a:latin typeface="Calibri"/>
                <a:cs typeface="Calibri"/>
              </a:rPr>
              <a:t>{  </a:t>
            </a:r>
            <a:r>
              <a:rPr sz="2000" spc="-5" dirty="0">
                <a:latin typeface="Calibri"/>
                <a:cs typeface="Calibri"/>
              </a:rPr>
              <a:t>message += </a:t>
            </a:r>
            <a:r>
              <a:rPr sz="2000" dirty="0">
                <a:latin typeface="Calibri"/>
                <a:cs typeface="Calibri"/>
              </a:rPr>
              <a:t>"- </a:t>
            </a:r>
            <a:r>
              <a:rPr sz="2000" spc="-15" dirty="0">
                <a:latin typeface="Calibri"/>
                <a:cs typeface="Calibri"/>
              </a:rPr>
              <a:t>Passwords </a:t>
            </a:r>
            <a:r>
              <a:rPr sz="2000" spc="-5" dirty="0">
                <a:latin typeface="Calibri"/>
                <a:cs typeface="Calibri"/>
              </a:rPr>
              <a:t>do not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match.&lt;br/&gt;";</a:t>
            </a:r>
            <a:endParaRPr sz="2000" dirty="0">
              <a:latin typeface="Calibri"/>
              <a:cs typeface="Calibri"/>
            </a:endParaRPr>
          </a:p>
          <a:p>
            <a:pPr marL="6915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$("[name=pwd]").val("");</a:t>
            </a:r>
            <a:endParaRPr sz="2000" dirty="0">
              <a:latin typeface="Calibri"/>
              <a:cs typeface="Calibri"/>
            </a:endParaRPr>
          </a:p>
          <a:p>
            <a:pPr marL="6915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$("[name=verifypwd]").val("");</a:t>
            </a:r>
            <a:endParaRPr sz="2000" dirty="0">
              <a:latin typeface="Calibri"/>
              <a:cs typeface="Calibri"/>
            </a:endParaRPr>
          </a:p>
          <a:p>
            <a:pPr marL="46291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262" y="469773"/>
            <a:ext cx="825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41665" algn="l"/>
              </a:tabLst>
            </a:pPr>
            <a:r>
              <a:rPr sz="4000" u="heavy" spc="-195" dirty="0">
                <a:uFill>
                  <a:solidFill>
                    <a:srgbClr val="94B3D6"/>
                  </a:solidFill>
                </a:uFill>
              </a:rPr>
              <a:t> </a:t>
            </a:r>
            <a:r>
              <a:rPr sz="4000" u="heavy" spc="-15" dirty="0">
                <a:uFill>
                  <a:solidFill>
                    <a:srgbClr val="94B3D6"/>
                  </a:solidFill>
                </a:uFill>
              </a:rPr>
              <a:t>What </a:t>
            </a:r>
            <a:r>
              <a:rPr sz="4000" u="heavy" spc="-20" dirty="0">
                <a:uFill>
                  <a:solidFill>
                    <a:srgbClr val="94B3D6"/>
                  </a:solidFill>
                </a:uFill>
              </a:rPr>
              <a:t>you </a:t>
            </a:r>
            <a:r>
              <a:rPr sz="4000" u="heavy" spc="-10" dirty="0">
                <a:uFill>
                  <a:solidFill>
                    <a:srgbClr val="94B3D6"/>
                  </a:solidFill>
                </a:uFill>
              </a:rPr>
              <a:t>learnt</a:t>
            </a:r>
            <a:r>
              <a:rPr sz="4000" u="heavy" spc="-35" dirty="0">
                <a:uFill>
                  <a:solidFill>
                    <a:srgbClr val="94B3D6"/>
                  </a:solidFill>
                </a:uFill>
              </a:rPr>
              <a:t> </a:t>
            </a:r>
            <a:r>
              <a:rPr sz="4000" u="heavy" spc="-25" dirty="0">
                <a:uFill>
                  <a:solidFill>
                    <a:srgbClr val="94B3D6"/>
                  </a:solidFill>
                </a:uFill>
              </a:rPr>
              <a:t>today	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482978"/>
            <a:ext cx="7922895" cy="452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Demonstrate understanding </a:t>
            </a:r>
            <a:r>
              <a:rPr sz="3000" spc="-5" dirty="0">
                <a:latin typeface="Calibri"/>
                <a:cs typeface="Calibri"/>
              </a:rPr>
              <a:t>of Document Object  </a:t>
            </a:r>
            <a:r>
              <a:rPr sz="3000" dirty="0">
                <a:latin typeface="Calibri"/>
                <a:cs typeface="Calibri"/>
              </a:rPr>
              <a:t>Model (DOM) </a:t>
            </a:r>
            <a:r>
              <a:rPr sz="3000" spc="-5" dirty="0">
                <a:latin typeface="Calibri"/>
                <a:cs typeface="Calibri"/>
              </a:rPr>
              <a:t>manipulation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HTML and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CSS</a:t>
            </a:r>
            <a:endParaRPr sz="30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Identify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various </a:t>
            </a:r>
            <a:r>
              <a:rPr sz="3000" dirty="0">
                <a:latin typeface="Calibri"/>
                <a:cs typeface="Calibri"/>
              </a:rPr>
              <a:t>HTML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events</a:t>
            </a:r>
            <a:endParaRPr sz="3000" dirty="0">
              <a:latin typeface="Calibri"/>
              <a:cs typeface="Calibri"/>
            </a:endParaRPr>
          </a:p>
          <a:p>
            <a:pPr marL="527050" marR="375920" indent="-514350">
              <a:lnSpc>
                <a:spcPct val="100000"/>
              </a:lnSpc>
              <a:spcBef>
                <a:spcPts val="72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Differentiate </a:t>
            </a:r>
            <a:r>
              <a:rPr sz="3000" spc="-15" dirty="0">
                <a:latin typeface="Calibri"/>
                <a:cs typeface="Calibri"/>
              </a:rPr>
              <a:t>event </a:t>
            </a:r>
            <a:r>
              <a:rPr sz="3000" spc="-10" dirty="0">
                <a:latin typeface="Calibri"/>
                <a:cs typeface="Calibri"/>
              </a:rPr>
              <a:t>handling </a:t>
            </a:r>
            <a:r>
              <a:rPr sz="3000" spc="-5" dirty="0">
                <a:latin typeface="Calibri"/>
                <a:cs typeface="Calibri"/>
              </a:rPr>
              <a:t>using </a:t>
            </a:r>
            <a:r>
              <a:rPr sz="3000" dirty="0">
                <a:latin typeface="Calibri"/>
                <a:cs typeface="Calibri"/>
              </a:rPr>
              <a:t>HTML </a:t>
            </a:r>
            <a:r>
              <a:rPr sz="3000" spc="-15" dirty="0">
                <a:latin typeface="Calibri"/>
                <a:cs typeface="Calibri"/>
              </a:rPr>
              <a:t>event  attributes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JQuery</a:t>
            </a:r>
          </a:p>
          <a:p>
            <a:pPr marL="527050" indent="-514350">
              <a:lnSpc>
                <a:spcPct val="100000"/>
              </a:lnSpc>
              <a:spcBef>
                <a:spcPts val="72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Add </a:t>
            </a:r>
            <a:r>
              <a:rPr sz="3000" spc="-15" dirty="0">
                <a:latin typeface="Calibri"/>
                <a:cs typeface="Calibri"/>
              </a:rPr>
              <a:t>event </a:t>
            </a:r>
            <a:r>
              <a:rPr sz="3000" spc="-5" dirty="0">
                <a:latin typeface="Calibri"/>
                <a:cs typeface="Calibri"/>
              </a:rPr>
              <a:t>using </a:t>
            </a:r>
            <a:r>
              <a:rPr sz="3000" dirty="0">
                <a:latin typeface="Calibri"/>
                <a:cs typeface="Calibri"/>
              </a:rPr>
              <a:t>HTML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DOM</a:t>
            </a:r>
          </a:p>
          <a:p>
            <a:pPr marL="527050" marR="55244" indent="-514350">
              <a:lnSpc>
                <a:spcPct val="100000"/>
              </a:lnSpc>
              <a:spcBef>
                <a:spcPts val="72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Build </a:t>
            </a:r>
            <a:r>
              <a:rPr sz="3000" spc="-10" dirty="0">
                <a:latin typeface="Calibri"/>
                <a:cs typeface="Calibri"/>
              </a:rPr>
              <a:t>regular expression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test </a:t>
            </a:r>
            <a:r>
              <a:rPr sz="3000" spc="-5" dirty="0">
                <a:latin typeface="Calibri"/>
                <a:cs typeface="Calibri"/>
              </a:rPr>
              <a:t>using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offline  tool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326" y="284480"/>
            <a:ext cx="3163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</a:t>
            </a:r>
            <a:r>
              <a:rPr spc="-80" dirty="0"/>
              <a:t> </a:t>
            </a:r>
            <a:r>
              <a:rPr spc="-35" dirty="0"/>
              <a:t>Events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3493"/>
              </p:ext>
            </p:extLst>
          </p:nvPr>
        </p:nvGraphicFramePr>
        <p:xfrm>
          <a:off x="0" y="1371600"/>
          <a:ext cx="9143999" cy="4007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549"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b="1" spc="-10" dirty="0"/>
                        <a:t>Method </a:t>
                      </a:r>
                      <a:r>
                        <a:rPr sz="1600" b="1" spc="-5" dirty="0"/>
                        <a:t>/</a:t>
                      </a:r>
                      <a:r>
                        <a:rPr sz="1600" b="1" spc="25" dirty="0"/>
                        <a:t> </a:t>
                      </a:r>
                      <a:r>
                        <a:rPr sz="1600" b="1" spc="-10" dirty="0"/>
                        <a:t>Property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b="1" spc="-5" dirty="0"/>
                        <a:t>Description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68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5" dirty="0"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blur()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5" dirty="0"/>
                        <a:t>An element loses</a:t>
                      </a:r>
                      <a:r>
                        <a:rPr sz="2000" spc="15" dirty="0"/>
                        <a:t> </a:t>
                      </a:r>
                      <a:r>
                        <a:rPr sz="2000" spc="-15" dirty="0"/>
                        <a:t>focus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4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change()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5" dirty="0"/>
                        <a:t>The </a:t>
                      </a:r>
                      <a:r>
                        <a:rPr sz="2000" spc="-15" dirty="0"/>
                        <a:t>content </a:t>
                      </a:r>
                      <a:r>
                        <a:rPr sz="2000" spc="-5" dirty="0"/>
                        <a:t>of a field</a:t>
                      </a:r>
                      <a:r>
                        <a:rPr sz="2000" spc="5" dirty="0"/>
                        <a:t> </a:t>
                      </a:r>
                      <a:r>
                        <a:rPr sz="2000" spc="-5" dirty="0"/>
                        <a:t>changes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5" dirty="0"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click()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-5" dirty="0"/>
                        <a:t>Mouse clicks an</a:t>
                      </a:r>
                      <a:r>
                        <a:rPr sz="2000" spc="-20" dirty="0"/>
                        <a:t> </a:t>
                      </a:r>
                      <a:r>
                        <a:rPr sz="2000" spc="-10" dirty="0"/>
                        <a:t>object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68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focus()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5" dirty="0"/>
                        <a:t>An element </a:t>
                      </a:r>
                      <a:r>
                        <a:rPr sz="2000" spc="-10" dirty="0"/>
                        <a:t>gets</a:t>
                      </a:r>
                      <a:r>
                        <a:rPr sz="2000" spc="10" dirty="0"/>
                        <a:t> </a:t>
                      </a:r>
                      <a:r>
                        <a:rPr sz="2000" spc="-15" dirty="0"/>
                        <a:t>focus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hover()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-5" dirty="0"/>
                        <a:t>The </a:t>
                      </a:r>
                      <a:r>
                        <a:rPr sz="2000" spc="-10" dirty="0"/>
                        <a:t>mouse </a:t>
                      </a:r>
                      <a:r>
                        <a:rPr sz="2000" spc="-5" dirty="0"/>
                        <a:t>is </a:t>
                      </a:r>
                      <a:r>
                        <a:rPr sz="2000" spc="-10" dirty="0"/>
                        <a:t>moved over </a:t>
                      </a:r>
                      <a:r>
                        <a:rPr sz="2000" spc="-5" dirty="0"/>
                        <a:t>an</a:t>
                      </a:r>
                      <a:r>
                        <a:rPr sz="2000" spc="85" dirty="0"/>
                        <a:t> </a:t>
                      </a:r>
                      <a:r>
                        <a:rPr sz="2000" spc="-10" dirty="0"/>
                        <a:t>element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54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submit()</a:t>
                      </a:r>
                      <a:endParaRPr sz="160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44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spc="-5" dirty="0"/>
                        <a:t>The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submit button </a:t>
                      </a:r>
                      <a:r>
                        <a:rPr sz="2000" spc="-5" dirty="0">
                          <a:highlight>
                            <a:srgbClr val="FFFF00"/>
                          </a:highlight>
                        </a:rPr>
                        <a:t>is</a:t>
                      </a:r>
                      <a:r>
                        <a:rPr sz="20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clicked</a:t>
                      </a:r>
                      <a:endParaRPr sz="20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14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ready()</a:t>
                      </a:r>
                      <a:endParaRPr sz="16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marR="163195">
                        <a:lnSpc>
                          <a:spcPct val="114999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highlight>
                            <a:srgbClr val="FFFF00"/>
                          </a:highlight>
                        </a:rPr>
                        <a:t>Specifies a function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to </a:t>
                      </a:r>
                      <a:r>
                        <a:rPr sz="2000" spc="-15" dirty="0">
                          <a:highlight>
                            <a:srgbClr val="FFFF00"/>
                          </a:highlight>
                        </a:rPr>
                        <a:t>execute </a:t>
                      </a:r>
                      <a:r>
                        <a:rPr sz="2000" spc="-5" dirty="0">
                          <a:highlight>
                            <a:srgbClr val="FFFF00"/>
                          </a:highlight>
                        </a:rPr>
                        <a:t>when the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DOM  </a:t>
                      </a:r>
                      <a:r>
                        <a:rPr sz="2000" spc="-5" dirty="0">
                          <a:highlight>
                            <a:srgbClr val="FFFF00"/>
                          </a:highlight>
                        </a:rPr>
                        <a:t>is fully</a:t>
                      </a:r>
                      <a:r>
                        <a:rPr sz="2000" spc="-35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loaded</a:t>
                      </a:r>
                      <a:endParaRPr sz="20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0358" y="5431332"/>
            <a:ext cx="544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  <a:hlinkClick r:id="rId8"/>
              </a:rPr>
              <a:t>http://www.w3schools.com/jquery/jquery_ref_events.asp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45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6 </a:t>
            </a:r>
            <a:r>
              <a:rPr dirty="0"/>
              <a:t>jQuery</a:t>
            </a:r>
            <a:r>
              <a:rPr spc="-75" dirty="0"/>
              <a:t> </a:t>
            </a:r>
            <a:r>
              <a:rPr spc="-45" dirty="0"/>
              <a:t>Effects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08245"/>
              </p:ext>
            </p:extLst>
          </p:nvPr>
        </p:nvGraphicFramePr>
        <p:xfrm>
          <a:off x="0" y="1508505"/>
          <a:ext cx="9144000" cy="3712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/>
                        <a:t>Method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/>
                        <a:t>Description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51"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2"/>
                        </a:rPr>
                        <a:t>fadeIn()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-15" dirty="0">
                          <a:highlight>
                            <a:srgbClr val="FFFF00"/>
                          </a:highlight>
                        </a:rPr>
                        <a:t>Fades </a:t>
                      </a:r>
                      <a:r>
                        <a:rPr sz="2000" spc="-5" dirty="0">
                          <a:highlight>
                            <a:srgbClr val="FFFF00"/>
                          </a:highlight>
                        </a:rPr>
                        <a:t>in t</a:t>
                      </a:r>
                      <a:r>
                        <a:rPr sz="2000" spc="-5" dirty="0"/>
                        <a:t>he </a:t>
                      </a:r>
                      <a:r>
                        <a:rPr sz="2000" spc="-10" dirty="0"/>
                        <a:t>selected</a:t>
                      </a:r>
                      <a:r>
                        <a:rPr sz="2000" spc="25" dirty="0"/>
                        <a:t> </a:t>
                      </a:r>
                      <a:r>
                        <a:rPr sz="2000" spc="-5" dirty="0"/>
                        <a:t>elements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3"/>
                        </a:rPr>
                        <a:t>fadeOut()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-15" dirty="0">
                          <a:highlight>
                            <a:srgbClr val="FFFF00"/>
                          </a:highlight>
                        </a:rPr>
                        <a:t>Fades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out </a:t>
                      </a:r>
                      <a:r>
                        <a:rPr sz="2000" spc="-5" dirty="0"/>
                        <a:t>the </a:t>
                      </a:r>
                      <a:r>
                        <a:rPr sz="2000" spc="-10" dirty="0"/>
                        <a:t>selected</a:t>
                      </a:r>
                      <a:r>
                        <a:rPr sz="2000" spc="45" dirty="0"/>
                        <a:t> </a:t>
                      </a:r>
                      <a:r>
                        <a:rPr sz="2000" spc="-5" dirty="0"/>
                        <a:t>elements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51"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20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4"/>
                        </a:rPr>
                        <a:t>fadeToggle()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-25" dirty="0">
                          <a:highlight>
                            <a:srgbClr val="FFFF00"/>
                          </a:highlight>
                        </a:rPr>
                        <a:t>Toggles</a:t>
                      </a:r>
                      <a:r>
                        <a:rPr sz="2000" spc="-25" dirty="0"/>
                        <a:t> </a:t>
                      </a:r>
                      <a:r>
                        <a:rPr sz="2000" spc="-10" dirty="0"/>
                        <a:t>between </a:t>
                      </a:r>
                      <a:r>
                        <a:rPr sz="2000" spc="-5" dirty="0">
                          <a:highlight>
                            <a:srgbClr val="FFFF00"/>
                          </a:highlight>
                        </a:rPr>
                        <a:t>the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fadeIn() </a:t>
                      </a:r>
                      <a:r>
                        <a:rPr sz="2000" spc="-5" dirty="0">
                          <a:highlight>
                            <a:srgbClr val="FFFF00"/>
                          </a:highlight>
                        </a:rPr>
                        <a:t>and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fadeOut()</a:t>
                      </a:r>
                      <a:r>
                        <a:rPr sz="2000" spc="8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sz="2000" spc="-10" dirty="0"/>
                        <a:t>methods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351"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5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5"/>
                        </a:rPr>
                        <a:t>hide()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-5" dirty="0"/>
                        <a:t>Hides the </a:t>
                      </a:r>
                      <a:r>
                        <a:rPr sz="2000" spc="-10" dirty="0"/>
                        <a:t>selected</a:t>
                      </a:r>
                      <a:r>
                        <a:rPr sz="2000" spc="15" dirty="0"/>
                        <a:t> </a:t>
                      </a:r>
                      <a:r>
                        <a:rPr sz="2000" spc="-5" dirty="0"/>
                        <a:t>elements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heavy" spc="-5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6"/>
                        </a:rPr>
                        <a:t>show()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-10" dirty="0"/>
                        <a:t>Shows </a:t>
                      </a:r>
                      <a:r>
                        <a:rPr sz="2000" spc="-5" dirty="0"/>
                        <a:t>the selected</a:t>
                      </a:r>
                      <a:r>
                        <a:rPr sz="2000" spc="35" dirty="0"/>
                        <a:t> </a:t>
                      </a:r>
                      <a:r>
                        <a:rPr sz="2000" spc="-5" dirty="0"/>
                        <a:t>elements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toggle()</a:t>
                      </a:r>
                      <a:endParaRPr sz="16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44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spc="-25" dirty="0">
                          <a:highlight>
                            <a:srgbClr val="FFFF00"/>
                          </a:highlight>
                        </a:rPr>
                        <a:t>Toggles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between </a:t>
                      </a:r>
                      <a:r>
                        <a:rPr sz="2000" spc="-5" dirty="0">
                          <a:highlight>
                            <a:srgbClr val="FFFF00"/>
                          </a:highlight>
                        </a:rPr>
                        <a:t>the hide() and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show()</a:t>
                      </a:r>
                      <a:r>
                        <a:rPr sz="2000" spc="85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sz="2000" spc="-10" dirty="0">
                          <a:highlight>
                            <a:srgbClr val="FFFF00"/>
                          </a:highlight>
                        </a:rPr>
                        <a:t>methods</a:t>
                      </a:r>
                      <a:endParaRPr sz="20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2490" y="5472176"/>
            <a:ext cx="5454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  <a:hlinkClick r:id="rId8"/>
              </a:rPr>
              <a:t>http://www.w3schools.com/jquery/jquery_ref_effects.asp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438864" y="2586218"/>
            <a:ext cx="2707838" cy="139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0761"/>
            <a:ext cx="291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exercise1.html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644" y="1938527"/>
            <a:ext cx="7982711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545" y="284480"/>
            <a:ext cx="4231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1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33756" y="1225296"/>
            <a:ext cx="4948555" cy="5355590"/>
          </a:xfrm>
          <a:custGeom>
            <a:avLst/>
            <a:gdLst/>
            <a:ahLst/>
            <a:cxnLst/>
            <a:rect l="l" t="t" r="r" b="b"/>
            <a:pathLst>
              <a:path w="4948555" h="5355590">
                <a:moveTo>
                  <a:pt x="0" y="5355336"/>
                </a:moveTo>
                <a:lnTo>
                  <a:pt x="4948428" y="5355336"/>
                </a:lnTo>
                <a:lnTo>
                  <a:pt x="4948428" y="0"/>
                </a:lnTo>
                <a:lnTo>
                  <a:pt x="0" y="0"/>
                </a:lnTo>
                <a:lnTo>
                  <a:pt x="0" y="5355336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105" y="1242516"/>
            <a:ext cx="35464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$("#btn1").click(function()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$("#heading1").text("Hello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World");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105" y="2340355"/>
            <a:ext cx="3096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$("#magic").hover(function()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$(this).toggleClass("required");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105" y="3437890"/>
            <a:ext cx="271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$("#btn2").hover(function()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105" y="3712209"/>
            <a:ext cx="262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$(this).val("Hello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World");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105" y="4535551"/>
            <a:ext cx="2715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$("#btn3").hover(function()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$("#heading1").hide();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05" y="5632805"/>
            <a:ext cx="4491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$("#btn4").hover(function()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$("#magic").html("&lt;i </a:t>
            </a:r>
            <a:r>
              <a:rPr sz="1800" spc="-10" dirty="0">
                <a:latin typeface="Calibri"/>
                <a:cs typeface="Calibri"/>
              </a:rPr>
              <a:t>class='fa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fa-dove'&gt;&lt;/i&gt;");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96754" y="1993328"/>
            <a:ext cx="5203825" cy="791210"/>
            <a:chOff x="3496754" y="1993328"/>
            <a:chExt cx="5203825" cy="791210"/>
          </a:xfrm>
        </p:grpSpPr>
        <p:sp>
          <p:nvSpPr>
            <p:cNvPr id="11" name="object 11"/>
            <p:cNvSpPr/>
            <p:nvPr/>
          </p:nvSpPr>
          <p:spPr>
            <a:xfrm>
              <a:off x="3509771" y="2006346"/>
              <a:ext cx="5177790" cy="765175"/>
            </a:xfrm>
            <a:custGeom>
              <a:avLst/>
              <a:gdLst/>
              <a:ahLst/>
              <a:cxnLst/>
              <a:rect l="l" t="t" r="r" b="b"/>
              <a:pathLst>
                <a:path w="5177790" h="765175">
                  <a:moveTo>
                    <a:pt x="5050282" y="0"/>
                  </a:moveTo>
                  <a:lnTo>
                    <a:pt x="807974" y="0"/>
                  </a:lnTo>
                  <a:lnTo>
                    <a:pt x="758368" y="10029"/>
                  </a:lnTo>
                  <a:lnTo>
                    <a:pt x="717835" y="37369"/>
                  </a:lnTo>
                  <a:lnTo>
                    <a:pt x="690495" y="77902"/>
                  </a:lnTo>
                  <a:lnTo>
                    <a:pt x="680465" y="127507"/>
                  </a:lnTo>
                  <a:lnTo>
                    <a:pt x="680465" y="446277"/>
                  </a:lnTo>
                  <a:lnTo>
                    <a:pt x="0" y="580898"/>
                  </a:lnTo>
                  <a:lnTo>
                    <a:pt x="680465" y="637539"/>
                  </a:lnTo>
                  <a:lnTo>
                    <a:pt x="690495" y="687145"/>
                  </a:lnTo>
                  <a:lnTo>
                    <a:pt x="717835" y="727678"/>
                  </a:lnTo>
                  <a:lnTo>
                    <a:pt x="758368" y="755018"/>
                  </a:lnTo>
                  <a:lnTo>
                    <a:pt x="807974" y="765048"/>
                  </a:lnTo>
                  <a:lnTo>
                    <a:pt x="5050282" y="765048"/>
                  </a:lnTo>
                  <a:lnTo>
                    <a:pt x="5099887" y="755018"/>
                  </a:lnTo>
                  <a:lnTo>
                    <a:pt x="5140420" y="727678"/>
                  </a:lnTo>
                  <a:lnTo>
                    <a:pt x="5167760" y="687145"/>
                  </a:lnTo>
                  <a:lnTo>
                    <a:pt x="5177789" y="637539"/>
                  </a:lnTo>
                  <a:lnTo>
                    <a:pt x="5177789" y="127507"/>
                  </a:lnTo>
                  <a:lnTo>
                    <a:pt x="5167760" y="77902"/>
                  </a:lnTo>
                  <a:lnTo>
                    <a:pt x="5140420" y="37369"/>
                  </a:lnTo>
                  <a:lnTo>
                    <a:pt x="5099887" y="10029"/>
                  </a:lnTo>
                  <a:lnTo>
                    <a:pt x="505028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09771" y="2006346"/>
              <a:ext cx="5177790" cy="765175"/>
            </a:xfrm>
            <a:custGeom>
              <a:avLst/>
              <a:gdLst/>
              <a:ahLst/>
              <a:cxnLst/>
              <a:rect l="l" t="t" r="r" b="b"/>
              <a:pathLst>
                <a:path w="5177790" h="765175">
                  <a:moveTo>
                    <a:pt x="680465" y="127507"/>
                  </a:moveTo>
                  <a:lnTo>
                    <a:pt x="690495" y="77902"/>
                  </a:lnTo>
                  <a:lnTo>
                    <a:pt x="717835" y="37369"/>
                  </a:lnTo>
                  <a:lnTo>
                    <a:pt x="758368" y="10029"/>
                  </a:lnTo>
                  <a:lnTo>
                    <a:pt x="807974" y="0"/>
                  </a:lnTo>
                  <a:lnTo>
                    <a:pt x="1430019" y="0"/>
                  </a:lnTo>
                  <a:lnTo>
                    <a:pt x="2554351" y="0"/>
                  </a:lnTo>
                  <a:lnTo>
                    <a:pt x="5050282" y="0"/>
                  </a:lnTo>
                  <a:lnTo>
                    <a:pt x="5099887" y="10029"/>
                  </a:lnTo>
                  <a:lnTo>
                    <a:pt x="5140420" y="37369"/>
                  </a:lnTo>
                  <a:lnTo>
                    <a:pt x="5167760" y="77902"/>
                  </a:lnTo>
                  <a:lnTo>
                    <a:pt x="5177789" y="127507"/>
                  </a:lnTo>
                  <a:lnTo>
                    <a:pt x="5177789" y="446277"/>
                  </a:lnTo>
                  <a:lnTo>
                    <a:pt x="5177789" y="637539"/>
                  </a:lnTo>
                  <a:lnTo>
                    <a:pt x="5167760" y="687145"/>
                  </a:lnTo>
                  <a:lnTo>
                    <a:pt x="5140420" y="727678"/>
                  </a:lnTo>
                  <a:lnTo>
                    <a:pt x="5099887" y="755018"/>
                  </a:lnTo>
                  <a:lnTo>
                    <a:pt x="5050282" y="765048"/>
                  </a:lnTo>
                  <a:lnTo>
                    <a:pt x="2554351" y="765048"/>
                  </a:lnTo>
                  <a:lnTo>
                    <a:pt x="1430019" y="765048"/>
                  </a:lnTo>
                  <a:lnTo>
                    <a:pt x="807974" y="765048"/>
                  </a:lnTo>
                  <a:lnTo>
                    <a:pt x="758368" y="755018"/>
                  </a:lnTo>
                  <a:lnTo>
                    <a:pt x="717835" y="727678"/>
                  </a:lnTo>
                  <a:lnTo>
                    <a:pt x="690495" y="687145"/>
                  </a:lnTo>
                  <a:lnTo>
                    <a:pt x="680465" y="637539"/>
                  </a:lnTo>
                  <a:lnTo>
                    <a:pt x="0" y="580898"/>
                  </a:lnTo>
                  <a:lnTo>
                    <a:pt x="680465" y="446277"/>
                  </a:lnTo>
                  <a:lnTo>
                    <a:pt x="680465" y="12750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06570" y="2043811"/>
            <a:ext cx="40036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Change the colour of the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paragraph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“Point your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mouse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pointer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here!!!”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black to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(Use the style  class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“required”),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mouse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over the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text.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4692" y="3389312"/>
            <a:ext cx="5202555" cy="408940"/>
            <a:chOff x="3254692" y="3389312"/>
            <a:chExt cx="5202555" cy="408940"/>
          </a:xfrm>
        </p:grpSpPr>
        <p:sp>
          <p:nvSpPr>
            <p:cNvPr id="15" name="object 15"/>
            <p:cNvSpPr/>
            <p:nvPr/>
          </p:nvSpPr>
          <p:spPr>
            <a:xfrm>
              <a:off x="3267709" y="3402329"/>
              <a:ext cx="5176520" cy="382905"/>
            </a:xfrm>
            <a:custGeom>
              <a:avLst/>
              <a:gdLst/>
              <a:ahLst/>
              <a:cxnLst/>
              <a:rect l="l" t="t" r="r" b="b"/>
              <a:pathLst>
                <a:path w="5176520" h="382904">
                  <a:moveTo>
                    <a:pt x="5112258" y="0"/>
                  </a:moveTo>
                  <a:lnTo>
                    <a:pt x="743965" y="0"/>
                  </a:lnTo>
                  <a:lnTo>
                    <a:pt x="719163" y="5014"/>
                  </a:lnTo>
                  <a:lnTo>
                    <a:pt x="698896" y="18684"/>
                  </a:lnTo>
                  <a:lnTo>
                    <a:pt x="685226" y="38951"/>
                  </a:lnTo>
                  <a:lnTo>
                    <a:pt x="680212" y="63754"/>
                  </a:lnTo>
                  <a:lnTo>
                    <a:pt x="680212" y="223139"/>
                  </a:lnTo>
                  <a:lnTo>
                    <a:pt x="0" y="290449"/>
                  </a:lnTo>
                  <a:lnTo>
                    <a:pt x="680212" y="318770"/>
                  </a:lnTo>
                  <a:lnTo>
                    <a:pt x="685226" y="343572"/>
                  </a:lnTo>
                  <a:lnTo>
                    <a:pt x="698896" y="363839"/>
                  </a:lnTo>
                  <a:lnTo>
                    <a:pt x="719163" y="377509"/>
                  </a:lnTo>
                  <a:lnTo>
                    <a:pt x="743965" y="382524"/>
                  </a:lnTo>
                  <a:lnTo>
                    <a:pt x="5112258" y="382524"/>
                  </a:lnTo>
                  <a:lnTo>
                    <a:pt x="5137060" y="377509"/>
                  </a:lnTo>
                  <a:lnTo>
                    <a:pt x="5157327" y="363839"/>
                  </a:lnTo>
                  <a:lnTo>
                    <a:pt x="5170997" y="343572"/>
                  </a:lnTo>
                  <a:lnTo>
                    <a:pt x="5176012" y="318770"/>
                  </a:lnTo>
                  <a:lnTo>
                    <a:pt x="5176012" y="63754"/>
                  </a:lnTo>
                  <a:lnTo>
                    <a:pt x="5170997" y="38951"/>
                  </a:lnTo>
                  <a:lnTo>
                    <a:pt x="5157327" y="18684"/>
                  </a:lnTo>
                  <a:lnTo>
                    <a:pt x="5137060" y="5014"/>
                  </a:lnTo>
                  <a:lnTo>
                    <a:pt x="511225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7709" y="3402329"/>
              <a:ext cx="5176520" cy="382905"/>
            </a:xfrm>
            <a:custGeom>
              <a:avLst/>
              <a:gdLst/>
              <a:ahLst/>
              <a:cxnLst/>
              <a:rect l="l" t="t" r="r" b="b"/>
              <a:pathLst>
                <a:path w="5176520" h="382904">
                  <a:moveTo>
                    <a:pt x="680212" y="63754"/>
                  </a:moveTo>
                  <a:lnTo>
                    <a:pt x="685226" y="38951"/>
                  </a:lnTo>
                  <a:lnTo>
                    <a:pt x="698896" y="18684"/>
                  </a:lnTo>
                  <a:lnTo>
                    <a:pt x="719163" y="5014"/>
                  </a:lnTo>
                  <a:lnTo>
                    <a:pt x="743965" y="0"/>
                  </a:lnTo>
                  <a:lnTo>
                    <a:pt x="1429512" y="0"/>
                  </a:lnTo>
                  <a:lnTo>
                    <a:pt x="2553462" y="0"/>
                  </a:lnTo>
                  <a:lnTo>
                    <a:pt x="5112258" y="0"/>
                  </a:lnTo>
                  <a:lnTo>
                    <a:pt x="5137060" y="5014"/>
                  </a:lnTo>
                  <a:lnTo>
                    <a:pt x="5157327" y="18684"/>
                  </a:lnTo>
                  <a:lnTo>
                    <a:pt x="5170997" y="38951"/>
                  </a:lnTo>
                  <a:lnTo>
                    <a:pt x="5176012" y="63754"/>
                  </a:lnTo>
                  <a:lnTo>
                    <a:pt x="5176012" y="223139"/>
                  </a:lnTo>
                  <a:lnTo>
                    <a:pt x="5176012" y="318770"/>
                  </a:lnTo>
                  <a:lnTo>
                    <a:pt x="5170997" y="343572"/>
                  </a:lnTo>
                  <a:lnTo>
                    <a:pt x="5157327" y="363839"/>
                  </a:lnTo>
                  <a:lnTo>
                    <a:pt x="5137060" y="377509"/>
                  </a:lnTo>
                  <a:lnTo>
                    <a:pt x="5112258" y="382524"/>
                  </a:lnTo>
                  <a:lnTo>
                    <a:pt x="2553462" y="382524"/>
                  </a:lnTo>
                  <a:lnTo>
                    <a:pt x="1429512" y="382524"/>
                  </a:lnTo>
                  <a:lnTo>
                    <a:pt x="743965" y="382524"/>
                  </a:lnTo>
                  <a:lnTo>
                    <a:pt x="719163" y="377509"/>
                  </a:lnTo>
                  <a:lnTo>
                    <a:pt x="698896" y="363839"/>
                  </a:lnTo>
                  <a:lnTo>
                    <a:pt x="685226" y="343572"/>
                  </a:lnTo>
                  <a:lnTo>
                    <a:pt x="680212" y="318770"/>
                  </a:lnTo>
                  <a:lnTo>
                    <a:pt x="0" y="290449"/>
                  </a:lnTo>
                  <a:lnTo>
                    <a:pt x="680212" y="223139"/>
                  </a:lnTo>
                  <a:lnTo>
                    <a:pt x="680212" y="6375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4441" y="3461384"/>
            <a:ext cx="403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Replace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[Replace]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button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“Hello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World”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54692" y="4276280"/>
            <a:ext cx="5202555" cy="664845"/>
            <a:chOff x="3254692" y="4276280"/>
            <a:chExt cx="5202555" cy="664845"/>
          </a:xfrm>
        </p:grpSpPr>
        <p:sp>
          <p:nvSpPr>
            <p:cNvPr id="19" name="object 19"/>
            <p:cNvSpPr/>
            <p:nvPr/>
          </p:nvSpPr>
          <p:spPr>
            <a:xfrm>
              <a:off x="3267709" y="4289297"/>
              <a:ext cx="5176520" cy="638810"/>
            </a:xfrm>
            <a:custGeom>
              <a:avLst/>
              <a:gdLst/>
              <a:ahLst/>
              <a:cxnLst/>
              <a:rect l="l" t="t" r="r" b="b"/>
              <a:pathLst>
                <a:path w="5176520" h="638810">
                  <a:moveTo>
                    <a:pt x="5069586" y="0"/>
                  </a:moveTo>
                  <a:lnTo>
                    <a:pt x="786638" y="0"/>
                  </a:lnTo>
                  <a:lnTo>
                    <a:pt x="745202" y="8360"/>
                  </a:lnTo>
                  <a:lnTo>
                    <a:pt x="711374" y="31162"/>
                  </a:lnTo>
                  <a:lnTo>
                    <a:pt x="688572" y="64990"/>
                  </a:lnTo>
                  <a:lnTo>
                    <a:pt x="680212" y="106425"/>
                  </a:lnTo>
                  <a:lnTo>
                    <a:pt x="680212" y="372490"/>
                  </a:lnTo>
                  <a:lnTo>
                    <a:pt x="0" y="484885"/>
                  </a:lnTo>
                  <a:lnTo>
                    <a:pt x="680212" y="532129"/>
                  </a:lnTo>
                  <a:lnTo>
                    <a:pt x="688572" y="573565"/>
                  </a:lnTo>
                  <a:lnTo>
                    <a:pt x="711374" y="607393"/>
                  </a:lnTo>
                  <a:lnTo>
                    <a:pt x="745202" y="630195"/>
                  </a:lnTo>
                  <a:lnTo>
                    <a:pt x="786638" y="638556"/>
                  </a:lnTo>
                  <a:lnTo>
                    <a:pt x="5069586" y="638556"/>
                  </a:lnTo>
                  <a:lnTo>
                    <a:pt x="5111021" y="630195"/>
                  </a:lnTo>
                  <a:lnTo>
                    <a:pt x="5144849" y="607393"/>
                  </a:lnTo>
                  <a:lnTo>
                    <a:pt x="5167651" y="573565"/>
                  </a:lnTo>
                  <a:lnTo>
                    <a:pt x="5176012" y="532129"/>
                  </a:lnTo>
                  <a:lnTo>
                    <a:pt x="5176012" y="106425"/>
                  </a:lnTo>
                  <a:lnTo>
                    <a:pt x="5167651" y="64990"/>
                  </a:lnTo>
                  <a:lnTo>
                    <a:pt x="5144849" y="31162"/>
                  </a:lnTo>
                  <a:lnTo>
                    <a:pt x="5111021" y="8360"/>
                  </a:lnTo>
                  <a:lnTo>
                    <a:pt x="506958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7709" y="4289297"/>
              <a:ext cx="5176520" cy="638810"/>
            </a:xfrm>
            <a:custGeom>
              <a:avLst/>
              <a:gdLst/>
              <a:ahLst/>
              <a:cxnLst/>
              <a:rect l="l" t="t" r="r" b="b"/>
              <a:pathLst>
                <a:path w="5176520" h="638810">
                  <a:moveTo>
                    <a:pt x="680212" y="106425"/>
                  </a:moveTo>
                  <a:lnTo>
                    <a:pt x="688572" y="64990"/>
                  </a:lnTo>
                  <a:lnTo>
                    <a:pt x="711374" y="31162"/>
                  </a:lnTo>
                  <a:lnTo>
                    <a:pt x="745202" y="8360"/>
                  </a:lnTo>
                  <a:lnTo>
                    <a:pt x="786638" y="0"/>
                  </a:lnTo>
                  <a:lnTo>
                    <a:pt x="1429512" y="0"/>
                  </a:lnTo>
                  <a:lnTo>
                    <a:pt x="2553462" y="0"/>
                  </a:lnTo>
                  <a:lnTo>
                    <a:pt x="5069586" y="0"/>
                  </a:lnTo>
                  <a:lnTo>
                    <a:pt x="5111021" y="8360"/>
                  </a:lnTo>
                  <a:lnTo>
                    <a:pt x="5144849" y="31162"/>
                  </a:lnTo>
                  <a:lnTo>
                    <a:pt x="5167651" y="64990"/>
                  </a:lnTo>
                  <a:lnTo>
                    <a:pt x="5176012" y="106425"/>
                  </a:lnTo>
                  <a:lnTo>
                    <a:pt x="5176012" y="372490"/>
                  </a:lnTo>
                  <a:lnTo>
                    <a:pt x="5176012" y="532129"/>
                  </a:lnTo>
                  <a:lnTo>
                    <a:pt x="5167651" y="573565"/>
                  </a:lnTo>
                  <a:lnTo>
                    <a:pt x="5144849" y="607393"/>
                  </a:lnTo>
                  <a:lnTo>
                    <a:pt x="5111021" y="630195"/>
                  </a:lnTo>
                  <a:lnTo>
                    <a:pt x="5069586" y="638556"/>
                  </a:lnTo>
                  <a:lnTo>
                    <a:pt x="2553462" y="638556"/>
                  </a:lnTo>
                  <a:lnTo>
                    <a:pt x="1429512" y="638556"/>
                  </a:lnTo>
                  <a:lnTo>
                    <a:pt x="786638" y="638556"/>
                  </a:lnTo>
                  <a:lnTo>
                    <a:pt x="745202" y="630195"/>
                  </a:lnTo>
                  <a:lnTo>
                    <a:pt x="711374" y="607393"/>
                  </a:lnTo>
                  <a:lnTo>
                    <a:pt x="688572" y="573565"/>
                  </a:lnTo>
                  <a:lnTo>
                    <a:pt x="680212" y="532129"/>
                  </a:lnTo>
                  <a:lnTo>
                    <a:pt x="0" y="484885"/>
                  </a:lnTo>
                  <a:lnTo>
                    <a:pt x="680212" y="372490"/>
                  </a:lnTo>
                  <a:lnTo>
                    <a:pt x="680212" y="10642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57015" y="4370577"/>
            <a:ext cx="41376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“Heading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1”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disappear,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mouse is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over the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Heading 1 disappear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r>
              <a:rPr sz="1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button.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15103" y="5254752"/>
            <a:ext cx="4518025" cy="901065"/>
            <a:chOff x="4515103" y="5254752"/>
            <a:chExt cx="4518025" cy="901065"/>
          </a:xfrm>
        </p:grpSpPr>
        <p:sp>
          <p:nvSpPr>
            <p:cNvPr id="23" name="object 23"/>
            <p:cNvSpPr/>
            <p:nvPr/>
          </p:nvSpPr>
          <p:spPr>
            <a:xfrm>
              <a:off x="4528057" y="5267706"/>
              <a:ext cx="4491990" cy="875030"/>
            </a:xfrm>
            <a:custGeom>
              <a:avLst/>
              <a:gdLst/>
              <a:ahLst/>
              <a:cxnLst/>
              <a:rect l="l" t="t" r="r" b="b"/>
              <a:pathLst>
                <a:path w="4491990" h="875029">
                  <a:moveTo>
                    <a:pt x="4345940" y="0"/>
                  </a:moveTo>
                  <a:lnTo>
                    <a:pt x="736091" y="0"/>
                  </a:lnTo>
                  <a:lnTo>
                    <a:pt x="690010" y="7433"/>
                  </a:lnTo>
                  <a:lnTo>
                    <a:pt x="649988" y="28131"/>
                  </a:lnTo>
                  <a:lnTo>
                    <a:pt x="618427" y="59692"/>
                  </a:lnTo>
                  <a:lnTo>
                    <a:pt x="597729" y="99714"/>
                  </a:lnTo>
                  <a:lnTo>
                    <a:pt x="590295" y="145796"/>
                  </a:lnTo>
                  <a:lnTo>
                    <a:pt x="590295" y="510286"/>
                  </a:lnTo>
                  <a:lnTo>
                    <a:pt x="0" y="664235"/>
                  </a:lnTo>
                  <a:lnTo>
                    <a:pt x="590295" y="728980"/>
                  </a:lnTo>
                  <a:lnTo>
                    <a:pt x="597729" y="775061"/>
                  </a:lnTo>
                  <a:lnTo>
                    <a:pt x="618427" y="815083"/>
                  </a:lnTo>
                  <a:lnTo>
                    <a:pt x="649988" y="846644"/>
                  </a:lnTo>
                  <a:lnTo>
                    <a:pt x="690010" y="867342"/>
                  </a:lnTo>
                  <a:lnTo>
                    <a:pt x="736091" y="874776"/>
                  </a:lnTo>
                  <a:lnTo>
                    <a:pt x="4345940" y="874776"/>
                  </a:lnTo>
                  <a:lnTo>
                    <a:pt x="4392021" y="867342"/>
                  </a:lnTo>
                  <a:lnTo>
                    <a:pt x="4432043" y="846644"/>
                  </a:lnTo>
                  <a:lnTo>
                    <a:pt x="4463604" y="815083"/>
                  </a:lnTo>
                  <a:lnTo>
                    <a:pt x="4484302" y="775061"/>
                  </a:lnTo>
                  <a:lnTo>
                    <a:pt x="4491736" y="728980"/>
                  </a:lnTo>
                  <a:lnTo>
                    <a:pt x="4491736" y="145796"/>
                  </a:lnTo>
                  <a:lnTo>
                    <a:pt x="4484302" y="99714"/>
                  </a:lnTo>
                  <a:lnTo>
                    <a:pt x="4463604" y="59692"/>
                  </a:lnTo>
                  <a:lnTo>
                    <a:pt x="4432043" y="28131"/>
                  </a:lnTo>
                  <a:lnTo>
                    <a:pt x="4392021" y="7433"/>
                  </a:lnTo>
                  <a:lnTo>
                    <a:pt x="43459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8057" y="5267706"/>
              <a:ext cx="4491990" cy="875030"/>
            </a:xfrm>
            <a:custGeom>
              <a:avLst/>
              <a:gdLst/>
              <a:ahLst/>
              <a:cxnLst/>
              <a:rect l="l" t="t" r="r" b="b"/>
              <a:pathLst>
                <a:path w="4491990" h="875029">
                  <a:moveTo>
                    <a:pt x="590295" y="145796"/>
                  </a:moveTo>
                  <a:lnTo>
                    <a:pt x="597729" y="99714"/>
                  </a:lnTo>
                  <a:lnTo>
                    <a:pt x="618427" y="59692"/>
                  </a:lnTo>
                  <a:lnTo>
                    <a:pt x="649988" y="28131"/>
                  </a:lnTo>
                  <a:lnTo>
                    <a:pt x="690010" y="7433"/>
                  </a:lnTo>
                  <a:lnTo>
                    <a:pt x="736091" y="0"/>
                  </a:lnTo>
                  <a:lnTo>
                    <a:pt x="1240536" y="0"/>
                  </a:lnTo>
                  <a:lnTo>
                    <a:pt x="2215895" y="0"/>
                  </a:lnTo>
                  <a:lnTo>
                    <a:pt x="4345940" y="0"/>
                  </a:lnTo>
                  <a:lnTo>
                    <a:pt x="4392021" y="7433"/>
                  </a:lnTo>
                  <a:lnTo>
                    <a:pt x="4432043" y="28131"/>
                  </a:lnTo>
                  <a:lnTo>
                    <a:pt x="4463604" y="59692"/>
                  </a:lnTo>
                  <a:lnTo>
                    <a:pt x="4484302" y="99714"/>
                  </a:lnTo>
                  <a:lnTo>
                    <a:pt x="4491736" y="145796"/>
                  </a:lnTo>
                  <a:lnTo>
                    <a:pt x="4491736" y="510286"/>
                  </a:lnTo>
                  <a:lnTo>
                    <a:pt x="4491736" y="728980"/>
                  </a:lnTo>
                  <a:lnTo>
                    <a:pt x="4484302" y="775061"/>
                  </a:lnTo>
                  <a:lnTo>
                    <a:pt x="4463604" y="815083"/>
                  </a:lnTo>
                  <a:lnTo>
                    <a:pt x="4432043" y="846644"/>
                  </a:lnTo>
                  <a:lnTo>
                    <a:pt x="4392021" y="867342"/>
                  </a:lnTo>
                  <a:lnTo>
                    <a:pt x="4345940" y="874776"/>
                  </a:lnTo>
                  <a:lnTo>
                    <a:pt x="2215895" y="874776"/>
                  </a:lnTo>
                  <a:lnTo>
                    <a:pt x="1240536" y="874776"/>
                  </a:lnTo>
                  <a:lnTo>
                    <a:pt x="736091" y="874776"/>
                  </a:lnTo>
                  <a:lnTo>
                    <a:pt x="690010" y="867342"/>
                  </a:lnTo>
                  <a:lnTo>
                    <a:pt x="649988" y="846644"/>
                  </a:lnTo>
                  <a:lnTo>
                    <a:pt x="618427" y="815083"/>
                  </a:lnTo>
                  <a:lnTo>
                    <a:pt x="597729" y="775061"/>
                  </a:lnTo>
                  <a:lnTo>
                    <a:pt x="590295" y="728980"/>
                  </a:lnTo>
                  <a:lnTo>
                    <a:pt x="0" y="664235"/>
                  </a:lnTo>
                  <a:lnTo>
                    <a:pt x="590295" y="510286"/>
                  </a:lnTo>
                  <a:lnTo>
                    <a:pt x="590295" y="14579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40273" y="5253354"/>
            <a:ext cx="348234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Replace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paragraph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“Point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your mouse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pointer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here!!!”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fontawesome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icon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,  when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mouse is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over the [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Replace with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icon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] 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button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317" y="284480"/>
            <a:ext cx="2532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65" dirty="0"/>
              <a:t> </a:t>
            </a:r>
            <a:r>
              <a:rPr dirty="0"/>
              <a:t>2a</a:t>
            </a:r>
          </a:p>
        </p:txBody>
      </p:sp>
      <p:sp>
        <p:nvSpPr>
          <p:cNvPr id="3" name="object 3"/>
          <p:cNvSpPr/>
          <p:nvPr/>
        </p:nvSpPr>
        <p:spPr>
          <a:xfrm>
            <a:off x="3837427" y="2846823"/>
            <a:ext cx="4450851" cy="236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8391" y="2907792"/>
            <a:ext cx="4331335" cy="224663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libri"/>
                <a:cs typeface="Calibri"/>
              </a:rPr>
              <a:t>$(document).ready(function ()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dirty="0">
                <a:latin typeface="Calibri"/>
                <a:cs typeface="Calibri"/>
              </a:rPr>
              <a:t>num 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1121410" marR="510540" indent="-629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$(".greenbox").click(function </a:t>
            </a:r>
            <a:r>
              <a:rPr sz="2000" spc="-5" dirty="0">
                <a:latin typeface="Calibri"/>
                <a:cs typeface="Calibri"/>
              </a:rPr>
              <a:t>()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  num++;</a:t>
            </a:r>
            <a:endParaRPr sz="2000">
              <a:latin typeface="Calibri"/>
              <a:cs typeface="Calibri"/>
            </a:endParaRPr>
          </a:p>
          <a:p>
            <a:pPr marL="11214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$("#numClicks").html(num);</a:t>
            </a:r>
            <a:endParaRPr sz="20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})</a:t>
            </a:r>
            <a:endParaRPr sz="20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6363" y="2474976"/>
            <a:ext cx="2508885" cy="3473450"/>
            <a:chOff x="626363" y="2474976"/>
            <a:chExt cx="2508885" cy="3473450"/>
          </a:xfrm>
        </p:grpSpPr>
        <p:sp>
          <p:nvSpPr>
            <p:cNvPr id="6" name="object 6"/>
            <p:cNvSpPr/>
            <p:nvPr/>
          </p:nvSpPr>
          <p:spPr>
            <a:xfrm>
              <a:off x="657942" y="2530339"/>
              <a:ext cx="2389261" cy="33393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935" y="2479548"/>
              <a:ext cx="2499360" cy="3464560"/>
            </a:xfrm>
            <a:custGeom>
              <a:avLst/>
              <a:gdLst/>
              <a:ahLst/>
              <a:cxnLst/>
              <a:rect l="l" t="t" r="r" b="b"/>
              <a:pathLst>
                <a:path w="2499360" h="3464560">
                  <a:moveTo>
                    <a:pt x="0" y="3464052"/>
                  </a:moveTo>
                  <a:lnTo>
                    <a:pt x="2499360" y="3464052"/>
                  </a:lnTo>
                  <a:lnTo>
                    <a:pt x="2499360" y="0"/>
                  </a:lnTo>
                  <a:lnTo>
                    <a:pt x="0" y="0"/>
                  </a:lnTo>
                  <a:lnTo>
                    <a:pt x="0" y="34640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3943" y="1234185"/>
            <a:ext cx="7376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the jQuery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15" dirty="0">
                <a:latin typeface="Calibri"/>
                <a:cs typeface="Calibri"/>
              </a:rPr>
              <a:t>to display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 of clicks </a:t>
            </a:r>
            <a:r>
              <a:rPr sz="2400" dirty="0">
                <a:latin typeface="Calibri"/>
                <a:cs typeface="Calibri"/>
              </a:rPr>
              <a:t>in the  </a:t>
            </a:r>
            <a:r>
              <a:rPr sz="2400" spc="-10" dirty="0">
                <a:latin typeface="Calibri"/>
                <a:cs typeface="Calibri"/>
              </a:rPr>
              <a:t>green </a:t>
            </a:r>
            <a:r>
              <a:rPr sz="2400" spc="-25" dirty="0">
                <a:latin typeface="Calibri"/>
                <a:cs typeface="Calibri"/>
              </a:rPr>
              <a:t>box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4126" y="284480"/>
            <a:ext cx="2558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65" dirty="0"/>
              <a:t> </a:t>
            </a:r>
            <a:r>
              <a:rPr dirty="0"/>
              <a:t>2b</a:t>
            </a:r>
          </a:p>
        </p:txBody>
      </p:sp>
      <p:sp>
        <p:nvSpPr>
          <p:cNvPr id="3" name="object 3"/>
          <p:cNvSpPr/>
          <p:nvPr/>
        </p:nvSpPr>
        <p:spPr>
          <a:xfrm>
            <a:off x="3837427" y="2196075"/>
            <a:ext cx="4450851" cy="3905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8391" y="2257044"/>
            <a:ext cx="4331335" cy="378587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libri"/>
                <a:cs typeface="Calibri"/>
              </a:rPr>
              <a:t>$(document).ready(function ()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7719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dirty="0">
                <a:latin typeface="Calibri"/>
                <a:cs typeface="Calibri"/>
              </a:rPr>
              <a:t>num 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1007110" marR="946785" indent="-629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$("#down").click(function </a:t>
            </a:r>
            <a:r>
              <a:rPr sz="2000" spc="-5" dirty="0">
                <a:latin typeface="Calibri"/>
                <a:cs typeface="Calibri"/>
              </a:rPr>
              <a:t>()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  </a:t>
            </a:r>
            <a:r>
              <a:rPr sz="2000" spc="-5" dirty="0">
                <a:latin typeface="Calibri"/>
                <a:cs typeface="Calibri"/>
              </a:rPr>
              <a:t>num--;</a:t>
            </a:r>
            <a:endParaRPr sz="20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$("#qty").val(num);</a:t>
            </a:r>
            <a:endParaRPr sz="2000">
              <a:latin typeface="Calibri"/>
              <a:cs typeface="Calibri"/>
            </a:endParaRPr>
          </a:p>
          <a:p>
            <a:pPr marL="435609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07110" marR="1146175" indent="-5156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$("#up").click(function </a:t>
            </a:r>
            <a:r>
              <a:rPr sz="2000" spc="-5" dirty="0">
                <a:latin typeface="Calibri"/>
                <a:cs typeface="Calibri"/>
              </a:rPr>
              <a:t>()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  num++;</a:t>
            </a:r>
            <a:endParaRPr sz="20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$("#qty").val(num);</a:t>
            </a:r>
            <a:endParaRPr sz="20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943" y="1234185"/>
            <a:ext cx="7615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the jQuery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increase or </a:t>
            </a:r>
            <a:r>
              <a:rPr sz="2400" spc="-10" dirty="0">
                <a:latin typeface="Calibri"/>
                <a:cs typeface="Calibri"/>
              </a:rPr>
              <a:t>decrease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quantity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depending whether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clicks </a:t>
            </a:r>
            <a:r>
              <a:rPr sz="2400" spc="5" dirty="0">
                <a:latin typeface="Calibri"/>
                <a:cs typeface="Calibri"/>
              </a:rPr>
              <a:t>“-1”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“+1”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6363" y="2260092"/>
            <a:ext cx="2467610" cy="1911350"/>
            <a:chOff x="626363" y="2260092"/>
            <a:chExt cx="2467610" cy="1911350"/>
          </a:xfrm>
        </p:grpSpPr>
        <p:sp>
          <p:nvSpPr>
            <p:cNvPr id="7" name="object 7"/>
            <p:cNvSpPr/>
            <p:nvPr/>
          </p:nvSpPr>
          <p:spPr>
            <a:xfrm>
              <a:off x="635507" y="2269236"/>
              <a:ext cx="2449068" cy="1892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935" y="2264664"/>
              <a:ext cx="2458720" cy="1902460"/>
            </a:xfrm>
            <a:custGeom>
              <a:avLst/>
              <a:gdLst/>
              <a:ahLst/>
              <a:cxnLst/>
              <a:rect l="l" t="t" r="r" b="b"/>
              <a:pathLst>
                <a:path w="2458720" h="1902460">
                  <a:moveTo>
                    <a:pt x="0" y="1901951"/>
                  </a:moveTo>
                  <a:lnTo>
                    <a:pt x="2458212" y="1901951"/>
                  </a:lnTo>
                  <a:lnTo>
                    <a:pt x="2458212" y="0"/>
                  </a:lnTo>
                  <a:lnTo>
                    <a:pt x="0" y="0"/>
                  </a:lnTo>
                  <a:lnTo>
                    <a:pt x="0" y="190195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2086</Words>
  <Application>Microsoft Office PowerPoint</Application>
  <PresentationFormat>On-screen Show (4:3)</PresentationFormat>
  <Paragraphs>315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Times New Roman</vt:lpstr>
      <vt:lpstr>Wingdings 3</vt:lpstr>
      <vt:lpstr>Office Theme</vt:lpstr>
      <vt:lpstr>jQuery Event handling</vt:lpstr>
      <vt:lpstr>What is an event?</vt:lpstr>
      <vt:lpstr>jQuery Events</vt:lpstr>
      <vt:lpstr>6 jQuery Effects</vt:lpstr>
      <vt:lpstr>Exercise 1</vt:lpstr>
      <vt:lpstr>Exercise 1</vt:lpstr>
      <vt:lpstr>Exercise 1 solution</vt:lpstr>
      <vt:lpstr>Exercise 2a</vt:lpstr>
      <vt:lpstr>Exercise 2b</vt:lpstr>
      <vt:lpstr>Exercise 2c</vt:lpstr>
      <vt:lpstr>Exercise 2c - solution</vt:lpstr>
      <vt:lpstr>Exercise 2c - solution</vt:lpstr>
      <vt:lpstr>Exercise 2d</vt:lpstr>
      <vt:lpstr>Exercise 2d solution</vt:lpstr>
      <vt:lpstr>Form Validation</vt:lpstr>
      <vt:lpstr>Regular Expression</vt:lpstr>
      <vt:lpstr>Regular Expression Examples</vt:lpstr>
      <vt:lpstr>Exercise 3</vt:lpstr>
      <vt:lpstr>Client / server side validation</vt:lpstr>
      <vt:lpstr>Client-side</vt:lpstr>
      <vt:lpstr>jQuery Form Validation</vt:lpstr>
      <vt:lpstr>Exercise 3</vt:lpstr>
      <vt:lpstr>Exercise 3</vt:lpstr>
      <vt:lpstr>Exercise 3a - solution</vt:lpstr>
      <vt:lpstr>Exercise 3b - solution</vt:lpstr>
      <vt:lpstr>Exercise 3g - solution</vt:lpstr>
      <vt:lpstr>Exercise 3d and e - solution</vt:lpstr>
      <vt:lpstr> What you learnt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8</cp:revision>
  <dcterms:created xsi:type="dcterms:W3CDTF">2020-10-18T08:10:23Z</dcterms:created>
  <dcterms:modified xsi:type="dcterms:W3CDTF">2021-02-03T06:29:49Z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2020-10-18T00:00:00Z</vt:filetime>
  </property>
</Properties>
</file>