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7FFA-52E4-42F2-B40F-3A73509F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56B18-D13E-4C5F-80C3-903F445C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DFD5-5EFE-4490-85DA-1AA6441E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6510-A0B4-4E6E-A4AF-E9628E7F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21BC-1BF0-495D-81D5-3D95CAE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26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1373-044D-4F69-A593-48EE3BDF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4C63-B6A9-429A-9C02-C3FDF139A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5ACF8-7734-4FF7-8EB7-1E9E9E79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AFE67-5EA9-4425-A540-FFC0F644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F0A0-6650-4C8C-9417-02B29F1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9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7C3CC-C9A4-43A1-9807-54F3DA444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33C0A-8BE7-49EF-AB32-F079154DA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F088-CB14-40DF-B1BD-3F3B9220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4498-85A5-4444-83EE-E5022F9D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CCA9-1878-40A8-B7D5-70F5F50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79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3069" y="284157"/>
            <a:ext cx="165786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85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D01-F739-4102-B0CD-9A8C6AB0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EE07-B7F7-4CE0-A6C5-BC5C6574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A51C-6C5B-433A-B95E-37915F2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0C97-85F8-4E5A-8CFC-638BB0FB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E242-7498-4BB1-A44E-7C01EA8A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DB8F-C3F2-48D5-A150-F0A6C2FD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C8D31-6710-49D9-BBBA-51BDCF3C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107B-9811-47AC-9969-E0B68F71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4722-B43B-4870-8426-24EA68F9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1F3B-FF6F-413B-AA18-2D8520AC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73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F123-1038-49A2-8F9E-CDA3153A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4DC7-F0BA-4DAD-95CC-65343BB7B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1A62-8599-402B-A9D2-3CB84B19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F20C-6210-4F57-B17F-92779AAA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0EBE-2945-4A41-9685-41138144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0CC9-67F8-40D1-A5E7-98614345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7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ED35-E1EE-49AC-AB43-1801616A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63DD-0058-4229-B095-3A83F381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6B7CA-C388-44FF-B469-DAD39E24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1989A-5FE6-45B6-9118-CE338E06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5791F-E69C-4823-B221-EA915B5EF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3D2A3-31C4-4FF0-B58C-29D11FDD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C5DA7-08F1-4AAD-80CA-93F7DA4C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84A9-FE0A-4B45-923A-FBA86EDD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1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F30-67AF-4EDD-A633-DC856792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14B2C-399D-4BCB-B0A2-F86AD7FD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82B0C-2D76-4E3B-A2B9-11599625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74978-3AD8-4A59-957C-9C715E3E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10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CD8B-730D-48E2-9D06-D0AAA0D9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751DB-F050-4565-8917-11C66920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E99B-36A8-46C1-9860-8E35E677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F91C-18BE-42AB-994D-E26A9F33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C103-3531-4F40-9224-21C645F9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AFBCB-84C6-4DC5-8097-32ADAFB4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AD0F-A33D-439B-ABC2-12BD7284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B832-D750-47A9-9C82-3B75B136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0725-9FB6-499A-8A85-F29937F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34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639-6977-4874-93DC-4FFF8E06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10DE1-8A6F-4DBD-B9A1-FC17A87A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F1DF9-E935-4752-844E-7A128DAC3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8554-53D2-43D1-81B8-1C048DD4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EACDE-BE29-4CDE-A63D-629B183B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3042E-7CF1-4536-9CA3-5C590FA6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56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EA712-5C52-4A8E-A6F2-5CB71528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F30E-CB2E-405E-B145-F3FE628B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7144-735E-4D99-8841-E440D24E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C17F-4EFA-4521-9124-C5B811089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FE0-584F-4BC2-B267-B29F9741C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7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8342" y="3893311"/>
            <a:ext cx="56851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3200" spc="-4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69719"/>
            <a:ext cx="7772400" cy="23164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3375" rIns="0" bIns="0" rtlCol="0">
            <a:spAutoFit/>
          </a:bodyPr>
          <a:lstStyle/>
          <a:p>
            <a:pPr marL="291465" marR="283210" algn="ctr">
              <a:lnSpc>
                <a:spcPts val="4900"/>
              </a:lnSpc>
              <a:spcBef>
                <a:spcPts val="2625"/>
              </a:spcBef>
              <a:tabLst>
                <a:tab pos="989330" algn="l"/>
              </a:tabLst>
            </a:pPr>
            <a:r>
              <a:rPr sz="4300" b="1" spc="-5" dirty="0">
                <a:latin typeface="Arial"/>
                <a:cs typeface="Arial"/>
              </a:rPr>
              <a:t>Bootstrap Components</a:t>
            </a:r>
            <a:r>
              <a:rPr sz="4300" b="1" spc="-35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and  </a:t>
            </a:r>
            <a:r>
              <a:rPr sz="4300" b="1" dirty="0">
                <a:latin typeface="Arial"/>
                <a:cs typeface="Arial"/>
              </a:rPr>
              <a:t>UI	</a:t>
            </a:r>
            <a:r>
              <a:rPr sz="4300" b="1" spc="-5" dirty="0">
                <a:latin typeface="Arial"/>
                <a:cs typeface="Arial"/>
              </a:rPr>
              <a:t>Kits</a:t>
            </a:r>
            <a:endParaRPr sz="4300">
              <a:latin typeface="Arial"/>
              <a:cs typeface="Arial"/>
            </a:endParaRPr>
          </a:p>
          <a:p>
            <a:pPr algn="ctr">
              <a:lnSpc>
                <a:spcPts val="3115"/>
              </a:lnSpc>
            </a:pPr>
            <a:r>
              <a:rPr sz="2800" b="1" spc="-10" dirty="0">
                <a:latin typeface="Arial"/>
                <a:cs typeface="Arial"/>
              </a:rPr>
              <a:t>L05 </a:t>
            </a:r>
            <a:r>
              <a:rPr sz="2800" b="1" spc="-5" dirty="0">
                <a:latin typeface="Arial"/>
                <a:cs typeface="Arial"/>
              </a:rPr>
              <a:t>– Story </a:t>
            </a:r>
            <a:r>
              <a:rPr sz="2800" b="1" spc="-40" dirty="0">
                <a:latin typeface="Arial"/>
                <a:cs typeface="Arial"/>
              </a:rPr>
              <a:t>Teller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dirty="0"/>
              <a:t>N</a:t>
            </a:r>
            <a:r>
              <a:rPr sz="4400" u="sng" spc="-70" dirty="0"/>
              <a:t>a</a:t>
            </a:r>
            <a:r>
              <a:rPr sz="4400" u="sng" dirty="0"/>
              <a:t>vbar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240536"/>
            <a:ext cx="7949183" cy="4989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N</a:t>
            </a:r>
            <a:r>
              <a:rPr sz="4400" spc="-70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vbar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011679"/>
            <a:ext cx="8340852" cy="234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87272"/>
            <a:ext cx="1631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Dropdown</a:t>
            </a:r>
            <a:r>
              <a:rPr sz="1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menu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326" y="284157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3: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457200" y="1182624"/>
            <a:ext cx="8045450" cy="5151120"/>
            <a:chOff x="457200" y="1182624"/>
            <a:chExt cx="8045450" cy="5151120"/>
          </a:xfrm>
        </p:grpSpPr>
        <p:sp>
          <p:nvSpPr>
            <p:cNvPr id="5" name="object 5"/>
            <p:cNvSpPr/>
            <p:nvPr/>
          </p:nvSpPr>
          <p:spPr>
            <a:xfrm>
              <a:off x="457200" y="1182624"/>
              <a:ext cx="8045195" cy="5227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504" y="1705356"/>
              <a:ext cx="6541007" cy="4628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326" y="284157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4: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48055" y="1231391"/>
            <a:ext cx="8248015" cy="1424940"/>
            <a:chOff x="448055" y="1231391"/>
            <a:chExt cx="8248015" cy="1424940"/>
          </a:xfrm>
        </p:grpSpPr>
        <p:sp>
          <p:nvSpPr>
            <p:cNvPr id="4" name="object 4"/>
            <p:cNvSpPr/>
            <p:nvPr/>
          </p:nvSpPr>
          <p:spPr>
            <a:xfrm>
              <a:off x="457199" y="1240535"/>
              <a:ext cx="8229599" cy="1372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627" y="1235963"/>
              <a:ext cx="8239125" cy="1416050"/>
            </a:xfrm>
            <a:custGeom>
              <a:avLst/>
              <a:gdLst/>
              <a:ahLst/>
              <a:cxnLst/>
              <a:rect l="l" t="t" r="r" b="b"/>
              <a:pathLst>
                <a:path w="8239125" h="1416050">
                  <a:moveTo>
                    <a:pt x="0" y="0"/>
                  </a:moveTo>
                  <a:lnTo>
                    <a:pt x="8238744" y="0"/>
                  </a:lnTo>
                  <a:lnTo>
                    <a:pt x="8238744" y="1415796"/>
                  </a:lnTo>
                  <a:lnTo>
                    <a:pt x="0" y="14157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2954" y="2702052"/>
            <a:ext cx="8126095" cy="3538854"/>
            <a:chOff x="472954" y="2702052"/>
            <a:chExt cx="8126095" cy="3538854"/>
          </a:xfrm>
        </p:grpSpPr>
        <p:sp>
          <p:nvSpPr>
            <p:cNvPr id="7" name="object 7"/>
            <p:cNvSpPr/>
            <p:nvPr/>
          </p:nvSpPr>
          <p:spPr>
            <a:xfrm>
              <a:off x="472954" y="2702052"/>
              <a:ext cx="8125748" cy="3538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74200" y="4173477"/>
              <a:ext cx="4679315" cy="622300"/>
            </a:xfrm>
            <a:custGeom>
              <a:avLst/>
              <a:gdLst/>
              <a:ahLst/>
              <a:cxnLst/>
              <a:rect l="l" t="t" r="r" b="b"/>
              <a:pathLst>
                <a:path w="4679315" h="622300">
                  <a:moveTo>
                    <a:pt x="4678921" y="518147"/>
                  </a:moveTo>
                  <a:lnTo>
                    <a:pt x="1388605" y="518147"/>
                  </a:lnTo>
                  <a:lnTo>
                    <a:pt x="1396748" y="558489"/>
                  </a:lnTo>
                  <a:lnTo>
                    <a:pt x="1418956" y="591434"/>
                  </a:lnTo>
                  <a:lnTo>
                    <a:pt x="1451897" y="613646"/>
                  </a:lnTo>
                  <a:lnTo>
                    <a:pt x="1492237" y="621791"/>
                  </a:lnTo>
                  <a:lnTo>
                    <a:pt x="4575289" y="621791"/>
                  </a:lnTo>
                  <a:lnTo>
                    <a:pt x="4615629" y="613646"/>
                  </a:lnTo>
                  <a:lnTo>
                    <a:pt x="4648569" y="591434"/>
                  </a:lnTo>
                  <a:lnTo>
                    <a:pt x="4670778" y="558489"/>
                  </a:lnTo>
                  <a:lnTo>
                    <a:pt x="4678921" y="518147"/>
                  </a:lnTo>
                  <a:close/>
                </a:path>
                <a:path w="4679315" h="622300">
                  <a:moveTo>
                    <a:pt x="4575289" y="0"/>
                  </a:moveTo>
                  <a:lnTo>
                    <a:pt x="1492237" y="0"/>
                  </a:lnTo>
                  <a:lnTo>
                    <a:pt x="1451897" y="8143"/>
                  </a:lnTo>
                  <a:lnTo>
                    <a:pt x="1418956" y="30351"/>
                  </a:lnTo>
                  <a:lnTo>
                    <a:pt x="1396748" y="63291"/>
                  </a:lnTo>
                  <a:lnTo>
                    <a:pt x="1388605" y="103631"/>
                  </a:lnTo>
                  <a:lnTo>
                    <a:pt x="1388605" y="362711"/>
                  </a:lnTo>
                  <a:lnTo>
                    <a:pt x="0" y="371538"/>
                  </a:lnTo>
                  <a:lnTo>
                    <a:pt x="1388605" y="518159"/>
                  </a:lnTo>
                  <a:lnTo>
                    <a:pt x="4678921" y="518147"/>
                  </a:lnTo>
                  <a:lnTo>
                    <a:pt x="4678921" y="103631"/>
                  </a:lnTo>
                  <a:lnTo>
                    <a:pt x="4670778" y="63291"/>
                  </a:lnTo>
                  <a:lnTo>
                    <a:pt x="4648569" y="30351"/>
                  </a:lnTo>
                  <a:lnTo>
                    <a:pt x="4615629" y="8143"/>
                  </a:lnTo>
                  <a:lnTo>
                    <a:pt x="45752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4200" y="4173477"/>
              <a:ext cx="4679315" cy="622300"/>
            </a:xfrm>
            <a:custGeom>
              <a:avLst/>
              <a:gdLst/>
              <a:ahLst/>
              <a:cxnLst/>
              <a:rect l="l" t="t" r="r" b="b"/>
              <a:pathLst>
                <a:path w="4679315" h="622300">
                  <a:moveTo>
                    <a:pt x="1388605" y="103631"/>
                  </a:moveTo>
                  <a:lnTo>
                    <a:pt x="1396748" y="63291"/>
                  </a:lnTo>
                  <a:lnTo>
                    <a:pt x="1418956" y="30351"/>
                  </a:lnTo>
                  <a:lnTo>
                    <a:pt x="1451897" y="8143"/>
                  </a:lnTo>
                  <a:lnTo>
                    <a:pt x="1492237" y="0"/>
                  </a:lnTo>
                  <a:lnTo>
                    <a:pt x="1936991" y="0"/>
                  </a:lnTo>
                  <a:lnTo>
                    <a:pt x="2759570" y="0"/>
                  </a:lnTo>
                  <a:lnTo>
                    <a:pt x="4575289" y="0"/>
                  </a:lnTo>
                  <a:lnTo>
                    <a:pt x="4615629" y="8143"/>
                  </a:lnTo>
                  <a:lnTo>
                    <a:pt x="4648569" y="30351"/>
                  </a:lnTo>
                  <a:lnTo>
                    <a:pt x="4670778" y="63291"/>
                  </a:lnTo>
                  <a:lnTo>
                    <a:pt x="4678921" y="103631"/>
                  </a:lnTo>
                  <a:lnTo>
                    <a:pt x="4678921" y="362711"/>
                  </a:lnTo>
                  <a:lnTo>
                    <a:pt x="4678921" y="518159"/>
                  </a:lnTo>
                  <a:lnTo>
                    <a:pt x="4670778" y="558489"/>
                  </a:lnTo>
                  <a:lnTo>
                    <a:pt x="4648569" y="591434"/>
                  </a:lnTo>
                  <a:lnTo>
                    <a:pt x="4615629" y="613646"/>
                  </a:lnTo>
                  <a:lnTo>
                    <a:pt x="4575289" y="621791"/>
                  </a:lnTo>
                  <a:lnTo>
                    <a:pt x="2759570" y="621791"/>
                  </a:lnTo>
                  <a:lnTo>
                    <a:pt x="1936991" y="621791"/>
                  </a:lnTo>
                  <a:lnTo>
                    <a:pt x="1492237" y="621791"/>
                  </a:lnTo>
                  <a:lnTo>
                    <a:pt x="1451897" y="613646"/>
                  </a:lnTo>
                  <a:lnTo>
                    <a:pt x="1418956" y="591434"/>
                  </a:lnTo>
                  <a:lnTo>
                    <a:pt x="1396748" y="558489"/>
                  </a:lnTo>
                  <a:lnTo>
                    <a:pt x="1388605" y="518147"/>
                  </a:lnTo>
                  <a:lnTo>
                    <a:pt x="0" y="371538"/>
                  </a:lnTo>
                  <a:lnTo>
                    <a:pt x="1388605" y="362711"/>
                  </a:lnTo>
                  <a:lnTo>
                    <a:pt x="1388605" y="10363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06121" y="4181029"/>
            <a:ext cx="280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within the &lt;ul&gt;&lt;/ul&gt;  element is in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36702" y="1143000"/>
            <a:ext cx="7469577" cy="51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326" y="284157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4: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938" y="284157"/>
            <a:ext cx="1994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10" dirty="0"/>
              <a:t>Carousel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291681"/>
            <a:ext cx="9144000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10" dirty="0">
                <a:latin typeface="Calibri"/>
                <a:cs typeface="Calibri"/>
              </a:rPr>
              <a:t>carousel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flexible, responsive 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add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slider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your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site.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Allow images, </a:t>
            </a:r>
            <a:r>
              <a:rPr sz="3200" spc="-10" dirty="0">
                <a:latin typeface="Calibri"/>
                <a:cs typeface="Calibri"/>
              </a:rPr>
              <a:t>iframes, </a:t>
            </a:r>
            <a:r>
              <a:rPr sz="3200" spc="-5" dirty="0">
                <a:latin typeface="Calibri"/>
                <a:cs typeface="Calibri"/>
              </a:rPr>
              <a:t>videos,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2227" y="3105911"/>
            <a:ext cx="7010019" cy="285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spc="-10" dirty="0"/>
              <a:t>Carousel</a:t>
            </a:r>
            <a:endParaRPr sz="4400" u="sng" dirty="0"/>
          </a:p>
        </p:txBody>
      </p:sp>
      <p:sp>
        <p:nvSpPr>
          <p:cNvPr id="4" name="object 4"/>
          <p:cNvSpPr/>
          <p:nvPr/>
        </p:nvSpPr>
        <p:spPr>
          <a:xfrm>
            <a:off x="326136" y="1171955"/>
            <a:ext cx="7926323" cy="5283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spc="-5" dirty="0"/>
              <a:t>l</a:t>
            </a:r>
            <a:r>
              <a:rPr sz="4400" u="sng" spc="5" dirty="0"/>
              <a:t>o</a:t>
            </a:r>
            <a:r>
              <a:rPr sz="4400" u="sng" dirty="0"/>
              <a:t>g</a:t>
            </a:r>
            <a:r>
              <a:rPr sz="4400" u="sng" spc="-5" dirty="0"/>
              <a:t>i</a:t>
            </a:r>
            <a:r>
              <a:rPr sz="4400" u="sng" dirty="0"/>
              <a:t>n.php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0281" y="1240536"/>
            <a:ext cx="8325484" cy="4422775"/>
            <a:chOff x="490281" y="1240536"/>
            <a:chExt cx="8325484" cy="4422775"/>
          </a:xfrm>
        </p:grpSpPr>
        <p:sp>
          <p:nvSpPr>
            <p:cNvPr id="5" name="object 5"/>
            <p:cNvSpPr/>
            <p:nvPr/>
          </p:nvSpPr>
          <p:spPr>
            <a:xfrm>
              <a:off x="490281" y="1970531"/>
              <a:ext cx="8325415" cy="36926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9183" y="1240536"/>
              <a:ext cx="4273283" cy="1188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4170" y="284157"/>
            <a:ext cx="2855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doLogin.php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42954" y="1291098"/>
            <a:ext cx="6826691" cy="366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0777" y="5216794"/>
            <a:ext cx="5633784" cy="407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540" y="5779218"/>
            <a:ext cx="5649881" cy="409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spc="-10" dirty="0"/>
              <a:t>storyDetails.php</a:t>
            </a:r>
            <a:endParaRPr sz="4400" u="sng" dirty="0"/>
          </a:p>
        </p:txBody>
      </p:sp>
      <p:grpSp>
        <p:nvGrpSpPr>
          <p:cNvPr id="4" name="object 4"/>
          <p:cNvGrpSpPr/>
          <p:nvPr/>
        </p:nvGrpSpPr>
        <p:grpSpPr>
          <a:xfrm>
            <a:off x="461772" y="1231391"/>
            <a:ext cx="8479790" cy="5043805"/>
            <a:chOff x="461772" y="1231391"/>
            <a:chExt cx="8479790" cy="5043805"/>
          </a:xfrm>
        </p:grpSpPr>
        <p:sp>
          <p:nvSpPr>
            <p:cNvPr id="5" name="object 5"/>
            <p:cNvSpPr/>
            <p:nvPr/>
          </p:nvSpPr>
          <p:spPr>
            <a:xfrm>
              <a:off x="470916" y="1240535"/>
              <a:ext cx="8423642" cy="24066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344" y="1235963"/>
              <a:ext cx="8470900" cy="2438400"/>
            </a:xfrm>
            <a:custGeom>
              <a:avLst/>
              <a:gdLst/>
              <a:ahLst/>
              <a:cxnLst/>
              <a:rect l="l" t="t" r="r" b="b"/>
              <a:pathLst>
                <a:path w="8470900" h="2438400">
                  <a:moveTo>
                    <a:pt x="0" y="0"/>
                  </a:moveTo>
                  <a:lnTo>
                    <a:pt x="8470392" y="0"/>
                  </a:lnTo>
                  <a:lnTo>
                    <a:pt x="8470392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408" y="3710940"/>
              <a:ext cx="7999267" cy="2563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454" y="237585"/>
            <a:ext cx="3743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70" dirty="0"/>
              <a:t>Today's</a:t>
            </a:r>
            <a:r>
              <a:rPr sz="4400" u="none" spc="-40" dirty="0"/>
              <a:t> </a:t>
            </a:r>
            <a:r>
              <a:rPr sz="4400" u="none" spc="-10" dirty="0"/>
              <a:t>problem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61181" y="1162784"/>
            <a:ext cx="792988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" marR="5080" indent="-35242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64490" algn="l"/>
                <a:tab pos="365125" algn="l"/>
              </a:tabLst>
            </a:pPr>
            <a:r>
              <a:rPr sz="3200" spc="-5" dirty="0">
                <a:latin typeface="Arial"/>
                <a:cs typeface="Arial"/>
              </a:rPr>
              <a:t>Further improve the look and feel of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Story  </a:t>
            </a:r>
            <a:r>
              <a:rPr sz="3200" b="1" spc="-45" dirty="0">
                <a:latin typeface="Arial"/>
                <a:cs typeface="Arial"/>
              </a:rPr>
              <a:t>Teller </a:t>
            </a:r>
            <a:r>
              <a:rPr sz="3200" b="1" spc="-5" dirty="0">
                <a:latin typeface="Arial"/>
                <a:cs typeface="Arial"/>
              </a:rPr>
              <a:t>II </a:t>
            </a:r>
            <a:r>
              <a:rPr sz="3200" spc="-5" dirty="0">
                <a:latin typeface="Arial"/>
                <a:cs typeface="Arial"/>
              </a:rPr>
              <a:t>website by using Bootstrap </a:t>
            </a:r>
            <a:r>
              <a:rPr sz="3200" dirty="0">
                <a:latin typeface="Arial"/>
                <a:cs typeface="Arial"/>
              </a:rPr>
              <a:t>4  </a:t>
            </a:r>
            <a:r>
              <a:rPr sz="3200" spc="-5" dirty="0">
                <a:latin typeface="Arial"/>
                <a:cs typeface="Arial"/>
              </a:rPr>
              <a:t>components.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171" y="284157"/>
            <a:ext cx="69151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Choose and download</a:t>
            </a:r>
            <a:r>
              <a:rPr sz="4400" u="none" spc="-75" dirty="0"/>
              <a:t> </a:t>
            </a:r>
            <a:r>
              <a:rPr sz="4400" u="none" dirty="0"/>
              <a:t>themes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98120" y="1588008"/>
            <a:ext cx="8661400" cy="4023360"/>
            <a:chOff x="198120" y="1588008"/>
            <a:chExt cx="8661400" cy="4023360"/>
          </a:xfrm>
        </p:grpSpPr>
        <p:sp>
          <p:nvSpPr>
            <p:cNvPr id="4" name="object 4"/>
            <p:cNvSpPr/>
            <p:nvPr/>
          </p:nvSpPr>
          <p:spPr>
            <a:xfrm>
              <a:off x="207264" y="1597152"/>
              <a:ext cx="8642603" cy="33985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692" y="1592580"/>
              <a:ext cx="8651875" cy="3408045"/>
            </a:xfrm>
            <a:custGeom>
              <a:avLst/>
              <a:gdLst/>
              <a:ahLst/>
              <a:cxnLst/>
              <a:rect l="l" t="t" r="r" b="b"/>
              <a:pathLst>
                <a:path w="8651875" h="3408045">
                  <a:moveTo>
                    <a:pt x="0" y="0"/>
                  </a:moveTo>
                  <a:lnTo>
                    <a:pt x="8651748" y="0"/>
                  </a:lnTo>
                  <a:lnTo>
                    <a:pt x="8651748" y="3407664"/>
                  </a:lnTo>
                  <a:lnTo>
                    <a:pt x="0" y="340766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2472" y="4889430"/>
              <a:ext cx="517525" cy="708660"/>
            </a:xfrm>
            <a:custGeom>
              <a:avLst/>
              <a:gdLst/>
              <a:ahLst/>
              <a:cxnLst/>
              <a:rect l="l" t="t" r="r" b="b"/>
              <a:pathLst>
                <a:path w="517525" h="708660">
                  <a:moveTo>
                    <a:pt x="517156" y="708532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46882" y="5278373"/>
            <a:ext cx="3906520" cy="61277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89535" marR="116839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Download the theme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template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  want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473" y="1185223"/>
            <a:ext cx="207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bootswatch.com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67900"/>
            <a:ext cx="91440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8242934" algn="l"/>
              </a:tabLst>
            </a:pPr>
            <a:r>
              <a:rPr spc="-195" dirty="0"/>
              <a:t> </a:t>
            </a:r>
            <a:r>
              <a:rPr spc="-15" dirty="0"/>
              <a:t>What </a:t>
            </a:r>
            <a:r>
              <a:rPr spc="-20" dirty="0"/>
              <a:t>you </a:t>
            </a:r>
            <a:r>
              <a:rPr spc="-15" dirty="0"/>
              <a:t>learnt</a:t>
            </a:r>
            <a:r>
              <a:rPr lang="en-SG" spc="-25" dirty="0"/>
              <a:t> </a:t>
            </a:r>
            <a:r>
              <a:rPr spc="-25" dirty="0"/>
              <a:t>today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607312"/>
            <a:ext cx="9144000" cy="257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Apply </a:t>
            </a: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10" dirty="0">
                <a:latin typeface="Calibri"/>
                <a:cs typeface="Calibri"/>
              </a:rPr>
              <a:t>components </a:t>
            </a:r>
            <a:r>
              <a:rPr sz="3200" spc="-35" dirty="0">
                <a:latin typeface="Calibri"/>
                <a:cs typeface="Calibri"/>
              </a:rPr>
              <a:t>like </a:t>
            </a:r>
            <a:r>
              <a:rPr sz="3200" spc="-10" dirty="0">
                <a:latin typeface="Calibri"/>
                <a:cs typeface="Calibri"/>
              </a:rPr>
              <a:t>Navs,  </a:t>
            </a:r>
            <a:r>
              <a:rPr sz="3200" spc="-50" dirty="0">
                <a:latin typeface="Calibri"/>
                <a:cs typeface="Calibri"/>
              </a:rPr>
              <a:t>Navbar, </a:t>
            </a:r>
            <a:r>
              <a:rPr sz="3200" spc="-5" dirty="0">
                <a:latin typeface="Calibri"/>
                <a:cs typeface="Calibri"/>
              </a:rPr>
              <a:t>Alerts, Input </a:t>
            </a:r>
            <a:r>
              <a:rPr sz="3200" spc="-10" dirty="0">
                <a:latin typeface="Calibri"/>
                <a:cs typeface="Calibri"/>
              </a:rPr>
              <a:t>Group, Breadcrumbs </a:t>
            </a:r>
            <a:r>
              <a:rPr sz="3200" spc="-5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Carousel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build web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pages.</a:t>
            </a:r>
            <a:endParaRPr sz="3200" dirty="0">
              <a:latin typeface="Calibri"/>
              <a:cs typeface="Calibri"/>
            </a:endParaRPr>
          </a:p>
          <a:p>
            <a:pPr marL="526415" marR="26670" indent="-51435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various </a:t>
            </a:r>
            <a:r>
              <a:rPr sz="3200" spc="-15" dirty="0">
                <a:latin typeface="Calibri"/>
                <a:cs typeface="Calibri"/>
              </a:rPr>
              <a:t>Bootstrap </a:t>
            </a:r>
            <a:r>
              <a:rPr sz="3200" spc="-5" dirty="0">
                <a:latin typeface="Calibri"/>
                <a:cs typeface="Calibri"/>
              </a:rPr>
              <a:t>UI Kits </a:t>
            </a:r>
            <a:r>
              <a:rPr sz="3200" spc="-35" dirty="0">
                <a:latin typeface="Calibri"/>
                <a:cs typeface="Calibri"/>
              </a:rPr>
              <a:t>like </a:t>
            </a:r>
            <a:r>
              <a:rPr sz="3200" spc="-15" dirty="0">
                <a:latin typeface="Calibri"/>
                <a:cs typeface="Calibri"/>
              </a:rPr>
              <a:t>Bootswatchr 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Bootswatch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customize </a:t>
            </a:r>
            <a:r>
              <a:rPr sz="3200" spc="-5" dirty="0">
                <a:latin typeface="Calibri"/>
                <a:cs typeface="Calibri"/>
              </a:rPr>
              <a:t>themes and  </a:t>
            </a:r>
            <a:r>
              <a:rPr sz="3200" spc="-15" dirty="0">
                <a:latin typeface="Calibri"/>
                <a:cs typeface="Calibri"/>
              </a:rPr>
              <a:t>templates.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6475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u="none" spc="-5" dirty="0"/>
              <a:t>21 </a:t>
            </a:r>
            <a:r>
              <a:rPr lang="en-SG" sz="4400" b="1" spc="-5" dirty="0">
                <a:cs typeface="Arial"/>
              </a:rPr>
              <a:t>Bootstrap </a:t>
            </a:r>
            <a:r>
              <a:rPr sz="4400" b="1" u="none" spc="-5" dirty="0"/>
              <a:t>Components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70522" y="1269556"/>
            <a:ext cx="3403715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Alerts</a:t>
            </a: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Badge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Breadcrumb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Buttons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Button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20" dirty="0">
                <a:latin typeface="Calibri"/>
                <a:cs typeface="Calibri"/>
              </a:rPr>
              <a:t>Card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Carousel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Collapse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Dropdowns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Forms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879" y="1252886"/>
            <a:ext cx="4434121" cy="40921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Jumbotron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Modal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Navs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Navbar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Pagination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20" dirty="0">
                <a:latin typeface="Calibri"/>
                <a:cs typeface="Calibri"/>
              </a:rPr>
              <a:t>Popovers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5" dirty="0">
                <a:latin typeface="Calibri"/>
                <a:cs typeface="Calibri"/>
              </a:rPr>
              <a:t>Progress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Scrollspy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400" spc="-35" dirty="0">
                <a:latin typeface="Calibri"/>
                <a:cs typeface="Calibri"/>
              </a:rPr>
              <a:t>Tooltips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5617742"/>
            <a:ext cx="914399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Include </a:t>
            </a:r>
            <a:r>
              <a:rPr sz="1800" dirty="0">
                <a:latin typeface="Calibri"/>
                <a:cs typeface="Calibri"/>
              </a:rPr>
              <a:t>jQuery </a:t>
            </a:r>
            <a:r>
              <a:rPr sz="1800" spc="-5" dirty="0">
                <a:latin typeface="Calibri"/>
                <a:cs typeface="Calibri"/>
              </a:rPr>
              <a:t>(necessary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Bootstrap's JavaScript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plugins)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&lt;script src="js/jquery-3.4.1.min.js"</a:t>
            </a:r>
            <a:r>
              <a:rPr sz="1800" spc="3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type="text/javascript"&gt;&lt;/script&gt;</a:t>
            </a:r>
            <a:endParaRPr sz="18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dirty="0"/>
              <a:t>jQuery</a:t>
            </a:r>
            <a:r>
              <a:rPr sz="4400" u="sng" spc="-75" dirty="0"/>
              <a:t> </a:t>
            </a:r>
            <a:r>
              <a:rPr sz="4400" u="sng" spc="-5" dirty="0"/>
              <a:t>file</a:t>
            </a:r>
            <a:endParaRPr sz="44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0" y="1313405"/>
            <a:ext cx="9144000" cy="323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Calibri"/>
                <a:cs typeface="Calibri"/>
              </a:rPr>
              <a:t>Many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20" dirty="0">
                <a:latin typeface="Calibri"/>
                <a:cs typeface="Calibri"/>
              </a:rPr>
              <a:t>Bootstrap </a:t>
            </a:r>
            <a:r>
              <a:rPr sz="3600" spc="-5" dirty="0">
                <a:latin typeface="Calibri"/>
                <a:cs typeface="Calibri"/>
              </a:rPr>
              <a:t>plugins </a:t>
            </a:r>
            <a:r>
              <a:rPr sz="3600" spc="-15" dirty="0">
                <a:latin typeface="Calibri"/>
                <a:cs typeface="Calibri"/>
              </a:rPr>
              <a:t>require </a:t>
            </a:r>
            <a:r>
              <a:rPr sz="3600" dirty="0">
                <a:latin typeface="Calibri"/>
                <a:cs typeface="Calibri"/>
              </a:rPr>
              <a:t>a jQuery  </a:t>
            </a:r>
            <a:r>
              <a:rPr sz="3600" spc="-5" dirty="0">
                <a:latin typeface="Calibri"/>
                <a:cs typeface="Calibri"/>
              </a:rPr>
              <a:t>file, so </a:t>
            </a:r>
            <a:r>
              <a:rPr sz="3600" spc="-15" dirty="0">
                <a:latin typeface="Calibri"/>
                <a:cs typeface="Calibri"/>
              </a:rPr>
              <a:t>you </a:t>
            </a:r>
            <a:r>
              <a:rPr sz="3600" spc="-5" dirty="0">
                <a:latin typeface="Calibri"/>
                <a:cs typeface="Calibri"/>
              </a:rPr>
              <a:t>need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add </a:t>
            </a:r>
            <a:r>
              <a:rPr sz="3600" spc="-5" dirty="0">
                <a:latin typeface="Calibri"/>
                <a:cs typeface="Calibri"/>
              </a:rPr>
              <a:t>this </a:t>
            </a:r>
            <a:r>
              <a:rPr sz="3600" dirty="0">
                <a:latin typeface="Calibri"/>
                <a:cs typeface="Calibri"/>
              </a:rPr>
              <a:t>line in </a:t>
            </a:r>
            <a:r>
              <a:rPr sz="3600" spc="-10" dirty="0">
                <a:latin typeface="Calibri"/>
                <a:cs typeface="Calibri"/>
              </a:rPr>
              <a:t>your  </a:t>
            </a:r>
            <a:r>
              <a:rPr sz="3600" spc="-15" dirty="0">
                <a:latin typeface="Calibri"/>
                <a:cs typeface="Calibri"/>
              </a:rPr>
              <a:t>html </a:t>
            </a:r>
            <a:r>
              <a:rPr sz="3600" dirty="0">
                <a:latin typeface="Calibri"/>
                <a:cs typeface="Calibri"/>
              </a:rPr>
              <a:t>file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350" dirty="0">
              <a:latin typeface="Calibri"/>
              <a:cs typeface="Calibri"/>
            </a:endParaRPr>
          </a:p>
          <a:p>
            <a:pPr marL="502920" marR="2357120" indent="-19685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&lt;script</a:t>
            </a:r>
            <a:r>
              <a:rPr sz="2800" spc="-9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Consolas" panose="020B0609020204030204" pitchFamily="49" charset="0"/>
                <a:cs typeface="Arial"/>
              </a:rPr>
              <a:t>src="js/jquery-3.4.1.min.js"  type="text/javascript"&gt;&lt;/script&gt;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dirty="0"/>
              <a:t>N</a:t>
            </a:r>
            <a:r>
              <a:rPr sz="4400" u="sng" spc="-75" dirty="0"/>
              <a:t>a</a:t>
            </a:r>
            <a:r>
              <a:rPr sz="4400" u="sng" spc="-25" dirty="0"/>
              <a:t>v</a:t>
            </a:r>
            <a:r>
              <a:rPr sz="4400" u="sng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298447"/>
            <a:ext cx="5024628" cy="3396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8055" y="5704332"/>
            <a:ext cx="3467100" cy="492759"/>
            <a:chOff x="448055" y="5704332"/>
            <a:chExt cx="3467100" cy="492759"/>
          </a:xfrm>
        </p:grpSpPr>
        <p:sp>
          <p:nvSpPr>
            <p:cNvPr id="6" name="object 6"/>
            <p:cNvSpPr/>
            <p:nvPr/>
          </p:nvSpPr>
          <p:spPr>
            <a:xfrm>
              <a:off x="675786" y="5883617"/>
              <a:ext cx="3108788" cy="1458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627" y="5708904"/>
              <a:ext cx="3458210" cy="483234"/>
            </a:xfrm>
            <a:custGeom>
              <a:avLst/>
              <a:gdLst/>
              <a:ahLst/>
              <a:cxnLst/>
              <a:rect l="l" t="t" r="r" b="b"/>
              <a:pathLst>
                <a:path w="3458210" h="483235">
                  <a:moveTo>
                    <a:pt x="0" y="0"/>
                  </a:moveTo>
                  <a:lnTo>
                    <a:pt x="3457955" y="0"/>
                  </a:lnTo>
                  <a:lnTo>
                    <a:pt x="3457955" y="483108"/>
                  </a:lnTo>
                  <a:lnTo>
                    <a:pt x="0" y="48310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342" y="284157"/>
            <a:ext cx="1114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N</a:t>
            </a:r>
            <a:r>
              <a:rPr sz="4400" u="none" spc="-75" dirty="0"/>
              <a:t>a</a:t>
            </a:r>
            <a:r>
              <a:rPr sz="4400" u="none" spc="-25" dirty="0"/>
              <a:t>v</a:t>
            </a:r>
            <a:r>
              <a:rPr sz="4400" u="none" dirty="0"/>
              <a:t>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31876" y="2577083"/>
            <a:ext cx="2795015" cy="272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644" y="5321808"/>
            <a:ext cx="2746248" cy="300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05968" y="1618488"/>
            <a:ext cx="3647440" cy="739140"/>
            <a:chOff x="505968" y="1618488"/>
            <a:chExt cx="3647440" cy="739140"/>
          </a:xfrm>
        </p:grpSpPr>
        <p:sp>
          <p:nvSpPr>
            <p:cNvPr id="7" name="object 7"/>
            <p:cNvSpPr/>
            <p:nvPr/>
          </p:nvSpPr>
          <p:spPr>
            <a:xfrm>
              <a:off x="611235" y="1747773"/>
              <a:ext cx="3532520" cy="504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1623060"/>
              <a:ext cx="3637915" cy="730250"/>
            </a:xfrm>
            <a:custGeom>
              <a:avLst/>
              <a:gdLst/>
              <a:ahLst/>
              <a:cxnLst/>
              <a:rect l="l" t="t" r="r" b="b"/>
              <a:pathLst>
                <a:path w="3637915" h="730250">
                  <a:moveTo>
                    <a:pt x="0" y="0"/>
                  </a:moveTo>
                  <a:lnTo>
                    <a:pt x="3637788" y="0"/>
                  </a:lnTo>
                  <a:lnTo>
                    <a:pt x="3637788" y="729996"/>
                  </a:lnTo>
                  <a:lnTo>
                    <a:pt x="0" y="7299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8055" y="4491228"/>
            <a:ext cx="3705225" cy="626745"/>
            <a:chOff x="448055" y="4491228"/>
            <a:chExt cx="3705225" cy="626745"/>
          </a:xfrm>
        </p:grpSpPr>
        <p:sp>
          <p:nvSpPr>
            <p:cNvPr id="10" name="object 10"/>
            <p:cNvSpPr/>
            <p:nvPr/>
          </p:nvSpPr>
          <p:spPr>
            <a:xfrm>
              <a:off x="508941" y="4552123"/>
              <a:ext cx="3518397" cy="5175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627" y="4495800"/>
              <a:ext cx="3695700" cy="617220"/>
            </a:xfrm>
            <a:custGeom>
              <a:avLst/>
              <a:gdLst/>
              <a:ahLst/>
              <a:cxnLst/>
              <a:rect l="l" t="t" r="r" b="b"/>
              <a:pathLst>
                <a:path w="3695700" h="617220">
                  <a:moveTo>
                    <a:pt x="0" y="0"/>
                  </a:moveTo>
                  <a:lnTo>
                    <a:pt x="3695700" y="0"/>
                  </a:lnTo>
                  <a:lnTo>
                    <a:pt x="3695700" y="617219"/>
                  </a:lnTo>
                  <a:lnTo>
                    <a:pt x="0" y="6172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08547" y="1362455"/>
            <a:ext cx="1038225" cy="1849120"/>
            <a:chOff x="5908547" y="1362455"/>
            <a:chExt cx="1038225" cy="1849120"/>
          </a:xfrm>
        </p:grpSpPr>
        <p:sp>
          <p:nvSpPr>
            <p:cNvPr id="13" name="object 13"/>
            <p:cNvSpPr/>
            <p:nvPr/>
          </p:nvSpPr>
          <p:spPr>
            <a:xfrm>
              <a:off x="6091479" y="1545365"/>
              <a:ext cx="706737" cy="15291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3119" y="1367027"/>
              <a:ext cx="1028700" cy="1839595"/>
            </a:xfrm>
            <a:custGeom>
              <a:avLst/>
              <a:gdLst/>
              <a:ahLst/>
              <a:cxnLst/>
              <a:rect l="l" t="t" r="r" b="b"/>
              <a:pathLst>
                <a:path w="1028700" h="1839595">
                  <a:moveTo>
                    <a:pt x="0" y="0"/>
                  </a:moveTo>
                  <a:lnTo>
                    <a:pt x="1028700" y="0"/>
                  </a:lnTo>
                  <a:lnTo>
                    <a:pt x="1028700" y="1839468"/>
                  </a:lnTo>
                  <a:lnTo>
                    <a:pt x="0" y="183946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841491" y="3345179"/>
            <a:ext cx="2845307" cy="2971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326" y="284157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1: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708659" y="1376172"/>
            <a:ext cx="1374775" cy="1937385"/>
            <a:chOff x="708659" y="1376172"/>
            <a:chExt cx="1374775" cy="1937385"/>
          </a:xfrm>
        </p:grpSpPr>
        <p:sp>
          <p:nvSpPr>
            <p:cNvPr id="5" name="object 5"/>
            <p:cNvSpPr/>
            <p:nvPr/>
          </p:nvSpPr>
          <p:spPr>
            <a:xfrm>
              <a:off x="717803" y="1451478"/>
              <a:ext cx="1356347" cy="1609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231" y="1380744"/>
              <a:ext cx="1365885" cy="1927860"/>
            </a:xfrm>
            <a:custGeom>
              <a:avLst/>
              <a:gdLst/>
              <a:ahLst/>
              <a:cxnLst/>
              <a:rect l="l" t="t" r="r" b="b"/>
              <a:pathLst>
                <a:path w="1365885" h="1927860">
                  <a:moveTo>
                    <a:pt x="0" y="0"/>
                  </a:moveTo>
                  <a:lnTo>
                    <a:pt x="1365504" y="0"/>
                  </a:lnTo>
                  <a:lnTo>
                    <a:pt x="1365504" y="1927860"/>
                  </a:lnTo>
                  <a:lnTo>
                    <a:pt x="0" y="19278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354089" y="1385316"/>
            <a:ext cx="4839081" cy="3772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326" y="284157"/>
            <a:ext cx="4418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2: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448055" y="1310639"/>
            <a:ext cx="3573779" cy="1100455"/>
            <a:chOff x="448055" y="1310639"/>
            <a:chExt cx="3573779" cy="1100455"/>
          </a:xfrm>
        </p:grpSpPr>
        <p:sp>
          <p:nvSpPr>
            <p:cNvPr id="5" name="object 5"/>
            <p:cNvSpPr/>
            <p:nvPr/>
          </p:nvSpPr>
          <p:spPr>
            <a:xfrm>
              <a:off x="457199" y="1400936"/>
              <a:ext cx="3555492" cy="865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27" y="1315211"/>
              <a:ext cx="3564890" cy="1091565"/>
            </a:xfrm>
            <a:custGeom>
              <a:avLst/>
              <a:gdLst/>
              <a:ahLst/>
              <a:cxnLst/>
              <a:rect l="l" t="t" r="r" b="b"/>
              <a:pathLst>
                <a:path w="3564890" h="1091564">
                  <a:moveTo>
                    <a:pt x="0" y="0"/>
                  </a:moveTo>
                  <a:lnTo>
                    <a:pt x="3564636" y="0"/>
                  </a:lnTo>
                  <a:lnTo>
                    <a:pt x="3564636" y="1091184"/>
                  </a:lnTo>
                  <a:lnTo>
                    <a:pt x="0" y="109118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80016" y="3011423"/>
            <a:ext cx="7997254" cy="2337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7488"/>
            <a:ext cx="91439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u="sng" dirty="0"/>
              <a:t>N</a:t>
            </a:r>
            <a:r>
              <a:rPr sz="4400" u="sng" spc="-70" dirty="0"/>
              <a:t>a</a:t>
            </a:r>
            <a:r>
              <a:rPr sz="4400" u="sng" dirty="0"/>
              <a:t>vbar</a:t>
            </a:r>
            <a:r>
              <a:rPr lang="en-US" sz="4400" u="sng" dirty="0"/>
              <a:t> #1</a:t>
            </a:r>
            <a:endParaRPr sz="4400" u="sng" dirty="0"/>
          </a:p>
        </p:txBody>
      </p:sp>
      <p:sp>
        <p:nvSpPr>
          <p:cNvPr id="4" name="object 4"/>
          <p:cNvSpPr/>
          <p:nvPr/>
        </p:nvSpPr>
        <p:spPr>
          <a:xfrm>
            <a:off x="256795" y="1717548"/>
            <a:ext cx="8592305" cy="609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368" y="2976723"/>
            <a:ext cx="8543924" cy="54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743" y="4102608"/>
            <a:ext cx="8449055" cy="490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272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Today's problem</vt:lpstr>
      <vt:lpstr>21 Bootstrap Components</vt:lpstr>
      <vt:lpstr>jQuery file</vt:lpstr>
      <vt:lpstr>Navs</vt:lpstr>
      <vt:lpstr>Navs</vt:lpstr>
      <vt:lpstr>Exercise 1: Solution</vt:lpstr>
      <vt:lpstr>Exercise 2: Solution</vt:lpstr>
      <vt:lpstr>Navbar #1</vt:lpstr>
      <vt:lpstr>Navbar</vt:lpstr>
      <vt:lpstr>PowerPoint Presentation</vt:lpstr>
      <vt:lpstr>Exercise 3: Solution</vt:lpstr>
      <vt:lpstr>Exercise 4: Solution</vt:lpstr>
      <vt:lpstr>Exercise 4: Solution</vt:lpstr>
      <vt:lpstr>Carousel</vt:lpstr>
      <vt:lpstr>Carousel</vt:lpstr>
      <vt:lpstr>login.php</vt:lpstr>
      <vt:lpstr>doLogin.php</vt:lpstr>
      <vt:lpstr>storyDetails.php</vt:lpstr>
      <vt:lpstr>Choose and download themes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6</cp:revision>
  <dcterms:created xsi:type="dcterms:W3CDTF">2020-10-18T08:10:38Z</dcterms:created>
  <dcterms:modified xsi:type="dcterms:W3CDTF">2021-02-03T06:31:04Z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2019-11-26T00:00:00Z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2020-10-18T00:00:00Z</vt:filetime>
  </property>
</Properties>
</file>