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DFED-F089-4AE0-9E55-105477663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DA163-03CC-4817-9EBF-DE637318C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A9232-AAE6-406F-9422-8A070021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16D51-2D4A-4505-B0E0-D5C56363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6A58C-5E27-4350-B670-D906C572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738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5941-5487-4D17-B6E9-508F19B4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4C90A-099B-4613-8A76-2357ECDD3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F95A5-46AA-43AB-AFFA-E169E1304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8933A-13B1-4BC5-BEAF-86D97992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B15C3-BD2D-44C7-91B3-4BBFE2E8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205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235BAE-2716-40EB-AE1A-0F920B007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89E87-5CB5-40BE-B4D9-ECB1FB666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8701E-9423-4288-844D-FB8D4680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609EE-67D1-4BB6-AAD1-D23790B0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E8A4A-E34A-48D3-ACE3-63E73416A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755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F224-DDB8-4A14-8BD9-959AD0A5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06053-4440-48E6-95BE-DFF2F0CF1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C6820-3D1F-4563-9976-9C7A58F2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24D7C-D202-407C-92FB-3B8279E2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24DA1-A4D1-436C-8519-72F75553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529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1E0E9-6104-42D7-9A87-2B87C9EE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6D0FA-29C2-4848-8A19-26CC246AC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058C7-4B24-4998-BDB1-9A6356A4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1B282-D854-4F9F-B43A-2F4021A2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7C209-363F-44A8-A013-D15AF53F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377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577D-E03B-4DDB-A649-5F825DD3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17169-CEB1-45D8-B483-57D8BFEBF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9F060-D602-468F-96F4-2CB887AF4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76712-688F-4821-877B-F257B280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2CFC1-D7C7-4B9F-B46A-1618E09D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42E13-C2C7-41A4-9157-866F681D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868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1995-B6D5-4B68-8117-F4C5E4ED4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820E5-C1A2-4B74-8288-13EFFBC0C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ED143-B4B6-436A-A537-5050CE69E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067D5-F845-4FD9-92BF-9B2531804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E16A4-0A98-48F1-B435-A137AC94E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C0EF3-4856-4F81-9B48-8F20ED5A4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56D4F8-1F91-4738-B0E3-0783785B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93DC9-4097-4453-8087-C2D66D24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482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C141-7115-4CC9-8C66-EFC50B21F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DDEC3E-4BC5-4074-9437-2455F205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B9E43-11A9-44B6-83CB-08D00CEB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C7DD3-42D4-4CF8-B3FB-458AB09C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120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92636-AFB9-4B7D-A9B6-897FC8ED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33963-1FE6-42E5-AA54-B4A87847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2E080-354A-4492-B652-1B1E1223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323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B4039-08BB-4E70-A9AF-D822F3986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A5ED5-1A12-4AF3-B89C-F1AD4479E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A1FC4-A457-4686-88F5-7F31B2688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EB9B2-46C1-443A-ADB8-3F854E63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0F440-A3F9-408F-B8FA-D7FBD6B0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45FE7-95BF-41D7-B4F9-6BF3E0C0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543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B523-B00D-4714-91F8-D74EBA26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0FC12-BB8F-4D06-827E-DF8EC2CF5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C4738-8739-4186-A37C-B379DC9EF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12E41-2CFC-4E03-95AE-739F5405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045FD-ED13-43F9-8FDB-25AC1247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16F3F-FAA0-4EA4-9B2D-9605827E6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650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CB2B7-7C3D-47B1-B7A4-2534F4AF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33DC4-C91E-4024-962D-D607C2EFF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6446B-07B9-4E37-A1AE-D532C20DD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2D9E8-1B31-4477-862A-4A341D82F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D842E-D7AA-498D-978F-44FE07B82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110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jqueryui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ui.com/datepicker/" TargetMode="External"/><Relationship Id="rId2" Type="http://schemas.openxmlformats.org/officeDocument/2006/relationships/hyperlink" Target="https://jqueryui.com/autocomplet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qplot.com/" TargetMode="External"/><Relationship Id="rId5" Type="http://schemas.openxmlformats.org/officeDocument/2006/relationships/hyperlink" Target="https://github.com/wbotelhos/raty" TargetMode="External"/><Relationship Id="rId4" Type="http://schemas.openxmlformats.org/officeDocument/2006/relationships/hyperlink" Target="http://eonasdan.github.io/bootstrap-datetimepicker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jqueryvalidation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artjs.org/docs/latest/charts/bar.html" TargetMode="External"/><Relationship Id="rId7" Type="http://schemas.openxmlformats.org/officeDocument/2006/relationships/hyperlink" Target="http://www.chartjs.org/docs/latest/charts/bubble.html" TargetMode="External"/><Relationship Id="rId2" Type="http://schemas.openxmlformats.org/officeDocument/2006/relationships/hyperlink" Target="http://www.chartjs.org/docs/latest/charts/lin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hartjs.org/docs/latest/charts/doughnut.html" TargetMode="External"/><Relationship Id="rId5" Type="http://schemas.openxmlformats.org/officeDocument/2006/relationships/hyperlink" Target="http://www.chartjs.org/docs/latest/charts/polar.html" TargetMode="External"/><Relationship Id="rId4" Type="http://schemas.openxmlformats.org/officeDocument/2006/relationships/hyperlink" Target="http://www.chartjs.org/docs/latest/charts/radar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8342" y="3893311"/>
            <a:ext cx="568515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6175" marR="5080" indent="-113411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888888"/>
                </a:solidFill>
                <a:latin typeface="Calibri"/>
                <a:cs typeface="Calibri"/>
              </a:rPr>
              <a:t>C273 </a:t>
            </a:r>
            <a:r>
              <a:rPr sz="3200" dirty="0">
                <a:solidFill>
                  <a:srgbClr val="888888"/>
                </a:solidFill>
                <a:latin typeface="Calibri"/>
                <a:cs typeface="Calibri"/>
              </a:rPr>
              <a:t>– </a:t>
            </a:r>
            <a:r>
              <a:rPr sz="3200" spc="-10" dirty="0">
                <a:solidFill>
                  <a:srgbClr val="888888"/>
                </a:solidFill>
                <a:latin typeface="Calibri"/>
                <a:cs typeface="Calibri"/>
              </a:rPr>
              <a:t>Advanced </a:t>
            </a:r>
            <a:r>
              <a:rPr sz="3200" spc="-40" dirty="0">
                <a:solidFill>
                  <a:srgbClr val="888888"/>
                </a:solidFill>
                <a:latin typeface="Calibri"/>
                <a:cs typeface="Calibri"/>
              </a:rPr>
              <a:t>Web </a:t>
            </a:r>
            <a:r>
              <a:rPr sz="3200" spc="-10" dirty="0">
                <a:solidFill>
                  <a:srgbClr val="888888"/>
                </a:solidFill>
                <a:latin typeface="Calibri"/>
                <a:cs typeface="Calibri"/>
              </a:rPr>
              <a:t>Application  Development </a:t>
            </a:r>
            <a:r>
              <a:rPr sz="3200" spc="-5" dirty="0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r>
              <a:rPr sz="32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888888"/>
                </a:solidFill>
                <a:latin typeface="Calibri"/>
                <a:cs typeface="Calibri"/>
              </a:rPr>
              <a:t>PHP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569719"/>
            <a:ext cx="7772400" cy="231648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39395" rIns="0" bIns="0" rtlCol="0">
            <a:spAutoFit/>
          </a:bodyPr>
          <a:lstStyle/>
          <a:p>
            <a:pPr marL="1024255" marR="1017269" algn="ctr">
              <a:lnSpc>
                <a:spcPts val="5470"/>
              </a:lnSpc>
              <a:spcBef>
                <a:spcPts val="1885"/>
              </a:spcBef>
            </a:pPr>
            <a:r>
              <a:rPr sz="4800" b="1" spc="-5" dirty="0">
                <a:latin typeface="Arial"/>
                <a:cs typeface="Arial"/>
              </a:rPr>
              <a:t>jQuery </a:t>
            </a:r>
            <a:r>
              <a:rPr sz="4800" b="1" spc="-10" dirty="0">
                <a:latin typeface="Arial"/>
                <a:cs typeface="Arial"/>
              </a:rPr>
              <a:t>Widgets and  </a:t>
            </a:r>
            <a:r>
              <a:rPr sz="4800" b="1" spc="-5" dirty="0">
                <a:latin typeface="Arial"/>
                <a:cs typeface="Arial"/>
              </a:rPr>
              <a:t>Plugins</a:t>
            </a:r>
            <a:endParaRPr sz="4800">
              <a:latin typeface="Arial"/>
              <a:cs typeface="Arial"/>
            </a:endParaRPr>
          </a:p>
          <a:p>
            <a:pPr algn="ctr">
              <a:lnSpc>
                <a:spcPts val="3450"/>
              </a:lnSpc>
            </a:pPr>
            <a:r>
              <a:rPr sz="3100" b="1" spc="-10" dirty="0">
                <a:latin typeface="Arial"/>
                <a:cs typeface="Arial"/>
              </a:rPr>
              <a:t>L06 –Improve </a:t>
            </a:r>
            <a:r>
              <a:rPr sz="3100" b="1" spc="-5" dirty="0">
                <a:latin typeface="Arial"/>
                <a:cs typeface="Arial"/>
              </a:rPr>
              <a:t>the</a:t>
            </a:r>
            <a:r>
              <a:rPr sz="3100" b="1" spc="40" dirty="0">
                <a:latin typeface="Arial"/>
                <a:cs typeface="Arial"/>
              </a:rPr>
              <a:t> </a:t>
            </a:r>
            <a:r>
              <a:rPr sz="3100" b="1" spc="-5" dirty="0">
                <a:latin typeface="Arial"/>
                <a:cs typeface="Arial"/>
              </a:rPr>
              <a:t>Look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255257"/>
            <a:ext cx="8229600" cy="4946015"/>
            <a:chOff x="457200" y="1255257"/>
            <a:chExt cx="8229600" cy="4946015"/>
          </a:xfrm>
        </p:grpSpPr>
        <p:sp>
          <p:nvSpPr>
            <p:cNvPr id="3" name="object 3"/>
            <p:cNvSpPr/>
            <p:nvPr/>
          </p:nvSpPr>
          <p:spPr>
            <a:xfrm>
              <a:off x="5439156" y="3762756"/>
              <a:ext cx="3247643" cy="24383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5233415"/>
              <a:ext cx="6318503" cy="5897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9219" y="1255257"/>
              <a:ext cx="2626969" cy="292559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39073" y="1750491"/>
              <a:ext cx="2534285" cy="690245"/>
            </a:xfrm>
            <a:custGeom>
              <a:avLst/>
              <a:gdLst/>
              <a:ahLst/>
              <a:cxnLst/>
              <a:rect l="l" t="t" r="r" b="b"/>
              <a:pathLst>
                <a:path w="2534285" h="690244">
                  <a:moveTo>
                    <a:pt x="2533688" y="690194"/>
                  </a:moveTo>
                  <a:lnTo>
                    <a:pt x="0" y="0"/>
                  </a:lnTo>
                </a:path>
              </a:pathLst>
            </a:custGeom>
            <a:ln w="350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54536" y="1704365"/>
              <a:ext cx="115570" cy="101600"/>
            </a:xfrm>
            <a:custGeom>
              <a:avLst/>
              <a:gdLst/>
              <a:ahLst/>
              <a:cxnLst/>
              <a:rect l="l" t="t" r="r" b="b"/>
              <a:pathLst>
                <a:path w="115569" h="101600">
                  <a:moveTo>
                    <a:pt x="115277" y="0"/>
                  </a:moveTo>
                  <a:lnTo>
                    <a:pt x="0" y="23088"/>
                  </a:lnTo>
                  <a:lnTo>
                    <a:pt x="87630" y="101460"/>
                  </a:lnTo>
                  <a:lnTo>
                    <a:pt x="11527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36240" y="2440686"/>
              <a:ext cx="1837055" cy="1299845"/>
            </a:xfrm>
            <a:custGeom>
              <a:avLst/>
              <a:gdLst/>
              <a:ahLst/>
              <a:cxnLst/>
              <a:rect l="l" t="t" r="r" b="b"/>
              <a:pathLst>
                <a:path w="1837054" h="1299845">
                  <a:moveTo>
                    <a:pt x="1836521" y="0"/>
                  </a:moveTo>
                  <a:lnTo>
                    <a:pt x="0" y="1299641"/>
                  </a:lnTo>
                </a:path>
              </a:pathLst>
            </a:custGeom>
            <a:ln w="350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64712" y="3687284"/>
              <a:ext cx="116205" cy="104139"/>
            </a:xfrm>
            <a:custGeom>
              <a:avLst/>
              <a:gdLst/>
              <a:ahLst/>
              <a:cxnLst/>
              <a:rect l="l" t="t" r="r" b="b"/>
              <a:pathLst>
                <a:path w="116205" h="104139">
                  <a:moveTo>
                    <a:pt x="55460" y="0"/>
                  </a:moveTo>
                  <a:lnTo>
                    <a:pt x="0" y="103670"/>
                  </a:lnTo>
                  <a:lnTo>
                    <a:pt x="116204" y="85839"/>
                  </a:lnTo>
                  <a:lnTo>
                    <a:pt x="554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57647" y="4982718"/>
              <a:ext cx="786765" cy="446405"/>
            </a:xfrm>
            <a:custGeom>
              <a:avLst/>
              <a:gdLst/>
              <a:ahLst/>
              <a:cxnLst/>
              <a:rect l="l" t="t" r="r" b="b"/>
              <a:pathLst>
                <a:path w="786764" h="446404">
                  <a:moveTo>
                    <a:pt x="786358" y="0"/>
                  </a:moveTo>
                  <a:lnTo>
                    <a:pt x="0" y="445973"/>
                  </a:lnTo>
                </a:path>
              </a:pathLst>
            </a:custGeom>
            <a:ln w="350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81416" y="5374308"/>
              <a:ext cx="117475" cy="97790"/>
            </a:xfrm>
            <a:custGeom>
              <a:avLst/>
              <a:gdLst/>
              <a:ahLst/>
              <a:cxnLst/>
              <a:rect l="l" t="t" r="r" b="b"/>
              <a:pathLst>
                <a:path w="117475" h="97789">
                  <a:moveTo>
                    <a:pt x="65532" y="0"/>
                  </a:moveTo>
                  <a:lnTo>
                    <a:pt x="0" y="97612"/>
                  </a:lnTo>
                  <a:lnTo>
                    <a:pt x="117411" y="91465"/>
                  </a:lnTo>
                  <a:lnTo>
                    <a:pt x="6553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82554" y="223673"/>
            <a:ext cx="73793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solution – </a:t>
            </a:r>
            <a:r>
              <a:rPr sz="4000" spc="-15" dirty="0"/>
              <a:t>autocomplete </a:t>
            </a:r>
            <a:r>
              <a:rPr sz="4000" spc="15" dirty="0"/>
              <a:t>(jquery</a:t>
            </a:r>
            <a:r>
              <a:rPr sz="4000" spc="-35" dirty="0"/>
              <a:t> </a:t>
            </a:r>
            <a:r>
              <a:rPr sz="4000" spc="-5" dirty="0"/>
              <a:t>UI)</a:t>
            </a:r>
            <a:endParaRPr sz="4000"/>
          </a:p>
        </p:txBody>
      </p:sp>
      <p:sp>
        <p:nvSpPr>
          <p:cNvPr id="13" name="object 13"/>
          <p:cNvSpPr txBox="1"/>
          <p:nvPr/>
        </p:nvSpPr>
        <p:spPr>
          <a:xfrm>
            <a:off x="4698174" y="2274913"/>
            <a:ext cx="1347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autocomplete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83703" y="4881602"/>
            <a:ext cx="1026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Calibri"/>
                <a:cs typeface="Calibri"/>
              </a:rPr>
              <a:t>d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ep</a:t>
            </a:r>
            <a:r>
              <a:rPr sz="1800" b="1" dirty="0">
                <a:latin typeface="Calibri"/>
                <a:cs typeface="Calibri"/>
              </a:rPr>
              <a:t>i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spc="-50" dirty="0">
                <a:latin typeface="Calibri"/>
                <a:cs typeface="Calibri"/>
              </a:rPr>
              <a:t>k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2850" y="1619922"/>
            <a:ext cx="7997190" cy="4845050"/>
            <a:chOff x="232850" y="1619922"/>
            <a:chExt cx="7997190" cy="4845050"/>
          </a:xfrm>
        </p:grpSpPr>
        <p:sp>
          <p:nvSpPr>
            <p:cNvPr id="16" name="object 16"/>
            <p:cNvSpPr/>
            <p:nvPr/>
          </p:nvSpPr>
          <p:spPr>
            <a:xfrm>
              <a:off x="6310803" y="1619922"/>
              <a:ext cx="1918784" cy="16293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2850" y="4340352"/>
              <a:ext cx="5161229" cy="5074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200" y="5986272"/>
              <a:ext cx="5686043" cy="47853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649" y="4738115"/>
            <a:ext cx="5401967" cy="1249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15938" y="1361718"/>
            <a:ext cx="4202430" cy="2348230"/>
            <a:chOff x="915938" y="1361718"/>
            <a:chExt cx="4202430" cy="2348230"/>
          </a:xfrm>
        </p:grpSpPr>
        <p:sp>
          <p:nvSpPr>
            <p:cNvPr id="4" name="object 4"/>
            <p:cNvSpPr/>
            <p:nvPr/>
          </p:nvSpPr>
          <p:spPr>
            <a:xfrm>
              <a:off x="915938" y="1361718"/>
              <a:ext cx="3672053" cy="234766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65612" y="1599006"/>
              <a:ext cx="734695" cy="167005"/>
            </a:xfrm>
            <a:custGeom>
              <a:avLst/>
              <a:gdLst/>
              <a:ahLst/>
              <a:cxnLst/>
              <a:rect l="l" t="t" r="r" b="b"/>
              <a:pathLst>
                <a:path w="734695" h="167005">
                  <a:moveTo>
                    <a:pt x="734453" y="166547"/>
                  </a:moveTo>
                  <a:lnTo>
                    <a:pt x="0" y="0"/>
                  </a:lnTo>
                </a:path>
              </a:pathLst>
            </a:custGeom>
            <a:ln w="350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80155" y="1551609"/>
              <a:ext cx="114300" cy="102870"/>
            </a:xfrm>
            <a:custGeom>
              <a:avLst/>
              <a:gdLst/>
              <a:ahLst/>
              <a:cxnLst/>
              <a:rect l="l" t="t" r="r" b="b"/>
              <a:pathLst>
                <a:path w="114300" h="102869">
                  <a:moveTo>
                    <a:pt x="114185" y="0"/>
                  </a:moveTo>
                  <a:lnTo>
                    <a:pt x="0" y="28016"/>
                  </a:lnTo>
                  <a:lnTo>
                    <a:pt x="90919" y="102552"/>
                  </a:lnTo>
                  <a:lnTo>
                    <a:pt x="1141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50550" y="319209"/>
            <a:ext cx="74415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Solution </a:t>
            </a:r>
            <a:r>
              <a:rPr sz="4000" spc="-5" dirty="0"/>
              <a:t>– </a:t>
            </a:r>
            <a:r>
              <a:rPr sz="4000" spc="-30" dirty="0"/>
              <a:t>star </a:t>
            </a:r>
            <a:r>
              <a:rPr sz="4000" spc="-25" dirty="0"/>
              <a:t>rating </a:t>
            </a:r>
            <a:r>
              <a:rPr sz="4000" spc="15" dirty="0"/>
              <a:t>(jquery</a:t>
            </a:r>
            <a:r>
              <a:rPr sz="4000" spc="65" dirty="0"/>
              <a:t> </a:t>
            </a:r>
            <a:r>
              <a:rPr sz="4000" spc="-10" dirty="0"/>
              <a:t>plugin)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5099303" y="1578863"/>
            <a:ext cx="1775460" cy="647700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0805" marR="340995">
              <a:lnSpc>
                <a:spcPct val="100000"/>
              </a:lnSpc>
              <a:spcBef>
                <a:spcPts val="245"/>
              </a:spcBef>
            </a:pPr>
            <a:r>
              <a:rPr sz="1800" b="1" spc="-5" dirty="0">
                <a:latin typeface="Calibri"/>
                <a:cs typeface="Calibri"/>
              </a:rPr>
              <a:t>Folder </a:t>
            </a:r>
            <a:r>
              <a:rPr sz="1800" b="1" spc="-10" dirty="0">
                <a:latin typeface="Calibri"/>
                <a:cs typeface="Calibri"/>
              </a:rPr>
              <a:t>for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star  </a:t>
            </a:r>
            <a:r>
              <a:rPr sz="1800" b="1" spc="-10" dirty="0">
                <a:latin typeface="Calibri"/>
                <a:cs typeface="Calibri"/>
              </a:rPr>
              <a:t>images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52874" y="2973323"/>
            <a:ext cx="2404110" cy="203200"/>
            <a:chOff x="2452874" y="2973323"/>
            <a:chExt cx="2404110" cy="203200"/>
          </a:xfrm>
        </p:grpSpPr>
        <p:sp>
          <p:nvSpPr>
            <p:cNvPr id="10" name="object 10"/>
            <p:cNvSpPr/>
            <p:nvPr/>
          </p:nvSpPr>
          <p:spPr>
            <a:xfrm>
              <a:off x="2540355" y="2990849"/>
              <a:ext cx="2299335" cy="133985"/>
            </a:xfrm>
            <a:custGeom>
              <a:avLst/>
              <a:gdLst/>
              <a:ahLst/>
              <a:cxnLst/>
              <a:rect l="l" t="t" r="r" b="b"/>
              <a:pathLst>
                <a:path w="2299335" h="133985">
                  <a:moveTo>
                    <a:pt x="2299106" y="0"/>
                  </a:moveTo>
                  <a:lnTo>
                    <a:pt x="0" y="133604"/>
                  </a:lnTo>
                </a:path>
              </a:pathLst>
            </a:custGeom>
            <a:ln w="350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52874" y="3070939"/>
              <a:ext cx="108585" cy="105410"/>
            </a:xfrm>
            <a:custGeom>
              <a:avLst/>
              <a:gdLst/>
              <a:ahLst/>
              <a:cxnLst/>
              <a:rect l="l" t="t" r="r" b="b"/>
              <a:pathLst>
                <a:path w="108585" h="105410">
                  <a:moveTo>
                    <a:pt x="101930" y="0"/>
                  </a:moveTo>
                  <a:lnTo>
                    <a:pt x="0" y="58597"/>
                  </a:lnTo>
                  <a:lnTo>
                    <a:pt x="108038" y="104978"/>
                  </a:lnTo>
                  <a:lnTo>
                    <a:pt x="10193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838700" y="2805683"/>
            <a:ext cx="1777364" cy="646430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1440" marR="274955">
              <a:lnSpc>
                <a:spcPct val="100000"/>
              </a:lnSpc>
              <a:spcBef>
                <a:spcPts val="235"/>
              </a:spcBef>
            </a:pPr>
            <a:r>
              <a:rPr sz="1800" b="1" spc="-15" dirty="0">
                <a:latin typeface="Calibri"/>
                <a:cs typeface="Calibri"/>
              </a:rPr>
              <a:t>Parameters</a:t>
            </a:r>
            <a:r>
              <a:rPr sz="1800" b="1" spc="-114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for  </a:t>
            </a:r>
            <a:r>
              <a:rPr sz="1800" b="1" spc="-15" dirty="0">
                <a:latin typeface="Calibri"/>
                <a:cs typeface="Calibri"/>
              </a:rPr>
              <a:t>star </a:t>
            </a:r>
            <a:r>
              <a:rPr sz="1800" b="1" spc="-10" dirty="0">
                <a:latin typeface="Calibri"/>
                <a:cs typeface="Calibri"/>
              </a:rPr>
              <a:t>rating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74764" y="5394959"/>
            <a:ext cx="1501140" cy="646430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1440" marR="278765">
              <a:lnSpc>
                <a:spcPct val="100000"/>
              </a:lnSpc>
              <a:spcBef>
                <a:spcPts val="235"/>
              </a:spcBef>
            </a:pP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enables</a:t>
            </a:r>
            <a:r>
              <a:rPr sz="18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C00000"/>
                </a:solidFill>
                <a:latin typeface="Calibri"/>
                <a:cs typeface="Calibri"/>
              </a:rPr>
              <a:t>star 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rating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33855" y="5350764"/>
            <a:ext cx="5759450" cy="386080"/>
            <a:chOff x="1133855" y="5350764"/>
            <a:chExt cx="5759450" cy="386080"/>
          </a:xfrm>
        </p:grpSpPr>
        <p:sp>
          <p:nvSpPr>
            <p:cNvPr id="15" name="object 15"/>
            <p:cNvSpPr/>
            <p:nvPr/>
          </p:nvSpPr>
          <p:spPr>
            <a:xfrm>
              <a:off x="6389179" y="5566664"/>
              <a:ext cx="486409" cy="152400"/>
            </a:xfrm>
            <a:custGeom>
              <a:avLst/>
              <a:gdLst/>
              <a:ahLst/>
              <a:cxnLst/>
              <a:rect l="l" t="t" r="r" b="b"/>
              <a:pathLst>
                <a:path w="486409" h="152400">
                  <a:moveTo>
                    <a:pt x="486346" y="152146"/>
                  </a:moveTo>
                  <a:lnTo>
                    <a:pt x="0" y="0"/>
                  </a:lnTo>
                </a:path>
              </a:pathLst>
            </a:custGeom>
            <a:ln w="350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05550" y="5521726"/>
              <a:ext cx="116205" cy="100965"/>
            </a:xfrm>
            <a:custGeom>
              <a:avLst/>
              <a:gdLst/>
              <a:ahLst/>
              <a:cxnLst/>
              <a:rect l="l" t="t" r="r" b="b"/>
              <a:pathLst>
                <a:path w="116204" h="100964">
                  <a:moveTo>
                    <a:pt x="116065" y="0"/>
                  </a:moveTo>
                  <a:lnTo>
                    <a:pt x="0" y="18770"/>
                  </a:lnTo>
                  <a:lnTo>
                    <a:pt x="84658" y="100355"/>
                  </a:lnTo>
                  <a:lnTo>
                    <a:pt x="11606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46809" y="5363718"/>
              <a:ext cx="5158740" cy="355600"/>
            </a:xfrm>
            <a:custGeom>
              <a:avLst/>
              <a:gdLst/>
              <a:ahLst/>
              <a:cxnLst/>
              <a:rect l="l" t="t" r="r" b="b"/>
              <a:pathLst>
                <a:path w="5158740" h="355600">
                  <a:moveTo>
                    <a:pt x="0" y="0"/>
                  </a:moveTo>
                  <a:lnTo>
                    <a:pt x="5158740" y="0"/>
                  </a:lnTo>
                  <a:lnTo>
                    <a:pt x="5158740" y="355091"/>
                  </a:lnTo>
                  <a:lnTo>
                    <a:pt x="0" y="35509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3191" y="4224528"/>
            <a:ext cx="7481621" cy="1973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82842" y="1304700"/>
            <a:ext cx="3747135" cy="2644140"/>
            <a:chOff x="782842" y="1304700"/>
            <a:chExt cx="3747135" cy="2644140"/>
          </a:xfrm>
        </p:grpSpPr>
        <p:sp>
          <p:nvSpPr>
            <p:cNvPr id="4" name="object 4"/>
            <p:cNvSpPr/>
            <p:nvPr/>
          </p:nvSpPr>
          <p:spPr>
            <a:xfrm>
              <a:off x="782842" y="1304700"/>
              <a:ext cx="3746573" cy="26435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6978" y="1691817"/>
              <a:ext cx="734695" cy="165735"/>
            </a:xfrm>
            <a:custGeom>
              <a:avLst/>
              <a:gdLst/>
              <a:ahLst/>
              <a:cxnLst/>
              <a:rect l="l" t="t" r="r" b="b"/>
              <a:pathLst>
                <a:path w="734694" h="165735">
                  <a:moveTo>
                    <a:pt x="734415" y="165176"/>
                  </a:moveTo>
                  <a:lnTo>
                    <a:pt x="0" y="0"/>
                  </a:lnTo>
                </a:path>
              </a:pathLst>
            </a:custGeom>
            <a:ln w="350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51475" y="1644374"/>
              <a:ext cx="114300" cy="102870"/>
            </a:xfrm>
            <a:custGeom>
              <a:avLst/>
              <a:gdLst/>
              <a:ahLst/>
              <a:cxnLst/>
              <a:rect l="l" t="t" r="r" b="b"/>
              <a:pathLst>
                <a:path w="114300" h="102869">
                  <a:moveTo>
                    <a:pt x="114134" y="0"/>
                  </a:moveTo>
                  <a:lnTo>
                    <a:pt x="0" y="28219"/>
                  </a:lnTo>
                  <a:lnTo>
                    <a:pt x="91058" y="102590"/>
                  </a:lnTo>
                  <a:lnTo>
                    <a:pt x="11413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01394" y="284157"/>
            <a:ext cx="71418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Solution – </a:t>
            </a:r>
            <a:r>
              <a:rPr sz="4400" spc="-5" dirty="0"/>
              <a:t>slider </a:t>
            </a:r>
            <a:r>
              <a:rPr sz="4400" spc="20" dirty="0"/>
              <a:t>(jquery</a:t>
            </a:r>
            <a:r>
              <a:rPr sz="4400" spc="-60" dirty="0"/>
              <a:t> </a:t>
            </a:r>
            <a:r>
              <a:rPr sz="4400" dirty="0"/>
              <a:t>plugin)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2770632" y="1671827"/>
            <a:ext cx="1775460" cy="368935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0"/>
              </a:spcBef>
            </a:pPr>
            <a:r>
              <a:rPr sz="1800" b="1" spc="-15" dirty="0">
                <a:latin typeface="Calibri"/>
                <a:cs typeface="Calibri"/>
              </a:rPr>
              <a:t>parameters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658360" y="2909316"/>
            <a:ext cx="2209165" cy="805180"/>
            <a:chOff x="3658360" y="2909316"/>
            <a:chExt cx="2209165" cy="805180"/>
          </a:xfrm>
        </p:grpSpPr>
        <p:sp>
          <p:nvSpPr>
            <p:cNvPr id="10" name="object 10"/>
            <p:cNvSpPr/>
            <p:nvPr/>
          </p:nvSpPr>
          <p:spPr>
            <a:xfrm>
              <a:off x="3741000" y="2926842"/>
              <a:ext cx="2109470" cy="743585"/>
            </a:xfrm>
            <a:custGeom>
              <a:avLst/>
              <a:gdLst/>
              <a:ahLst/>
              <a:cxnLst/>
              <a:rect l="l" t="t" r="r" b="b"/>
              <a:pathLst>
                <a:path w="2109470" h="743585">
                  <a:moveTo>
                    <a:pt x="2108873" y="0"/>
                  </a:moveTo>
                  <a:lnTo>
                    <a:pt x="0" y="743534"/>
                  </a:lnTo>
                </a:path>
              </a:pathLst>
            </a:custGeom>
            <a:ln w="350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58360" y="3614954"/>
              <a:ext cx="116839" cy="99695"/>
            </a:xfrm>
            <a:custGeom>
              <a:avLst/>
              <a:gdLst/>
              <a:ahLst/>
              <a:cxnLst/>
              <a:rect l="l" t="t" r="r" b="b"/>
              <a:pathLst>
                <a:path w="116839" h="99695">
                  <a:moveTo>
                    <a:pt x="81686" y="0"/>
                  </a:moveTo>
                  <a:lnTo>
                    <a:pt x="0" y="84556"/>
                  </a:lnTo>
                  <a:lnTo>
                    <a:pt x="116662" y="99174"/>
                  </a:lnTo>
                  <a:lnTo>
                    <a:pt x="8168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849111" y="2741676"/>
            <a:ext cx="1957070" cy="368935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b="1" dirty="0">
                <a:latin typeface="Calibri"/>
                <a:cs typeface="Calibri"/>
              </a:rPr>
              <a:t>Show </a:t>
            </a:r>
            <a:r>
              <a:rPr sz="1800" b="1" spc="-5" dirty="0">
                <a:latin typeface="Calibri"/>
                <a:cs typeface="Calibri"/>
              </a:rPr>
              <a:t>slider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value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31925" y="5726429"/>
            <a:ext cx="2039620" cy="315595"/>
          </a:xfrm>
          <a:custGeom>
            <a:avLst/>
            <a:gdLst/>
            <a:ahLst/>
            <a:cxnLst/>
            <a:rect l="l" t="t" r="r" b="b"/>
            <a:pathLst>
              <a:path w="2039620" h="315595">
                <a:moveTo>
                  <a:pt x="0" y="0"/>
                </a:moveTo>
                <a:lnTo>
                  <a:pt x="2039112" y="0"/>
                </a:lnTo>
                <a:lnTo>
                  <a:pt x="2039112" y="315468"/>
                </a:lnTo>
                <a:lnTo>
                  <a:pt x="0" y="31546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0268" y="1162811"/>
            <a:ext cx="4968240" cy="5074920"/>
            <a:chOff x="620268" y="1162811"/>
            <a:chExt cx="4968240" cy="5074920"/>
          </a:xfrm>
        </p:grpSpPr>
        <p:sp>
          <p:nvSpPr>
            <p:cNvPr id="3" name="object 3"/>
            <p:cNvSpPr/>
            <p:nvPr/>
          </p:nvSpPr>
          <p:spPr>
            <a:xfrm>
              <a:off x="620268" y="1162811"/>
              <a:ext cx="4968227" cy="50749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00118" y="4458461"/>
              <a:ext cx="549910" cy="767080"/>
            </a:xfrm>
            <a:custGeom>
              <a:avLst/>
              <a:gdLst/>
              <a:ahLst/>
              <a:cxnLst/>
              <a:rect l="l" t="t" r="r" b="b"/>
              <a:pathLst>
                <a:path w="549910" h="767079">
                  <a:moveTo>
                    <a:pt x="549427" y="0"/>
                  </a:moveTo>
                  <a:lnTo>
                    <a:pt x="0" y="766965"/>
                  </a:lnTo>
                </a:path>
              </a:pathLst>
            </a:custGeom>
            <a:ln w="350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9088" y="5180557"/>
              <a:ext cx="104139" cy="116205"/>
            </a:xfrm>
            <a:custGeom>
              <a:avLst/>
              <a:gdLst/>
              <a:ahLst/>
              <a:cxnLst/>
              <a:rect l="l" t="t" r="r" b="b"/>
              <a:pathLst>
                <a:path w="104139" h="116204">
                  <a:moveTo>
                    <a:pt x="18491" y="0"/>
                  </a:moveTo>
                  <a:lnTo>
                    <a:pt x="0" y="116103"/>
                  </a:lnTo>
                  <a:lnTo>
                    <a:pt x="103974" y="61239"/>
                  </a:lnTo>
                  <a:lnTo>
                    <a:pt x="1849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912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Solution – jQuery </a:t>
            </a:r>
            <a:r>
              <a:rPr spc="-15" dirty="0"/>
              <a:t>Form</a:t>
            </a:r>
            <a:r>
              <a:rPr spc="-35" dirty="0"/>
              <a:t> </a:t>
            </a:r>
            <a:r>
              <a:rPr spc="-25" dirty="0"/>
              <a:t>Validation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48784" y="4050791"/>
            <a:ext cx="2580640" cy="923925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 marR="161290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latin typeface="Calibri"/>
                <a:cs typeface="Calibri"/>
              </a:rPr>
              <a:t>Using </a:t>
            </a:r>
            <a:r>
              <a:rPr sz="1800" b="1" spc="-5" dirty="0">
                <a:latin typeface="Calibri"/>
                <a:cs typeface="Calibri"/>
              </a:rPr>
              <a:t>regular</a:t>
            </a:r>
            <a:r>
              <a:rPr sz="1800" b="1" spc="-1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expression  to </a:t>
            </a:r>
            <a:r>
              <a:rPr sz="1800" b="1" dirty="0">
                <a:latin typeface="Calibri"/>
                <a:cs typeface="Calibri"/>
              </a:rPr>
              <a:t>specify the </a:t>
            </a:r>
            <a:r>
              <a:rPr sz="1800" b="1" spc="-10" dirty="0">
                <a:latin typeface="Calibri"/>
                <a:cs typeface="Calibri"/>
              </a:rPr>
              <a:t>correct  format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16088" y="1464564"/>
            <a:ext cx="6934834" cy="1033780"/>
            <a:chOff x="1216088" y="1464564"/>
            <a:chExt cx="6934834" cy="1033780"/>
          </a:xfrm>
        </p:grpSpPr>
        <p:sp>
          <p:nvSpPr>
            <p:cNvPr id="9" name="object 9"/>
            <p:cNvSpPr/>
            <p:nvPr/>
          </p:nvSpPr>
          <p:spPr>
            <a:xfrm>
              <a:off x="3467099" y="1464564"/>
              <a:ext cx="4683251" cy="3093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9105" y="1774699"/>
              <a:ext cx="1324610" cy="205740"/>
            </a:xfrm>
            <a:custGeom>
              <a:avLst/>
              <a:gdLst/>
              <a:ahLst/>
              <a:cxnLst/>
              <a:rect l="l" t="t" r="r" b="b"/>
              <a:pathLst>
                <a:path w="1324610" h="205739">
                  <a:moveTo>
                    <a:pt x="0" y="34289"/>
                  </a:moveTo>
                  <a:lnTo>
                    <a:pt x="2694" y="20943"/>
                  </a:lnTo>
                  <a:lnTo>
                    <a:pt x="10044" y="10044"/>
                  </a:lnTo>
                  <a:lnTo>
                    <a:pt x="20943" y="2694"/>
                  </a:lnTo>
                  <a:lnTo>
                    <a:pt x="34290" y="0"/>
                  </a:lnTo>
                  <a:lnTo>
                    <a:pt x="1290066" y="0"/>
                  </a:lnTo>
                  <a:lnTo>
                    <a:pt x="1303412" y="2694"/>
                  </a:lnTo>
                  <a:lnTo>
                    <a:pt x="1314311" y="10044"/>
                  </a:lnTo>
                  <a:lnTo>
                    <a:pt x="1321661" y="20943"/>
                  </a:lnTo>
                  <a:lnTo>
                    <a:pt x="1324356" y="34289"/>
                  </a:lnTo>
                  <a:lnTo>
                    <a:pt x="1324356" y="171449"/>
                  </a:lnTo>
                  <a:lnTo>
                    <a:pt x="1321661" y="184796"/>
                  </a:lnTo>
                  <a:lnTo>
                    <a:pt x="1314311" y="195695"/>
                  </a:lnTo>
                  <a:lnTo>
                    <a:pt x="1303412" y="203045"/>
                  </a:lnTo>
                  <a:lnTo>
                    <a:pt x="1290066" y="205739"/>
                  </a:lnTo>
                  <a:lnTo>
                    <a:pt x="34290" y="205739"/>
                  </a:lnTo>
                  <a:lnTo>
                    <a:pt x="20943" y="203045"/>
                  </a:lnTo>
                  <a:lnTo>
                    <a:pt x="10044" y="195695"/>
                  </a:lnTo>
                  <a:lnTo>
                    <a:pt x="2694" y="184796"/>
                  </a:lnTo>
                  <a:lnTo>
                    <a:pt x="0" y="171449"/>
                  </a:lnTo>
                  <a:lnTo>
                    <a:pt x="0" y="34289"/>
                  </a:lnTo>
                  <a:close/>
                </a:path>
              </a:pathLst>
            </a:custGeom>
            <a:ln w="259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90893" y="1517142"/>
              <a:ext cx="1430020" cy="257810"/>
            </a:xfrm>
            <a:custGeom>
              <a:avLst/>
              <a:gdLst/>
              <a:ahLst/>
              <a:cxnLst/>
              <a:rect l="l" t="t" r="r" b="b"/>
              <a:pathLst>
                <a:path w="1430020" h="257810">
                  <a:moveTo>
                    <a:pt x="0" y="42925"/>
                  </a:moveTo>
                  <a:lnTo>
                    <a:pt x="3372" y="26215"/>
                  </a:lnTo>
                  <a:lnTo>
                    <a:pt x="12571" y="12571"/>
                  </a:lnTo>
                  <a:lnTo>
                    <a:pt x="26215" y="3372"/>
                  </a:lnTo>
                  <a:lnTo>
                    <a:pt x="42926" y="0"/>
                  </a:lnTo>
                  <a:lnTo>
                    <a:pt x="1386586" y="0"/>
                  </a:lnTo>
                  <a:lnTo>
                    <a:pt x="1403296" y="3372"/>
                  </a:lnTo>
                  <a:lnTo>
                    <a:pt x="1416940" y="12571"/>
                  </a:lnTo>
                  <a:lnTo>
                    <a:pt x="1426139" y="26215"/>
                  </a:lnTo>
                  <a:lnTo>
                    <a:pt x="1429512" y="42925"/>
                  </a:lnTo>
                  <a:lnTo>
                    <a:pt x="1429512" y="214629"/>
                  </a:lnTo>
                  <a:lnTo>
                    <a:pt x="1426139" y="231340"/>
                  </a:lnTo>
                  <a:lnTo>
                    <a:pt x="1416940" y="244984"/>
                  </a:lnTo>
                  <a:lnTo>
                    <a:pt x="1403296" y="254183"/>
                  </a:lnTo>
                  <a:lnTo>
                    <a:pt x="1386586" y="257555"/>
                  </a:lnTo>
                  <a:lnTo>
                    <a:pt x="42926" y="257555"/>
                  </a:lnTo>
                  <a:lnTo>
                    <a:pt x="26215" y="254183"/>
                  </a:lnTo>
                  <a:lnTo>
                    <a:pt x="12571" y="244984"/>
                  </a:lnTo>
                  <a:lnTo>
                    <a:pt x="3372" y="231340"/>
                  </a:lnTo>
                  <a:lnTo>
                    <a:pt x="0" y="214629"/>
                  </a:lnTo>
                  <a:lnTo>
                    <a:pt x="0" y="42925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38412" y="2001951"/>
              <a:ext cx="1889125" cy="478790"/>
            </a:xfrm>
            <a:custGeom>
              <a:avLst/>
              <a:gdLst/>
              <a:ahLst/>
              <a:cxnLst/>
              <a:rect l="l" t="t" r="r" b="b"/>
              <a:pathLst>
                <a:path w="1889125" h="478789">
                  <a:moveTo>
                    <a:pt x="1888629" y="478358"/>
                  </a:moveTo>
                  <a:lnTo>
                    <a:pt x="0" y="0"/>
                  </a:lnTo>
                </a:path>
              </a:pathLst>
            </a:custGeom>
            <a:ln w="350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53459" y="1955299"/>
              <a:ext cx="114935" cy="102235"/>
            </a:xfrm>
            <a:custGeom>
              <a:avLst/>
              <a:gdLst/>
              <a:ahLst/>
              <a:cxnLst/>
              <a:rect l="l" t="t" r="r" b="b"/>
              <a:pathLst>
                <a:path w="114935" h="102235">
                  <a:moveTo>
                    <a:pt x="114846" y="0"/>
                  </a:moveTo>
                  <a:lnTo>
                    <a:pt x="0" y="25133"/>
                  </a:lnTo>
                  <a:lnTo>
                    <a:pt x="89026" y="101930"/>
                  </a:lnTo>
                  <a:lnTo>
                    <a:pt x="11484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6279" y="2074163"/>
              <a:ext cx="2578735" cy="370840"/>
            </a:xfrm>
            <a:custGeom>
              <a:avLst/>
              <a:gdLst/>
              <a:ahLst/>
              <a:cxnLst/>
              <a:rect l="l" t="t" r="r" b="b"/>
              <a:pathLst>
                <a:path w="2578734" h="370839">
                  <a:moveTo>
                    <a:pt x="0" y="0"/>
                  </a:moveTo>
                  <a:lnTo>
                    <a:pt x="2578607" y="0"/>
                  </a:lnTo>
                  <a:lnTo>
                    <a:pt x="2578607" y="370332"/>
                  </a:lnTo>
                  <a:lnTo>
                    <a:pt x="0" y="37033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604642" y="2092572"/>
            <a:ext cx="18916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Use the input</a:t>
            </a:r>
            <a:r>
              <a:rPr sz="1800" b="1" spc="-114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635495" y="1774691"/>
            <a:ext cx="298450" cy="360680"/>
            <a:chOff x="6635495" y="1774691"/>
            <a:chExt cx="298450" cy="360680"/>
          </a:xfrm>
        </p:grpSpPr>
        <p:sp>
          <p:nvSpPr>
            <p:cNvPr id="17" name="object 17"/>
            <p:cNvSpPr/>
            <p:nvPr/>
          </p:nvSpPr>
          <p:spPr>
            <a:xfrm>
              <a:off x="6653021" y="1842528"/>
              <a:ext cx="225425" cy="275590"/>
            </a:xfrm>
            <a:custGeom>
              <a:avLst/>
              <a:gdLst/>
              <a:ahLst/>
              <a:cxnLst/>
              <a:rect l="l" t="t" r="r" b="b"/>
              <a:pathLst>
                <a:path w="225425" h="275589">
                  <a:moveTo>
                    <a:pt x="0" y="275069"/>
                  </a:moveTo>
                  <a:lnTo>
                    <a:pt x="224942" y="0"/>
                  </a:lnTo>
                </a:path>
              </a:pathLst>
            </a:custGeom>
            <a:ln w="350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26168" y="1774691"/>
              <a:ext cx="107314" cy="114935"/>
            </a:xfrm>
            <a:custGeom>
              <a:avLst/>
              <a:gdLst/>
              <a:ahLst/>
              <a:cxnLst/>
              <a:rect l="l" t="t" r="r" b="b"/>
              <a:pathLst>
                <a:path w="107315" h="114935">
                  <a:moveTo>
                    <a:pt x="107264" y="0"/>
                  </a:moveTo>
                  <a:lnTo>
                    <a:pt x="0" y="48133"/>
                  </a:lnTo>
                  <a:lnTo>
                    <a:pt x="81406" y="114693"/>
                  </a:lnTo>
                  <a:lnTo>
                    <a:pt x="1072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6887" y="1005649"/>
            <a:ext cx="6786880" cy="5207000"/>
            <a:chOff x="316887" y="1005649"/>
            <a:chExt cx="6786880" cy="5207000"/>
          </a:xfrm>
        </p:grpSpPr>
        <p:sp>
          <p:nvSpPr>
            <p:cNvPr id="3" name="object 3"/>
            <p:cNvSpPr/>
            <p:nvPr/>
          </p:nvSpPr>
          <p:spPr>
            <a:xfrm>
              <a:off x="316887" y="1213103"/>
              <a:ext cx="5375322" cy="49994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1489" y="1213865"/>
              <a:ext cx="928369" cy="220979"/>
            </a:xfrm>
            <a:custGeom>
              <a:avLst/>
              <a:gdLst/>
              <a:ahLst/>
              <a:cxnLst/>
              <a:rect l="l" t="t" r="r" b="b"/>
              <a:pathLst>
                <a:path w="928369" h="220980">
                  <a:moveTo>
                    <a:pt x="0" y="36829"/>
                  </a:moveTo>
                  <a:lnTo>
                    <a:pt x="2893" y="22492"/>
                  </a:lnTo>
                  <a:lnTo>
                    <a:pt x="10785" y="10785"/>
                  </a:lnTo>
                  <a:lnTo>
                    <a:pt x="22492" y="2893"/>
                  </a:lnTo>
                  <a:lnTo>
                    <a:pt x="36830" y="0"/>
                  </a:lnTo>
                  <a:lnTo>
                    <a:pt x="891286" y="0"/>
                  </a:lnTo>
                  <a:lnTo>
                    <a:pt x="905623" y="2893"/>
                  </a:lnTo>
                  <a:lnTo>
                    <a:pt x="917330" y="10785"/>
                  </a:lnTo>
                  <a:lnTo>
                    <a:pt x="925222" y="22492"/>
                  </a:lnTo>
                  <a:lnTo>
                    <a:pt x="928116" y="36829"/>
                  </a:lnTo>
                  <a:lnTo>
                    <a:pt x="928116" y="184149"/>
                  </a:lnTo>
                  <a:lnTo>
                    <a:pt x="925222" y="198487"/>
                  </a:lnTo>
                  <a:lnTo>
                    <a:pt x="917330" y="210194"/>
                  </a:lnTo>
                  <a:lnTo>
                    <a:pt x="905623" y="218086"/>
                  </a:lnTo>
                  <a:lnTo>
                    <a:pt x="891286" y="220979"/>
                  </a:lnTo>
                  <a:lnTo>
                    <a:pt x="36830" y="220979"/>
                  </a:lnTo>
                  <a:lnTo>
                    <a:pt x="22492" y="218086"/>
                  </a:lnTo>
                  <a:lnTo>
                    <a:pt x="10785" y="210194"/>
                  </a:lnTo>
                  <a:lnTo>
                    <a:pt x="2893" y="198487"/>
                  </a:lnTo>
                  <a:lnTo>
                    <a:pt x="0" y="184149"/>
                  </a:lnTo>
                  <a:lnTo>
                    <a:pt x="0" y="36829"/>
                  </a:lnTo>
                  <a:close/>
                </a:path>
              </a:pathLst>
            </a:custGeom>
            <a:ln w="259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7236" y="1335785"/>
              <a:ext cx="3013710" cy="0"/>
            </a:xfrm>
            <a:custGeom>
              <a:avLst/>
              <a:gdLst/>
              <a:ahLst/>
              <a:cxnLst/>
              <a:rect l="l" t="t" r="r" b="b"/>
              <a:pathLst>
                <a:path w="3013710">
                  <a:moveTo>
                    <a:pt x="3013710" y="0"/>
                  </a:moveTo>
                  <a:lnTo>
                    <a:pt x="0" y="0"/>
                  </a:lnTo>
                </a:path>
              </a:pathLst>
            </a:custGeom>
            <a:ln w="350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9603" y="128321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156" y="0"/>
                  </a:moveTo>
                  <a:lnTo>
                    <a:pt x="0" y="52577"/>
                  </a:lnTo>
                  <a:lnTo>
                    <a:pt x="105156" y="105155"/>
                  </a:lnTo>
                  <a:lnTo>
                    <a:pt x="1051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20183" y="1010411"/>
              <a:ext cx="2578735" cy="923925"/>
            </a:xfrm>
            <a:custGeom>
              <a:avLst/>
              <a:gdLst/>
              <a:ahLst/>
              <a:cxnLst/>
              <a:rect l="l" t="t" r="r" b="b"/>
              <a:pathLst>
                <a:path w="2578734" h="923925">
                  <a:moveTo>
                    <a:pt x="0" y="0"/>
                  </a:moveTo>
                  <a:lnTo>
                    <a:pt x="2578608" y="0"/>
                  </a:lnTo>
                  <a:lnTo>
                    <a:pt x="2578608" y="923543"/>
                  </a:lnTo>
                  <a:lnTo>
                    <a:pt x="0" y="92354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912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Solution – jQuery </a:t>
            </a:r>
            <a:r>
              <a:rPr spc="-15" dirty="0"/>
              <a:t>Form</a:t>
            </a:r>
            <a:r>
              <a:rPr spc="-35" dirty="0"/>
              <a:t> </a:t>
            </a:r>
            <a:r>
              <a:rPr spc="-25" dirty="0"/>
              <a:t>Validation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24755" y="1028913"/>
            <a:ext cx="25698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 marR="16637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An </a:t>
            </a:r>
            <a:r>
              <a:rPr sz="1800" b="1" spc="-5" dirty="0">
                <a:latin typeface="Calibri"/>
                <a:cs typeface="Calibri"/>
              </a:rPr>
              <a:t>optional </a:t>
            </a:r>
            <a:r>
              <a:rPr sz="1800" b="1" spc="-10" dirty="0">
                <a:latin typeface="Calibri"/>
                <a:cs typeface="Calibri"/>
              </a:rPr>
              <a:t>container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  customize your error  </a:t>
            </a:r>
            <a:r>
              <a:rPr sz="1800" b="1" spc="-5" dirty="0">
                <a:latin typeface="Calibri"/>
                <a:cs typeface="Calibri"/>
              </a:rPr>
              <a:t>messages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45391" y="5590626"/>
            <a:ext cx="2593340" cy="190500"/>
            <a:chOff x="1945391" y="5590626"/>
            <a:chExt cx="2593340" cy="190500"/>
          </a:xfrm>
        </p:grpSpPr>
        <p:sp>
          <p:nvSpPr>
            <p:cNvPr id="11" name="object 11"/>
            <p:cNvSpPr/>
            <p:nvPr/>
          </p:nvSpPr>
          <p:spPr>
            <a:xfrm>
              <a:off x="2032914" y="5642279"/>
              <a:ext cx="2488565" cy="121285"/>
            </a:xfrm>
            <a:custGeom>
              <a:avLst/>
              <a:gdLst/>
              <a:ahLst/>
              <a:cxnLst/>
              <a:rect l="l" t="t" r="r" b="b"/>
              <a:pathLst>
                <a:path w="2488565" h="121285">
                  <a:moveTo>
                    <a:pt x="2488031" y="120726"/>
                  </a:moveTo>
                  <a:lnTo>
                    <a:pt x="0" y="0"/>
                  </a:lnTo>
                </a:path>
              </a:pathLst>
            </a:custGeom>
            <a:ln w="350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45391" y="5590626"/>
              <a:ext cx="107950" cy="105410"/>
            </a:xfrm>
            <a:custGeom>
              <a:avLst/>
              <a:gdLst/>
              <a:ahLst/>
              <a:cxnLst/>
              <a:rect l="l" t="t" r="r" b="b"/>
              <a:pathLst>
                <a:path w="107950" h="105410">
                  <a:moveTo>
                    <a:pt x="107581" y="0"/>
                  </a:moveTo>
                  <a:lnTo>
                    <a:pt x="0" y="47409"/>
                  </a:lnTo>
                  <a:lnTo>
                    <a:pt x="102476" y="105029"/>
                  </a:lnTo>
                  <a:lnTo>
                    <a:pt x="10758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520184" y="5300471"/>
            <a:ext cx="3450590" cy="646430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1440" marR="299720">
              <a:lnSpc>
                <a:spcPct val="100000"/>
              </a:lnSpc>
              <a:spcBef>
                <a:spcPts val="235"/>
              </a:spcBef>
            </a:pPr>
            <a:r>
              <a:rPr sz="1800" b="1" spc="-5" dirty="0">
                <a:latin typeface="Calibri"/>
                <a:cs typeface="Calibri"/>
              </a:rPr>
              <a:t>After successful </a:t>
            </a:r>
            <a:r>
              <a:rPr sz="1800" b="1" spc="-10" dirty="0">
                <a:latin typeface="Calibri"/>
                <a:cs typeface="Calibri"/>
              </a:rPr>
              <a:t>form validation,  </a:t>
            </a:r>
            <a:r>
              <a:rPr sz="1800" b="1" spc="-5" dirty="0">
                <a:latin typeface="Calibri"/>
                <a:cs typeface="Calibri"/>
              </a:rPr>
              <a:t>perform </a:t>
            </a:r>
            <a:r>
              <a:rPr sz="1800" b="1" dirty="0">
                <a:latin typeface="Calibri"/>
                <a:cs typeface="Calibri"/>
              </a:rPr>
              <a:t>these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codes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1088897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94B3D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723" y="284157"/>
            <a:ext cx="798893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Solution – pie </a:t>
            </a:r>
            <a:r>
              <a:rPr sz="4400" spc="-5" dirty="0"/>
              <a:t>chart </a:t>
            </a:r>
            <a:r>
              <a:rPr sz="4400" spc="20" dirty="0"/>
              <a:t>(jQuery</a:t>
            </a:r>
            <a:r>
              <a:rPr sz="4400" spc="-65" dirty="0"/>
              <a:t> </a:t>
            </a:r>
            <a:r>
              <a:rPr sz="4400" dirty="0"/>
              <a:t>plugin)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315091" y="1336547"/>
            <a:ext cx="8565820" cy="685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2424683"/>
            <a:ext cx="4969763" cy="3689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4979" y="2093976"/>
            <a:ext cx="3509771" cy="43494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635736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44196">
            <a:solidFill>
              <a:srgbClr val="94B3D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5262" y="469624"/>
            <a:ext cx="8255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241665" algn="l"/>
              </a:tabLst>
            </a:pPr>
            <a:r>
              <a:rPr sz="4000" u="heavy" spc="-195" dirty="0">
                <a:uFill>
                  <a:solidFill>
                    <a:srgbClr val="94B3D6"/>
                  </a:solidFill>
                </a:uFill>
              </a:rPr>
              <a:t> </a:t>
            </a:r>
            <a:r>
              <a:rPr sz="4000" u="heavy" spc="-15" dirty="0">
                <a:uFill>
                  <a:solidFill>
                    <a:srgbClr val="94B3D6"/>
                  </a:solidFill>
                </a:uFill>
              </a:rPr>
              <a:t>What </a:t>
            </a:r>
            <a:r>
              <a:rPr sz="4000" u="heavy" spc="-20" dirty="0">
                <a:uFill>
                  <a:solidFill>
                    <a:srgbClr val="94B3D6"/>
                  </a:solidFill>
                </a:uFill>
              </a:rPr>
              <a:t>you </a:t>
            </a:r>
            <a:r>
              <a:rPr sz="4000" u="heavy" spc="-15" dirty="0">
                <a:uFill>
                  <a:solidFill>
                    <a:srgbClr val="94B3D6"/>
                  </a:solidFill>
                </a:uFill>
              </a:rPr>
              <a:t>learnt</a:t>
            </a:r>
            <a:r>
              <a:rPr sz="4000" u="heavy" spc="-25" dirty="0">
                <a:uFill>
                  <a:solidFill>
                    <a:srgbClr val="94B3D6"/>
                  </a:solidFill>
                </a:uFill>
              </a:rPr>
              <a:t> today	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535940" y="1607312"/>
            <a:ext cx="7985125" cy="47532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050" marR="948055" indent="-51435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Download </a:t>
            </a:r>
            <a:r>
              <a:rPr sz="3200" dirty="0">
                <a:latin typeface="Calibri"/>
                <a:cs typeface="Calibri"/>
              </a:rPr>
              <a:t>JQuery </a:t>
            </a:r>
            <a:r>
              <a:rPr sz="3200" spc="-5" dirty="0">
                <a:latin typeface="Calibri"/>
                <a:cs typeface="Calibri"/>
              </a:rPr>
              <a:t>UI </a:t>
            </a:r>
            <a:r>
              <a:rPr sz="3200" spc="-10" dirty="0">
                <a:latin typeface="Calibri"/>
                <a:cs typeface="Calibri"/>
              </a:rPr>
              <a:t>library </a:t>
            </a:r>
            <a:r>
              <a:rPr sz="3200" spc="-5" dirty="0">
                <a:latin typeface="Calibri"/>
                <a:cs typeface="Calibri"/>
              </a:rPr>
              <a:t>and apply </a:t>
            </a:r>
            <a:r>
              <a:rPr sz="3200" spc="-25" dirty="0">
                <a:latin typeface="Calibri"/>
                <a:cs typeface="Calibri"/>
              </a:rPr>
              <a:t>to  </a:t>
            </a:r>
            <a:r>
              <a:rPr sz="3200" spc="-10" dirty="0">
                <a:latin typeface="Calibri"/>
                <a:cs typeface="Calibri"/>
              </a:rPr>
              <a:t>webpages</a:t>
            </a:r>
            <a:endParaRPr sz="3200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76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Identify the </a:t>
            </a:r>
            <a:r>
              <a:rPr sz="3200" spc="-10" dirty="0">
                <a:latin typeface="Calibri"/>
                <a:cs typeface="Calibri"/>
              </a:rPr>
              <a:t>various widgets </a:t>
            </a:r>
            <a:r>
              <a:rPr sz="3200" spc="-5" dirty="0">
                <a:latin typeface="Calibri"/>
                <a:cs typeface="Calibri"/>
              </a:rPr>
              <a:t>and their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purpose</a:t>
            </a:r>
            <a:endParaRPr sz="3200" dirty="0">
              <a:latin typeface="Calibri"/>
              <a:cs typeface="Calibri"/>
            </a:endParaRPr>
          </a:p>
          <a:p>
            <a:pPr marL="526415" marR="828675" indent="-514350">
              <a:lnSpc>
                <a:spcPct val="100000"/>
              </a:lnSpc>
              <a:spcBef>
                <a:spcPts val="77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Apply </a:t>
            </a:r>
            <a:r>
              <a:rPr sz="3200" spc="-15" dirty="0">
                <a:latin typeface="Calibri"/>
                <a:cs typeface="Calibri"/>
              </a:rPr>
              <a:t>Autocomplete, </a:t>
            </a:r>
            <a:r>
              <a:rPr sz="3200" spc="-45" dirty="0">
                <a:latin typeface="Calibri"/>
                <a:cs typeface="Calibri"/>
              </a:rPr>
              <a:t>Datepicker, Slider,  </a:t>
            </a:r>
            <a:r>
              <a:rPr sz="3200" dirty="0">
                <a:latin typeface="Calibri"/>
                <a:cs typeface="Calibri"/>
              </a:rPr>
              <a:t>jQuery </a:t>
            </a:r>
            <a:r>
              <a:rPr sz="3200" spc="-15" dirty="0">
                <a:latin typeface="Calibri"/>
                <a:cs typeface="Calibri"/>
              </a:rPr>
              <a:t>Form </a:t>
            </a:r>
            <a:r>
              <a:rPr sz="3200" spc="-40" dirty="0">
                <a:latin typeface="Calibri"/>
                <a:cs typeface="Calibri"/>
              </a:rPr>
              <a:t>validator, </a:t>
            </a:r>
            <a:r>
              <a:rPr sz="3200" spc="-10" dirty="0">
                <a:latin typeface="Calibri"/>
                <a:cs typeface="Calibri"/>
              </a:rPr>
              <a:t>Star </a:t>
            </a:r>
            <a:r>
              <a:rPr sz="3200" spc="-20" dirty="0">
                <a:latin typeface="Calibri"/>
                <a:cs typeface="Calibri"/>
              </a:rPr>
              <a:t>rating </a:t>
            </a:r>
            <a:r>
              <a:rPr sz="3200" spc="-5" dirty="0">
                <a:latin typeface="Calibri"/>
                <a:cs typeface="Calibri"/>
              </a:rPr>
              <a:t>and Pie  charts </a:t>
            </a:r>
            <a:r>
              <a:rPr sz="3200" dirty="0">
                <a:latin typeface="Calibri"/>
                <a:cs typeface="Calibri"/>
              </a:rPr>
              <a:t>on </a:t>
            </a:r>
            <a:r>
              <a:rPr sz="3200" spc="-10" dirty="0">
                <a:latin typeface="Calibri"/>
                <a:cs typeface="Calibri"/>
              </a:rPr>
              <a:t>web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pages.</a:t>
            </a:r>
            <a:endParaRPr sz="3200" dirty="0">
              <a:latin typeface="Calibri"/>
              <a:cs typeface="Calibri"/>
            </a:endParaRPr>
          </a:p>
          <a:p>
            <a:pPr marL="527050" marR="13335" indent="-514350">
              <a:lnSpc>
                <a:spcPct val="100000"/>
              </a:lnSpc>
              <a:spcBef>
                <a:spcPts val="76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Integrate </a:t>
            </a:r>
            <a:r>
              <a:rPr sz="3200" spc="-15" dirty="0">
                <a:latin typeface="Calibri"/>
                <a:cs typeface="Calibri"/>
              </a:rPr>
              <a:t>Bootstrap </a:t>
            </a:r>
            <a:r>
              <a:rPr sz="3200" spc="-5" dirty="0">
                <a:latin typeface="Calibri"/>
                <a:cs typeface="Calibri"/>
              </a:rPr>
              <a:t>and </a:t>
            </a:r>
            <a:r>
              <a:rPr sz="3200" dirty="0">
                <a:latin typeface="Calibri"/>
                <a:cs typeface="Calibri"/>
              </a:rPr>
              <a:t>JQuery </a:t>
            </a:r>
            <a:r>
              <a:rPr sz="3200" spc="-10" dirty="0">
                <a:latin typeface="Calibri"/>
                <a:cs typeface="Calibri"/>
              </a:rPr>
              <a:t>libraries </a:t>
            </a:r>
            <a:r>
              <a:rPr sz="3200" spc="-20" dirty="0">
                <a:latin typeface="Calibri"/>
                <a:cs typeface="Calibri"/>
              </a:rPr>
              <a:t>into </a:t>
            </a:r>
            <a:r>
              <a:rPr sz="3200" dirty="0">
                <a:latin typeface="Calibri"/>
                <a:cs typeface="Calibri"/>
              </a:rPr>
              <a:t>a  </a:t>
            </a:r>
            <a:r>
              <a:rPr sz="3200" spc="-5" dirty="0">
                <a:latin typeface="Calibri"/>
                <a:cs typeface="Calibri"/>
              </a:rPr>
              <a:t>single </a:t>
            </a:r>
            <a:r>
              <a:rPr sz="3200" spc="-10" dirty="0">
                <a:latin typeface="Calibri"/>
                <a:cs typeface="Calibri"/>
              </a:rPr>
              <a:t>web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page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4506" y="284157"/>
            <a:ext cx="35731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Using </a:t>
            </a:r>
            <a:r>
              <a:rPr sz="4400" dirty="0"/>
              <a:t>jQuery</a:t>
            </a:r>
            <a:r>
              <a:rPr sz="4400" spc="-60" dirty="0"/>
              <a:t> </a:t>
            </a:r>
            <a:r>
              <a:rPr sz="4400" spc="-5" dirty="0"/>
              <a:t>UI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5" dirty="0"/>
              <a:t>Prebuilt </a:t>
            </a:r>
            <a:r>
              <a:rPr spc="-10" dirty="0"/>
              <a:t>set </a:t>
            </a:r>
            <a:r>
              <a:rPr spc="-5" dirty="0"/>
              <a:t>of </a:t>
            </a:r>
            <a:r>
              <a:rPr spc="-10" dirty="0"/>
              <a:t>functionality that </a:t>
            </a:r>
            <a:r>
              <a:rPr spc="-5" dirty="0"/>
              <a:t>adds  </a:t>
            </a:r>
            <a:r>
              <a:rPr spc="-20" dirty="0"/>
              <a:t>interactive </a:t>
            </a:r>
            <a:r>
              <a:rPr spc="-5" dirty="0"/>
              <a:t>look and </a:t>
            </a:r>
            <a:r>
              <a:rPr spc="-25" dirty="0"/>
              <a:t>feel </a:t>
            </a:r>
            <a:r>
              <a:rPr spc="-15" dirty="0"/>
              <a:t>to </a:t>
            </a:r>
            <a:r>
              <a:rPr spc="-10" dirty="0"/>
              <a:t>the</a:t>
            </a:r>
            <a:r>
              <a:rPr spc="65" dirty="0"/>
              <a:t> </a:t>
            </a:r>
            <a:r>
              <a:rPr spc="-10" dirty="0"/>
              <a:t>page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/>
          </a:p>
          <a:p>
            <a:pPr marL="568325">
              <a:lnSpc>
                <a:spcPct val="100000"/>
              </a:lnSpc>
              <a:tabLst>
                <a:tab pos="3202940" algn="l"/>
              </a:tabLst>
            </a:pPr>
            <a:r>
              <a:rPr sz="1900" b="1" spc="-10" dirty="0">
                <a:solidFill>
                  <a:srgbClr val="FFFFFF"/>
                </a:solidFill>
                <a:latin typeface="Calibri"/>
                <a:cs typeface="Calibri"/>
              </a:rPr>
              <a:t>Interactions	Widgets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9699" y="5951030"/>
            <a:ext cx="6708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For </a:t>
            </a:r>
            <a:r>
              <a:rPr sz="2800" spc="-15" dirty="0">
                <a:latin typeface="Calibri"/>
                <a:cs typeface="Calibri"/>
              </a:rPr>
              <a:t>more details, go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11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http://jqueryui.com/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83208" y="2497835"/>
            <a:ext cx="2286000" cy="3363595"/>
            <a:chOff x="1283208" y="2497835"/>
            <a:chExt cx="2286000" cy="3363595"/>
          </a:xfrm>
        </p:grpSpPr>
        <p:sp>
          <p:nvSpPr>
            <p:cNvPr id="5" name="object 5"/>
            <p:cNvSpPr/>
            <p:nvPr/>
          </p:nvSpPr>
          <p:spPr>
            <a:xfrm>
              <a:off x="1321307" y="2497835"/>
              <a:ext cx="2247899" cy="6476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83208" y="3044952"/>
              <a:ext cx="2285999" cy="28163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60356" y="3099188"/>
            <a:ext cx="2070750" cy="1597231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254"/>
              </a:spcBef>
              <a:buFont typeface="+mj-lt"/>
              <a:buAutoNum type="arabicPeriod"/>
              <a:tabLst>
                <a:tab pos="185420" algn="l"/>
              </a:tabLst>
            </a:pPr>
            <a:r>
              <a:rPr sz="1900" spc="-15" dirty="0">
                <a:latin typeface="Calibri"/>
                <a:cs typeface="Calibri"/>
              </a:rPr>
              <a:t>Draggable</a:t>
            </a:r>
            <a:endParaRPr sz="19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55"/>
              </a:spcBef>
              <a:buFont typeface="+mj-lt"/>
              <a:buAutoNum type="arabicPeriod"/>
              <a:tabLst>
                <a:tab pos="185420" algn="l"/>
              </a:tabLst>
            </a:pPr>
            <a:r>
              <a:rPr sz="1900" spc="-10" dirty="0">
                <a:latin typeface="Calibri"/>
                <a:cs typeface="Calibri"/>
              </a:rPr>
              <a:t>D</a:t>
            </a:r>
            <a:r>
              <a:rPr sz="1900" spc="-45" dirty="0">
                <a:latin typeface="Calibri"/>
                <a:cs typeface="Calibri"/>
              </a:rPr>
              <a:t>r</a:t>
            </a:r>
            <a:r>
              <a:rPr sz="1900" spc="-10" dirty="0">
                <a:latin typeface="Calibri"/>
                <a:cs typeface="Calibri"/>
              </a:rPr>
              <a:t>opp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-10" dirty="0">
                <a:latin typeface="Calibri"/>
                <a:cs typeface="Calibri"/>
              </a:rPr>
              <a:t>bl</a:t>
            </a:r>
            <a:r>
              <a:rPr sz="1900" spc="-5" dirty="0">
                <a:latin typeface="Calibri"/>
                <a:cs typeface="Calibri"/>
              </a:rPr>
              <a:t>e</a:t>
            </a:r>
            <a:endParaRPr sz="19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60"/>
              </a:spcBef>
              <a:buFont typeface="+mj-lt"/>
              <a:buAutoNum type="arabicPeriod"/>
              <a:tabLst>
                <a:tab pos="185420" algn="l"/>
              </a:tabLst>
            </a:pPr>
            <a:r>
              <a:rPr sz="1900" spc="-15" dirty="0">
                <a:latin typeface="Calibri"/>
                <a:cs typeface="Calibri"/>
              </a:rPr>
              <a:t>Resizeable</a:t>
            </a:r>
            <a:endParaRPr sz="19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55"/>
              </a:spcBef>
              <a:buFont typeface="+mj-lt"/>
              <a:buAutoNum type="arabicPeriod"/>
              <a:tabLst>
                <a:tab pos="185420" algn="l"/>
              </a:tabLst>
            </a:pPr>
            <a:r>
              <a:rPr sz="1900" spc="-10" dirty="0">
                <a:latin typeface="Calibri"/>
                <a:cs typeface="Calibri"/>
              </a:rPr>
              <a:t>Selectable</a:t>
            </a:r>
            <a:endParaRPr sz="19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55"/>
              </a:spcBef>
              <a:buFont typeface="+mj-lt"/>
              <a:buAutoNum type="arabicPeriod"/>
              <a:tabLst>
                <a:tab pos="185420" algn="l"/>
              </a:tabLst>
            </a:pPr>
            <a:r>
              <a:rPr sz="1900" spc="-10" dirty="0">
                <a:latin typeface="Calibri"/>
                <a:cs typeface="Calibri"/>
              </a:rPr>
              <a:t>Sortable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68852" y="2497835"/>
            <a:ext cx="2247899" cy="6476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730751" y="3044952"/>
            <a:ext cx="2285999" cy="28163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07863" y="3099188"/>
            <a:ext cx="2146987" cy="2551338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254"/>
              </a:spcBef>
              <a:buFont typeface="+mj-lt"/>
              <a:buAutoNum type="arabicPeriod"/>
              <a:tabLst>
                <a:tab pos="185420" algn="l"/>
              </a:tabLst>
            </a:pPr>
            <a:r>
              <a:rPr sz="1900" spc="-10" dirty="0">
                <a:latin typeface="Calibri"/>
                <a:cs typeface="Calibri"/>
              </a:rPr>
              <a:t>Accordion</a:t>
            </a:r>
            <a:endParaRPr sz="19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55"/>
              </a:spcBef>
              <a:buFont typeface="+mj-lt"/>
              <a:buAutoNum type="arabicPeriod"/>
              <a:tabLst>
                <a:tab pos="185420" algn="l"/>
              </a:tabLst>
            </a:pPr>
            <a:r>
              <a:rPr sz="1900" spc="-15" dirty="0">
                <a:latin typeface="Calibri"/>
                <a:cs typeface="Calibri"/>
              </a:rPr>
              <a:t>Autocomplete</a:t>
            </a:r>
            <a:endParaRPr sz="19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60"/>
              </a:spcBef>
              <a:buFont typeface="+mj-lt"/>
              <a:buAutoNum type="arabicPeriod"/>
              <a:tabLst>
                <a:tab pos="185420" algn="l"/>
              </a:tabLst>
            </a:pPr>
            <a:r>
              <a:rPr sz="1900" spc="-15" dirty="0">
                <a:latin typeface="Calibri"/>
                <a:cs typeface="Calibri"/>
              </a:rPr>
              <a:t>Button</a:t>
            </a:r>
            <a:endParaRPr sz="19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55"/>
              </a:spcBef>
              <a:buFont typeface="+mj-lt"/>
              <a:buAutoNum type="arabicPeriod"/>
              <a:tabLst>
                <a:tab pos="185420" algn="l"/>
              </a:tabLst>
            </a:pPr>
            <a:r>
              <a:rPr sz="1900" spc="-15" dirty="0">
                <a:latin typeface="Calibri"/>
                <a:cs typeface="Calibri"/>
              </a:rPr>
              <a:t>Datepicker</a:t>
            </a:r>
            <a:endParaRPr sz="19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55"/>
              </a:spcBef>
              <a:buFont typeface="+mj-lt"/>
              <a:buAutoNum type="arabicPeriod"/>
              <a:tabLst>
                <a:tab pos="185420" algn="l"/>
              </a:tabLst>
            </a:pPr>
            <a:r>
              <a:rPr sz="1900" spc="-10" dirty="0">
                <a:latin typeface="Calibri"/>
                <a:cs typeface="Calibri"/>
              </a:rPr>
              <a:t>Progressbar</a:t>
            </a:r>
            <a:endParaRPr sz="19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55"/>
              </a:spcBef>
              <a:buFont typeface="+mj-lt"/>
              <a:buAutoNum type="arabicPeriod"/>
              <a:tabLst>
                <a:tab pos="185420" algn="l"/>
              </a:tabLst>
            </a:pPr>
            <a:r>
              <a:rPr sz="1900" spc="-10" dirty="0">
                <a:latin typeface="Calibri"/>
                <a:cs typeface="Calibri"/>
              </a:rPr>
              <a:t>Dialog</a:t>
            </a:r>
            <a:endParaRPr sz="19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60"/>
              </a:spcBef>
              <a:buFont typeface="+mj-lt"/>
              <a:buAutoNum type="arabicPeriod"/>
              <a:tabLst>
                <a:tab pos="185420" algn="l"/>
              </a:tabLst>
            </a:pPr>
            <a:r>
              <a:rPr sz="1900" spc="-5" dirty="0">
                <a:latin typeface="Calibri"/>
                <a:cs typeface="Calibri"/>
              </a:rPr>
              <a:t>Slider</a:t>
            </a:r>
            <a:endParaRPr sz="19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55"/>
              </a:spcBef>
              <a:buFont typeface="+mj-lt"/>
              <a:buAutoNum type="arabicPeriod"/>
              <a:tabLst>
                <a:tab pos="185420" algn="l"/>
              </a:tabLst>
            </a:pPr>
            <a:r>
              <a:rPr sz="1900" spc="-45" dirty="0">
                <a:latin typeface="Calibri"/>
                <a:cs typeface="Calibri"/>
              </a:rPr>
              <a:t>Tabs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16396" y="2497835"/>
            <a:ext cx="2247899" cy="6476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95738" y="2612153"/>
            <a:ext cx="68707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900" b="1" spc="-4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78295" y="3044952"/>
            <a:ext cx="2285999" cy="28163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280283" y="3089192"/>
            <a:ext cx="2852635" cy="2551338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254"/>
              </a:spcBef>
              <a:buFont typeface="+mj-lt"/>
              <a:buAutoNum type="arabicPeriod"/>
              <a:tabLst>
                <a:tab pos="185420" algn="l"/>
              </a:tabLst>
            </a:pPr>
            <a:r>
              <a:rPr sz="1900" spc="-10" dirty="0">
                <a:latin typeface="Calibri"/>
                <a:cs typeface="Calibri"/>
              </a:rPr>
              <a:t>Add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Class</a:t>
            </a:r>
            <a:endParaRPr sz="19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55"/>
              </a:spcBef>
              <a:buFont typeface="+mj-lt"/>
              <a:buAutoNum type="arabicPeriod"/>
              <a:tabLst>
                <a:tab pos="185420" algn="l"/>
              </a:tabLst>
            </a:pPr>
            <a:r>
              <a:rPr sz="1900" spc="-20" dirty="0">
                <a:latin typeface="Calibri"/>
                <a:cs typeface="Calibri"/>
              </a:rPr>
              <a:t>Remove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Class</a:t>
            </a:r>
            <a:endParaRPr sz="19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60"/>
              </a:spcBef>
              <a:buFont typeface="+mj-lt"/>
              <a:buAutoNum type="arabicPeriod"/>
              <a:tabLst>
                <a:tab pos="185420" algn="l"/>
              </a:tabLst>
            </a:pPr>
            <a:r>
              <a:rPr sz="1900" spc="-35" dirty="0">
                <a:latin typeface="Calibri"/>
                <a:cs typeface="Calibri"/>
              </a:rPr>
              <a:t>Toggle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Class</a:t>
            </a:r>
            <a:endParaRPr sz="19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55"/>
              </a:spcBef>
              <a:buFont typeface="+mj-lt"/>
              <a:buAutoNum type="arabicPeriod"/>
              <a:tabLst>
                <a:tab pos="185420" algn="l"/>
              </a:tabLst>
            </a:pPr>
            <a:r>
              <a:rPr sz="1900" spc="-10" dirty="0">
                <a:latin typeface="Calibri"/>
                <a:cs typeface="Calibri"/>
              </a:rPr>
              <a:t>Switch</a:t>
            </a:r>
            <a:r>
              <a:rPr sz="1900" spc="-8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Class</a:t>
            </a:r>
            <a:endParaRPr sz="19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55"/>
              </a:spcBef>
              <a:buFont typeface="+mj-lt"/>
              <a:buAutoNum type="arabicPeriod"/>
              <a:tabLst>
                <a:tab pos="185420" algn="l"/>
              </a:tabLst>
            </a:pPr>
            <a:r>
              <a:rPr sz="1900" spc="-10" dirty="0">
                <a:latin typeface="Calibri"/>
                <a:cs typeface="Calibri"/>
              </a:rPr>
              <a:t>Hide</a:t>
            </a:r>
            <a:endParaRPr sz="19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55"/>
              </a:spcBef>
              <a:buFont typeface="+mj-lt"/>
              <a:buAutoNum type="arabicPeriod"/>
              <a:tabLst>
                <a:tab pos="185420" algn="l"/>
              </a:tabLst>
            </a:pPr>
            <a:r>
              <a:rPr sz="1900" spc="-15" dirty="0">
                <a:latin typeface="Calibri"/>
                <a:cs typeface="Calibri"/>
              </a:rPr>
              <a:t>Show</a:t>
            </a:r>
            <a:endParaRPr sz="19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60"/>
              </a:spcBef>
              <a:buFont typeface="+mj-lt"/>
              <a:buAutoNum type="arabicPeriod"/>
              <a:tabLst>
                <a:tab pos="185420" algn="l"/>
              </a:tabLst>
            </a:pPr>
            <a:r>
              <a:rPr sz="1900" spc="-35" dirty="0">
                <a:latin typeface="Calibri"/>
                <a:cs typeface="Calibri"/>
              </a:rPr>
              <a:t>Toggle</a:t>
            </a:r>
            <a:endParaRPr sz="19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55"/>
              </a:spcBef>
              <a:buFont typeface="+mj-lt"/>
              <a:buAutoNum type="arabicPeriod"/>
              <a:tabLst>
                <a:tab pos="185420" algn="l"/>
              </a:tabLst>
            </a:pPr>
            <a:r>
              <a:rPr sz="1900" spc="-10" dirty="0">
                <a:latin typeface="Calibri"/>
                <a:cs typeface="Calibri"/>
              </a:rPr>
              <a:t>Color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Animation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722" y="263144"/>
            <a:ext cx="72243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Useful </a:t>
            </a:r>
            <a:r>
              <a:rPr sz="4400" spc="-15" dirty="0"/>
              <a:t>Bootstrap </a:t>
            </a:r>
            <a:r>
              <a:rPr sz="4400" dirty="0"/>
              <a:t>jQuery</a:t>
            </a:r>
            <a:r>
              <a:rPr sz="4400" spc="-50" dirty="0"/>
              <a:t> </a:t>
            </a:r>
            <a:r>
              <a:rPr sz="4400" dirty="0"/>
              <a:t>Plugins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" y="1251914"/>
            <a:ext cx="9144000" cy="4485843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680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6385" algn="l"/>
                <a:tab pos="287020" algn="l"/>
              </a:tabLst>
            </a:pPr>
            <a:r>
              <a:rPr sz="2600" dirty="0">
                <a:latin typeface="Calibri"/>
                <a:cs typeface="Calibri"/>
              </a:rPr>
              <a:t>jQuery </a:t>
            </a:r>
            <a:r>
              <a:rPr sz="2600" spc="-5" dirty="0">
                <a:latin typeface="Calibri"/>
                <a:cs typeface="Calibri"/>
              </a:rPr>
              <a:t>UI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Autocomplete</a:t>
            </a:r>
            <a:endParaRPr sz="2600" dirty="0">
              <a:latin typeface="Calibri"/>
              <a:cs typeface="Calibri"/>
            </a:endParaRPr>
          </a:p>
          <a:p>
            <a:pPr marL="743585" lvl="1" indent="-457200">
              <a:lnSpc>
                <a:spcPct val="100000"/>
              </a:lnSpc>
              <a:spcBef>
                <a:spcPts val="515"/>
              </a:spcBef>
              <a:buClr>
                <a:srgbClr val="C0504D"/>
              </a:buClr>
              <a:buSzPct val="76086"/>
              <a:buFont typeface="Arial" panose="020B0604020202020204" pitchFamily="34" charset="0"/>
              <a:buChar char="•"/>
              <a:tabLst>
                <a:tab pos="560705" algn="l"/>
                <a:tab pos="561340" algn="l"/>
              </a:tabLst>
            </a:pPr>
            <a:r>
              <a:rPr sz="23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https://jqueryui.com/autocomplete/</a:t>
            </a:r>
            <a:endParaRPr sz="2300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590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6385" algn="l"/>
                <a:tab pos="287020" algn="l"/>
              </a:tabLst>
            </a:pPr>
            <a:r>
              <a:rPr sz="2600" dirty="0">
                <a:latin typeface="Calibri"/>
                <a:cs typeface="Calibri"/>
              </a:rPr>
              <a:t>jQuery </a:t>
            </a:r>
            <a:r>
              <a:rPr sz="2600" spc="-5" dirty="0">
                <a:latin typeface="Calibri"/>
                <a:cs typeface="Calibri"/>
              </a:rPr>
              <a:t>UI </a:t>
            </a:r>
            <a:r>
              <a:rPr sz="2600" spc="-10" dirty="0">
                <a:latin typeface="Calibri"/>
                <a:cs typeface="Calibri"/>
              </a:rPr>
              <a:t>Date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Picker</a:t>
            </a:r>
            <a:endParaRPr sz="2600" dirty="0">
              <a:latin typeface="Calibri"/>
              <a:cs typeface="Calibri"/>
            </a:endParaRPr>
          </a:p>
          <a:p>
            <a:pPr marL="743585" lvl="1" indent="-457200">
              <a:lnSpc>
                <a:spcPct val="100000"/>
              </a:lnSpc>
              <a:spcBef>
                <a:spcPts val="515"/>
              </a:spcBef>
              <a:buClr>
                <a:srgbClr val="C0504D"/>
              </a:buClr>
              <a:buSzPct val="76086"/>
              <a:buFont typeface="Arial" panose="020B0604020202020204" pitchFamily="34" charset="0"/>
              <a:buChar char="•"/>
              <a:tabLst>
                <a:tab pos="560705" algn="l"/>
                <a:tab pos="561340" algn="l"/>
              </a:tabLst>
            </a:pPr>
            <a:r>
              <a:rPr sz="23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https://jqueryui.com/datepicker/</a:t>
            </a:r>
            <a:endParaRPr sz="2300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6385" algn="l"/>
                <a:tab pos="287020" algn="l"/>
              </a:tabLst>
            </a:pPr>
            <a:r>
              <a:rPr sz="2600" spc="-10" dirty="0">
                <a:latin typeface="Calibri"/>
                <a:cs typeface="Calibri"/>
              </a:rPr>
              <a:t>Bootstrap Date </a:t>
            </a:r>
            <a:r>
              <a:rPr sz="2600" dirty="0">
                <a:latin typeface="Calibri"/>
                <a:cs typeface="Calibri"/>
              </a:rPr>
              <a:t>Time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Picker</a:t>
            </a:r>
            <a:endParaRPr sz="2600" dirty="0">
              <a:latin typeface="Calibri"/>
              <a:cs typeface="Calibri"/>
            </a:endParaRPr>
          </a:p>
          <a:p>
            <a:pPr marL="743585" lvl="1" indent="-457200">
              <a:lnSpc>
                <a:spcPct val="100000"/>
              </a:lnSpc>
              <a:spcBef>
                <a:spcPts val="515"/>
              </a:spcBef>
              <a:buClr>
                <a:srgbClr val="C0504D"/>
              </a:buClr>
              <a:buSzPct val="76086"/>
              <a:buFont typeface="Arial" panose="020B0604020202020204" pitchFamily="34" charset="0"/>
              <a:buChar char="•"/>
              <a:tabLst>
                <a:tab pos="560705" algn="l"/>
                <a:tab pos="561340" algn="l"/>
              </a:tabLst>
            </a:pPr>
            <a:r>
              <a:rPr sz="23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http://eonasdan.github.io/bootstrap-datetimepicker/</a:t>
            </a:r>
            <a:endParaRPr sz="2300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590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6385" algn="l"/>
                <a:tab pos="287020" algn="l"/>
              </a:tabLst>
            </a:pPr>
            <a:r>
              <a:rPr sz="2600" spc="-10" dirty="0">
                <a:latin typeface="Calibri"/>
                <a:cs typeface="Calibri"/>
              </a:rPr>
              <a:t>Star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Rating</a:t>
            </a:r>
            <a:endParaRPr sz="2600" dirty="0">
              <a:latin typeface="Calibri"/>
              <a:cs typeface="Calibri"/>
            </a:endParaRPr>
          </a:p>
          <a:p>
            <a:pPr marL="743585" lvl="1" indent="-457200">
              <a:lnSpc>
                <a:spcPct val="100000"/>
              </a:lnSpc>
              <a:spcBef>
                <a:spcPts val="515"/>
              </a:spcBef>
              <a:buClr>
                <a:srgbClr val="C0504D"/>
              </a:buClr>
              <a:buSzPct val="76086"/>
              <a:buFont typeface="Arial" panose="020B0604020202020204" pitchFamily="34" charset="0"/>
              <a:buChar char="•"/>
              <a:tabLst>
                <a:tab pos="560705" algn="l"/>
                <a:tab pos="561340" algn="l"/>
              </a:tabLst>
            </a:pPr>
            <a:r>
              <a:rPr sz="23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https://github.com/wbotelhos/raty</a:t>
            </a:r>
            <a:endParaRPr sz="2300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590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6385" algn="l"/>
                <a:tab pos="287020" algn="l"/>
              </a:tabLst>
            </a:pPr>
            <a:r>
              <a:rPr sz="2600" spc="-5" dirty="0">
                <a:latin typeface="Calibri"/>
                <a:cs typeface="Calibri"/>
              </a:rPr>
              <a:t>Chart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JS</a:t>
            </a:r>
            <a:endParaRPr sz="2600" dirty="0">
              <a:latin typeface="Calibri"/>
              <a:cs typeface="Calibri"/>
            </a:endParaRPr>
          </a:p>
          <a:p>
            <a:pPr marL="743585" lvl="1" indent="-457200">
              <a:lnSpc>
                <a:spcPct val="100000"/>
              </a:lnSpc>
              <a:spcBef>
                <a:spcPts val="515"/>
              </a:spcBef>
              <a:buClr>
                <a:srgbClr val="C0504D"/>
              </a:buClr>
              <a:buSzPct val="76086"/>
              <a:buFont typeface="Arial" panose="020B0604020202020204" pitchFamily="34" charset="0"/>
              <a:buChar char="•"/>
              <a:tabLst>
                <a:tab pos="560705" algn="l"/>
                <a:tab pos="561340" algn="l"/>
              </a:tabLst>
            </a:pPr>
            <a:r>
              <a:rPr sz="23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http://www.chartjs.org/</a:t>
            </a:r>
            <a:endParaRPr sz="23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8902" y="263144"/>
            <a:ext cx="43446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Plugin</a:t>
            </a:r>
            <a:r>
              <a:rPr sz="4400" spc="-85" dirty="0"/>
              <a:t> </a:t>
            </a:r>
            <a:r>
              <a:rPr sz="4400" dirty="0"/>
              <a:t>dependency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58685" y="1287311"/>
            <a:ext cx="7865745" cy="2235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659130" indent="-274320">
              <a:lnSpc>
                <a:spcPct val="100000"/>
              </a:lnSpc>
              <a:spcBef>
                <a:spcPts val="95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These jQuery </a:t>
            </a:r>
            <a:r>
              <a:rPr sz="2800" spc="-10" dirty="0">
                <a:latin typeface="Calibri"/>
                <a:cs typeface="Calibri"/>
              </a:rPr>
              <a:t>plugins </a:t>
            </a:r>
            <a:r>
              <a:rPr sz="2800" spc="-20" dirty="0">
                <a:latin typeface="Calibri"/>
                <a:cs typeface="Calibri"/>
              </a:rPr>
              <a:t>require jquery.min.js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be  </a:t>
            </a:r>
            <a:r>
              <a:rPr sz="2800" spc="-10" dirty="0">
                <a:latin typeface="Calibri"/>
                <a:cs typeface="Calibri"/>
              </a:rPr>
              <a:t>included.</a:t>
            </a:r>
            <a:endParaRPr sz="2800">
              <a:latin typeface="Calibri"/>
              <a:cs typeface="Calibri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Bootstrap </a:t>
            </a:r>
            <a:r>
              <a:rPr sz="2800" spc="-5" dirty="0">
                <a:latin typeface="Calibri"/>
                <a:cs typeface="Calibri"/>
              </a:rPr>
              <a:t>jQuery </a:t>
            </a:r>
            <a:r>
              <a:rPr sz="2800" spc="-10" dirty="0">
                <a:latin typeface="Calibri"/>
                <a:cs typeface="Calibri"/>
              </a:rPr>
              <a:t>plugins </a:t>
            </a:r>
            <a:r>
              <a:rPr sz="2800" spc="-20" dirty="0">
                <a:latin typeface="Calibri"/>
                <a:cs typeface="Calibri"/>
              </a:rPr>
              <a:t>require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Bootstrap  framework </a:t>
            </a:r>
            <a:r>
              <a:rPr sz="2800" spc="-5" dirty="0">
                <a:latin typeface="Calibri"/>
                <a:cs typeface="Calibri"/>
              </a:rPr>
              <a:t>so </a:t>
            </a:r>
            <a:r>
              <a:rPr sz="2800" spc="-20" dirty="0">
                <a:latin typeface="Calibri"/>
                <a:cs typeface="Calibri"/>
              </a:rPr>
              <a:t>you </a:t>
            </a:r>
            <a:r>
              <a:rPr sz="2800" spc="-5" dirty="0">
                <a:latin typeface="Calibri"/>
                <a:cs typeface="Calibri"/>
              </a:rPr>
              <a:t>need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include bootstrap.min.css 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bootstrap.min.js </a:t>
            </a:r>
            <a:r>
              <a:rPr sz="2800" spc="-10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your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455" y="3740200"/>
            <a:ext cx="8267782" cy="1176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2080" y="273947"/>
            <a:ext cx="52717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jQuery </a:t>
            </a:r>
            <a:r>
              <a:rPr sz="4400" spc="-15" dirty="0"/>
              <a:t>Form</a:t>
            </a:r>
            <a:r>
              <a:rPr sz="4400" spc="-65" dirty="0"/>
              <a:t> </a:t>
            </a:r>
            <a:r>
              <a:rPr sz="4400" spc="-30" dirty="0"/>
              <a:t>Validation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44871" y="1171765"/>
            <a:ext cx="7310120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a tried and </a:t>
            </a:r>
            <a:r>
              <a:rPr sz="2400" spc="-15" dirty="0">
                <a:latin typeface="Calibri"/>
                <a:cs typeface="Calibri"/>
              </a:rPr>
              <a:t>tested </a:t>
            </a:r>
            <a:r>
              <a:rPr sz="2400" spc="-10" dirty="0">
                <a:latin typeface="Calibri"/>
                <a:cs typeface="Calibri"/>
              </a:rPr>
              <a:t>library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perform </a:t>
            </a:r>
            <a:r>
              <a:rPr sz="2400" spc="-15" dirty="0">
                <a:latin typeface="Calibri"/>
                <a:cs typeface="Calibri"/>
              </a:rPr>
              <a:t>form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validation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Website: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http://jqueryvalidation.org/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9531" y="2576603"/>
            <a:ext cx="8029420" cy="30920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1088897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94B3D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8290" y="284157"/>
            <a:ext cx="19450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E</a:t>
            </a:r>
            <a:r>
              <a:rPr sz="4400" spc="-85" dirty="0"/>
              <a:t>x</a:t>
            </a:r>
            <a:r>
              <a:rPr sz="4400" dirty="0"/>
              <a:t>a</a:t>
            </a:r>
            <a:r>
              <a:rPr sz="4400" spc="-5" dirty="0"/>
              <a:t>m</a:t>
            </a:r>
            <a:r>
              <a:rPr sz="4400" dirty="0"/>
              <a:t>p</a:t>
            </a:r>
            <a:r>
              <a:rPr sz="4400" spc="-5" dirty="0"/>
              <a:t>le</a:t>
            </a:r>
            <a:endParaRPr sz="4400"/>
          </a:p>
        </p:txBody>
      </p:sp>
      <p:grpSp>
        <p:nvGrpSpPr>
          <p:cNvPr id="4" name="object 4"/>
          <p:cNvGrpSpPr/>
          <p:nvPr/>
        </p:nvGrpSpPr>
        <p:grpSpPr>
          <a:xfrm>
            <a:off x="321563" y="1231391"/>
            <a:ext cx="7085330" cy="5123815"/>
            <a:chOff x="321563" y="1231391"/>
            <a:chExt cx="7085330" cy="5123815"/>
          </a:xfrm>
        </p:grpSpPr>
        <p:sp>
          <p:nvSpPr>
            <p:cNvPr id="5" name="object 5"/>
            <p:cNvSpPr/>
            <p:nvPr/>
          </p:nvSpPr>
          <p:spPr>
            <a:xfrm>
              <a:off x="330707" y="1240536"/>
              <a:ext cx="7066787" cy="51053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6135" y="1235963"/>
              <a:ext cx="7076440" cy="5114925"/>
            </a:xfrm>
            <a:custGeom>
              <a:avLst/>
              <a:gdLst/>
              <a:ahLst/>
              <a:cxnLst/>
              <a:rect l="l" t="t" r="r" b="b"/>
              <a:pathLst>
                <a:path w="7076440" h="5114925">
                  <a:moveTo>
                    <a:pt x="0" y="0"/>
                  </a:moveTo>
                  <a:lnTo>
                    <a:pt x="7075932" y="0"/>
                  </a:lnTo>
                  <a:lnTo>
                    <a:pt x="7075932" y="5114544"/>
                  </a:lnTo>
                  <a:lnTo>
                    <a:pt x="0" y="511454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6234" y="284157"/>
            <a:ext cx="18307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Chart</a:t>
            </a:r>
            <a:r>
              <a:rPr sz="4400" spc="-80" dirty="0"/>
              <a:t> </a:t>
            </a:r>
            <a:r>
              <a:rPr sz="4400" dirty="0"/>
              <a:t>JS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395044"/>
            <a:ext cx="4944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Chart.js comes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" dirty="0">
                <a:latin typeface="Calibri"/>
                <a:cs typeface="Calibri"/>
              </a:rPr>
              <a:t>built-in </a:t>
            </a:r>
            <a:r>
              <a:rPr sz="2400" dirty="0">
                <a:latin typeface="Calibri"/>
                <a:cs typeface="Calibri"/>
              </a:rPr>
              <a:t>chart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types: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760804"/>
            <a:ext cx="2559685" cy="26593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line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bar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radar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polar</a:t>
            </a:r>
            <a:r>
              <a:rPr sz="24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area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doughnut and</a:t>
            </a:r>
            <a:r>
              <a:rPr sz="2400" u="heavy" spc="-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 </a:t>
            </a: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pie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bubble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0709" y="2031794"/>
            <a:ext cx="4404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https://cdnjs.cloudflare.com/ajax/libs/Chart.js/  </a:t>
            </a:r>
            <a:r>
              <a:rPr sz="1800" spc="-5" dirty="0">
                <a:latin typeface="Calibri"/>
                <a:cs typeface="Calibri"/>
              </a:rPr>
              <a:t>2.7.1/Chart.bundle.min.js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1088897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94B3D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6234" y="284157"/>
            <a:ext cx="18307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Chart</a:t>
            </a:r>
            <a:r>
              <a:rPr sz="4400" spc="-80" dirty="0"/>
              <a:t> </a:t>
            </a:r>
            <a:r>
              <a:rPr sz="4400" dirty="0"/>
              <a:t>JS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583692" y="1818132"/>
            <a:ext cx="5820155" cy="2895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5521" y="1311401"/>
            <a:ext cx="8055790" cy="177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4540" y="5294376"/>
            <a:ext cx="3988815" cy="7533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8931" y="1296924"/>
            <a:ext cx="4569460" cy="3371215"/>
            <a:chOff x="598931" y="1296924"/>
            <a:chExt cx="4569460" cy="3371215"/>
          </a:xfrm>
        </p:grpSpPr>
        <p:sp>
          <p:nvSpPr>
            <p:cNvPr id="3" name="object 3"/>
            <p:cNvSpPr/>
            <p:nvPr/>
          </p:nvSpPr>
          <p:spPr>
            <a:xfrm>
              <a:off x="598931" y="1296924"/>
              <a:ext cx="4053839" cy="33710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31919" y="1723580"/>
              <a:ext cx="918844" cy="187325"/>
            </a:xfrm>
            <a:custGeom>
              <a:avLst/>
              <a:gdLst/>
              <a:ahLst/>
              <a:cxnLst/>
              <a:rect l="l" t="t" r="r" b="b"/>
              <a:pathLst>
                <a:path w="918845" h="187325">
                  <a:moveTo>
                    <a:pt x="918438" y="186753"/>
                  </a:moveTo>
                  <a:lnTo>
                    <a:pt x="0" y="0"/>
                  </a:lnTo>
                </a:path>
              </a:pathLst>
            </a:custGeom>
            <a:ln w="350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6038" y="1675551"/>
              <a:ext cx="113664" cy="103505"/>
            </a:xfrm>
            <a:custGeom>
              <a:avLst/>
              <a:gdLst/>
              <a:ahLst/>
              <a:cxnLst/>
              <a:rect l="l" t="t" r="r" b="b"/>
              <a:pathLst>
                <a:path w="113664" h="103505">
                  <a:moveTo>
                    <a:pt x="113525" y="0"/>
                  </a:moveTo>
                  <a:lnTo>
                    <a:pt x="0" y="30568"/>
                  </a:lnTo>
                  <a:lnTo>
                    <a:pt x="92570" y="103047"/>
                  </a:lnTo>
                  <a:lnTo>
                    <a:pt x="1135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75174" y="463650"/>
            <a:ext cx="460819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Solution – </a:t>
            </a:r>
            <a:r>
              <a:rPr spc="-15" dirty="0"/>
              <a:t>dropdown</a:t>
            </a:r>
            <a:r>
              <a:rPr spc="-30" dirty="0"/>
              <a:t> </a:t>
            </a:r>
            <a:r>
              <a:rPr spc="-10" dirty="0"/>
              <a:t>change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49596" y="1488947"/>
            <a:ext cx="3817620" cy="923925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0805" marR="389890">
              <a:lnSpc>
                <a:spcPct val="100000"/>
              </a:lnSpc>
              <a:spcBef>
                <a:spcPts val="235"/>
              </a:spcBef>
            </a:pPr>
            <a:r>
              <a:rPr sz="1800" b="1" spc="-20" dirty="0">
                <a:latin typeface="Calibri"/>
                <a:cs typeface="Calibri"/>
              </a:rPr>
              <a:t>Trigger </a:t>
            </a:r>
            <a:r>
              <a:rPr sz="1800" b="1" dirty="0">
                <a:latin typeface="Calibri"/>
                <a:cs typeface="Calibri"/>
              </a:rPr>
              <a:t>the </a:t>
            </a:r>
            <a:r>
              <a:rPr sz="1800" b="1" spc="-5" dirty="0">
                <a:latin typeface="Calibri"/>
                <a:cs typeface="Calibri"/>
              </a:rPr>
              <a:t>function </a:t>
            </a:r>
            <a:r>
              <a:rPr sz="1800" b="1" dirty="0">
                <a:latin typeface="Calibri"/>
                <a:cs typeface="Calibri"/>
              </a:rPr>
              <a:t>if </a:t>
            </a:r>
            <a:r>
              <a:rPr sz="1800" b="1" spc="-5" dirty="0">
                <a:latin typeface="Calibri"/>
                <a:cs typeface="Calibri"/>
              </a:rPr>
              <a:t>there </a:t>
            </a:r>
            <a:r>
              <a:rPr sz="1800" b="1" dirty="0">
                <a:latin typeface="Calibri"/>
                <a:cs typeface="Calibri"/>
              </a:rPr>
              <a:t>is a  </a:t>
            </a:r>
            <a:r>
              <a:rPr sz="1800" b="1" spc="-5" dirty="0">
                <a:latin typeface="Calibri"/>
                <a:cs typeface="Calibri"/>
              </a:rPr>
              <a:t>change </a:t>
            </a:r>
            <a:r>
              <a:rPr sz="1800" b="1" dirty="0">
                <a:latin typeface="Calibri"/>
                <a:cs typeface="Calibri"/>
              </a:rPr>
              <a:t>in </a:t>
            </a:r>
            <a:r>
              <a:rPr sz="1800" b="1" spc="-5" dirty="0">
                <a:latin typeface="Calibri"/>
                <a:cs typeface="Calibri"/>
              </a:rPr>
              <a:t>value </a:t>
            </a:r>
            <a:r>
              <a:rPr sz="1800" b="1" spc="-10" dirty="0">
                <a:latin typeface="Calibri"/>
                <a:cs typeface="Calibri"/>
              </a:rPr>
              <a:t>for </a:t>
            </a:r>
            <a:r>
              <a:rPr sz="1800" b="1" spc="-5" dirty="0">
                <a:latin typeface="Calibri"/>
                <a:cs typeface="Calibri"/>
              </a:rPr>
              <a:t>HTML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elements  </a:t>
            </a:r>
            <a:r>
              <a:rPr sz="1800" b="1" dirty="0">
                <a:latin typeface="Calibri"/>
                <a:cs typeface="Calibri"/>
              </a:rPr>
              <a:t>with </a:t>
            </a:r>
            <a:r>
              <a:rPr sz="1800" b="1" spc="-5" dirty="0">
                <a:latin typeface="Calibri"/>
                <a:cs typeface="Calibri"/>
              </a:rPr>
              <a:t>CSS class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"itemTypes"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220971" y="2207520"/>
            <a:ext cx="1866900" cy="1202055"/>
            <a:chOff x="3220971" y="2207520"/>
            <a:chExt cx="1866900" cy="1202055"/>
          </a:xfrm>
        </p:grpSpPr>
        <p:sp>
          <p:nvSpPr>
            <p:cNvPr id="9" name="object 9"/>
            <p:cNvSpPr/>
            <p:nvPr/>
          </p:nvSpPr>
          <p:spPr>
            <a:xfrm>
              <a:off x="3294760" y="2254783"/>
              <a:ext cx="1774825" cy="1137285"/>
            </a:xfrm>
            <a:custGeom>
              <a:avLst/>
              <a:gdLst/>
              <a:ahLst/>
              <a:cxnLst/>
              <a:rect l="l" t="t" r="r" b="b"/>
              <a:pathLst>
                <a:path w="1774825" h="1137285">
                  <a:moveTo>
                    <a:pt x="1774825" y="1136878"/>
                  </a:moveTo>
                  <a:lnTo>
                    <a:pt x="0" y="0"/>
                  </a:lnTo>
                </a:path>
              </a:pathLst>
            </a:custGeom>
            <a:ln w="350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20971" y="2207520"/>
              <a:ext cx="117475" cy="101600"/>
            </a:xfrm>
            <a:custGeom>
              <a:avLst/>
              <a:gdLst/>
              <a:ahLst/>
              <a:cxnLst/>
              <a:rect l="l" t="t" r="r" b="b"/>
              <a:pathLst>
                <a:path w="117475" h="101600">
                  <a:moveTo>
                    <a:pt x="0" y="0"/>
                  </a:moveTo>
                  <a:lnTo>
                    <a:pt x="60185" y="100990"/>
                  </a:lnTo>
                  <a:lnTo>
                    <a:pt x="116903" y="124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068823" y="2894076"/>
            <a:ext cx="3898900" cy="1062355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4"/>
              </a:spcBef>
            </a:pPr>
            <a:r>
              <a:rPr sz="1800" b="1" dirty="0">
                <a:latin typeface="Calibri"/>
                <a:cs typeface="Calibri"/>
              </a:rPr>
              <a:t>If </a:t>
            </a:r>
            <a:r>
              <a:rPr sz="1800" b="1" spc="-5" dirty="0">
                <a:latin typeface="Calibri"/>
                <a:cs typeface="Calibri"/>
              </a:rPr>
              <a:t>value </a:t>
            </a:r>
            <a:r>
              <a:rPr sz="1800" b="1" dirty="0">
                <a:latin typeface="Calibri"/>
                <a:cs typeface="Calibri"/>
              </a:rPr>
              <a:t>= 0, show </a:t>
            </a:r>
            <a:r>
              <a:rPr sz="1800" b="1" spc="-5" dirty="0">
                <a:latin typeface="Calibri"/>
                <a:cs typeface="Calibri"/>
              </a:rPr>
              <a:t>all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&lt;tr&gt;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Calibri"/>
                <a:cs typeface="Calibri"/>
              </a:rPr>
              <a:t>Otherwise, show </a:t>
            </a:r>
            <a:r>
              <a:rPr sz="1800" b="1" dirty="0">
                <a:latin typeface="Calibri"/>
                <a:cs typeface="Calibri"/>
              </a:rPr>
              <a:t>only the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appropriate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&lt;tr&gt;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238999" y="3409188"/>
            <a:ext cx="4718050" cy="2586355"/>
            <a:chOff x="4238999" y="3409188"/>
            <a:chExt cx="4718050" cy="2586355"/>
          </a:xfrm>
        </p:grpSpPr>
        <p:sp>
          <p:nvSpPr>
            <p:cNvPr id="13" name="object 13"/>
            <p:cNvSpPr/>
            <p:nvPr/>
          </p:nvSpPr>
          <p:spPr>
            <a:xfrm>
              <a:off x="4320349" y="3426714"/>
              <a:ext cx="748030" cy="299720"/>
            </a:xfrm>
            <a:custGeom>
              <a:avLst/>
              <a:gdLst/>
              <a:ahLst/>
              <a:cxnLst/>
              <a:rect l="l" t="t" r="r" b="b"/>
              <a:pathLst>
                <a:path w="748029" h="299720">
                  <a:moveTo>
                    <a:pt x="747712" y="0"/>
                  </a:moveTo>
                  <a:lnTo>
                    <a:pt x="0" y="299631"/>
                  </a:lnTo>
                </a:path>
              </a:pathLst>
            </a:custGeom>
            <a:ln w="350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38999" y="3671021"/>
              <a:ext cx="117475" cy="97790"/>
            </a:xfrm>
            <a:custGeom>
              <a:avLst/>
              <a:gdLst/>
              <a:ahLst/>
              <a:cxnLst/>
              <a:rect l="l" t="t" r="r" b="b"/>
              <a:pathLst>
                <a:path w="117475" h="97789">
                  <a:moveTo>
                    <a:pt x="78054" y="0"/>
                  </a:moveTo>
                  <a:lnTo>
                    <a:pt x="0" y="87922"/>
                  </a:lnTo>
                  <a:lnTo>
                    <a:pt x="117170" y="97612"/>
                  </a:lnTo>
                  <a:lnTo>
                    <a:pt x="7805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61267" y="4493820"/>
              <a:ext cx="4095734" cy="15012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427</Words>
  <Application>Microsoft Office PowerPoint</Application>
  <PresentationFormat>On-screen Show (4:3)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 3</vt:lpstr>
      <vt:lpstr>Office Theme</vt:lpstr>
      <vt:lpstr>PowerPoint Presentation</vt:lpstr>
      <vt:lpstr>Using jQuery UI</vt:lpstr>
      <vt:lpstr>Useful Bootstrap jQuery Plugins</vt:lpstr>
      <vt:lpstr>Plugin dependency</vt:lpstr>
      <vt:lpstr>jQuery Form Validation</vt:lpstr>
      <vt:lpstr>Example</vt:lpstr>
      <vt:lpstr>Chart JS</vt:lpstr>
      <vt:lpstr>Chart JS</vt:lpstr>
      <vt:lpstr>Solution – dropdown change</vt:lpstr>
      <vt:lpstr>solution – autocomplete (jquery UI)</vt:lpstr>
      <vt:lpstr>Solution – star rating (jquery plugin)</vt:lpstr>
      <vt:lpstr>Solution – slider (jquery plugin)</vt:lpstr>
      <vt:lpstr>Solution – jQuery Form Validation</vt:lpstr>
      <vt:lpstr>Solution – jQuery Form Validation</vt:lpstr>
      <vt:lpstr>Solution – pie chart (jQuery plugin)</vt:lpstr>
      <vt:lpstr> What you learnt today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C203 Web application Development</dc:title>
  <dc:creator>charissa_chua@rp.edu.sg</dc:creator>
  <cp:lastModifiedBy>LI SHUFANG</cp:lastModifiedBy>
  <cp:revision>1</cp:revision>
  <dcterms:created xsi:type="dcterms:W3CDTF">2020-10-18T08:10:47Z</dcterms:created>
  <dcterms:modified xsi:type="dcterms:W3CDTF">2020-11-21T12:33:14Z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2019-11-26T00:00:00Z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2020-10-18T00:00:00Z</vt:filetime>
  </property>
</Properties>
</file>