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C74E-7AD5-4EA7-B73A-78747BE9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C4DC-775B-49E7-8CFA-290DCEA61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FE86-5C2D-43E5-8AFD-6BDBF758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5CC-7212-4A50-8A6A-8498241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0476-EE47-4C7D-8905-2C5D1D2D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3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E189-79D0-4A7E-B04C-948DE28C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C188C-32A3-4FE7-9F88-CD1470093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4998-5F2C-448C-A552-4B0AA1D0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D3C4-9B31-4295-B01E-7F5111AA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B4B7-C165-496B-8961-05317E3A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56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BF121-F8C1-4D1E-B958-7959A86E5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5775-8892-48DC-B06A-78EB1568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F09F-9B11-44F3-A61A-17EB074B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BE3C-AD4B-413D-A5D5-EC82285D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BF01-EAF2-4795-BAED-A80ED0A4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94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3522" y="284157"/>
            <a:ext cx="255695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1541-930B-4AA7-9787-771FD441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A1F-8C82-455B-B2A5-32298C7D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35C1-3E7B-4C5B-B706-DAC65A25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57E0-FBE6-4E38-94E7-4FF47DF9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78AA-02C2-4330-92B0-C077E17B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0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D841-56FD-44DC-A09E-CD06F528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241D-6BE9-40BA-895A-9939BEA9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F5EF-1B44-4E50-AE98-4EA046B1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2072-87A5-4DD5-955D-369B5159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D542-C428-4D18-8134-C90BD904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72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D71F-637D-445E-92DA-21C86ED1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29D2-351E-4ECC-9769-03EE389A1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2FDD-D557-4439-9530-3DA58FC50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B8C98-2C7B-470A-B17B-620F6C9F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1E99-B6D1-4BD9-880F-64C8A533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30E7-A3C6-4986-A133-ADE350E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579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DA87-B31D-404B-8D3C-7A9879C8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45D0-340C-48DE-9865-5B02B3F7E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C9FE6-83A7-4406-B88A-844922A8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5B044-0308-42F3-A5F5-C5ECB7CA2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930F2-4B3B-43F1-A397-7B651DE07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48DE8-8318-4167-9FC4-96019D3A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B92F4-A260-4C74-B462-137FE4F6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05C56-AAF5-4067-A11E-E41561E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64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37F5-61A2-41CA-A113-CB1233DC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7D623-E3F5-4262-BBD5-96C0B552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8EF41-8A19-4F96-98CD-90627C46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D2A35-30F5-4B68-AAE1-F1E982B5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3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C965B-5ABE-41E6-A3D4-A18CAFD5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E1151-8676-42F6-BFB8-DB83D766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FA9B8-4F11-467D-8F8F-5B87B612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35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0D14-1976-4C17-B8B0-7338C1D9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F425-CFFC-4D13-BEDD-EC70842B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44463-1B3E-45A6-B2E1-504E6B2D6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CA2CB-597C-4F92-9368-A60C0EAA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81B07-1CD2-4830-AF11-1CCDBF99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B206F-B154-46BA-ADF1-E0829F49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061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AAE1-9425-4570-9801-79DF7541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3A62E-BE61-465F-A6A5-33F4F711D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1A827-4763-4C2E-8DFA-224A740A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DF9E7-36F4-4CF9-81EC-2B551DF9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5AAB-058D-4489-9F7D-C53063E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6C2C-0474-41D5-AF42-68ACCDE0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54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EAEA9-0927-409D-B4BE-BC7028D5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5786-9475-4BCF-A5D3-A538AB82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714B-1C2B-445B-9D66-17917EDF9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CB4D-1856-4F6C-BE99-882D1F6E1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447D-9BDD-495C-9F19-220880204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14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C273_L07Ajax/1c_getCircleResults.php?radius=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C273_L07Ajax/1c_getCircleResults.php?radius=5&amp;type=perime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C273_L07Ajax/1d_getCalorieResults.php?age=21&amp;gender=M&amp;height=170&amp;weight=6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func_mysqli_query.asp" TargetMode="External"/><Relationship Id="rId7" Type="http://schemas.openxmlformats.org/officeDocument/2006/relationships/hyperlink" Target="http://www.w3schools.com/php/func_mysqli_close.asp" TargetMode="External"/><Relationship Id="rId2" Type="http://schemas.openxmlformats.org/officeDocument/2006/relationships/hyperlink" Target="http://www.php.net/manual/en/function.json-decod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php/func_mysqli_fetch_row.asp" TargetMode="External"/><Relationship Id="rId5" Type="http://schemas.openxmlformats.org/officeDocument/2006/relationships/hyperlink" Target="http://www.w3schools.com/php/func_mysqli_fetch_assoc.asp" TargetMode="External"/><Relationship Id="rId4" Type="http://schemas.openxmlformats.org/officeDocument/2006/relationships/hyperlink" Target="http://www.w3schools.com/php/func_mysqli_fetch_array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/C273_L07Ajax/2b_getFlowers.php?cat_id=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localhost/C273_L07Ajax/2c_getFlowerDetails.php?f_id=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/C273_L07Ajax/3a_getStudent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C273_L07Ajax/3b_getStudentsByModule.php?module_code=c20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/C273_L07Ajax/3c_getStudentDetails.php?student_id=1111111%2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function.json-encode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3893311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6175" marR="5080" indent="-113411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C273 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Advanced </a:t>
            </a:r>
            <a:r>
              <a:rPr sz="2800" spc="-40" dirty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Application  Development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PHP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1569719"/>
            <a:ext cx="7772400" cy="1878719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63550" rIns="0" bIns="0" rtlCol="0">
            <a:spAutoFit/>
          </a:bodyPr>
          <a:lstStyle/>
          <a:p>
            <a:pPr marL="2225675" marR="839469" indent="-1381125">
              <a:lnSpc>
                <a:spcPts val="5470"/>
              </a:lnSpc>
              <a:spcBef>
                <a:spcPts val="3650"/>
              </a:spcBef>
            </a:pPr>
            <a:r>
              <a:rPr lang="en-SG" sz="4800" b="1" spc="-5" dirty="0">
                <a:latin typeface="Arial"/>
                <a:cs typeface="Arial"/>
              </a:rPr>
              <a:t>AJAX </a:t>
            </a:r>
            <a:r>
              <a:rPr sz="4800" b="1" spc="-5" dirty="0">
                <a:latin typeface="Arial"/>
                <a:cs typeface="Arial"/>
              </a:rPr>
              <a:t>Introduction with</a:t>
            </a:r>
            <a:r>
              <a:rPr sz="4800" b="1" spc="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jQuery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522" y="284157"/>
            <a:ext cx="2556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1b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9520"/>
            <a:ext cx="794448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PHP </a:t>
            </a:r>
            <a:r>
              <a:rPr sz="2800" spc="-5" dirty="0">
                <a:latin typeface="Calibri"/>
                <a:cs typeface="Calibri"/>
              </a:rPr>
              <a:t>webservice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displays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colour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4 </a:t>
            </a:r>
            <a:r>
              <a:rPr sz="2800" spc="-15" dirty="0">
                <a:latin typeface="Calibri"/>
                <a:cs typeface="Calibri"/>
              </a:rPr>
              <a:t>colours </a:t>
            </a:r>
            <a:r>
              <a:rPr sz="2800" spc="-50" dirty="0">
                <a:latin typeface="Calibri"/>
                <a:cs typeface="Calibri"/>
              </a:rPr>
              <a:t>“Orange”, “Green”, </a:t>
            </a:r>
            <a:r>
              <a:rPr sz="2800" spc="-5" dirty="0">
                <a:latin typeface="Calibri"/>
                <a:cs typeface="Calibri"/>
              </a:rPr>
              <a:t>“Blue” and </a:t>
            </a:r>
            <a:r>
              <a:rPr sz="2800" spc="-15" dirty="0">
                <a:latin typeface="Calibri"/>
                <a:cs typeface="Calibri"/>
              </a:rPr>
              <a:t>“Yellow” 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also the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date.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sample JSON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049" y="3080269"/>
            <a:ext cx="3728717" cy="331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79035" y="2205227"/>
            <a:ext cx="4547870" cy="3839210"/>
            <a:chOff x="4479035" y="2205227"/>
            <a:chExt cx="4547870" cy="3839210"/>
          </a:xfrm>
        </p:grpSpPr>
        <p:sp>
          <p:nvSpPr>
            <p:cNvPr id="6" name="object 6"/>
            <p:cNvSpPr/>
            <p:nvPr/>
          </p:nvSpPr>
          <p:spPr>
            <a:xfrm>
              <a:off x="4556633" y="2271396"/>
              <a:ext cx="4369603" cy="37522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3607" y="2209799"/>
              <a:ext cx="4538980" cy="3830320"/>
            </a:xfrm>
            <a:custGeom>
              <a:avLst/>
              <a:gdLst/>
              <a:ahLst/>
              <a:cxnLst/>
              <a:rect l="l" t="t" r="r" b="b"/>
              <a:pathLst>
                <a:path w="4538980" h="3830320">
                  <a:moveTo>
                    <a:pt x="0" y="0"/>
                  </a:moveTo>
                  <a:lnTo>
                    <a:pt x="4538472" y="0"/>
                  </a:lnTo>
                  <a:lnTo>
                    <a:pt x="4538472" y="3829812"/>
                  </a:lnTo>
                  <a:lnTo>
                    <a:pt x="0" y="38298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1c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440" y="1357255"/>
            <a:ext cx="82391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PHP file called </a:t>
            </a:r>
            <a:r>
              <a:rPr sz="2400" spc="-10" dirty="0">
                <a:latin typeface="Calibri"/>
                <a:cs typeface="Calibri"/>
              </a:rPr>
              <a:t>1c_getCircleResults.php that calculates 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circle </a:t>
            </a:r>
            <a:r>
              <a:rPr sz="2400" spc="-10" dirty="0">
                <a:latin typeface="Calibri"/>
                <a:cs typeface="Calibri"/>
              </a:rPr>
              <a:t>(area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3.142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10" dirty="0">
                <a:latin typeface="Calibri"/>
                <a:cs typeface="Calibri"/>
              </a:rPr>
              <a:t>radius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10" dirty="0">
                <a:latin typeface="Calibri"/>
                <a:cs typeface="Calibri"/>
              </a:rPr>
              <a:t>radius) given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radius </a:t>
            </a:r>
            <a:r>
              <a:rPr sz="2400" dirty="0">
                <a:latin typeface="Calibri"/>
                <a:cs typeface="Calibri"/>
              </a:rPr>
              <a:t>as a  </a:t>
            </a:r>
            <a:r>
              <a:rPr sz="2400" spc="-35" dirty="0">
                <a:latin typeface="Calibri"/>
                <a:cs typeface="Calibri"/>
              </a:rPr>
              <a:t>parameter.</a:t>
            </a:r>
            <a:endParaRPr sz="2400">
              <a:latin typeface="Calibri"/>
              <a:cs typeface="Calibri"/>
            </a:endParaRPr>
          </a:p>
          <a:p>
            <a:pPr marL="12700" marR="14351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spc="-10" dirty="0">
                <a:latin typeface="Calibri"/>
                <a:cs typeface="Calibri"/>
              </a:rPr>
              <a:t>request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webservice: 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http://localhost/C273_L07Ajax/1c_getCircleResults.php?radius=5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JSON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033" y="3753274"/>
            <a:ext cx="2477735" cy="297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25240" y="3758184"/>
            <a:ext cx="4579620" cy="2494915"/>
            <a:chOff x="3825240" y="3758184"/>
            <a:chExt cx="4579620" cy="2494915"/>
          </a:xfrm>
        </p:grpSpPr>
        <p:sp>
          <p:nvSpPr>
            <p:cNvPr id="6" name="object 6"/>
            <p:cNvSpPr/>
            <p:nvPr/>
          </p:nvSpPr>
          <p:spPr>
            <a:xfrm>
              <a:off x="3834384" y="3767328"/>
              <a:ext cx="4561331" cy="24148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2" y="3762756"/>
              <a:ext cx="4570730" cy="2486025"/>
            </a:xfrm>
            <a:custGeom>
              <a:avLst/>
              <a:gdLst/>
              <a:ahLst/>
              <a:cxnLst/>
              <a:rect l="l" t="t" r="r" b="b"/>
              <a:pathLst>
                <a:path w="4570730" h="2486025">
                  <a:moveTo>
                    <a:pt x="0" y="0"/>
                  </a:moveTo>
                  <a:lnTo>
                    <a:pt x="4570476" y="0"/>
                  </a:lnTo>
                  <a:lnTo>
                    <a:pt x="4570476" y="2485644"/>
                  </a:lnTo>
                  <a:lnTo>
                    <a:pt x="0" y="24856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019" y="284157"/>
            <a:ext cx="4773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spc="-5" dirty="0"/>
              <a:t>1c:</a:t>
            </a:r>
            <a:r>
              <a:rPr spc="-35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683" y="1266342"/>
            <a:ext cx="8715375" cy="191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Receive </a:t>
            </a:r>
            <a:r>
              <a:rPr sz="2000" spc="-5" dirty="0">
                <a:latin typeface="Calibri"/>
                <a:cs typeface="Calibri"/>
              </a:rPr>
              <a:t>another </a:t>
            </a:r>
            <a:r>
              <a:rPr sz="2000" spc="-10" dirty="0">
                <a:latin typeface="Calibri"/>
                <a:cs typeface="Calibri"/>
              </a:rPr>
              <a:t>parameter </a:t>
            </a:r>
            <a:r>
              <a:rPr sz="2000" spc="-30" dirty="0">
                <a:latin typeface="Calibri"/>
                <a:cs typeface="Calibri"/>
              </a:rPr>
              <a:t>“type”.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the type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40" dirty="0">
                <a:latin typeface="Calibri"/>
                <a:cs typeface="Calibri"/>
              </a:rPr>
              <a:t>“area”, </a:t>
            </a:r>
            <a:r>
              <a:rPr sz="2000" spc="-10" dirty="0">
                <a:latin typeface="Calibri"/>
                <a:cs typeface="Calibri"/>
              </a:rPr>
              <a:t>calculate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area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circle.  </a:t>
            </a:r>
            <a:r>
              <a:rPr sz="2000" dirty="0">
                <a:latin typeface="Calibri"/>
                <a:cs typeface="Calibri"/>
              </a:rPr>
              <a:t>Otherwise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the type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“perimeter”, </a:t>
            </a:r>
            <a:r>
              <a:rPr sz="2000" spc="-10" dirty="0">
                <a:latin typeface="Calibri"/>
                <a:cs typeface="Calibri"/>
              </a:rPr>
              <a:t>calculate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perimeter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circle </a:t>
            </a:r>
            <a:r>
              <a:rPr sz="2000" dirty="0">
                <a:latin typeface="Calibri"/>
                <a:cs typeface="Calibri"/>
              </a:rPr>
              <a:t>(3.142 x 2 x  </a:t>
            </a:r>
            <a:r>
              <a:rPr sz="2000" spc="-10" dirty="0">
                <a:latin typeface="Calibri"/>
                <a:cs typeface="Calibri"/>
              </a:rPr>
              <a:t>radius)</a:t>
            </a:r>
            <a:endParaRPr sz="2000">
              <a:latin typeface="Calibri"/>
              <a:cs typeface="Calibri"/>
            </a:endParaRPr>
          </a:p>
          <a:p>
            <a:pPr marL="12700" marR="156210">
              <a:lnSpc>
                <a:spcPct val="99400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sample </a:t>
            </a:r>
            <a:r>
              <a:rPr sz="2000" spc="-10" dirty="0">
                <a:latin typeface="Calibri"/>
                <a:cs typeface="Calibri"/>
              </a:rPr>
              <a:t>request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webservice:  </a:t>
            </a:r>
            <a:r>
              <a:rPr sz="2000" u="dashLo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http://localhost/C273_L07Ajax/1c_getCircleResults.php?radius=5&amp;type=perimeter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JSON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795" y="3136392"/>
            <a:ext cx="2476500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835652" y="3177539"/>
            <a:ext cx="3732529" cy="3613785"/>
            <a:chOff x="4835652" y="3177539"/>
            <a:chExt cx="3732529" cy="3613785"/>
          </a:xfrm>
        </p:grpSpPr>
        <p:sp>
          <p:nvSpPr>
            <p:cNvPr id="6" name="object 6"/>
            <p:cNvSpPr/>
            <p:nvPr/>
          </p:nvSpPr>
          <p:spPr>
            <a:xfrm>
              <a:off x="4844796" y="3186683"/>
              <a:ext cx="3713987" cy="35951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40224" y="3182111"/>
              <a:ext cx="3723640" cy="3604260"/>
            </a:xfrm>
            <a:custGeom>
              <a:avLst/>
              <a:gdLst/>
              <a:ahLst/>
              <a:cxnLst/>
              <a:rect l="l" t="t" r="r" b="b"/>
              <a:pathLst>
                <a:path w="3723640" h="3604259">
                  <a:moveTo>
                    <a:pt x="0" y="0"/>
                  </a:moveTo>
                  <a:lnTo>
                    <a:pt x="3723131" y="0"/>
                  </a:lnTo>
                  <a:lnTo>
                    <a:pt x="3723131" y="3604260"/>
                  </a:lnTo>
                  <a:lnTo>
                    <a:pt x="0" y="36042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522" y="284157"/>
            <a:ext cx="2556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1d</a:t>
            </a:r>
          </a:p>
        </p:txBody>
      </p:sp>
      <p:sp>
        <p:nvSpPr>
          <p:cNvPr id="3" name="object 3"/>
          <p:cNvSpPr/>
          <p:nvPr/>
        </p:nvSpPr>
        <p:spPr>
          <a:xfrm>
            <a:off x="450377" y="5260978"/>
            <a:ext cx="2372772" cy="285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9" y="2517302"/>
            <a:ext cx="6517321" cy="989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2008" y="1197885"/>
            <a:ext cx="79463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PHP file called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1d_getCalorieResults.php.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Receive </a:t>
            </a:r>
            <a:r>
              <a:rPr sz="2400" dirty="0">
                <a:latin typeface="Calibri"/>
                <a:cs typeface="Calibri"/>
              </a:rPr>
              <a:t>4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spc="-55" dirty="0">
                <a:latin typeface="Calibri"/>
                <a:cs typeface="Calibri"/>
              </a:rPr>
              <a:t>“age”, </a:t>
            </a:r>
            <a:r>
              <a:rPr sz="2400" spc="-30" dirty="0">
                <a:latin typeface="Calibri"/>
                <a:cs typeface="Calibri"/>
              </a:rPr>
              <a:t>“gender”, </a:t>
            </a:r>
            <a:r>
              <a:rPr sz="2400" spc="5" dirty="0">
                <a:latin typeface="Calibri"/>
                <a:cs typeface="Calibri"/>
              </a:rPr>
              <a:t>“height”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“weight”.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Calculate </a:t>
            </a:r>
            <a:r>
              <a:rPr sz="2400" spc="-5" dirty="0">
                <a:latin typeface="Calibri"/>
                <a:cs typeface="Calibri"/>
              </a:rPr>
              <a:t>the calorie </a:t>
            </a:r>
            <a:r>
              <a:rPr sz="2400" dirty="0">
                <a:latin typeface="Calibri"/>
                <a:cs typeface="Calibri"/>
              </a:rPr>
              <a:t>per </a:t>
            </a:r>
            <a:r>
              <a:rPr sz="2400" spc="-20" dirty="0">
                <a:latin typeface="Calibri"/>
                <a:cs typeface="Calibri"/>
              </a:rPr>
              <a:t>day </a:t>
            </a:r>
            <a:r>
              <a:rPr sz="2400" spc="-5" dirty="0">
                <a:latin typeface="Calibri"/>
                <a:cs typeface="Calibri"/>
              </a:rPr>
              <a:t>using the </a:t>
            </a:r>
            <a:r>
              <a:rPr sz="2400" dirty="0">
                <a:latin typeface="Calibri"/>
                <a:cs typeface="Calibri"/>
              </a:rPr>
              <a:t>BMR </a:t>
            </a:r>
            <a:r>
              <a:rPr sz="2400" spc="-10" dirty="0">
                <a:latin typeface="Calibri"/>
                <a:cs typeface="Calibri"/>
              </a:rPr>
              <a:t>formula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below: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008" y="3748442"/>
            <a:ext cx="85483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Calibri"/>
                <a:cs typeface="Calibri"/>
              </a:rPr>
              <a:t>Test  </a:t>
            </a:r>
            <a:r>
              <a:rPr sz="2000" u="dashLo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http://localhost/C273_L07Ajax/1d_getCalorieResults.php?age=21&amp;gender=M&amp;hei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000" u="dashLo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ght=170&amp;weight=65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000" spc="-10" dirty="0">
                <a:latin typeface="Calibri"/>
                <a:cs typeface="Calibri"/>
                <a:hlinkClick r:id="rId4"/>
              </a:rPr>
              <a:t>from </a:t>
            </a:r>
            <a:r>
              <a:rPr sz="2000" spc="-5" dirty="0">
                <a:latin typeface="Calibri"/>
                <a:cs typeface="Calibri"/>
                <a:hlinkClick r:id="rId4"/>
              </a:rPr>
              <a:t>your </a:t>
            </a:r>
            <a:r>
              <a:rPr sz="2000" spc="-15" dirty="0">
                <a:latin typeface="Calibri"/>
                <a:cs typeface="Calibri"/>
                <a:hlinkClick r:id="rId4"/>
              </a:rPr>
              <a:t>browser </a:t>
            </a:r>
            <a:r>
              <a:rPr sz="2000" dirty="0">
                <a:latin typeface="Calibri"/>
                <a:cs typeface="Calibri"/>
                <a:hlinkClick r:id="rId4"/>
              </a:rPr>
              <a:t>and </a:t>
            </a:r>
            <a:r>
              <a:rPr sz="2000" spc="-10" dirty="0">
                <a:latin typeface="Calibri"/>
                <a:cs typeface="Calibri"/>
                <a:hlinkClick r:id="rId4"/>
              </a:rPr>
              <a:t>you </a:t>
            </a:r>
            <a:r>
              <a:rPr sz="2000" spc="-5" dirty="0">
                <a:latin typeface="Calibri"/>
                <a:cs typeface="Calibri"/>
                <a:hlinkClick r:id="rId4"/>
              </a:rPr>
              <a:t>should </a:t>
            </a:r>
            <a:r>
              <a:rPr sz="2000" spc="-10" dirty="0">
                <a:latin typeface="Calibri"/>
                <a:cs typeface="Calibri"/>
                <a:hlinkClick r:id="rId4"/>
              </a:rPr>
              <a:t>get </a:t>
            </a:r>
            <a:r>
              <a:rPr sz="2000" dirty="0">
                <a:latin typeface="Calibri"/>
                <a:cs typeface="Calibri"/>
                <a:hlinkClick r:id="rId4"/>
              </a:rPr>
              <a:t>the JSON</a:t>
            </a:r>
            <a:r>
              <a:rPr sz="2000" spc="-90" dirty="0">
                <a:latin typeface="Calibri"/>
                <a:cs typeface="Calibri"/>
                <a:hlinkClick r:id="rId4"/>
              </a:rPr>
              <a:t> </a:t>
            </a:r>
            <a:r>
              <a:rPr sz="2000" spc="-5" dirty="0">
                <a:latin typeface="Calibri"/>
                <a:cs typeface="Calibri"/>
                <a:hlinkClick r:id="rId4"/>
              </a:rPr>
              <a:t>response: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4342" y="284157"/>
            <a:ext cx="4672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1d:</a:t>
            </a:r>
            <a:r>
              <a:rPr spc="-70" dirty="0"/>
              <a:t> </a:t>
            </a:r>
            <a:r>
              <a:rPr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483507" y="1284377"/>
            <a:ext cx="8313020" cy="4506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070" y="284157"/>
            <a:ext cx="5217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Recap mysqli</a:t>
            </a:r>
            <a:r>
              <a:rPr spc="-35" dirty="0"/>
              <a:t> </a:t>
            </a:r>
            <a:r>
              <a:rPr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74901"/>
              </p:ext>
            </p:extLst>
          </p:nvPr>
        </p:nvGraphicFramePr>
        <p:xfrm>
          <a:off x="152400" y="1201456"/>
          <a:ext cx="8839200" cy="4668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95250" algn="l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2"/>
                        </a:rPr>
                        <a:t>mysqli_connect()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3994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new connection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MySQL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server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95250" algn="l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3"/>
                        </a:rPr>
                        <a:t>mysqli_query()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749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Performs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query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against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database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marL="95250" algn="l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4"/>
                        </a:rPr>
                        <a:t>mysqli_fetch_array()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332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Fetches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result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row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 an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associative,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numeric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array,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95250" algn="l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5"/>
                        </a:rPr>
                        <a:t>mysqli_fetch_assoc()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549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Fetches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result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row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 an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associative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array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marL="95250" algn="l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6"/>
                        </a:rPr>
                        <a:t>mysqli_fetch_row()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1028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Fetches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row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result-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 an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enumerated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array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95250" algn="l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7"/>
                        </a:rPr>
                        <a:t>mysqli_close()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4286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Closes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previously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opened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connection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666" y="284157"/>
            <a:ext cx="6597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Recap </a:t>
            </a:r>
            <a:r>
              <a:rPr spc="5" dirty="0"/>
              <a:t>PHP </a:t>
            </a:r>
            <a:r>
              <a:rPr spc="-10" dirty="0"/>
              <a:t>Associative</a:t>
            </a:r>
            <a:r>
              <a:rPr spc="-40" dirty="0"/>
              <a:t> </a:t>
            </a:r>
            <a:r>
              <a:rPr spc="-3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040" y="1156208"/>
            <a:ext cx="485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Symbol"/>
              <a:buChar char=""/>
              <a:tabLst>
                <a:tab pos="287020" algn="l"/>
              </a:tabLst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An </a:t>
            </a:r>
            <a:r>
              <a:rPr sz="2400" u="heavy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associative </a:t>
            </a:r>
            <a:r>
              <a:rPr sz="2400" u="heavy" spc="-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array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uses 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text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1F487C"/>
                </a:solidFill>
                <a:latin typeface="Calibri"/>
                <a:cs typeface="Calibri"/>
              </a:rPr>
              <a:t>keys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8655" y="1591055"/>
            <a:ext cx="3011805" cy="1347470"/>
            <a:chOff x="1438655" y="1591055"/>
            <a:chExt cx="3011805" cy="1347470"/>
          </a:xfrm>
        </p:grpSpPr>
        <p:sp>
          <p:nvSpPr>
            <p:cNvPr id="5" name="object 5"/>
            <p:cNvSpPr/>
            <p:nvPr/>
          </p:nvSpPr>
          <p:spPr>
            <a:xfrm>
              <a:off x="1512307" y="1690515"/>
              <a:ext cx="2786712" cy="1161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3227" y="1595627"/>
              <a:ext cx="3002280" cy="1338580"/>
            </a:xfrm>
            <a:custGeom>
              <a:avLst/>
              <a:gdLst/>
              <a:ahLst/>
              <a:cxnLst/>
              <a:rect l="l" t="t" r="r" b="b"/>
              <a:pathLst>
                <a:path w="3002279" h="1338580">
                  <a:moveTo>
                    <a:pt x="0" y="0"/>
                  </a:moveTo>
                  <a:lnTo>
                    <a:pt x="3002280" y="0"/>
                  </a:lnTo>
                  <a:lnTo>
                    <a:pt x="3002280" y="1338072"/>
                  </a:lnTo>
                  <a:lnTo>
                    <a:pt x="0" y="133807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38655" y="3343655"/>
            <a:ext cx="3218815" cy="2944495"/>
            <a:chOff x="1438655" y="3343655"/>
            <a:chExt cx="3218815" cy="2944495"/>
          </a:xfrm>
        </p:grpSpPr>
        <p:sp>
          <p:nvSpPr>
            <p:cNvPr id="8" name="object 8"/>
            <p:cNvSpPr/>
            <p:nvPr/>
          </p:nvSpPr>
          <p:spPr>
            <a:xfrm>
              <a:off x="1500611" y="3416181"/>
              <a:ext cx="3052526" cy="28098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3227" y="3348227"/>
              <a:ext cx="3209925" cy="2935605"/>
            </a:xfrm>
            <a:custGeom>
              <a:avLst/>
              <a:gdLst/>
              <a:ahLst/>
              <a:cxnLst/>
              <a:rect l="l" t="t" r="r" b="b"/>
              <a:pathLst>
                <a:path w="3209925" h="2935604">
                  <a:moveTo>
                    <a:pt x="0" y="0"/>
                  </a:moveTo>
                  <a:lnTo>
                    <a:pt x="3209544" y="0"/>
                  </a:lnTo>
                  <a:lnTo>
                    <a:pt x="3209544" y="2935224"/>
                  </a:lnTo>
                  <a:lnTo>
                    <a:pt x="0" y="29352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040" y="2911855"/>
            <a:ext cx="7736205" cy="262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Symbol"/>
              <a:buChar char=""/>
              <a:tabLst>
                <a:tab pos="287020" algn="l"/>
              </a:tabLst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4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2-dimensional </a:t>
            </a:r>
            <a:r>
              <a:rPr sz="2400" u="heavy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associative</a:t>
            </a:r>
            <a:r>
              <a:rPr sz="2400" u="heavy" spc="-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array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4038600" marR="5080">
              <a:lnSpc>
                <a:spcPct val="100000"/>
              </a:lnSpc>
              <a:spcBef>
                <a:spcPts val="1950"/>
              </a:spcBef>
            </a:pPr>
            <a:r>
              <a:rPr sz="2000" b="1" dirty="0">
                <a:solidFill>
                  <a:srgbClr val="FF0000"/>
                </a:solidFill>
                <a:latin typeface="Candara"/>
                <a:cs typeface="Candara"/>
              </a:rPr>
              <a:t>Always </a:t>
            </a:r>
            <a:r>
              <a:rPr sz="2000" b="1" spc="-5" dirty="0">
                <a:solidFill>
                  <a:srgbClr val="FF0000"/>
                </a:solidFill>
                <a:latin typeface="Candara"/>
                <a:cs typeface="Candara"/>
              </a:rPr>
              <a:t>use mysqli_fetch_assoc </a:t>
            </a:r>
            <a:r>
              <a:rPr sz="2000" b="1" dirty="0">
                <a:solidFill>
                  <a:srgbClr val="FF0000"/>
                </a:solidFill>
                <a:latin typeface="Candara"/>
                <a:cs typeface="Candara"/>
              </a:rPr>
              <a:t>to  retrieve data </a:t>
            </a:r>
            <a:r>
              <a:rPr sz="2000" b="1" spc="-5" dirty="0">
                <a:solidFill>
                  <a:srgbClr val="FF0000"/>
                </a:solidFill>
                <a:latin typeface="Candara"/>
                <a:cs typeface="Candara"/>
              </a:rPr>
              <a:t>from database so  </a:t>
            </a:r>
            <a:r>
              <a:rPr sz="2000" b="1" dirty="0">
                <a:solidFill>
                  <a:srgbClr val="FF0000"/>
                </a:solidFill>
                <a:latin typeface="Candara"/>
                <a:cs typeface="Candara"/>
              </a:rPr>
              <a:t>that the json_encode </a:t>
            </a:r>
            <a:r>
              <a:rPr sz="2000" b="1" spc="-5" dirty="0">
                <a:solidFill>
                  <a:srgbClr val="FF0000"/>
                </a:solidFill>
                <a:latin typeface="Candara"/>
                <a:cs typeface="Candara"/>
              </a:rPr>
              <a:t>function </a:t>
            </a:r>
            <a:r>
              <a:rPr sz="2000" b="1" dirty="0">
                <a:solidFill>
                  <a:srgbClr val="FF0000"/>
                </a:solidFill>
                <a:latin typeface="Candara"/>
                <a:cs typeface="Candara"/>
              </a:rPr>
              <a:t>is  </a:t>
            </a:r>
            <a:r>
              <a:rPr sz="2000" b="1" spc="-5" dirty="0">
                <a:solidFill>
                  <a:srgbClr val="FF0000"/>
                </a:solidFill>
                <a:latin typeface="Candara"/>
                <a:cs typeface="Candara"/>
              </a:rPr>
              <a:t>able </a:t>
            </a:r>
            <a:r>
              <a:rPr sz="2000" b="1" dirty="0">
                <a:solidFill>
                  <a:srgbClr val="FF0000"/>
                </a:solidFill>
                <a:latin typeface="Candara"/>
                <a:cs typeface="Candara"/>
              </a:rPr>
              <a:t>to encode the data into  name-value</a:t>
            </a:r>
            <a:r>
              <a:rPr sz="2000" b="1" spc="-4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ndara"/>
                <a:cs typeface="Candara"/>
              </a:rPr>
              <a:t>pairs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621" y="271081"/>
            <a:ext cx="4415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JSON encoded</a:t>
            </a:r>
            <a:r>
              <a:rPr spc="-70" dirty="0"/>
              <a:t> </a:t>
            </a:r>
            <a:r>
              <a:rPr spc="-25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4255" y="1667255"/>
            <a:ext cx="3011805" cy="1347470"/>
            <a:chOff x="524255" y="1667255"/>
            <a:chExt cx="3011805" cy="1347470"/>
          </a:xfrm>
        </p:grpSpPr>
        <p:sp>
          <p:nvSpPr>
            <p:cNvPr id="4" name="object 4"/>
            <p:cNvSpPr/>
            <p:nvPr/>
          </p:nvSpPr>
          <p:spPr>
            <a:xfrm>
              <a:off x="597907" y="1766715"/>
              <a:ext cx="2786712" cy="1161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8827" y="1671827"/>
              <a:ext cx="3002280" cy="1338580"/>
            </a:xfrm>
            <a:custGeom>
              <a:avLst/>
              <a:gdLst/>
              <a:ahLst/>
              <a:cxnLst/>
              <a:rect l="l" t="t" r="r" b="b"/>
              <a:pathLst>
                <a:path w="3002279" h="1338580">
                  <a:moveTo>
                    <a:pt x="0" y="0"/>
                  </a:moveTo>
                  <a:lnTo>
                    <a:pt x="3002280" y="0"/>
                  </a:lnTo>
                  <a:lnTo>
                    <a:pt x="3002280" y="1338072"/>
                  </a:lnTo>
                  <a:lnTo>
                    <a:pt x="0" y="133807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8055" y="3191255"/>
            <a:ext cx="3218815" cy="2944495"/>
            <a:chOff x="448055" y="3191255"/>
            <a:chExt cx="3218815" cy="2944495"/>
          </a:xfrm>
        </p:grpSpPr>
        <p:sp>
          <p:nvSpPr>
            <p:cNvPr id="7" name="object 7"/>
            <p:cNvSpPr/>
            <p:nvPr/>
          </p:nvSpPr>
          <p:spPr>
            <a:xfrm>
              <a:off x="510011" y="3263780"/>
              <a:ext cx="3052526" cy="28098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627" y="3195827"/>
              <a:ext cx="3209925" cy="2935605"/>
            </a:xfrm>
            <a:custGeom>
              <a:avLst/>
              <a:gdLst/>
              <a:ahLst/>
              <a:cxnLst/>
              <a:rect l="l" t="t" r="r" b="b"/>
              <a:pathLst>
                <a:path w="3209925" h="2935604">
                  <a:moveTo>
                    <a:pt x="0" y="0"/>
                  </a:moveTo>
                  <a:lnTo>
                    <a:pt x="3209544" y="0"/>
                  </a:lnTo>
                  <a:lnTo>
                    <a:pt x="3209544" y="2935224"/>
                  </a:lnTo>
                  <a:lnTo>
                    <a:pt x="0" y="29352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45408" y="2197607"/>
            <a:ext cx="1321435" cy="330835"/>
            <a:chOff x="3645408" y="2197607"/>
            <a:chExt cx="1321435" cy="330835"/>
          </a:xfrm>
        </p:grpSpPr>
        <p:sp>
          <p:nvSpPr>
            <p:cNvPr id="10" name="object 10"/>
            <p:cNvSpPr/>
            <p:nvPr/>
          </p:nvSpPr>
          <p:spPr>
            <a:xfrm>
              <a:off x="3658362" y="2210561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143000" y="0"/>
                  </a:moveTo>
                  <a:lnTo>
                    <a:pt x="11430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143000" y="228600"/>
                  </a:lnTo>
                  <a:lnTo>
                    <a:pt x="1143000" y="304800"/>
                  </a:lnTo>
                  <a:lnTo>
                    <a:pt x="1295400" y="152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8362" y="2210561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76200"/>
                  </a:moveTo>
                  <a:lnTo>
                    <a:pt x="1143000" y="76200"/>
                  </a:lnTo>
                  <a:lnTo>
                    <a:pt x="1143000" y="0"/>
                  </a:lnTo>
                  <a:lnTo>
                    <a:pt x="1295400" y="152400"/>
                  </a:lnTo>
                  <a:lnTo>
                    <a:pt x="1143000" y="304800"/>
                  </a:lnTo>
                  <a:lnTo>
                    <a:pt x="11430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21608" y="4602479"/>
            <a:ext cx="1321435" cy="330835"/>
            <a:chOff x="3721608" y="4602479"/>
            <a:chExt cx="1321435" cy="330835"/>
          </a:xfrm>
        </p:grpSpPr>
        <p:sp>
          <p:nvSpPr>
            <p:cNvPr id="13" name="object 13"/>
            <p:cNvSpPr/>
            <p:nvPr/>
          </p:nvSpPr>
          <p:spPr>
            <a:xfrm>
              <a:off x="3734562" y="4615433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143000" y="0"/>
                  </a:moveTo>
                  <a:lnTo>
                    <a:pt x="11430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143000" y="228600"/>
                  </a:lnTo>
                  <a:lnTo>
                    <a:pt x="1143000" y="304800"/>
                  </a:lnTo>
                  <a:lnTo>
                    <a:pt x="1295400" y="152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4562" y="4615433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76200"/>
                  </a:moveTo>
                  <a:lnTo>
                    <a:pt x="1143000" y="76200"/>
                  </a:lnTo>
                  <a:lnTo>
                    <a:pt x="1143000" y="0"/>
                  </a:lnTo>
                  <a:lnTo>
                    <a:pt x="1295400" y="152400"/>
                  </a:lnTo>
                  <a:lnTo>
                    <a:pt x="1143000" y="304800"/>
                  </a:lnTo>
                  <a:lnTo>
                    <a:pt x="11430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88940" y="3755091"/>
            <a:ext cx="3186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[{"student_id":"11111111","first_  </a:t>
            </a:r>
            <a:r>
              <a:rPr sz="1800" spc="-10" dirty="0">
                <a:latin typeface="Calibri"/>
                <a:cs typeface="Calibri"/>
              </a:rPr>
              <a:t>name":"Bob","last_name":"Tan"},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{"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ude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":"</a:t>
            </a:r>
            <a:r>
              <a:rPr sz="1800" dirty="0">
                <a:latin typeface="Calibri"/>
                <a:cs typeface="Calibri"/>
              </a:rPr>
              <a:t>2222222</a:t>
            </a:r>
            <a:r>
              <a:rPr sz="1800" spc="-5" dirty="0">
                <a:latin typeface="Calibri"/>
                <a:cs typeface="Calibri"/>
              </a:rPr>
              <a:t>"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_na  </a:t>
            </a:r>
            <a:r>
              <a:rPr sz="1800" spc="-5" dirty="0">
                <a:latin typeface="Calibri"/>
                <a:cs typeface="Calibri"/>
              </a:rPr>
              <a:t>me":"Sally","last_name":"Lim"}]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0140" y="1799875"/>
            <a:ext cx="5085715" cy="9652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b="1" spc="-5" dirty="0">
                <a:latin typeface="Calibri"/>
                <a:cs typeface="Calibri"/>
              </a:rPr>
              <a:t>json_encode</a:t>
            </a:r>
            <a:endParaRPr sz="1800">
              <a:latin typeface="Calibri"/>
              <a:cs typeface="Calibri"/>
            </a:endParaRPr>
          </a:p>
          <a:p>
            <a:pPr marL="1612900" marR="508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Calibri"/>
                <a:cs typeface="Calibri"/>
              </a:rPr>
              <a:t>{"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ude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":"</a:t>
            </a:r>
            <a:r>
              <a:rPr sz="1800" dirty="0">
                <a:latin typeface="Calibri"/>
                <a:cs typeface="Calibri"/>
              </a:rPr>
              <a:t>11111111</a:t>
            </a:r>
            <a:r>
              <a:rPr sz="1800" spc="-5" dirty="0">
                <a:latin typeface="Calibri"/>
                <a:cs typeface="Calibri"/>
              </a:rPr>
              <a:t>"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_nam  </a:t>
            </a:r>
            <a:r>
              <a:rPr sz="1800" spc="-10" dirty="0">
                <a:latin typeface="Calibri"/>
                <a:cs typeface="Calibri"/>
              </a:rPr>
              <a:t>e":"Bob","last_name":"Tan"}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6263" y="4262811"/>
            <a:ext cx="1229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json_encode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5556" y="2020823"/>
            <a:ext cx="1114043" cy="2599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3875" y="2854451"/>
            <a:ext cx="2254250" cy="220979"/>
            <a:chOff x="1293875" y="2854451"/>
            <a:chExt cx="2254250" cy="220979"/>
          </a:xfrm>
        </p:grpSpPr>
        <p:sp>
          <p:nvSpPr>
            <p:cNvPr id="4" name="object 4"/>
            <p:cNvSpPr/>
            <p:nvPr/>
          </p:nvSpPr>
          <p:spPr>
            <a:xfrm>
              <a:off x="1306829" y="2867405"/>
              <a:ext cx="2228215" cy="195580"/>
            </a:xfrm>
            <a:custGeom>
              <a:avLst/>
              <a:gdLst/>
              <a:ahLst/>
              <a:cxnLst/>
              <a:rect l="l" t="t" r="r" b="b"/>
              <a:pathLst>
                <a:path w="2228215" h="195580">
                  <a:moveTo>
                    <a:pt x="2130552" y="0"/>
                  </a:moveTo>
                  <a:lnTo>
                    <a:pt x="2130552" y="48767"/>
                  </a:lnTo>
                  <a:lnTo>
                    <a:pt x="0" y="48767"/>
                  </a:lnTo>
                  <a:lnTo>
                    <a:pt x="0" y="146303"/>
                  </a:lnTo>
                  <a:lnTo>
                    <a:pt x="2130552" y="146303"/>
                  </a:lnTo>
                  <a:lnTo>
                    <a:pt x="2130552" y="195071"/>
                  </a:lnTo>
                  <a:lnTo>
                    <a:pt x="2228088" y="97535"/>
                  </a:lnTo>
                  <a:lnTo>
                    <a:pt x="21305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829" y="2867405"/>
              <a:ext cx="2228215" cy="195580"/>
            </a:xfrm>
            <a:custGeom>
              <a:avLst/>
              <a:gdLst/>
              <a:ahLst/>
              <a:cxnLst/>
              <a:rect l="l" t="t" r="r" b="b"/>
              <a:pathLst>
                <a:path w="2228215" h="195580">
                  <a:moveTo>
                    <a:pt x="0" y="48767"/>
                  </a:moveTo>
                  <a:lnTo>
                    <a:pt x="2130552" y="48767"/>
                  </a:lnTo>
                  <a:lnTo>
                    <a:pt x="2130552" y="0"/>
                  </a:lnTo>
                  <a:lnTo>
                    <a:pt x="2228088" y="97535"/>
                  </a:lnTo>
                  <a:lnTo>
                    <a:pt x="2130552" y="195071"/>
                  </a:lnTo>
                  <a:lnTo>
                    <a:pt x="2130552" y="146303"/>
                  </a:lnTo>
                  <a:lnTo>
                    <a:pt x="0" y="146303"/>
                  </a:lnTo>
                  <a:lnTo>
                    <a:pt x="0" y="4876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826764" y="2641092"/>
            <a:ext cx="1245235" cy="1743710"/>
            <a:chOff x="3826764" y="2641092"/>
            <a:chExt cx="1245235" cy="1743710"/>
          </a:xfrm>
        </p:grpSpPr>
        <p:sp>
          <p:nvSpPr>
            <p:cNvPr id="7" name="object 7"/>
            <p:cNvSpPr/>
            <p:nvPr/>
          </p:nvSpPr>
          <p:spPr>
            <a:xfrm>
              <a:off x="3839718" y="2654046"/>
              <a:ext cx="1219200" cy="1717675"/>
            </a:xfrm>
            <a:custGeom>
              <a:avLst/>
              <a:gdLst/>
              <a:ahLst/>
              <a:cxnLst/>
              <a:rect l="l" t="t" r="r" b="b"/>
              <a:pathLst>
                <a:path w="1219200" h="1717675">
                  <a:moveTo>
                    <a:pt x="1016000" y="0"/>
                  </a:moveTo>
                  <a:lnTo>
                    <a:pt x="0" y="0"/>
                  </a:lnTo>
                  <a:lnTo>
                    <a:pt x="0" y="1717548"/>
                  </a:lnTo>
                  <a:lnTo>
                    <a:pt x="1219200" y="1717548"/>
                  </a:lnTo>
                  <a:lnTo>
                    <a:pt x="1219200" y="203200"/>
                  </a:lnTo>
                  <a:lnTo>
                    <a:pt x="1016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718" y="2654046"/>
              <a:ext cx="1219200" cy="1717675"/>
            </a:xfrm>
            <a:custGeom>
              <a:avLst/>
              <a:gdLst/>
              <a:ahLst/>
              <a:cxnLst/>
              <a:rect l="l" t="t" r="r" b="b"/>
              <a:pathLst>
                <a:path w="1219200" h="1717675">
                  <a:moveTo>
                    <a:pt x="0" y="0"/>
                  </a:moveTo>
                  <a:lnTo>
                    <a:pt x="1016000" y="0"/>
                  </a:lnTo>
                  <a:lnTo>
                    <a:pt x="1219200" y="203200"/>
                  </a:lnTo>
                  <a:lnTo>
                    <a:pt x="1219200" y="1717548"/>
                  </a:lnTo>
                  <a:lnTo>
                    <a:pt x="0" y="171754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88363" y="4311396"/>
            <a:ext cx="2252980" cy="220979"/>
            <a:chOff x="1388363" y="4311396"/>
            <a:chExt cx="2252980" cy="220979"/>
          </a:xfrm>
        </p:grpSpPr>
        <p:sp>
          <p:nvSpPr>
            <p:cNvPr id="10" name="object 10"/>
            <p:cNvSpPr/>
            <p:nvPr/>
          </p:nvSpPr>
          <p:spPr>
            <a:xfrm>
              <a:off x="1401317" y="4324348"/>
              <a:ext cx="2226945" cy="195580"/>
            </a:xfrm>
            <a:custGeom>
              <a:avLst/>
              <a:gdLst/>
              <a:ahLst/>
              <a:cxnLst/>
              <a:rect l="l" t="t" r="r" b="b"/>
              <a:pathLst>
                <a:path w="2226945" h="195579">
                  <a:moveTo>
                    <a:pt x="97536" y="0"/>
                  </a:moveTo>
                  <a:lnTo>
                    <a:pt x="0" y="97535"/>
                  </a:lnTo>
                  <a:lnTo>
                    <a:pt x="97536" y="195071"/>
                  </a:lnTo>
                  <a:lnTo>
                    <a:pt x="97536" y="146303"/>
                  </a:lnTo>
                  <a:lnTo>
                    <a:pt x="2226564" y="146303"/>
                  </a:lnTo>
                  <a:lnTo>
                    <a:pt x="2226564" y="48767"/>
                  </a:lnTo>
                  <a:lnTo>
                    <a:pt x="97536" y="48767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1317" y="4324350"/>
              <a:ext cx="2226945" cy="195580"/>
            </a:xfrm>
            <a:custGeom>
              <a:avLst/>
              <a:gdLst/>
              <a:ahLst/>
              <a:cxnLst/>
              <a:rect l="l" t="t" r="r" b="b"/>
              <a:pathLst>
                <a:path w="2226945" h="195579">
                  <a:moveTo>
                    <a:pt x="2226564" y="146304"/>
                  </a:moveTo>
                  <a:lnTo>
                    <a:pt x="97536" y="146304"/>
                  </a:lnTo>
                  <a:lnTo>
                    <a:pt x="97536" y="195072"/>
                  </a:lnTo>
                  <a:lnTo>
                    <a:pt x="0" y="97536"/>
                  </a:lnTo>
                  <a:lnTo>
                    <a:pt x="97536" y="0"/>
                  </a:lnTo>
                  <a:lnTo>
                    <a:pt x="97536" y="48768"/>
                  </a:lnTo>
                  <a:lnTo>
                    <a:pt x="2226564" y="48768"/>
                  </a:lnTo>
                  <a:lnTo>
                    <a:pt x="2226564" y="14630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321808" y="3435096"/>
            <a:ext cx="1321435" cy="268605"/>
            <a:chOff x="5321808" y="3435096"/>
            <a:chExt cx="1321435" cy="268605"/>
          </a:xfrm>
        </p:grpSpPr>
        <p:sp>
          <p:nvSpPr>
            <p:cNvPr id="13" name="object 13"/>
            <p:cNvSpPr/>
            <p:nvPr/>
          </p:nvSpPr>
          <p:spPr>
            <a:xfrm>
              <a:off x="5334762" y="3448050"/>
              <a:ext cx="1295400" cy="242570"/>
            </a:xfrm>
            <a:custGeom>
              <a:avLst/>
              <a:gdLst/>
              <a:ahLst/>
              <a:cxnLst/>
              <a:rect l="l" t="t" r="r" b="b"/>
              <a:pathLst>
                <a:path w="1295400" h="242570">
                  <a:moveTo>
                    <a:pt x="1174242" y="0"/>
                  </a:moveTo>
                  <a:lnTo>
                    <a:pt x="1174242" y="60579"/>
                  </a:lnTo>
                  <a:lnTo>
                    <a:pt x="121157" y="60579"/>
                  </a:lnTo>
                  <a:lnTo>
                    <a:pt x="121157" y="0"/>
                  </a:lnTo>
                  <a:lnTo>
                    <a:pt x="0" y="121158"/>
                  </a:lnTo>
                  <a:lnTo>
                    <a:pt x="121157" y="242316"/>
                  </a:lnTo>
                  <a:lnTo>
                    <a:pt x="121157" y="181737"/>
                  </a:lnTo>
                  <a:lnTo>
                    <a:pt x="1174242" y="181737"/>
                  </a:lnTo>
                  <a:lnTo>
                    <a:pt x="1174242" y="242316"/>
                  </a:lnTo>
                  <a:lnTo>
                    <a:pt x="1295400" y="121158"/>
                  </a:lnTo>
                  <a:lnTo>
                    <a:pt x="11742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762" y="3448050"/>
              <a:ext cx="1295400" cy="242570"/>
            </a:xfrm>
            <a:custGeom>
              <a:avLst/>
              <a:gdLst/>
              <a:ahLst/>
              <a:cxnLst/>
              <a:rect l="l" t="t" r="r" b="b"/>
              <a:pathLst>
                <a:path w="1295400" h="242570">
                  <a:moveTo>
                    <a:pt x="0" y="121158"/>
                  </a:moveTo>
                  <a:lnTo>
                    <a:pt x="121157" y="0"/>
                  </a:lnTo>
                  <a:lnTo>
                    <a:pt x="121157" y="60579"/>
                  </a:lnTo>
                  <a:lnTo>
                    <a:pt x="1174242" y="60579"/>
                  </a:lnTo>
                  <a:lnTo>
                    <a:pt x="1174242" y="0"/>
                  </a:lnTo>
                  <a:lnTo>
                    <a:pt x="1295400" y="121158"/>
                  </a:lnTo>
                  <a:lnTo>
                    <a:pt x="1174242" y="242316"/>
                  </a:lnTo>
                  <a:lnTo>
                    <a:pt x="1174242" y="181737"/>
                  </a:lnTo>
                  <a:lnTo>
                    <a:pt x="121157" y="181737"/>
                  </a:lnTo>
                  <a:lnTo>
                    <a:pt x="121157" y="242316"/>
                  </a:lnTo>
                  <a:lnTo>
                    <a:pt x="0" y="12115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1127" y="1639392"/>
            <a:ext cx="5662930" cy="255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5880" marR="1024255">
              <a:lnSpc>
                <a:spcPct val="147800"/>
              </a:lnSpc>
              <a:spcBef>
                <a:spcPts val="95"/>
              </a:spcBef>
            </a:pPr>
            <a:r>
              <a:rPr sz="1800" spc="-10" dirty="0">
                <a:latin typeface="Calibri"/>
                <a:cs typeface="Calibri"/>
              </a:rPr>
              <a:t>PHP </a:t>
            </a:r>
            <a:r>
              <a:rPr sz="1800" spc="-5" dirty="0">
                <a:latin typeface="Calibri"/>
                <a:cs typeface="Calibri"/>
              </a:rPr>
              <a:t>web service  </a:t>
            </a:r>
            <a:r>
              <a:rPr sz="1800" spc="-10" dirty="0">
                <a:latin typeface="Calibri"/>
                <a:cs typeface="Calibri"/>
              </a:rPr>
              <a:t>2a_getCategories.php</a:t>
            </a:r>
            <a:endParaRPr sz="1800">
              <a:latin typeface="Calibri"/>
              <a:cs typeface="Calibri"/>
            </a:endParaRPr>
          </a:p>
          <a:p>
            <a:pPr marL="396875">
              <a:lnSpc>
                <a:spcPct val="100000"/>
              </a:lnSpc>
              <a:spcBef>
                <a:spcPts val="45"/>
              </a:spcBef>
            </a:pPr>
            <a:r>
              <a:rPr sz="1800" spc="-15" dirty="0">
                <a:latin typeface="Calibri"/>
                <a:cs typeface="Calibri"/>
              </a:rPr>
              <a:t>Http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sq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_que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 marR="2939415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Calibri"/>
                <a:cs typeface="Calibri"/>
              </a:rPr>
              <a:t>JSON </a:t>
            </a:r>
            <a:r>
              <a:rPr sz="1800" spc="-10" dirty="0">
                <a:latin typeface="Calibri"/>
                <a:cs typeface="Calibri"/>
              </a:rPr>
              <a:t>Response:  </a:t>
            </a:r>
            <a:r>
              <a:rPr sz="1800" dirty="0">
                <a:latin typeface="Calibri"/>
                <a:cs typeface="Calibri"/>
              </a:rPr>
              <a:t>[</a:t>
            </a:r>
            <a:r>
              <a:rPr sz="1800" spc="-5" dirty="0">
                <a:latin typeface="Calibri"/>
                <a:cs typeface="Calibri"/>
              </a:rPr>
              <a:t>{"i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":"1"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5" dirty="0">
                <a:latin typeface="Calibri"/>
                <a:cs typeface="Calibri"/>
              </a:rPr>
              <a:t>":"O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ds</a:t>
            </a:r>
            <a:r>
              <a:rPr sz="1800" spc="-5" dirty="0">
                <a:latin typeface="Calibri"/>
                <a:cs typeface="Calibri"/>
              </a:rPr>
              <a:t>"},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{"id":"2","name":"Peas"}]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305713" y="284157"/>
            <a:ext cx="253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2a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78902" y="635736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59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4797" y="1534477"/>
            <a:ext cx="7111365" cy="4702175"/>
            <a:chOff x="284797" y="1534477"/>
            <a:chExt cx="7111365" cy="4702175"/>
          </a:xfrm>
        </p:grpSpPr>
        <p:sp>
          <p:nvSpPr>
            <p:cNvPr id="6" name="object 6"/>
            <p:cNvSpPr/>
            <p:nvPr/>
          </p:nvSpPr>
          <p:spPr>
            <a:xfrm>
              <a:off x="363668" y="1591845"/>
              <a:ext cx="6983424" cy="4575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559" y="1539239"/>
              <a:ext cx="7101840" cy="4692650"/>
            </a:xfrm>
            <a:custGeom>
              <a:avLst/>
              <a:gdLst/>
              <a:ahLst/>
              <a:cxnLst/>
              <a:rect l="l" t="t" r="r" b="b"/>
              <a:pathLst>
                <a:path w="7101840" h="4692650">
                  <a:moveTo>
                    <a:pt x="0" y="0"/>
                  </a:moveTo>
                  <a:lnTo>
                    <a:pt x="7101840" y="0"/>
                  </a:lnTo>
                  <a:lnTo>
                    <a:pt x="7101840" y="4692396"/>
                  </a:lnTo>
                  <a:lnTo>
                    <a:pt x="0" y="46923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1033" y="1651253"/>
              <a:ext cx="2458720" cy="1298575"/>
            </a:xfrm>
            <a:custGeom>
              <a:avLst/>
              <a:gdLst/>
              <a:ahLst/>
              <a:cxnLst/>
              <a:rect l="l" t="t" r="r" b="b"/>
              <a:pathLst>
                <a:path w="2458720" h="1298575">
                  <a:moveTo>
                    <a:pt x="2458212" y="0"/>
                  </a:moveTo>
                  <a:lnTo>
                    <a:pt x="0" y="0"/>
                  </a:lnTo>
                  <a:lnTo>
                    <a:pt x="0" y="1298448"/>
                  </a:lnTo>
                  <a:lnTo>
                    <a:pt x="2458212" y="1298448"/>
                  </a:lnTo>
                  <a:lnTo>
                    <a:pt x="245821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1033" y="1651253"/>
              <a:ext cx="2458720" cy="1298575"/>
            </a:xfrm>
            <a:custGeom>
              <a:avLst/>
              <a:gdLst/>
              <a:ahLst/>
              <a:cxnLst/>
              <a:rect l="l" t="t" r="r" b="b"/>
              <a:pathLst>
                <a:path w="2458720" h="1298575">
                  <a:moveTo>
                    <a:pt x="0" y="0"/>
                  </a:moveTo>
                  <a:lnTo>
                    <a:pt x="2458212" y="0"/>
                  </a:lnTo>
                  <a:lnTo>
                    <a:pt x="2458212" y="1298448"/>
                  </a:lnTo>
                  <a:lnTo>
                    <a:pt x="0" y="129844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5525" y="1894712"/>
              <a:ext cx="1560830" cy="1445895"/>
            </a:xfrm>
            <a:custGeom>
              <a:avLst/>
              <a:gdLst/>
              <a:ahLst/>
              <a:cxnLst/>
              <a:rect l="l" t="t" r="r" b="b"/>
              <a:pathLst>
                <a:path w="1560829" h="1445895">
                  <a:moveTo>
                    <a:pt x="1560664" y="0"/>
                  </a:moveTo>
                  <a:lnTo>
                    <a:pt x="0" y="1445437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79416" y="1723240"/>
            <a:ext cx="2144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Step1: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9416" y="1997560"/>
            <a:ext cx="20599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retrieve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flower_category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80075" y="1943036"/>
            <a:ext cx="6244590" cy="1800860"/>
            <a:chOff x="2680075" y="1943036"/>
            <a:chExt cx="6244590" cy="1800860"/>
          </a:xfrm>
        </p:grpSpPr>
        <p:sp>
          <p:nvSpPr>
            <p:cNvPr id="14" name="object 14"/>
            <p:cNvSpPr/>
            <p:nvPr/>
          </p:nvSpPr>
          <p:spPr>
            <a:xfrm>
              <a:off x="6454902" y="1956053"/>
              <a:ext cx="2456815" cy="1298575"/>
            </a:xfrm>
            <a:custGeom>
              <a:avLst/>
              <a:gdLst/>
              <a:ahLst/>
              <a:cxnLst/>
              <a:rect l="l" t="t" r="r" b="b"/>
              <a:pathLst>
                <a:path w="2456815" h="1298575">
                  <a:moveTo>
                    <a:pt x="2456688" y="0"/>
                  </a:moveTo>
                  <a:lnTo>
                    <a:pt x="0" y="0"/>
                  </a:lnTo>
                  <a:lnTo>
                    <a:pt x="0" y="1298448"/>
                  </a:lnTo>
                  <a:lnTo>
                    <a:pt x="2456688" y="1298448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4902" y="1956053"/>
              <a:ext cx="2456815" cy="1298575"/>
            </a:xfrm>
            <a:custGeom>
              <a:avLst/>
              <a:gdLst/>
              <a:ahLst/>
              <a:cxnLst/>
              <a:rect l="l" t="t" r="r" b="b"/>
              <a:pathLst>
                <a:path w="2456815" h="1298575">
                  <a:moveTo>
                    <a:pt x="0" y="0"/>
                  </a:moveTo>
                  <a:lnTo>
                    <a:pt x="2456688" y="0"/>
                  </a:lnTo>
                  <a:lnTo>
                    <a:pt x="2456688" y="1298448"/>
                  </a:lnTo>
                  <a:lnTo>
                    <a:pt x="0" y="129844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93093" y="2199511"/>
              <a:ext cx="3557270" cy="1531620"/>
            </a:xfrm>
            <a:custGeom>
              <a:avLst/>
              <a:gdLst/>
              <a:ahLst/>
              <a:cxnLst/>
              <a:rect l="l" t="t" r="r" b="b"/>
              <a:pathLst>
                <a:path w="3557270" h="1531620">
                  <a:moveTo>
                    <a:pt x="3557092" y="0"/>
                  </a:moveTo>
                  <a:lnTo>
                    <a:pt x="0" y="1531264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32543" y="2165390"/>
            <a:ext cx="21012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Step2: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  mysqli_query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89060" y="3919728"/>
            <a:ext cx="5186680" cy="2859405"/>
            <a:chOff x="3589060" y="3919728"/>
            <a:chExt cx="5186680" cy="2859405"/>
          </a:xfrm>
        </p:grpSpPr>
        <p:sp>
          <p:nvSpPr>
            <p:cNvPr id="19" name="object 19"/>
            <p:cNvSpPr/>
            <p:nvPr/>
          </p:nvSpPr>
          <p:spPr>
            <a:xfrm>
              <a:off x="5715762" y="3932682"/>
              <a:ext cx="3046730" cy="1298575"/>
            </a:xfrm>
            <a:custGeom>
              <a:avLst/>
              <a:gdLst/>
              <a:ahLst/>
              <a:cxnLst/>
              <a:rect l="l" t="t" r="r" b="b"/>
              <a:pathLst>
                <a:path w="3046729" h="1298575">
                  <a:moveTo>
                    <a:pt x="3046476" y="0"/>
                  </a:moveTo>
                  <a:lnTo>
                    <a:pt x="0" y="0"/>
                  </a:lnTo>
                  <a:lnTo>
                    <a:pt x="0" y="1298448"/>
                  </a:lnTo>
                  <a:lnTo>
                    <a:pt x="3046476" y="1298448"/>
                  </a:lnTo>
                  <a:lnTo>
                    <a:pt x="30464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5762" y="3932682"/>
              <a:ext cx="3046730" cy="1298575"/>
            </a:xfrm>
            <a:custGeom>
              <a:avLst/>
              <a:gdLst/>
              <a:ahLst/>
              <a:cxnLst/>
              <a:rect l="l" t="t" r="r" b="b"/>
              <a:pathLst>
                <a:path w="3046729" h="1298575">
                  <a:moveTo>
                    <a:pt x="0" y="0"/>
                  </a:moveTo>
                  <a:lnTo>
                    <a:pt x="3046476" y="0"/>
                  </a:lnTo>
                  <a:lnTo>
                    <a:pt x="3046476" y="1298448"/>
                  </a:lnTo>
                  <a:lnTo>
                    <a:pt x="0" y="129844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79605" y="4176141"/>
              <a:ext cx="1082675" cy="194310"/>
            </a:xfrm>
            <a:custGeom>
              <a:avLst/>
              <a:gdLst/>
              <a:ahLst/>
              <a:cxnLst/>
              <a:rect l="l" t="t" r="r" b="b"/>
              <a:pathLst>
                <a:path w="1082675" h="194310">
                  <a:moveTo>
                    <a:pt x="1082293" y="0"/>
                  </a:moveTo>
                  <a:lnTo>
                    <a:pt x="0" y="193928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762" y="5467350"/>
              <a:ext cx="3406140" cy="1298575"/>
            </a:xfrm>
            <a:custGeom>
              <a:avLst/>
              <a:gdLst/>
              <a:ahLst/>
              <a:cxnLst/>
              <a:rect l="l" t="t" r="r" b="b"/>
              <a:pathLst>
                <a:path w="3406140" h="1298575">
                  <a:moveTo>
                    <a:pt x="3406140" y="0"/>
                  </a:moveTo>
                  <a:lnTo>
                    <a:pt x="0" y="0"/>
                  </a:lnTo>
                  <a:lnTo>
                    <a:pt x="0" y="1298448"/>
                  </a:lnTo>
                  <a:lnTo>
                    <a:pt x="3406140" y="1298448"/>
                  </a:lnTo>
                  <a:lnTo>
                    <a:pt x="34061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762" y="5467350"/>
              <a:ext cx="3406140" cy="1298575"/>
            </a:xfrm>
            <a:custGeom>
              <a:avLst/>
              <a:gdLst/>
              <a:ahLst/>
              <a:cxnLst/>
              <a:rect l="l" t="t" r="r" b="b"/>
              <a:pathLst>
                <a:path w="3406140" h="1298575">
                  <a:moveTo>
                    <a:pt x="0" y="0"/>
                  </a:moveTo>
                  <a:lnTo>
                    <a:pt x="3406140" y="0"/>
                  </a:lnTo>
                  <a:lnTo>
                    <a:pt x="3406140" y="1298448"/>
                  </a:lnTo>
                  <a:lnTo>
                    <a:pt x="0" y="129844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02014" y="6015806"/>
              <a:ext cx="908050" cy="41910"/>
            </a:xfrm>
            <a:custGeom>
              <a:avLst/>
              <a:gdLst/>
              <a:ahLst/>
              <a:cxnLst/>
              <a:rect l="l" t="t" r="r" b="b"/>
              <a:pathLst>
                <a:path w="908050" h="41910">
                  <a:moveTo>
                    <a:pt x="907630" y="41846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50740" y="4004434"/>
            <a:ext cx="4010025" cy="252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Step3: Use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mysqli_fetch_assoc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retrieve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endParaRPr sz="1800" dirty="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$categories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 dirty="0">
              <a:latin typeface="Calibri"/>
              <a:cs typeface="Calibri"/>
            </a:endParaRPr>
          </a:p>
          <a:p>
            <a:pPr marL="12700" marR="9321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Step4: Use json_encode function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encode the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JSON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echo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305713" y="284157"/>
            <a:ext cx="253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2a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46" y="284157"/>
            <a:ext cx="3238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</a:t>
            </a:r>
            <a:r>
              <a:rPr spc="-80" dirty="0"/>
              <a:t> </a:t>
            </a:r>
            <a:r>
              <a:rPr spc="-10" dirty="0"/>
              <a:t>AJAX?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510385"/>
            <a:ext cx="9144000" cy="22858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6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Asynchronous </a:t>
            </a:r>
            <a:r>
              <a:rPr sz="3200" spc="-10" dirty="0">
                <a:latin typeface="Calibri"/>
                <a:cs typeface="Calibri"/>
              </a:rPr>
              <a:t>JavaScript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XML.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7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Not a </a:t>
            </a:r>
            <a:r>
              <a:rPr sz="3200" spc="-10" dirty="0">
                <a:latin typeface="Calibri"/>
                <a:cs typeface="Calibri"/>
              </a:rPr>
              <a:t>stand-alone </a:t>
            </a:r>
            <a:r>
              <a:rPr sz="3200" spc="-5" dirty="0">
                <a:latin typeface="Calibri"/>
                <a:cs typeface="Calibri"/>
              </a:rPr>
              <a:t>language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technology.</a:t>
            </a:r>
            <a:endParaRPr sz="3200" dirty="0">
              <a:latin typeface="Calibri"/>
              <a:cs typeface="Calibri"/>
            </a:endParaRPr>
          </a:p>
          <a:p>
            <a:pPr marL="526415" marR="24130" indent="-514350">
              <a:lnSpc>
                <a:spcPct val="100000"/>
              </a:lnSpc>
              <a:spcBef>
                <a:spcPts val="76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15" dirty="0">
                <a:highlight>
                  <a:srgbClr val="FFFF00"/>
                </a:highlight>
                <a:latin typeface="Calibri"/>
                <a:cs typeface="Calibri"/>
              </a:rPr>
              <a:t>creates </a:t>
            </a:r>
            <a:r>
              <a:rPr sz="3200" spc="-65" dirty="0">
                <a:highlight>
                  <a:srgbClr val="FFFF00"/>
                </a:highlight>
                <a:latin typeface="Calibri"/>
                <a:cs typeface="Calibri"/>
              </a:rPr>
              <a:t>faster,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more </a:t>
            </a:r>
            <a:r>
              <a:rPr sz="3200" spc="-20" dirty="0">
                <a:highlight>
                  <a:srgbClr val="FFFF00"/>
                </a:highlight>
                <a:latin typeface="Calibri"/>
                <a:cs typeface="Calibri"/>
              </a:rPr>
              <a:t>interactive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and user  friendly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web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pages.</a:t>
            </a:r>
            <a:endParaRPr sz="32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522" y="284157"/>
            <a:ext cx="2556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2b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795" y="1343535"/>
            <a:ext cx="858012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Create </a:t>
            </a:r>
            <a:r>
              <a:rPr sz="2200" spc="-5" dirty="0">
                <a:latin typeface="Calibri"/>
                <a:cs typeface="Calibri"/>
              </a:rPr>
              <a:t>a PHP file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2b_getFlowers.php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Retrieve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from the database table </a:t>
            </a:r>
            <a:r>
              <a:rPr sz="2200" spc="-15" dirty="0">
                <a:latin typeface="Calibri"/>
                <a:cs typeface="Calibri"/>
              </a:rPr>
              <a:t>flowers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the particular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category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$_GET </a:t>
            </a:r>
            <a:r>
              <a:rPr sz="2200" spc="-20" dirty="0">
                <a:latin typeface="Calibri"/>
                <a:cs typeface="Calibri"/>
              </a:rPr>
              <a:t>to extract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cat_id </a:t>
            </a:r>
            <a:r>
              <a:rPr sz="2200" spc="-10" dirty="0">
                <a:latin typeface="Calibri"/>
                <a:cs typeface="Calibri"/>
              </a:rPr>
              <a:t>from the </a:t>
            </a:r>
            <a:r>
              <a:rPr sz="2200" spc="-15" dirty="0">
                <a:latin typeface="Calibri"/>
                <a:cs typeface="Calibri"/>
              </a:rPr>
              <a:t>Http </a:t>
            </a:r>
            <a:r>
              <a:rPr sz="2200" spc="-10" dirty="0">
                <a:latin typeface="Calibri"/>
                <a:cs typeface="Calibri"/>
              </a:rPr>
              <a:t>GET </a:t>
            </a:r>
            <a:r>
              <a:rPr sz="2200" spc="-15" dirty="0">
                <a:latin typeface="Calibri"/>
                <a:cs typeface="Calibri"/>
              </a:rPr>
              <a:t>request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URL.</a:t>
            </a:r>
            <a:endParaRPr sz="2200">
              <a:latin typeface="Calibri"/>
              <a:cs typeface="Calibri"/>
            </a:endParaRPr>
          </a:p>
          <a:p>
            <a:pPr marL="12700" marR="150495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60" dirty="0">
                <a:latin typeface="Calibri"/>
                <a:cs typeface="Calibri"/>
              </a:rPr>
              <a:t>Test </a:t>
            </a:r>
            <a:r>
              <a:rPr sz="2200" spc="-15" dirty="0">
                <a:latin typeface="Calibri"/>
                <a:cs typeface="Calibri"/>
              </a:rPr>
              <a:t>getFlowers.php </a:t>
            </a:r>
            <a:r>
              <a:rPr sz="2200" spc="-10" dirty="0">
                <a:latin typeface="Calibri"/>
                <a:cs typeface="Calibri"/>
              </a:rPr>
              <a:t>webservice by </a:t>
            </a:r>
            <a:r>
              <a:rPr sz="2200" spc="-20" dirty="0">
                <a:latin typeface="Calibri"/>
                <a:cs typeface="Calibri"/>
              </a:rPr>
              <a:t>executing </a:t>
            </a:r>
            <a:r>
              <a:rPr sz="2200" spc="-10" dirty="0">
                <a:latin typeface="Calibri"/>
                <a:cs typeface="Calibri"/>
              </a:rPr>
              <a:t>the following: 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http://localhost/C273_L07Ajax/2b_getFlowers.php?cat_id=1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should </a:t>
            </a:r>
            <a:r>
              <a:rPr sz="2200" spc="-20" dirty="0">
                <a:latin typeface="Calibri"/>
                <a:cs typeface="Calibri"/>
              </a:rPr>
              <a:t>get </a:t>
            </a:r>
            <a:r>
              <a:rPr sz="2200" spc="-10" dirty="0">
                <a:latin typeface="Calibri"/>
                <a:cs typeface="Calibri"/>
              </a:rPr>
              <a:t>the following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3691" y="3767328"/>
            <a:ext cx="4983480" cy="1507490"/>
            <a:chOff x="583691" y="3767328"/>
            <a:chExt cx="4983480" cy="1507490"/>
          </a:xfrm>
        </p:grpSpPr>
        <p:sp>
          <p:nvSpPr>
            <p:cNvPr id="5" name="object 5"/>
            <p:cNvSpPr/>
            <p:nvPr/>
          </p:nvSpPr>
          <p:spPr>
            <a:xfrm>
              <a:off x="666406" y="3923528"/>
              <a:ext cx="4799673" cy="1268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263" y="3771900"/>
              <a:ext cx="4974590" cy="1498600"/>
            </a:xfrm>
            <a:custGeom>
              <a:avLst/>
              <a:gdLst/>
              <a:ahLst/>
              <a:cxnLst/>
              <a:rect l="l" t="t" r="r" b="b"/>
              <a:pathLst>
                <a:path w="4974590" h="1498600">
                  <a:moveTo>
                    <a:pt x="0" y="0"/>
                  </a:moveTo>
                  <a:lnTo>
                    <a:pt x="4974336" y="0"/>
                  </a:lnTo>
                  <a:lnTo>
                    <a:pt x="4974336" y="1498092"/>
                  </a:lnTo>
                  <a:lnTo>
                    <a:pt x="0" y="1498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4342" y="284157"/>
            <a:ext cx="4672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2b:</a:t>
            </a:r>
            <a:r>
              <a:rPr spc="-70" dirty="0"/>
              <a:t> </a:t>
            </a:r>
            <a:r>
              <a:rPr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98164" y="1389378"/>
            <a:ext cx="4556587" cy="4871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2c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18" y="1269899"/>
            <a:ext cx="8128634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Create </a:t>
            </a:r>
            <a:r>
              <a:rPr sz="2200" spc="-5" dirty="0">
                <a:latin typeface="Calibri"/>
                <a:cs typeface="Calibri"/>
              </a:rPr>
              <a:t>a PHP file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2c_getFlowerDetails.php</a:t>
            </a:r>
            <a:endParaRPr sz="2200">
              <a:latin typeface="Calibri"/>
              <a:cs typeface="Calibri"/>
            </a:endParaRPr>
          </a:p>
          <a:p>
            <a:pPr marL="152400" indent="-14033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15" dirty="0">
                <a:latin typeface="Calibri"/>
                <a:cs typeface="Calibri"/>
              </a:rPr>
              <a:t>Retrieve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from the database table </a:t>
            </a:r>
            <a:r>
              <a:rPr sz="2200" spc="-15" dirty="0">
                <a:latin typeface="Calibri"/>
                <a:cs typeface="Calibri"/>
              </a:rPr>
              <a:t>flowers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the particular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flower</a:t>
            </a:r>
            <a:endParaRPr sz="2200">
              <a:latin typeface="Calibri"/>
              <a:cs typeface="Calibri"/>
            </a:endParaRPr>
          </a:p>
          <a:p>
            <a:pPr marL="152400" indent="-14033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5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$_GET </a:t>
            </a:r>
            <a:r>
              <a:rPr sz="2200" spc="-20" dirty="0">
                <a:latin typeface="Calibri"/>
                <a:cs typeface="Calibri"/>
              </a:rPr>
              <a:t>to extract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f_id </a:t>
            </a:r>
            <a:r>
              <a:rPr sz="2200" spc="-10" dirty="0">
                <a:latin typeface="Calibri"/>
                <a:cs typeface="Calibri"/>
              </a:rPr>
              <a:t>from the </a:t>
            </a:r>
            <a:r>
              <a:rPr sz="2200" spc="-15" dirty="0">
                <a:latin typeface="Calibri"/>
                <a:cs typeface="Calibri"/>
              </a:rPr>
              <a:t>Http </a:t>
            </a:r>
            <a:r>
              <a:rPr sz="2200" spc="-10" dirty="0">
                <a:latin typeface="Calibri"/>
                <a:cs typeface="Calibri"/>
              </a:rPr>
              <a:t>GET </a:t>
            </a:r>
            <a:r>
              <a:rPr sz="2200" spc="-15" dirty="0">
                <a:latin typeface="Calibri"/>
                <a:cs typeface="Calibri"/>
              </a:rPr>
              <a:t>request</a:t>
            </a:r>
            <a:r>
              <a:rPr sz="2200" spc="2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URL.</a:t>
            </a:r>
            <a:endParaRPr sz="2200">
              <a:latin typeface="Calibri"/>
              <a:cs typeface="Calibri"/>
            </a:endParaRPr>
          </a:p>
          <a:p>
            <a:pPr marL="12700" marR="86677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60" dirty="0">
                <a:latin typeface="Calibri"/>
                <a:cs typeface="Calibri"/>
              </a:rPr>
              <a:t>Test </a:t>
            </a:r>
            <a:r>
              <a:rPr sz="2200" spc="-10" dirty="0">
                <a:latin typeface="Calibri"/>
                <a:cs typeface="Calibri"/>
              </a:rPr>
              <a:t>the webservice by </a:t>
            </a:r>
            <a:r>
              <a:rPr sz="2200" spc="-20" dirty="0">
                <a:latin typeface="Calibri"/>
                <a:cs typeface="Calibri"/>
              </a:rPr>
              <a:t>executing </a:t>
            </a:r>
            <a:r>
              <a:rPr sz="2200" spc="-10" dirty="0">
                <a:latin typeface="Calibri"/>
                <a:cs typeface="Calibri"/>
              </a:rPr>
              <a:t>the following: 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http://localhost/C273_L07Ajax/2c_getFlowerDetails.php?f_id=1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should </a:t>
            </a:r>
            <a:r>
              <a:rPr sz="2200" spc="-20" dirty="0">
                <a:latin typeface="Calibri"/>
                <a:cs typeface="Calibri"/>
              </a:rPr>
              <a:t>get </a:t>
            </a:r>
            <a:r>
              <a:rPr sz="2200" spc="-10" dirty="0">
                <a:latin typeface="Calibri"/>
                <a:cs typeface="Calibri"/>
              </a:rPr>
              <a:t>the following JSON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response: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856" y="3887488"/>
            <a:ext cx="8299416" cy="750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3298" y="284157"/>
            <a:ext cx="4616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spc="-5" dirty="0"/>
              <a:t>2c:</a:t>
            </a:r>
            <a:r>
              <a:rPr spc="-45" dirty="0"/>
              <a:t> </a:t>
            </a:r>
            <a:r>
              <a:rPr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55327" y="1401572"/>
            <a:ext cx="4392662" cy="4839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713" y="284157"/>
            <a:ext cx="253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75" dirty="0"/>
              <a:t> </a:t>
            </a:r>
            <a:r>
              <a:rPr spc="-5" dirty="0"/>
              <a:t>3a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349946"/>
            <a:ext cx="64389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PHP file called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3a_getStudents.php</a:t>
            </a:r>
            <a:endParaRPr sz="2400" dirty="0">
              <a:latin typeface="Calibri"/>
              <a:cs typeface="Calibri"/>
            </a:endParaRPr>
          </a:p>
          <a:p>
            <a:pPr marL="165100" indent="-153035">
              <a:lnSpc>
                <a:spcPct val="100000"/>
              </a:lnSpc>
              <a:buSzPct val="95833"/>
              <a:buChar char="•"/>
              <a:tabLst>
                <a:tab pos="165735" algn="l"/>
              </a:tabLst>
            </a:pPr>
            <a:r>
              <a:rPr sz="2400" spc="-15" dirty="0">
                <a:latin typeface="Calibri"/>
                <a:cs typeface="Calibri"/>
              </a:rPr>
              <a:t>Retrieve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table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833"/>
              <a:buChar char="•"/>
              <a:tabLst>
                <a:tab pos="165735" algn="l"/>
              </a:tabLst>
            </a:pPr>
            <a:r>
              <a:rPr sz="2400" spc="-6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executing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following: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http://localhost/C273_L07Ajax/3a_getStudents.php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-15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JSON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748" y="3423789"/>
            <a:ext cx="4820651" cy="36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85003" y="3976115"/>
            <a:ext cx="3520440" cy="2275840"/>
            <a:chOff x="4985003" y="3976115"/>
            <a:chExt cx="3520440" cy="2275840"/>
          </a:xfrm>
        </p:grpSpPr>
        <p:sp>
          <p:nvSpPr>
            <p:cNvPr id="6" name="object 6"/>
            <p:cNvSpPr/>
            <p:nvPr/>
          </p:nvSpPr>
          <p:spPr>
            <a:xfrm>
              <a:off x="5001761" y="4008096"/>
              <a:ext cx="3475504" cy="2215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9575" y="3980687"/>
              <a:ext cx="3511550" cy="2266315"/>
            </a:xfrm>
            <a:custGeom>
              <a:avLst/>
              <a:gdLst/>
              <a:ahLst/>
              <a:cxnLst/>
              <a:rect l="l" t="t" r="r" b="b"/>
              <a:pathLst>
                <a:path w="3511550" h="2266315">
                  <a:moveTo>
                    <a:pt x="0" y="0"/>
                  </a:moveTo>
                  <a:lnTo>
                    <a:pt x="3511296" y="0"/>
                  </a:lnTo>
                  <a:lnTo>
                    <a:pt x="3511296" y="2266188"/>
                  </a:lnTo>
                  <a:lnTo>
                    <a:pt x="0" y="22661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522" y="284157"/>
            <a:ext cx="2556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3b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966" y="1272989"/>
            <a:ext cx="826262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PHP file 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3b_getStudentsByModule.php</a:t>
            </a:r>
            <a:endParaRPr sz="2400" dirty="0">
              <a:latin typeface="Calibri"/>
              <a:cs typeface="Calibri"/>
            </a:endParaRPr>
          </a:p>
          <a:p>
            <a:pPr marL="12700" marR="37465">
              <a:lnSpc>
                <a:spcPts val="2880"/>
              </a:lnSpc>
              <a:spcBef>
                <a:spcPts val="8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15" dirty="0">
                <a:latin typeface="Calibri"/>
                <a:cs typeface="Calibri"/>
              </a:rPr>
              <a:t>Retrieve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table student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module (hint: </a:t>
            </a:r>
            <a:r>
              <a:rPr sz="2400" spc="-7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a SQL </a:t>
            </a:r>
            <a:r>
              <a:rPr sz="2400" spc="-5" dirty="0">
                <a:latin typeface="Calibri"/>
                <a:cs typeface="Calibri"/>
              </a:rPr>
              <a:t>join between tables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allocation.)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833"/>
              <a:buChar char="•"/>
              <a:tabLst>
                <a:tab pos="165735" algn="l"/>
              </a:tabLst>
            </a:pPr>
            <a:r>
              <a:rPr sz="2400" spc="-6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executing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following: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http://localhost/C273_L07Ajax/3b_getStudentsByModule.php?mo 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dule_code=c207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7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-15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JSON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127" y="4540377"/>
            <a:ext cx="8488484" cy="522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4342" y="284157"/>
            <a:ext cx="4672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3b:</a:t>
            </a:r>
            <a:r>
              <a:rPr spc="-70" dirty="0"/>
              <a:t> </a:t>
            </a:r>
            <a:r>
              <a:rPr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977333" y="1259043"/>
            <a:ext cx="5720421" cy="4969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3c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95213"/>
            <a:ext cx="797433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PHP file called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3c_getStudentDetails.php</a:t>
            </a:r>
            <a:endParaRPr sz="2400" dirty="0">
              <a:latin typeface="Calibri"/>
              <a:cs typeface="Calibri"/>
            </a:endParaRPr>
          </a:p>
          <a:p>
            <a:pPr marL="12700" marR="73025">
              <a:lnSpc>
                <a:spcPts val="2900"/>
              </a:lnSpc>
              <a:spcBef>
                <a:spcPts val="65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15" dirty="0">
                <a:latin typeface="Calibri"/>
                <a:cs typeface="Calibri"/>
              </a:rPr>
              <a:t>Retrieve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table student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student </a:t>
            </a:r>
            <a:r>
              <a:rPr sz="2400" dirty="0">
                <a:latin typeface="Calibri"/>
                <a:cs typeface="Calibri"/>
              </a:rPr>
              <a:t>id</a:t>
            </a:r>
          </a:p>
          <a:p>
            <a:pPr marL="12700" marR="5080">
              <a:lnSpc>
                <a:spcPts val="2860"/>
              </a:lnSpc>
              <a:spcBef>
                <a:spcPts val="15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6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executing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following: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http://localhost/C273_L07Ajax/3c_getStudentDetails.php?stude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sz="2400" u="heavy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nt_id=</a:t>
            </a:r>
            <a:r>
              <a:rPr sz="2400" u="heavy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1111111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7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-15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JSON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42" y="4199724"/>
            <a:ext cx="7472475" cy="264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3298" y="284157"/>
            <a:ext cx="4616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spc="-5" dirty="0"/>
              <a:t>3c:</a:t>
            </a:r>
            <a:r>
              <a:rPr spc="-45" dirty="0"/>
              <a:t> </a:t>
            </a:r>
            <a:r>
              <a:rPr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71809" y="1240536"/>
            <a:ext cx="6233434" cy="4924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119" y="284157"/>
            <a:ext cx="3938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AJAX </a:t>
            </a:r>
            <a:r>
              <a:rPr dirty="0"/>
              <a:t>with</a:t>
            </a:r>
            <a:r>
              <a:rPr spc="-50" dirty="0"/>
              <a:t> </a:t>
            </a:r>
            <a:r>
              <a:rPr spc="5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980752"/>
            <a:ext cx="9144000" cy="4347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700" b="1" spc="-5" dirty="0">
                <a:latin typeface="Calibri"/>
                <a:cs typeface="Calibri"/>
              </a:rPr>
              <a:t>The </a:t>
            </a:r>
            <a:r>
              <a:rPr sz="2700" b="1" spc="-10" dirty="0">
                <a:latin typeface="Calibri"/>
                <a:cs typeface="Calibri"/>
              </a:rPr>
              <a:t>$.ajax(</a:t>
            </a:r>
            <a:r>
              <a:rPr sz="2700" b="1" i="1" spc="-10" dirty="0">
                <a:latin typeface="Calibri"/>
                <a:cs typeface="Calibri"/>
              </a:rPr>
              <a:t>settings</a:t>
            </a:r>
            <a:r>
              <a:rPr sz="2700" b="1" spc="-10" dirty="0">
                <a:latin typeface="Calibri"/>
                <a:cs typeface="Calibri"/>
              </a:rPr>
              <a:t>) </a:t>
            </a:r>
            <a:r>
              <a:rPr sz="2700" b="1" dirty="0">
                <a:latin typeface="Calibri"/>
                <a:cs typeface="Calibri"/>
              </a:rPr>
              <a:t>or </a:t>
            </a:r>
            <a:r>
              <a:rPr sz="2700" b="1" spc="-10" dirty="0">
                <a:latin typeface="Calibri"/>
                <a:cs typeface="Calibri"/>
              </a:rPr>
              <a:t>$.ajax(</a:t>
            </a:r>
            <a:r>
              <a:rPr sz="2700" b="1" i="1" spc="-10" dirty="0">
                <a:latin typeface="Calibri"/>
                <a:cs typeface="Calibri"/>
              </a:rPr>
              <a:t>url</a:t>
            </a:r>
            <a:r>
              <a:rPr sz="2700" b="1" spc="-10" dirty="0">
                <a:latin typeface="Calibri"/>
                <a:cs typeface="Calibri"/>
              </a:rPr>
              <a:t>,</a:t>
            </a:r>
            <a:r>
              <a:rPr sz="2700" b="1" spc="30" dirty="0">
                <a:latin typeface="Calibri"/>
                <a:cs typeface="Calibri"/>
              </a:rPr>
              <a:t> </a:t>
            </a:r>
            <a:r>
              <a:rPr sz="2700" b="1" i="1" spc="-5" dirty="0">
                <a:latin typeface="Calibri"/>
                <a:cs typeface="Calibri"/>
              </a:rPr>
              <a:t>settings</a:t>
            </a:r>
            <a:r>
              <a:rPr sz="2700" b="1" spc="-5" dirty="0">
                <a:latin typeface="Calibri"/>
                <a:cs typeface="Calibri"/>
              </a:rPr>
              <a:t>)</a:t>
            </a:r>
            <a:endParaRPr sz="2700" dirty="0">
              <a:latin typeface="Calibri"/>
              <a:cs typeface="Calibri"/>
            </a:endParaRPr>
          </a:p>
          <a:p>
            <a:pPr marL="354965" marR="483870" indent="-342900">
              <a:lnSpc>
                <a:spcPts val="2920"/>
              </a:lnSpc>
              <a:spcBef>
                <a:spcPts val="685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Used </a:t>
            </a: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-5" dirty="0">
                <a:latin typeface="Calibri"/>
                <a:cs typeface="Calibri"/>
              </a:rPr>
              <a:t>sending </a:t>
            </a:r>
            <a:r>
              <a:rPr sz="2700" dirty="0">
                <a:latin typeface="Calibri"/>
                <a:cs typeface="Calibri"/>
              </a:rPr>
              <a:t>an </a:t>
            </a:r>
            <a:r>
              <a:rPr sz="2700" spc="-10" dirty="0">
                <a:latin typeface="Calibri"/>
                <a:cs typeface="Calibri"/>
              </a:rPr>
              <a:t>Ajax </a:t>
            </a:r>
            <a:r>
              <a:rPr sz="2700" spc="-15" dirty="0">
                <a:latin typeface="Calibri"/>
                <a:cs typeface="Calibri"/>
              </a:rPr>
              <a:t>request.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i="1" spc="-10" dirty="0">
                <a:latin typeface="Calibri"/>
                <a:cs typeface="Calibri"/>
              </a:rPr>
              <a:t>settings </a:t>
            </a:r>
            <a:r>
              <a:rPr sz="2700" dirty="0">
                <a:latin typeface="Calibri"/>
                <a:cs typeface="Calibri"/>
              </a:rPr>
              <a:t>is an  </a:t>
            </a:r>
            <a:r>
              <a:rPr sz="2700" spc="-5" dirty="0">
                <a:latin typeface="Calibri"/>
                <a:cs typeface="Calibri"/>
              </a:rPr>
              <a:t>object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20" dirty="0">
                <a:latin typeface="Calibri"/>
                <a:cs typeface="Calibri"/>
              </a:rPr>
              <a:t>key-value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pairs:</a:t>
            </a:r>
            <a:endParaRPr sz="2700" dirty="0">
              <a:latin typeface="Calibri"/>
              <a:cs typeface="Calibri"/>
            </a:endParaRPr>
          </a:p>
          <a:p>
            <a:pPr marL="926465" lvl="1" indent="-457200">
              <a:lnSpc>
                <a:spcPct val="100000"/>
              </a:lnSpc>
              <a:spcBef>
                <a:spcPts val="254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400" b="1" i="1" dirty="0">
                <a:latin typeface="Calibri"/>
                <a:cs typeface="Calibri"/>
              </a:rPr>
              <a:t>url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request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</a:p>
          <a:p>
            <a:pPr marL="926465" lvl="1" indent="-457200">
              <a:lnSpc>
                <a:spcPct val="100000"/>
              </a:lnSpc>
              <a:spcBef>
                <a:spcPts val="28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400" b="1" i="1" spc="-5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: GET </a:t>
            </a:r>
            <a:r>
              <a:rPr lang="en-US" sz="2400" spc="-5" dirty="0">
                <a:latin typeface="Calibri"/>
                <a:cs typeface="Calibri"/>
              </a:rPr>
              <a:t>/ </a:t>
            </a:r>
            <a:r>
              <a:rPr sz="2400" spc="-55" dirty="0">
                <a:latin typeface="Calibri"/>
                <a:cs typeface="Calibri"/>
              </a:rPr>
              <a:t>POST.</a:t>
            </a:r>
            <a:endParaRPr sz="2400" dirty="0">
              <a:latin typeface="Calibri"/>
              <a:cs typeface="Calibri"/>
            </a:endParaRPr>
          </a:p>
          <a:p>
            <a:pPr marL="926465" marR="5080" lvl="1" indent="-457200">
              <a:lnSpc>
                <a:spcPts val="2590"/>
              </a:lnSpc>
              <a:spcBef>
                <a:spcPts val="61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400" b="1" i="1" spc="-10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: Request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spc="-5" dirty="0">
                <a:latin typeface="Calibri"/>
                <a:cs typeface="Calibri"/>
              </a:rPr>
              <a:t>(name=value </a:t>
            </a:r>
            <a:r>
              <a:rPr sz="2400" spc="-10" dirty="0">
                <a:latin typeface="Calibri"/>
                <a:cs typeface="Calibri"/>
              </a:rPr>
              <a:t>pairs).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 </a:t>
            </a:r>
            <a:r>
              <a:rPr sz="2400" spc="-10" dirty="0">
                <a:latin typeface="Calibri"/>
                <a:cs typeface="Calibri"/>
              </a:rPr>
              <a:t>expressed </a:t>
            </a:r>
            <a:r>
              <a:rPr sz="2400" dirty="0">
                <a:latin typeface="Calibri"/>
                <a:cs typeface="Calibri"/>
              </a:rPr>
              <a:t>as 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(e.g., </a:t>
            </a:r>
            <a:r>
              <a:rPr sz="2400" spc="-5" dirty="0">
                <a:latin typeface="Calibri"/>
                <a:cs typeface="Calibri"/>
              </a:rPr>
              <a:t>{name:"peter", msg:"hello"}),  or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"name=peter&amp;msg=hello").</a:t>
            </a:r>
            <a:endParaRPr sz="2400" dirty="0">
              <a:latin typeface="Calibri"/>
              <a:cs typeface="Calibri"/>
            </a:endParaRPr>
          </a:p>
          <a:p>
            <a:pPr marL="926465" marR="1631950" lvl="1" indent="-457200">
              <a:lnSpc>
                <a:spcPts val="2590"/>
              </a:lnSpc>
              <a:spcBef>
                <a:spcPts val="58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400" b="1" i="1" spc="-20" dirty="0">
                <a:latin typeface="Calibri"/>
                <a:cs typeface="Calibri"/>
              </a:rPr>
              <a:t>dataType</a:t>
            </a:r>
            <a:r>
              <a:rPr sz="2400" spc="-2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Expected </a:t>
            </a:r>
            <a:r>
              <a:rPr sz="2400" spc="-10" dirty="0">
                <a:latin typeface="Calibri"/>
                <a:cs typeface="Calibri"/>
              </a:rPr>
              <a:t>response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type, such  as </a:t>
            </a:r>
            <a:r>
              <a:rPr sz="2400" spc="-10" dirty="0">
                <a:latin typeface="Calibri"/>
                <a:cs typeface="Calibri"/>
              </a:rPr>
              <a:t>text, </a:t>
            </a:r>
            <a:r>
              <a:rPr sz="2400" dirty="0">
                <a:latin typeface="Calibri"/>
                <a:cs typeface="Calibri"/>
              </a:rPr>
              <a:t>xml, </a:t>
            </a:r>
            <a:r>
              <a:rPr sz="2400" spc="-5" dirty="0">
                <a:latin typeface="Calibri"/>
                <a:cs typeface="Calibri"/>
              </a:rPr>
              <a:t>json, script or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html.</a:t>
            </a:r>
            <a:endParaRPr sz="2400" dirty="0">
              <a:latin typeface="Calibri"/>
              <a:cs typeface="Calibri"/>
            </a:endParaRPr>
          </a:p>
          <a:p>
            <a:pPr marL="926465" lvl="1" indent="-457200">
              <a:lnSpc>
                <a:spcPct val="100000"/>
              </a:lnSpc>
              <a:spcBef>
                <a:spcPts val="250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400" b="1" i="1" dirty="0">
                <a:latin typeface="Calibri"/>
                <a:cs typeface="Calibri"/>
              </a:rPr>
              <a:t>headers</a:t>
            </a:r>
            <a:r>
              <a:rPr sz="2400" dirty="0">
                <a:latin typeface="Calibri"/>
                <a:cs typeface="Calibri"/>
              </a:rPr>
              <a:t>: 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request </a:t>
            </a:r>
            <a:r>
              <a:rPr sz="2400" spc="-5" dirty="0">
                <a:latin typeface="Calibri"/>
                <a:cs typeface="Calibri"/>
              </a:rPr>
              <a:t>header </a:t>
            </a:r>
            <a:r>
              <a:rPr sz="2400" spc="-15" dirty="0">
                <a:latin typeface="Calibri"/>
                <a:cs typeface="Calibri"/>
              </a:rPr>
              <a:t>key-value </a:t>
            </a:r>
            <a:r>
              <a:rPr sz="2400" spc="-10" dirty="0">
                <a:latin typeface="Calibri"/>
                <a:cs typeface="Calibri"/>
              </a:rPr>
              <a:t>pairs.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127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u="sng" dirty="0">
                <a:latin typeface="+mn-lt"/>
              </a:rPr>
              <a:t>3 </a:t>
            </a:r>
            <a:r>
              <a:rPr b="1" u="sng" dirty="0">
                <a:latin typeface="+mn-lt"/>
              </a:rPr>
              <a:t>Purpose of</a:t>
            </a:r>
            <a:r>
              <a:rPr b="1" u="sng" spc="-75" dirty="0">
                <a:latin typeface="+mn-lt"/>
              </a:rPr>
              <a:t> </a:t>
            </a:r>
            <a:r>
              <a:rPr b="1" u="sng" spc="-10" dirty="0">
                <a:latin typeface="+mn-lt"/>
              </a:rPr>
              <a:t>ajax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143000"/>
            <a:ext cx="9144000" cy="48801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5" dirty="0">
                <a:highlight>
                  <a:srgbClr val="FFFF00"/>
                </a:highlight>
                <a:latin typeface="Calibri"/>
                <a:cs typeface="Calibri"/>
              </a:rPr>
              <a:t>Prevents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unnecessary reloading </a:t>
            </a:r>
            <a:r>
              <a:rPr sz="3200" dirty="0">
                <a:latin typeface="Calibri"/>
                <a:cs typeface="Calibri"/>
              </a:rPr>
              <a:t>of 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page.</a:t>
            </a:r>
            <a:endParaRPr lang="en-US" sz="3200" spc="-5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527050" marR="5080" indent="-514350">
              <a:lnSpc>
                <a:spcPts val="3070"/>
              </a:lnSpc>
              <a:spcBef>
                <a:spcPts val="74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  <a:tab pos="1630680" algn="l"/>
              </a:tabLst>
            </a:pP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submit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form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20" dirty="0">
                <a:latin typeface="Calibri"/>
                <a:cs typeface="Calibri"/>
              </a:rPr>
              <a:t>refresh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page, the  </a:t>
            </a:r>
            <a:r>
              <a:rPr sz="3200" dirty="0">
                <a:latin typeface="Calibri"/>
                <a:cs typeface="Calibri"/>
              </a:rPr>
              <a:t>whole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page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is typically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reloaded </a:t>
            </a:r>
            <a:r>
              <a:rPr sz="3200" spc="-15" dirty="0">
                <a:highlight>
                  <a:srgbClr val="FFFF00"/>
                </a:highlight>
                <a:latin typeface="Calibri"/>
                <a:cs typeface="Calibri"/>
              </a:rPr>
              <a:t>from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the  </a:t>
            </a:r>
            <a:r>
              <a:rPr sz="3200" spc="-50" dirty="0">
                <a:highlight>
                  <a:srgbClr val="FFFF00"/>
                </a:highlight>
                <a:latin typeface="Calibri"/>
                <a:cs typeface="Calibri"/>
              </a:rPr>
              <a:t>server</a:t>
            </a:r>
            <a:r>
              <a:rPr sz="3200" spc="-50" dirty="0">
                <a:latin typeface="Calibri"/>
                <a:cs typeface="Calibri"/>
              </a:rPr>
              <a:t>.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causes very long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waiting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times  and </a:t>
            </a:r>
            <a:r>
              <a:rPr sz="3200" spc="-25" dirty="0">
                <a:highlight>
                  <a:srgbClr val="FFFF00"/>
                </a:highlight>
                <a:latin typeface="Calibri"/>
                <a:cs typeface="Calibri"/>
              </a:rPr>
              <a:t>waste </a:t>
            </a:r>
            <a:r>
              <a:rPr sz="3200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3200" spc="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bandwidth.</a:t>
            </a:r>
            <a:endParaRPr lang="en-US" sz="3200" spc="-5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527050" marR="5080" indent="-514350">
              <a:lnSpc>
                <a:spcPts val="3070"/>
              </a:lnSpc>
              <a:spcBef>
                <a:spcPts val="74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  <a:tab pos="1630680" algn="l"/>
              </a:tabLst>
            </a:pPr>
            <a:endParaRPr sz="3200" dirty="0">
              <a:latin typeface="Calibri"/>
              <a:cs typeface="Calibri"/>
            </a:endParaRPr>
          </a:p>
          <a:p>
            <a:pPr marL="527050" marR="392430" indent="-514350">
              <a:lnSpc>
                <a:spcPts val="3070"/>
              </a:lnSpc>
              <a:spcBef>
                <a:spcPts val="77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AJAX </a:t>
            </a:r>
            <a:r>
              <a:rPr sz="3200" spc="-5" dirty="0">
                <a:latin typeface="Calibri"/>
                <a:cs typeface="Calibri"/>
              </a:rPr>
              <a:t>aims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loading only the necessary  </a:t>
            </a:r>
            <a:r>
              <a:rPr lang="en-SG" sz="3200" spc="-15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lang="en-SG" sz="3200" spc="-15" dirty="0">
                <a:latin typeface="Calibri"/>
                <a:cs typeface="Calibri"/>
              </a:rPr>
              <a:t> 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making only the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necessary 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changes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current page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without  reloading the </a:t>
            </a:r>
            <a:r>
              <a:rPr sz="3200" dirty="0">
                <a:highlight>
                  <a:srgbClr val="FFFF00"/>
                </a:highlight>
                <a:latin typeface="Calibri"/>
                <a:cs typeface="Calibri"/>
              </a:rPr>
              <a:t>whole</a:t>
            </a:r>
            <a:r>
              <a:rPr sz="3200" spc="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page.</a:t>
            </a:r>
            <a:endParaRPr sz="32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713" y="284157"/>
            <a:ext cx="253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4a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708" y="2430780"/>
            <a:ext cx="5185410" cy="3717925"/>
            <a:chOff x="330708" y="2430780"/>
            <a:chExt cx="5185410" cy="3717925"/>
          </a:xfrm>
        </p:grpSpPr>
        <p:sp>
          <p:nvSpPr>
            <p:cNvPr id="4" name="object 4"/>
            <p:cNvSpPr/>
            <p:nvPr/>
          </p:nvSpPr>
          <p:spPr>
            <a:xfrm>
              <a:off x="330708" y="2430780"/>
              <a:ext cx="4672583" cy="37178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3045" y="2701290"/>
              <a:ext cx="0" cy="946785"/>
            </a:xfrm>
            <a:custGeom>
              <a:avLst/>
              <a:gdLst/>
              <a:ahLst/>
              <a:cxnLst/>
              <a:rect l="l" t="t" r="r" b="b"/>
              <a:pathLst>
                <a:path h="946785">
                  <a:moveTo>
                    <a:pt x="0" y="0"/>
                  </a:moveTo>
                  <a:lnTo>
                    <a:pt x="0" y="9464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7596" y="2878742"/>
              <a:ext cx="825500" cy="139700"/>
            </a:xfrm>
            <a:custGeom>
              <a:avLst/>
              <a:gdLst/>
              <a:ahLst/>
              <a:cxnLst/>
              <a:rect l="l" t="t" r="r" b="b"/>
              <a:pathLst>
                <a:path w="825500" h="139700">
                  <a:moveTo>
                    <a:pt x="825449" y="0"/>
                  </a:moveTo>
                  <a:lnTo>
                    <a:pt x="0" y="139268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25678" y="3886961"/>
              <a:ext cx="0" cy="814069"/>
            </a:xfrm>
            <a:custGeom>
              <a:avLst/>
              <a:gdLst/>
              <a:ahLst/>
              <a:cxnLst/>
              <a:rect l="l" t="t" r="r" b="b"/>
              <a:pathLst>
                <a:path h="814070">
                  <a:moveTo>
                    <a:pt x="0" y="0"/>
                  </a:moveTo>
                  <a:lnTo>
                    <a:pt x="0" y="81381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45721" y="4039553"/>
              <a:ext cx="780415" cy="71755"/>
            </a:xfrm>
            <a:custGeom>
              <a:avLst/>
              <a:gdLst/>
              <a:ahLst/>
              <a:cxnLst/>
              <a:rect l="l" t="t" r="r" b="b"/>
              <a:pathLst>
                <a:path w="780414" h="71754">
                  <a:moveTo>
                    <a:pt x="779957" y="0"/>
                  </a:moveTo>
                  <a:lnTo>
                    <a:pt x="0" y="7117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262831" y="5029200"/>
            <a:ext cx="3353403" cy="755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48055" y="1312163"/>
            <a:ext cx="8063865" cy="1045844"/>
            <a:chOff x="448055" y="1312163"/>
            <a:chExt cx="8063865" cy="1045844"/>
          </a:xfrm>
        </p:grpSpPr>
        <p:sp>
          <p:nvSpPr>
            <p:cNvPr id="11" name="object 11"/>
            <p:cNvSpPr/>
            <p:nvPr/>
          </p:nvSpPr>
          <p:spPr>
            <a:xfrm>
              <a:off x="457199" y="1321308"/>
              <a:ext cx="8045195" cy="9148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627" y="1316735"/>
              <a:ext cx="8054340" cy="1036319"/>
            </a:xfrm>
            <a:custGeom>
              <a:avLst/>
              <a:gdLst/>
              <a:ahLst/>
              <a:cxnLst/>
              <a:rect l="l" t="t" r="r" b="b"/>
              <a:pathLst>
                <a:path w="8054340" h="1036319">
                  <a:moveTo>
                    <a:pt x="0" y="0"/>
                  </a:moveTo>
                  <a:lnTo>
                    <a:pt x="8054340" y="0"/>
                  </a:lnTo>
                  <a:lnTo>
                    <a:pt x="8054340" y="1036319"/>
                  </a:lnTo>
                  <a:lnTo>
                    <a:pt x="0" y="10363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40146" y="2701289"/>
            <a:ext cx="2845435" cy="94678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 marR="264160" algn="just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1: AJAX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initiates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Http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response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2402" y="3886961"/>
            <a:ext cx="3321050" cy="814069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89535" marR="158115">
              <a:lnSpc>
                <a:spcPct val="100000"/>
              </a:lnSpc>
              <a:spcBef>
                <a:spcPts val="9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Retrieve data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jQuery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3522" y="284157"/>
            <a:ext cx="2556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latin typeface="Calibri"/>
                <a:cs typeface="Calibri"/>
              </a:rPr>
              <a:t>Exercise</a:t>
            </a:r>
            <a:r>
              <a:rPr sz="4400" spc="-8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4b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305" y="1253421"/>
            <a:ext cx="7851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the jQuery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ajax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1b_getColour.php 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random </a:t>
            </a:r>
            <a:r>
              <a:rPr sz="2400" spc="-10" dirty="0">
                <a:latin typeface="Calibri"/>
                <a:cs typeface="Calibri"/>
              </a:rPr>
              <a:t>colour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30" dirty="0">
                <a:latin typeface="Calibri"/>
                <a:cs typeface="Calibri"/>
              </a:rPr>
              <a:t>“container”.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2247" y="2113788"/>
            <a:ext cx="5506199" cy="403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4c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91" y="1231391"/>
            <a:ext cx="7059295" cy="3447415"/>
            <a:chOff x="621791" y="1231391"/>
            <a:chExt cx="7059295" cy="3447415"/>
          </a:xfrm>
        </p:grpSpPr>
        <p:sp>
          <p:nvSpPr>
            <p:cNvPr id="4" name="object 4"/>
            <p:cNvSpPr/>
            <p:nvPr/>
          </p:nvSpPr>
          <p:spPr>
            <a:xfrm>
              <a:off x="746108" y="1322179"/>
              <a:ext cx="6856603" cy="32286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363" y="1235963"/>
              <a:ext cx="7050405" cy="3438525"/>
            </a:xfrm>
            <a:custGeom>
              <a:avLst/>
              <a:gdLst/>
              <a:ahLst/>
              <a:cxnLst/>
              <a:rect l="l" t="t" r="r" b="b"/>
              <a:pathLst>
                <a:path w="7050405" h="3438525">
                  <a:moveTo>
                    <a:pt x="0" y="0"/>
                  </a:moveTo>
                  <a:lnTo>
                    <a:pt x="7050024" y="0"/>
                  </a:lnTo>
                  <a:lnTo>
                    <a:pt x="7050024" y="3438144"/>
                  </a:lnTo>
                  <a:lnTo>
                    <a:pt x="0" y="343814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0" y="4793237"/>
            <a:ext cx="91440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95275" indent="-457200" algn="just">
              <a:lnSpc>
                <a:spcPct val="1002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ajax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1c_getCircleResults.php </a:t>
            </a:r>
            <a:r>
              <a:rPr sz="2400" spc="-5" dirty="0">
                <a:latin typeface="Calibri"/>
                <a:cs typeface="Calibri"/>
              </a:rPr>
              <a:t>passing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“radius” </a:t>
            </a:r>
            <a:r>
              <a:rPr sz="2400" spc="-5" dirty="0">
                <a:latin typeface="Calibri"/>
                <a:cs typeface="Calibri"/>
              </a:rPr>
              <a:t>and “type”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spc="-5" dirty="0">
                <a:latin typeface="Calibri"/>
                <a:cs typeface="Calibri"/>
              </a:rPr>
              <a:t>(hint: use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30" dirty="0">
                <a:latin typeface="Calibri"/>
                <a:cs typeface="Calibri"/>
              </a:rPr>
              <a:t>“data”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$.ajax)</a:t>
            </a:r>
            <a:endParaRPr sz="24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results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JSON </a:t>
            </a:r>
            <a:r>
              <a:rPr sz="2400" spc="-10" dirty="0">
                <a:latin typeface="Calibri"/>
                <a:cs typeface="Calibri"/>
              </a:rPr>
              <a:t>response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#results.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3298" y="284157"/>
            <a:ext cx="4616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spc="-5" dirty="0"/>
              <a:t>4c:</a:t>
            </a:r>
            <a:r>
              <a:rPr spc="-45" dirty="0"/>
              <a:t> </a:t>
            </a:r>
            <a:r>
              <a:rPr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500295" y="1283618"/>
            <a:ext cx="3240801" cy="445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5270" y="2075688"/>
            <a:ext cx="4831200" cy="3839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262" y="469624"/>
            <a:ext cx="825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41665" algn="l"/>
              </a:tabLst>
            </a:pPr>
            <a:r>
              <a:rPr sz="4000" u="heavy" spc="-195" dirty="0">
                <a:uFill>
                  <a:solidFill>
                    <a:srgbClr val="94B3D6"/>
                  </a:solidFill>
                </a:uFill>
              </a:rPr>
              <a:t> </a:t>
            </a:r>
            <a:r>
              <a:rPr sz="4000" u="heavy" spc="-15" dirty="0">
                <a:uFill>
                  <a:solidFill>
                    <a:srgbClr val="94B3D6"/>
                  </a:solidFill>
                </a:uFill>
              </a:rPr>
              <a:t>What </a:t>
            </a:r>
            <a:r>
              <a:rPr sz="4000" u="heavy" spc="-20" dirty="0">
                <a:uFill>
                  <a:solidFill>
                    <a:srgbClr val="94B3D6"/>
                  </a:solidFill>
                </a:uFill>
              </a:rPr>
              <a:t>you </a:t>
            </a:r>
            <a:r>
              <a:rPr sz="4000" u="heavy" spc="-15" dirty="0">
                <a:uFill>
                  <a:solidFill>
                    <a:srgbClr val="94B3D6"/>
                  </a:solidFill>
                </a:uFill>
              </a:rPr>
              <a:t>learnt</a:t>
            </a:r>
            <a:r>
              <a:rPr sz="4000" u="heavy" spc="-25" dirty="0">
                <a:uFill>
                  <a:solidFill>
                    <a:srgbClr val="94B3D6"/>
                  </a:solidFill>
                </a:uFill>
              </a:rPr>
              <a:t> today	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517395"/>
            <a:ext cx="7805420" cy="4140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19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Identify </a:t>
            </a:r>
            <a:r>
              <a:rPr sz="3000" spc="-5" dirty="0">
                <a:latin typeface="Calibri"/>
                <a:cs typeface="Calibri"/>
              </a:rPr>
              <a:t>the purpose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AJAX and </a:t>
            </a:r>
            <a:r>
              <a:rPr sz="3000" spc="-10" dirty="0">
                <a:latin typeface="Calibri"/>
                <a:cs typeface="Calibri"/>
              </a:rPr>
              <a:t>how </a:t>
            </a:r>
            <a:r>
              <a:rPr sz="3000" spc="-5" dirty="0">
                <a:latin typeface="Calibri"/>
                <a:cs typeface="Calibri"/>
              </a:rPr>
              <a:t>it is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used</a:t>
            </a:r>
            <a:endParaRPr sz="3000" dirty="0">
              <a:latin typeface="Calibri"/>
              <a:cs typeface="Calibri"/>
            </a:endParaRPr>
          </a:p>
          <a:p>
            <a:pPr marL="527050" marR="88265" indent="-514350">
              <a:lnSpc>
                <a:spcPct val="100000"/>
              </a:lnSpc>
              <a:spcBef>
                <a:spcPts val="72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Demonstrate </a:t>
            </a:r>
            <a:r>
              <a:rPr sz="3000" spc="-15" dirty="0">
                <a:latin typeface="Calibri"/>
                <a:cs typeface="Calibri"/>
              </a:rPr>
              <a:t>understanding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how </a:t>
            </a:r>
            <a:r>
              <a:rPr sz="3000" dirty="0">
                <a:latin typeface="Calibri"/>
                <a:cs typeface="Calibri"/>
              </a:rPr>
              <a:t>AJAX </a:t>
            </a:r>
            <a:r>
              <a:rPr sz="3000" spc="-10" dirty="0">
                <a:latin typeface="Calibri"/>
                <a:cs typeface="Calibri"/>
              </a:rPr>
              <a:t>works  </a:t>
            </a:r>
            <a:r>
              <a:rPr sz="3000" spc="-5" dirty="0">
                <a:latin typeface="Calibri"/>
                <a:cs typeface="Calibri"/>
              </a:rPr>
              <a:t>with </a:t>
            </a:r>
            <a:r>
              <a:rPr sz="3000" dirty="0">
                <a:latin typeface="Calibri"/>
                <a:cs typeface="Calibri"/>
              </a:rPr>
              <a:t>JSON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PHP</a:t>
            </a:r>
            <a:endParaRPr sz="3000" dirty="0">
              <a:latin typeface="Calibri"/>
              <a:cs typeface="Calibri"/>
            </a:endParaRPr>
          </a:p>
          <a:p>
            <a:pPr marL="526415" marR="645160" indent="-514350">
              <a:lnSpc>
                <a:spcPct val="100000"/>
              </a:lnSpc>
              <a:spcBef>
                <a:spcPts val="72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Demonstrate </a:t>
            </a:r>
            <a:r>
              <a:rPr sz="3000" spc="-15" dirty="0">
                <a:latin typeface="Calibri"/>
                <a:cs typeface="Calibri"/>
              </a:rPr>
              <a:t>understanding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json_encode  function</a:t>
            </a:r>
            <a:endParaRPr sz="3000" dirty="0">
              <a:latin typeface="Calibri"/>
              <a:cs typeface="Calibri"/>
            </a:endParaRPr>
          </a:p>
          <a:p>
            <a:pPr marL="526415" marR="5080" indent="-514350">
              <a:lnSpc>
                <a:spcPct val="100000"/>
              </a:lnSpc>
              <a:spcBef>
                <a:spcPts val="72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30" dirty="0">
                <a:latin typeface="Calibri"/>
                <a:cs typeface="Calibri"/>
              </a:rPr>
              <a:t>Write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PHP webservice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15" dirty="0">
                <a:latin typeface="Calibri"/>
                <a:cs typeface="Calibri"/>
              </a:rPr>
              <a:t>retrieves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5" dirty="0">
                <a:latin typeface="Calibri"/>
                <a:cs typeface="Calibri"/>
              </a:rPr>
              <a:t>from  </a:t>
            </a:r>
            <a:r>
              <a:rPr sz="3000" spc="-5" dirty="0">
                <a:latin typeface="Calibri"/>
                <a:cs typeface="Calibri"/>
              </a:rPr>
              <a:t>MySQL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database</a:t>
            </a:r>
            <a:endParaRPr sz="30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80" dirty="0">
                <a:latin typeface="Calibri"/>
                <a:cs typeface="Calibri"/>
              </a:rPr>
              <a:t>Test </a:t>
            </a:r>
            <a:r>
              <a:rPr sz="3000" spc="-5" dirty="0">
                <a:latin typeface="Calibri"/>
                <a:cs typeface="Calibri"/>
              </a:rPr>
              <a:t>the PHP webservice using the </a:t>
            </a:r>
            <a:r>
              <a:rPr sz="3000" spc="-10" dirty="0">
                <a:latin typeface="Calibri"/>
                <a:cs typeface="Calibri"/>
              </a:rPr>
              <a:t>web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browser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127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AJAX</a:t>
            </a:r>
            <a:r>
              <a:rPr spc="-1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spc="-10" dirty="0"/>
              <a:t>facebook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334351"/>
            <a:ext cx="914400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Facebook </a:t>
            </a:r>
            <a:r>
              <a:rPr sz="3200" spc="-30" dirty="0">
                <a:latin typeface="Calibri"/>
                <a:cs typeface="Calibri"/>
              </a:rPr>
              <a:t>Wall </a:t>
            </a:r>
            <a:r>
              <a:rPr sz="3200" spc="-5" dirty="0">
                <a:latin typeface="Calibri"/>
                <a:cs typeface="Calibri"/>
              </a:rPr>
              <a:t>uses </a:t>
            </a:r>
            <a:r>
              <a:rPr sz="3200" b="1" spc="-10" dirty="0">
                <a:latin typeface="Consolas" panose="020B0609020204030204" pitchFamily="49" charset="0"/>
                <a:cs typeface="Calibri"/>
              </a:rPr>
              <a:t>AJAX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auto-load the  older </a:t>
            </a:r>
            <a:r>
              <a:rPr sz="3200" spc="-15" dirty="0">
                <a:highlight>
                  <a:srgbClr val="FFFF00"/>
                </a:highlight>
                <a:latin typeface="Calibri"/>
                <a:cs typeface="Calibri"/>
              </a:rPr>
              <a:t>posts </a:t>
            </a:r>
            <a:r>
              <a:rPr sz="3200" spc="-5" dirty="0">
                <a:latin typeface="Calibri"/>
                <a:cs typeface="Calibri"/>
              </a:rPr>
              <a:t>without the </a:t>
            </a:r>
            <a:r>
              <a:rPr sz="3200" dirty="0">
                <a:latin typeface="Calibri"/>
                <a:cs typeface="Calibri"/>
              </a:rPr>
              <a:t>need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you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reload 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entire</a:t>
            </a:r>
            <a:r>
              <a:rPr sz="3200" spc="-5" dirty="0">
                <a:latin typeface="Calibri"/>
                <a:cs typeface="Calibri"/>
              </a:rPr>
              <a:t> page.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4207" y="2822448"/>
            <a:ext cx="5649468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127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35" dirty="0">
                <a:latin typeface="+mn-lt"/>
              </a:rPr>
              <a:t>3 </a:t>
            </a:r>
            <a:r>
              <a:rPr b="1" spc="-35" dirty="0">
                <a:latin typeface="+mn-lt"/>
              </a:rPr>
              <a:t>Technologies</a:t>
            </a:r>
            <a:r>
              <a:rPr b="1" spc="-45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U</a:t>
            </a:r>
            <a:r>
              <a:rPr b="1" dirty="0">
                <a:latin typeface="+mn-lt"/>
              </a:rPr>
              <a:t>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295400"/>
            <a:ext cx="9144000" cy="26000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1005840" algn="l"/>
              </a:tabLst>
            </a:pPr>
            <a:r>
              <a:rPr sz="3200" b="1" u="sng" spc="-10" dirty="0">
                <a:latin typeface="Calibri"/>
                <a:cs typeface="Calibri"/>
              </a:rPr>
              <a:t>AJAX</a:t>
            </a:r>
            <a:r>
              <a:rPr sz="3200" u="sng" spc="-10" dirty="0">
                <a:latin typeface="Calibri"/>
                <a:cs typeface="Calibri"/>
              </a:rPr>
              <a:t>	</a:t>
            </a:r>
            <a:r>
              <a:rPr sz="3200" u="sng" spc="-25" dirty="0">
                <a:latin typeface="Calibri"/>
                <a:cs typeface="Calibri"/>
              </a:rPr>
              <a:t>makes </a:t>
            </a:r>
            <a:r>
              <a:rPr sz="3200" u="sng" spc="-5" dirty="0">
                <a:latin typeface="Calibri"/>
                <a:cs typeface="Calibri"/>
              </a:rPr>
              <a:t>use</a:t>
            </a:r>
            <a:r>
              <a:rPr sz="3200" u="sng" spc="15" dirty="0">
                <a:latin typeface="Calibri"/>
                <a:cs typeface="Calibri"/>
              </a:rPr>
              <a:t> </a:t>
            </a:r>
            <a:r>
              <a:rPr sz="3200" u="sng" spc="-5" dirty="0">
                <a:latin typeface="Calibri"/>
                <a:cs typeface="Calibri"/>
              </a:rPr>
              <a:t>of:</a:t>
            </a:r>
            <a:endParaRPr sz="3200" u="sng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9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onsolas" panose="020B0609020204030204" pitchFamily="49" charset="0"/>
                <a:cs typeface="Calibri"/>
              </a:rPr>
              <a:t>jQuery </a:t>
            </a:r>
            <a:r>
              <a:rPr lang="en-SG" sz="2800" b="1" spc="-5" dirty="0">
                <a:latin typeface="Consolas" panose="020B0609020204030204" pitchFamily="49" charset="0"/>
                <a:cs typeface="Calibri"/>
              </a:rPr>
              <a:t>/ </a:t>
            </a:r>
            <a:r>
              <a:rPr sz="2800" b="1" spc="-15" dirty="0">
                <a:latin typeface="Consolas" panose="020B0609020204030204" pitchFamily="49" charset="0"/>
                <a:cs typeface="Calibri"/>
              </a:rPr>
              <a:t>JavaScript </a:t>
            </a:r>
            <a:r>
              <a:rPr sz="2800" spc="-20" dirty="0">
                <a:latin typeface="Calibri"/>
                <a:cs typeface="Calibri"/>
              </a:rPr>
              <a:t>(for </a:t>
            </a:r>
            <a:r>
              <a:rPr lang="en-SG" sz="2800" spc="-10" dirty="0">
                <a:cs typeface="Calibri"/>
              </a:rPr>
              <a:t>page </a:t>
            </a:r>
            <a:r>
              <a:rPr sz="2800" spc="-10" dirty="0">
                <a:latin typeface="Calibri"/>
                <a:cs typeface="Calibri"/>
              </a:rPr>
              <a:t>altering)</a:t>
            </a:r>
            <a:endParaRPr sz="28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7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  <a:tab pos="2388235" algn="l"/>
              </a:tabLst>
            </a:pPr>
            <a:r>
              <a:rPr sz="2800" b="1" spc="-5" dirty="0">
                <a:latin typeface="Consolas" panose="020B0609020204030204" pitchFamily="49" charset="0"/>
                <a:cs typeface="Calibri"/>
              </a:rPr>
              <a:t>JSON</a:t>
            </a:r>
            <a:r>
              <a:rPr lang="en-SG" sz="2800" b="1" spc="-5" dirty="0">
                <a:latin typeface="Consolas" panose="020B0609020204030204" pitchFamily="49" charset="0"/>
                <a:cs typeface="Calibri"/>
              </a:rPr>
              <a:t> / </a:t>
            </a:r>
            <a:r>
              <a:rPr sz="2800" b="1" spc="-10" dirty="0">
                <a:latin typeface="Consolas" panose="020B0609020204030204" pitchFamily="49" charset="0"/>
                <a:cs typeface="Calibri"/>
              </a:rPr>
              <a:t>XML	</a:t>
            </a:r>
            <a:r>
              <a:rPr sz="2800" spc="-20" dirty="0">
                <a:latin typeface="Calibri"/>
                <a:cs typeface="Calibri"/>
              </a:rPr>
              <a:t>(for data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exchange)</a:t>
            </a:r>
            <a:endParaRPr sz="2800" dirty="0">
              <a:latin typeface="Calibri"/>
              <a:cs typeface="Calibri"/>
            </a:endParaRPr>
          </a:p>
          <a:p>
            <a:pPr marL="526415" marR="5080" indent="-514350">
              <a:lnSpc>
                <a:spcPct val="100000"/>
              </a:lnSpc>
              <a:spcBef>
                <a:spcPts val="67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onsolas" panose="020B0609020204030204" pitchFamily="49" charset="0"/>
                <a:cs typeface="Calibri"/>
              </a:rPr>
              <a:t>PHP </a:t>
            </a:r>
            <a:r>
              <a:rPr sz="2800" b="1" spc="-5" dirty="0">
                <a:latin typeface="Consolas" panose="020B0609020204030204" pitchFamily="49" charset="0"/>
                <a:cs typeface="Calibri"/>
              </a:rPr>
              <a:t>/ ASP / JSP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b="1" spc="-5" dirty="0">
                <a:latin typeface="Calibri"/>
                <a:cs typeface="Calibri"/>
              </a:rPr>
              <a:t>server </a:t>
            </a:r>
            <a:r>
              <a:rPr sz="2800" b="1" spc="-10" dirty="0">
                <a:latin typeface="Calibri"/>
                <a:cs typeface="Calibri"/>
              </a:rPr>
              <a:t>side</a:t>
            </a:r>
            <a:r>
              <a:rPr sz="2800" spc="-10" dirty="0">
                <a:latin typeface="Calibri"/>
                <a:cs typeface="Calibri"/>
              </a:rPr>
              <a:t>) is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used </a:t>
            </a:r>
            <a:r>
              <a:rPr sz="2800" spc="-25" dirty="0">
                <a:highlight>
                  <a:srgbClr val="FFFF00"/>
                </a:highlight>
                <a:latin typeface="Calibri"/>
                <a:cs typeface="Calibri"/>
              </a:rPr>
              <a:t>for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creating 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the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web</a:t>
            </a:r>
            <a:r>
              <a:rPr sz="2800"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service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7" y="4298088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Note: </a:t>
            </a:r>
            <a:r>
              <a:rPr sz="2400" spc="-5" dirty="0">
                <a:latin typeface="Calibri"/>
                <a:cs typeface="Calibri"/>
              </a:rPr>
              <a:t>This module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using </a:t>
            </a:r>
            <a:r>
              <a:rPr sz="2400" spc="-20" dirty="0">
                <a:latin typeface="Consolas" panose="020B0609020204030204" pitchFamily="49" charset="0"/>
                <a:cs typeface="Calibri"/>
              </a:rPr>
              <a:t>jQuery</a:t>
            </a:r>
            <a:r>
              <a:rPr sz="2400" spc="-20" dirty="0">
                <a:latin typeface="Calibri"/>
                <a:cs typeface="Calibri"/>
              </a:rPr>
              <a:t>, </a:t>
            </a:r>
            <a:r>
              <a:rPr sz="2400" spc="-5" dirty="0">
                <a:latin typeface="Consolas" panose="020B0609020204030204" pitchFamily="49" charset="0"/>
                <a:cs typeface="Calibri"/>
              </a:rPr>
              <a:t>JSON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0" dirty="0">
                <a:latin typeface="Consolas" panose="020B0609020204030204" pitchFamily="49" charset="0"/>
                <a:cs typeface="Calibri"/>
              </a:rPr>
              <a:t>PHP</a:t>
            </a:r>
            <a:r>
              <a:rPr sz="2400" spc="-8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49043"/>
            <a:ext cx="9143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b="1" dirty="0">
                <a:latin typeface="+mn-lt"/>
              </a:rPr>
              <a:t>J</a:t>
            </a:r>
            <a:r>
              <a:rPr lang="en-SG" b="1" spc="5" dirty="0">
                <a:latin typeface="+mn-lt"/>
              </a:rPr>
              <a:t>S</a:t>
            </a:r>
            <a:r>
              <a:rPr lang="en-SG" b="1" spc="-5" dirty="0">
                <a:latin typeface="+mn-lt"/>
              </a:rPr>
              <a:t>ON</a:t>
            </a:r>
            <a:r>
              <a:rPr lang="en-SG" spc="-5" dirty="0">
                <a:latin typeface="+mn-lt"/>
              </a:rPr>
              <a:t> (</a:t>
            </a:r>
            <a:r>
              <a:rPr lang="en-SG" sz="3600" b="1" spc="-15" dirty="0">
                <a:latin typeface="+mn-lt"/>
                <a:cs typeface="Calibri"/>
              </a:rPr>
              <a:t>JavaScript </a:t>
            </a:r>
            <a:r>
              <a:rPr lang="en-SG" sz="3600" b="1" spc="-5" dirty="0">
                <a:latin typeface="+mn-lt"/>
                <a:cs typeface="Calibri"/>
              </a:rPr>
              <a:t>Object</a:t>
            </a:r>
            <a:r>
              <a:rPr lang="en-SG" sz="3600" b="1" spc="-30" dirty="0">
                <a:latin typeface="+mn-lt"/>
                <a:cs typeface="Calibri"/>
              </a:rPr>
              <a:t> </a:t>
            </a:r>
            <a:r>
              <a:rPr lang="en-SG" sz="3600" b="1" spc="-10" dirty="0">
                <a:latin typeface="+mn-lt"/>
                <a:cs typeface="Calibri"/>
              </a:rPr>
              <a:t>Notation</a:t>
            </a:r>
            <a:r>
              <a:rPr lang="en-SG" spc="-5" dirty="0">
                <a:latin typeface="+mn-lt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066801"/>
            <a:ext cx="9144000" cy="466602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32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700" b="1" spc="-10" dirty="0">
                <a:latin typeface="Calibri"/>
                <a:cs typeface="Calibri"/>
              </a:rPr>
              <a:t>L</a:t>
            </a:r>
            <a:r>
              <a:rPr sz="2700" b="1" spc="-10" dirty="0">
                <a:latin typeface="Calibri"/>
                <a:cs typeface="Calibri"/>
              </a:rPr>
              <a:t>ightweight </a:t>
            </a:r>
            <a:r>
              <a:rPr sz="2700" b="1" spc="-20" dirty="0">
                <a:latin typeface="Calibri"/>
                <a:cs typeface="Calibri"/>
              </a:rPr>
              <a:t>data-interchange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format</a:t>
            </a:r>
            <a:endParaRPr sz="2700" b="1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2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700" spc="-1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ransmit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10" dirty="0">
                <a:latin typeface="Calibri"/>
                <a:cs typeface="Calibri"/>
              </a:rPr>
              <a:t>between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server and </a:t>
            </a:r>
            <a:r>
              <a:rPr sz="2700" spc="-10" dirty="0">
                <a:latin typeface="Calibri"/>
                <a:cs typeface="Calibri"/>
              </a:rPr>
              <a:t>web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application</a:t>
            </a:r>
            <a:endParaRPr sz="27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2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700" spc="-1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lternative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XML</a:t>
            </a:r>
            <a:endParaRPr lang="en-US" sz="2700" spc="-1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2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700" b="1" u="sng" dirty="0">
                <a:latin typeface="Calibri"/>
                <a:cs typeface="Calibri"/>
              </a:rPr>
              <a:t>2</a:t>
            </a:r>
            <a:r>
              <a:rPr sz="2700" b="1" u="sng" spc="-5" dirty="0">
                <a:latin typeface="Calibri"/>
                <a:cs typeface="Calibri"/>
              </a:rPr>
              <a:t> </a:t>
            </a:r>
            <a:r>
              <a:rPr sz="2700" b="1" u="sng" spc="-15" dirty="0">
                <a:latin typeface="Calibri"/>
                <a:cs typeface="Calibri"/>
              </a:rPr>
              <a:t>forms</a:t>
            </a:r>
            <a:endParaRPr sz="2700" b="1" u="sng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Clr>
                <a:srgbClr val="C0504D"/>
              </a:buClr>
              <a:buFont typeface="Wingdings 3"/>
              <a:buChar char=""/>
              <a:tabLst>
                <a:tab pos="756920" algn="l"/>
              </a:tabLst>
            </a:pPr>
            <a:r>
              <a:rPr sz="2400" b="1" spc="-5" dirty="0">
                <a:latin typeface="Consolas" panose="020B0609020204030204" pitchFamily="49" charset="0"/>
                <a:cs typeface="Calibri"/>
              </a:rPr>
              <a:t>Object</a:t>
            </a:r>
            <a:endParaRPr sz="2400" b="1" dirty="0">
              <a:latin typeface="Consolas" panose="020B0609020204030204" pitchFamily="49" charset="0"/>
              <a:cs typeface="Calibri"/>
            </a:endParaRPr>
          </a:p>
          <a:p>
            <a:pPr marL="927100" lvl="2">
              <a:lnSpc>
                <a:spcPct val="100000"/>
              </a:lnSpc>
              <a:spcBef>
                <a:spcPts val="265"/>
              </a:spcBef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{"age" : </a:t>
            </a:r>
            <a:r>
              <a:rPr sz="20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"24","hometown" </a:t>
            </a:r>
            <a:r>
              <a:rPr sz="20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: </a:t>
            </a:r>
            <a:r>
              <a:rPr sz="20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"Missoula, MT","gender" </a:t>
            </a:r>
            <a:r>
              <a:rPr sz="20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:</a:t>
            </a:r>
            <a:r>
              <a:rPr sz="2000" spc="-5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"male"}</a:t>
            </a:r>
            <a:endParaRPr sz="2000" dirty="0">
              <a:solidFill>
                <a:srgbClr val="FF0000"/>
              </a:solidFill>
              <a:latin typeface="Consolas" panose="020B0609020204030204" pitchFamily="49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C0504D"/>
              </a:buClr>
              <a:buFont typeface="Wingdings 3"/>
              <a:buChar char=""/>
              <a:tabLst>
                <a:tab pos="756920" algn="l"/>
              </a:tabLst>
            </a:pPr>
            <a:r>
              <a:rPr sz="2400" b="1" spc="-30" dirty="0">
                <a:latin typeface="Consolas" panose="020B0609020204030204" pitchFamily="49" charset="0"/>
                <a:cs typeface="Calibri"/>
              </a:rPr>
              <a:t>Array</a:t>
            </a:r>
            <a:endParaRPr sz="2400" b="1" dirty="0">
              <a:latin typeface="Consolas" panose="020B0609020204030204" pitchFamily="49" charset="0"/>
              <a:cs typeface="Calibri"/>
            </a:endParaRPr>
          </a:p>
          <a:p>
            <a:pPr marL="927100" marR="235585" lvl="2">
              <a:lnSpc>
                <a:spcPts val="2160"/>
              </a:lnSpc>
              <a:spcBef>
                <a:spcPts val="540"/>
              </a:spcBef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[{"name" : </a:t>
            </a:r>
            <a:r>
              <a:rPr sz="20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"Jason","age" </a:t>
            </a:r>
            <a:r>
              <a:rPr sz="20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: </a:t>
            </a:r>
            <a:r>
              <a:rPr sz="20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"24","gender" </a:t>
            </a:r>
            <a:r>
              <a:rPr sz="20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: "male"},{"name" :  </a:t>
            </a:r>
            <a:r>
              <a:rPr sz="20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"Kyle","age" </a:t>
            </a:r>
            <a:r>
              <a:rPr sz="20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: </a:t>
            </a:r>
            <a:r>
              <a:rPr sz="20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"21","gender" </a:t>
            </a:r>
            <a:r>
              <a:rPr sz="20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:</a:t>
            </a:r>
            <a:r>
              <a:rPr sz="2000" spc="-7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"male"}]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127"/>
            <a:ext cx="914399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+mn-lt"/>
              </a:rPr>
              <a:t>AJAX </a:t>
            </a:r>
            <a:r>
              <a:rPr b="1" dirty="0">
                <a:latin typeface="+mn-lt"/>
              </a:rPr>
              <a:t>&amp;</a:t>
            </a:r>
            <a:r>
              <a:rPr b="1" spc="-60" dirty="0">
                <a:latin typeface="+mn-lt"/>
              </a:rPr>
              <a:t> </a:t>
            </a:r>
            <a:r>
              <a:rPr b="1" dirty="0">
                <a:latin typeface="+mn-lt"/>
              </a:rPr>
              <a:t>JSON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4940" y="1551802"/>
            <a:ext cx="5836920" cy="3307079"/>
            <a:chOff x="1174940" y="1551802"/>
            <a:chExt cx="5836920" cy="3307079"/>
          </a:xfrm>
        </p:grpSpPr>
        <p:sp>
          <p:nvSpPr>
            <p:cNvPr id="4" name="object 4"/>
            <p:cNvSpPr/>
            <p:nvPr/>
          </p:nvSpPr>
          <p:spPr>
            <a:xfrm>
              <a:off x="1326125" y="1551802"/>
              <a:ext cx="5685438" cy="15172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7957" y="3104019"/>
              <a:ext cx="2129155" cy="1741805"/>
            </a:xfrm>
            <a:custGeom>
              <a:avLst/>
              <a:gdLst/>
              <a:ahLst/>
              <a:cxnLst/>
              <a:rect l="l" t="t" r="r" b="b"/>
              <a:pathLst>
                <a:path w="2129154" h="1741804">
                  <a:moveTo>
                    <a:pt x="630389" y="0"/>
                  </a:moveTo>
                  <a:lnTo>
                    <a:pt x="354838" y="691502"/>
                  </a:lnTo>
                  <a:lnTo>
                    <a:pt x="0" y="691502"/>
                  </a:lnTo>
                  <a:lnTo>
                    <a:pt x="0" y="1741538"/>
                  </a:lnTo>
                  <a:lnTo>
                    <a:pt x="2129028" y="1741538"/>
                  </a:lnTo>
                  <a:lnTo>
                    <a:pt x="2129028" y="691502"/>
                  </a:lnTo>
                  <a:lnTo>
                    <a:pt x="887094" y="691502"/>
                  </a:lnTo>
                  <a:lnTo>
                    <a:pt x="6303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7957" y="3104019"/>
              <a:ext cx="2129155" cy="1741805"/>
            </a:xfrm>
            <a:custGeom>
              <a:avLst/>
              <a:gdLst/>
              <a:ahLst/>
              <a:cxnLst/>
              <a:rect l="l" t="t" r="r" b="b"/>
              <a:pathLst>
                <a:path w="2129154" h="1741804">
                  <a:moveTo>
                    <a:pt x="0" y="691502"/>
                  </a:moveTo>
                  <a:lnTo>
                    <a:pt x="354838" y="691502"/>
                  </a:lnTo>
                  <a:lnTo>
                    <a:pt x="630389" y="0"/>
                  </a:lnTo>
                  <a:lnTo>
                    <a:pt x="887094" y="691502"/>
                  </a:lnTo>
                  <a:lnTo>
                    <a:pt x="2129028" y="691502"/>
                  </a:lnTo>
                  <a:lnTo>
                    <a:pt x="2129028" y="866508"/>
                  </a:lnTo>
                  <a:lnTo>
                    <a:pt x="2129028" y="1129017"/>
                  </a:lnTo>
                  <a:lnTo>
                    <a:pt x="2129028" y="1741538"/>
                  </a:lnTo>
                  <a:lnTo>
                    <a:pt x="887094" y="1741538"/>
                  </a:lnTo>
                  <a:lnTo>
                    <a:pt x="354838" y="1741538"/>
                  </a:lnTo>
                  <a:lnTo>
                    <a:pt x="0" y="1741538"/>
                  </a:lnTo>
                  <a:lnTo>
                    <a:pt x="0" y="1129017"/>
                  </a:lnTo>
                  <a:lnTo>
                    <a:pt x="0" y="866508"/>
                  </a:lnTo>
                  <a:lnTo>
                    <a:pt x="0" y="69150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734" y="3880096"/>
            <a:ext cx="17862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769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1: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page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sends a HTTP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GET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AJAX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58192" y="3036658"/>
            <a:ext cx="2155190" cy="1770380"/>
            <a:chOff x="5858192" y="3036658"/>
            <a:chExt cx="2155190" cy="1770380"/>
          </a:xfrm>
        </p:grpSpPr>
        <p:sp>
          <p:nvSpPr>
            <p:cNvPr id="9" name="object 9"/>
            <p:cNvSpPr/>
            <p:nvPr/>
          </p:nvSpPr>
          <p:spPr>
            <a:xfrm>
              <a:off x="5871209" y="3049676"/>
              <a:ext cx="2129155" cy="1744345"/>
            </a:xfrm>
            <a:custGeom>
              <a:avLst/>
              <a:gdLst/>
              <a:ahLst/>
              <a:cxnLst/>
              <a:rect l="l" t="t" r="r" b="b"/>
              <a:pathLst>
                <a:path w="2129154" h="1744345">
                  <a:moveTo>
                    <a:pt x="630389" y="0"/>
                  </a:moveTo>
                  <a:lnTo>
                    <a:pt x="354838" y="692505"/>
                  </a:lnTo>
                  <a:lnTo>
                    <a:pt x="0" y="692505"/>
                  </a:lnTo>
                  <a:lnTo>
                    <a:pt x="0" y="1744065"/>
                  </a:lnTo>
                  <a:lnTo>
                    <a:pt x="2129028" y="1744065"/>
                  </a:lnTo>
                  <a:lnTo>
                    <a:pt x="2129028" y="692505"/>
                  </a:lnTo>
                  <a:lnTo>
                    <a:pt x="887094" y="692505"/>
                  </a:lnTo>
                  <a:lnTo>
                    <a:pt x="6303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71209" y="3049676"/>
              <a:ext cx="2129155" cy="1744345"/>
            </a:xfrm>
            <a:custGeom>
              <a:avLst/>
              <a:gdLst/>
              <a:ahLst/>
              <a:cxnLst/>
              <a:rect l="l" t="t" r="r" b="b"/>
              <a:pathLst>
                <a:path w="2129154" h="1744345">
                  <a:moveTo>
                    <a:pt x="0" y="692505"/>
                  </a:moveTo>
                  <a:lnTo>
                    <a:pt x="354838" y="692505"/>
                  </a:lnTo>
                  <a:lnTo>
                    <a:pt x="630389" y="0"/>
                  </a:lnTo>
                  <a:lnTo>
                    <a:pt x="887094" y="692505"/>
                  </a:lnTo>
                  <a:lnTo>
                    <a:pt x="2129028" y="692505"/>
                  </a:lnTo>
                  <a:lnTo>
                    <a:pt x="2129028" y="867765"/>
                  </a:lnTo>
                  <a:lnTo>
                    <a:pt x="2129028" y="1130655"/>
                  </a:lnTo>
                  <a:lnTo>
                    <a:pt x="2129028" y="1744065"/>
                  </a:lnTo>
                  <a:lnTo>
                    <a:pt x="887094" y="1744065"/>
                  </a:lnTo>
                  <a:lnTo>
                    <a:pt x="354838" y="1744065"/>
                  </a:lnTo>
                  <a:lnTo>
                    <a:pt x="0" y="1744065"/>
                  </a:lnTo>
                  <a:lnTo>
                    <a:pt x="0" y="1130655"/>
                  </a:lnTo>
                  <a:lnTo>
                    <a:pt x="0" y="867765"/>
                  </a:lnTo>
                  <a:lnTo>
                    <a:pt x="0" y="69250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05940" y="3827779"/>
            <a:ext cx="165671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PHP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Web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processes  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99103" y="2916326"/>
            <a:ext cx="2155190" cy="1770380"/>
            <a:chOff x="3499103" y="2916326"/>
            <a:chExt cx="2155190" cy="1770380"/>
          </a:xfrm>
        </p:grpSpPr>
        <p:sp>
          <p:nvSpPr>
            <p:cNvPr id="13" name="object 13"/>
            <p:cNvSpPr/>
            <p:nvPr/>
          </p:nvSpPr>
          <p:spPr>
            <a:xfrm>
              <a:off x="3512057" y="2929280"/>
              <a:ext cx="2129155" cy="1744345"/>
            </a:xfrm>
            <a:custGeom>
              <a:avLst/>
              <a:gdLst/>
              <a:ahLst/>
              <a:cxnLst/>
              <a:rect l="l" t="t" r="r" b="b"/>
              <a:pathLst>
                <a:path w="2129154" h="1744345">
                  <a:moveTo>
                    <a:pt x="630389" y="0"/>
                  </a:moveTo>
                  <a:lnTo>
                    <a:pt x="354838" y="692505"/>
                  </a:lnTo>
                  <a:lnTo>
                    <a:pt x="0" y="692505"/>
                  </a:lnTo>
                  <a:lnTo>
                    <a:pt x="0" y="1744065"/>
                  </a:lnTo>
                  <a:lnTo>
                    <a:pt x="2129028" y="1744065"/>
                  </a:lnTo>
                  <a:lnTo>
                    <a:pt x="2129028" y="692505"/>
                  </a:lnTo>
                  <a:lnTo>
                    <a:pt x="887094" y="692505"/>
                  </a:lnTo>
                  <a:lnTo>
                    <a:pt x="6303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2057" y="2929280"/>
              <a:ext cx="2129155" cy="1744345"/>
            </a:xfrm>
            <a:custGeom>
              <a:avLst/>
              <a:gdLst/>
              <a:ahLst/>
              <a:cxnLst/>
              <a:rect l="l" t="t" r="r" b="b"/>
              <a:pathLst>
                <a:path w="2129154" h="1744345">
                  <a:moveTo>
                    <a:pt x="0" y="692505"/>
                  </a:moveTo>
                  <a:lnTo>
                    <a:pt x="354838" y="692505"/>
                  </a:lnTo>
                  <a:lnTo>
                    <a:pt x="630389" y="0"/>
                  </a:lnTo>
                  <a:lnTo>
                    <a:pt x="887094" y="692505"/>
                  </a:lnTo>
                  <a:lnTo>
                    <a:pt x="2129028" y="692505"/>
                  </a:lnTo>
                  <a:lnTo>
                    <a:pt x="2129028" y="867765"/>
                  </a:lnTo>
                  <a:lnTo>
                    <a:pt x="2129028" y="1130655"/>
                  </a:lnTo>
                  <a:lnTo>
                    <a:pt x="2129028" y="1744065"/>
                  </a:lnTo>
                  <a:lnTo>
                    <a:pt x="887094" y="1744065"/>
                  </a:lnTo>
                  <a:lnTo>
                    <a:pt x="354838" y="1744065"/>
                  </a:lnTo>
                  <a:lnTo>
                    <a:pt x="0" y="1744065"/>
                  </a:lnTo>
                  <a:lnTo>
                    <a:pt x="0" y="1130655"/>
                  </a:lnTo>
                  <a:lnTo>
                    <a:pt x="0" y="867765"/>
                  </a:lnTo>
                  <a:lnTo>
                    <a:pt x="0" y="69250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97952" y="3707225"/>
            <a:ext cx="1957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3: JSON  message is sent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back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response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9051"/>
            <a:ext cx="914399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+mn-lt"/>
              </a:rPr>
              <a:t>PHP:</a:t>
            </a:r>
            <a:r>
              <a:rPr spc="-85" dirty="0">
                <a:latin typeface="+mn-lt"/>
              </a:rPr>
              <a:t> </a:t>
            </a:r>
            <a:r>
              <a:rPr spc="-5" dirty="0">
                <a:latin typeface="+mn-lt"/>
              </a:rPr>
              <a:t>json_encode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50908"/>
              </p:ext>
            </p:extLst>
          </p:nvPr>
        </p:nvGraphicFramePr>
        <p:xfrm>
          <a:off x="600853" y="2505075"/>
          <a:ext cx="7409180" cy="624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839"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2"/>
                        </a:rPr>
                        <a:t>json_encode(</a:t>
                      </a:r>
                      <a:r>
                        <a:rPr sz="2700" i="1" u="heavy" spc="-7" baseline="3086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Arial"/>
                          <a:hlinkClick r:id="rId2"/>
                        </a:rPr>
                        <a:t>object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2"/>
                        </a:rPr>
                        <a:t>)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1352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JSON equivalent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given  object or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array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140" y="1431390"/>
            <a:ext cx="7324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Symbol"/>
              <a:buChar char="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PHP </a:t>
            </a:r>
            <a:r>
              <a:rPr sz="2400" spc="-5" dirty="0">
                <a:latin typeface="Calibri"/>
                <a:cs typeface="Calibri"/>
              </a:rPr>
              <a:t>includes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global function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interacting 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JSON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data: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713" y="284157"/>
            <a:ext cx="253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1a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4359" y="1988820"/>
            <a:ext cx="5049520" cy="1562100"/>
            <a:chOff x="594359" y="1988820"/>
            <a:chExt cx="5049520" cy="1562100"/>
          </a:xfrm>
        </p:grpSpPr>
        <p:sp>
          <p:nvSpPr>
            <p:cNvPr id="4" name="object 4"/>
            <p:cNvSpPr/>
            <p:nvPr/>
          </p:nvSpPr>
          <p:spPr>
            <a:xfrm>
              <a:off x="666613" y="2048415"/>
              <a:ext cx="4904504" cy="1483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8931" y="1993392"/>
              <a:ext cx="5039995" cy="1553210"/>
            </a:xfrm>
            <a:custGeom>
              <a:avLst/>
              <a:gdLst/>
              <a:ahLst/>
              <a:cxnLst/>
              <a:rect l="l" t="t" r="r" b="b"/>
              <a:pathLst>
                <a:path w="5039995" h="1553210">
                  <a:moveTo>
                    <a:pt x="0" y="0"/>
                  </a:moveTo>
                  <a:lnTo>
                    <a:pt x="5039868" y="0"/>
                  </a:lnTo>
                  <a:lnTo>
                    <a:pt x="5039868" y="1552956"/>
                  </a:lnTo>
                  <a:lnTo>
                    <a:pt x="0" y="15529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2426" y="1346122"/>
            <a:ext cx="480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PHP </a:t>
            </a:r>
            <a:r>
              <a:rPr sz="2800" spc="-5" dirty="0">
                <a:latin typeface="Calibri"/>
                <a:cs typeface="Calibri"/>
              </a:rPr>
              <a:t>webservice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1a_getFruit.php: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426" y="3802648"/>
            <a:ext cx="2157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JSON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875" y="4884991"/>
            <a:ext cx="8026428" cy="24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1547</Words>
  <Application>Microsoft Office PowerPoint</Application>
  <PresentationFormat>On-screen Show (4:3)</PresentationFormat>
  <Paragraphs>151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Candara</vt:lpstr>
      <vt:lpstr>Consolas</vt:lpstr>
      <vt:lpstr>Symbol</vt:lpstr>
      <vt:lpstr>Wingdings 3</vt:lpstr>
      <vt:lpstr>Office Theme</vt:lpstr>
      <vt:lpstr>AJAX Introduction with jQuery</vt:lpstr>
      <vt:lpstr>What is AJAX?</vt:lpstr>
      <vt:lpstr>3 Purpose of ajax</vt:lpstr>
      <vt:lpstr>AJAX on facebook</vt:lpstr>
      <vt:lpstr>3 Technologies Used</vt:lpstr>
      <vt:lpstr>JSON (JavaScript Object Notation)</vt:lpstr>
      <vt:lpstr>AJAX &amp; JSON</vt:lpstr>
      <vt:lpstr>PHP: json_encode</vt:lpstr>
      <vt:lpstr>Exercise 1a</vt:lpstr>
      <vt:lpstr>Exercise 1b</vt:lpstr>
      <vt:lpstr>Exercise 1c</vt:lpstr>
      <vt:lpstr>Exercise 1c: continue</vt:lpstr>
      <vt:lpstr>Exercise 1d</vt:lpstr>
      <vt:lpstr>Exercise 1d: solution</vt:lpstr>
      <vt:lpstr>Recap mysqli functions</vt:lpstr>
      <vt:lpstr>Recap PHP Associative arrays</vt:lpstr>
      <vt:lpstr>JSON encoded data</vt:lpstr>
      <vt:lpstr>Exercise 2a</vt:lpstr>
      <vt:lpstr>Exercise 2a</vt:lpstr>
      <vt:lpstr>Exercise 2b</vt:lpstr>
      <vt:lpstr>Exercise 2b: solution</vt:lpstr>
      <vt:lpstr>Exercise 2c</vt:lpstr>
      <vt:lpstr>Exercise 2c: solution</vt:lpstr>
      <vt:lpstr>Exercise 3a</vt:lpstr>
      <vt:lpstr>Exercise 3b</vt:lpstr>
      <vt:lpstr>Exercise 3b: solution</vt:lpstr>
      <vt:lpstr>Exercise 3c</vt:lpstr>
      <vt:lpstr>Exercise 3c: solution</vt:lpstr>
      <vt:lpstr>AJAX with jQuery</vt:lpstr>
      <vt:lpstr>Exercise 4a</vt:lpstr>
      <vt:lpstr>PowerPoint Presentation</vt:lpstr>
      <vt:lpstr>Exercise 4c</vt:lpstr>
      <vt:lpstr>Exercise 4c: solution</vt:lpstr>
      <vt:lpstr> What you learnt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11</cp:revision>
  <dcterms:created xsi:type="dcterms:W3CDTF">2020-10-18T08:11:03Z</dcterms:created>
  <dcterms:modified xsi:type="dcterms:W3CDTF">2021-01-31T12:53:14Z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2019-11-29T00:00:00Z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2020-10-18T00:00:00Z</vt:filetime>
  </property>
</Properties>
</file>