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1CB1-9A60-4252-AEFC-CE18B254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E92D7-5FCF-4948-B4C3-D6A790DF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1C14-51BF-479C-A3D7-5ED2E3B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4E0E-B533-4E5F-99CD-439A3A60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CAE7-E7D0-4461-8CE0-11AB8F79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43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8A8-C2CE-444D-BB81-D1E816F8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6BF7-91F6-40AD-A6AD-8C6B1359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BAD-7E61-4ACD-B626-CB70FA7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E656-D367-4F85-A31E-EC74110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C138-6B8A-4B47-8D11-8D473CC7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7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78BCD-6BE7-4807-B0D7-B22644C7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29FF7-D316-45F6-AFA2-4EFBEA04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0F85-5C86-49DF-9E53-C01F006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64EF-C27B-49A2-A3CF-8B74098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D54-8F9F-4833-A93E-CBC662A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7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CEEC-6C42-4F30-BCB7-87024A08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56D2-2CDF-431B-877B-CFF0FC6E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D8C9-A995-4F01-8BEC-8440330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E553-D867-4AE9-8E87-F0480061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9D57-AA1A-4288-BB3F-CFE666FE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14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568F-9AF4-43ED-8B3D-0E34E62E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0C10-A39E-45D2-9061-9C23D4A6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0EA8-3DE7-4F4A-AD73-51AA4751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37C6-C9F5-4E7B-AFB4-1200F21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CA2F-171C-46A0-849F-40A0A6B6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11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E23D-A9ED-4547-BE3C-4D69478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A3F2-3CE6-454A-98FA-874365EF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AA9D-D534-45A8-840A-3461FC97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FB617-16B8-413E-BFB5-2F152960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17A0-6EAF-416E-BE6C-622625E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33A4-6829-43E3-96BD-C324CAC9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5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E45-B983-493E-A262-824FF23A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0833-E248-42E1-BD83-E20D0F2A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D04C-39A6-41F2-B31E-BD7CB1BD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0FB84-F440-4BEE-BABA-E3E1DE1E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9C1A-F1ED-41B1-81F8-6F22F71F5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2C712-B264-4F83-B95B-AE554097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D38F-1505-4FC6-9C07-AE0D9C26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B331F-746F-4275-B6F4-F0E1A0BD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1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51B4-AAC1-4F79-85C4-5D07EB36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A913F-D7E3-4DFC-B309-3CE6637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FB85-BEE2-473D-839A-AF195395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ACF9-4342-4CCC-B48B-0995CA2F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55A5-D9D2-4454-9C6F-A55CDEB6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B1B2-F924-401F-9C78-368A9E2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811B-15CE-4DEB-9C67-FE268FC9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20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BE48-2524-4DA8-8BCA-1E6C2880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BCDD-C68C-4AAA-AE47-ACA1300A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5773-88AE-41EC-B06A-7BE5498B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BC63-506E-4CAF-8CBF-5CAB9D1B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514D-D7F5-44D4-84B2-28044B4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67E7A-81F4-425E-A88A-B392CA27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51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ADC6-BDF1-4225-827B-A8A39C2A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718D8-6EA5-4D3B-BB67-285607D0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6B85-AE35-4D50-AFCA-FF3434BF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9F8-B7AF-4469-8EF1-B3392E5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5235-BEE1-4359-93DD-E7001AF4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4CFB8-8162-4427-B230-CC9E602F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04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6F48-85FD-45D3-A835-2175D39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5134-38FC-4A7B-AD72-9F322474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CCED-37FE-460B-86A2-C9F31459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E422-C135-4E6A-9733-4513E838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9BE6-3C4F-4879-945F-E23102E1D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6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loud_comput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095" y="3893311"/>
            <a:ext cx="58470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0" marR="5080" indent="-121348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C273 –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Advanced 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Applications 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Development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in</a:t>
            </a:r>
            <a:r>
              <a:rPr sz="3200" spc="50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69719"/>
            <a:ext cx="7772400" cy="2088392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39395" rIns="0" bIns="0" rtlCol="0">
            <a:spAutoFit/>
          </a:bodyPr>
          <a:lstStyle/>
          <a:p>
            <a:pPr marL="783590" marR="777875" algn="ctr">
              <a:lnSpc>
                <a:spcPts val="5470"/>
              </a:lnSpc>
              <a:spcBef>
                <a:spcPts val="1885"/>
              </a:spcBef>
            </a:pPr>
            <a:r>
              <a:rPr lang="en-SG" sz="4800" b="1" spc="-5">
                <a:latin typeface="Arial"/>
                <a:cs typeface="Arial"/>
              </a:rPr>
              <a:t>Cloud Computing Introduction</a:t>
            </a:r>
            <a:endParaRPr lang="en-SG" sz="4800">
              <a:latin typeface="Arial"/>
              <a:cs typeface="Arial"/>
            </a:endParaRPr>
          </a:p>
          <a:p>
            <a:pPr algn="ctr">
              <a:lnSpc>
                <a:spcPts val="3445"/>
              </a:lnSpc>
            </a:pPr>
            <a:r>
              <a:rPr sz="3100" b="1">
                <a:latin typeface="Arial"/>
                <a:cs typeface="Arial"/>
              </a:rPr>
              <a:t>L09 </a:t>
            </a:r>
            <a:r>
              <a:rPr sz="3100" b="1" spc="-5" dirty="0">
                <a:latin typeface="Arial"/>
                <a:cs typeface="Arial"/>
              </a:rPr>
              <a:t>–Cloud</a:t>
            </a:r>
            <a:r>
              <a:rPr sz="3100" b="1" spc="-4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Nine</a:t>
            </a:r>
            <a:endParaRPr sz="3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8494" y="284919"/>
            <a:ext cx="37649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45" dirty="0"/>
              <a:t>g</a:t>
            </a:r>
            <a:r>
              <a:rPr sz="4400" u="none" spc="-30" dirty="0"/>
              <a:t>e</a:t>
            </a:r>
            <a:r>
              <a:rPr sz="4400" u="none" spc="-5" dirty="0"/>
              <a:t>tS</a:t>
            </a:r>
            <a:r>
              <a:rPr sz="4400" u="none" spc="-60" dirty="0"/>
              <a:t>t</a:t>
            </a:r>
            <a:r>
              <a:rPr sz="4400" u="none" spc="-50" dirty="0"/>
              <a:t>a</a:t>
            </a:r>
            <a:r>
              <a:rPr sz="4400" u="none" spc="-5" dirty="0"/>
              <a:t>t</a:t>
            </a:r>
            <a:r>
              <a:rPr sz="4400" u="none" spc="-10" dirty="0"/>
              <a:t>i</a:t>
            </a:r>
            <a:r>
              <a:rPr sz="4400" u="none" spc="-55" dirty="0"/>
              <a:t>s</a:t>
            </a:r>
            <a:r>
              <a:rPr sz="4400" u="none" spc="-5" dirty="0"/>
              <a:t>t</a:t>
            </a:r>
            <a:r>
              <a:rPr sz="4400" u="none" spc="-10" dirty="0"/>
              <a:t>ic</a:t>
            </a:r>
            <a:r>
              <a:rPr sz="4400" u="none" spc="-5" dirty="0"/>
              <a:t>s</a:t>
            </a:r>
            <a:r>
              <a:rPr sz="4400" u="none" spc="-10" dirty="0"/>
              <a:t>.</a:t>
            </a:r>
            <a:r>
              <a:rPr sz="4400" u="none" dirty="0"/>
              <a:t>p</a:t>
            </a:r>
            <a:r>
              <a:rPr sz="4400" u="none" spc="-10" dirty="0"/>
              <a:t>hp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388756" y="1425702"/>
            <a:ext cx="4444858" cy="4589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0314" y="284919"/>
            <a:ext cx="51238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getCountryDetails.php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106031" y="1240536"/>
            <a:ext cx="5100202" cy="4928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4990" y="284919"/>
            <a:ext cx="49745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5" dirty="0"/>
              <a:t>showCountryObese.js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91900" y="1248869"/>
            <a:ext cx="5475114" cy="4966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9302" y="284919"/>
            <a:ext cx="55645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0" dirty="0"/>
              <a:t>showWorldPopulation.js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906865" y="1287354"/>
            <a:ext cx="2856263" cy="488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580"/>
            <a:ext cx="78867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lang="en-US" spc="-185" dirty="0"/>
              <a:t>Summary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0" y="1607312"/>
            <a:ext cx="9144000" cy="3731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5080" indent="-514350" algn="just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State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advantages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disadvantages </a:t>
            </a:r>
            <a:r>
              <a:rPr sz="3200" spc="-5" dirty="0">
                <a:latin typeface="Calibri"/>
                <a:cs typeface="Calibri"/>
              </a:rPr>
              <a:t>of the  cloud</a:t>
            </a:r>
            <a:endParaRPr sz="3200" dirty="0">
              <a:latin typeface="Calibri"/>
              <a:cs typeface="Calibri"/>
            </a:endParaRPr>
          </a:p>
          <a:p>
            <a:pPr marL="527050" indent="-514350" algn="just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State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types of cloud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solutions</a:t>
            </a:r>
            <a:endParaRPr sz="3200" dirty="0">
              <a:latin typeface="Calibri"/>
              <a:cs typeface="Calibri"/>
            </a:endParaRPr>
          </a:p>
          <a:p>
            <a:pPr marL="527050" marR="492759" indent="-514350" algn="just">
              <a:lnSpc>
                <a:spcPct val="100000"/>
              </a:lnSpc>
              <a:spcBef>
                <a:spcPts val="76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Understand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cloud </a:t>
            </a:r>
            <a:r>
              <a:rPr sz="3200" spc="-10" dirty="0">
                <a:latin typeface="Calibri"/>
                <a:cs typeface="Calibri"/>
              </a:rPr>
              <a:t>deployment  </a:t>
            </a:r>
            <a:r>
              <a:rPr sz="3200" spc="-5" dirty="0">
                <a:latin typeface="Calibri"/>
                <a:cs typeface="Calibri"/>
              </a:rPr>
              <a:t>models</a:t>
            </a:r>
            <a:endParaRPr sz="3200" dirty="0">
              <a:latin typeface="Calibri"/>
              <a:cs typeface="Calibri"/>
            </a:endParaRPr>
          </a:p>
          <a:p>
            <a:pPr marL="527050" marR="850265" indent="-514350" algn="just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Compare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cloud solutions </a:t>
            </a:r>
            <a:r>
              <a:rPr sz="3200" spc="-30" dirty="0">
                <a:latin typeface="Calibri"/>
                <a:cs typeface="Calibri"/>
              </a:rPr>
              <a:t>for  </a:t>
            </a:r>
            <a:r>
              <a:rPr sz="3200" spc="-10" dirty="0">
                <a:latin typeface="Calibri"/>
                <a:cs typeface="Calibri"/>
              </a:rPr>
              <a:t>deploying </a:t>
            </a:r>
            <a:r>
              <a:rPr sz="3200" spc="-15" dirty="0">
                <a:latin typeface="Calibri"/>
                <a:cs typeface="Calibri"/>
              </a:rPr>
              <a:t>web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754" y="284919"/>
            <a:ext cx="7987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sng" spc="-5" dirty="0"/>
              <a:t>Basic </a:t>
            </a:r>
            <a:r>
              <a:rPr sz="4400" u="sng" spc="-60" dirty="0"/>
              <a:t>Web </a:t>
            </a:r>
            <a:r>
              <a:rPr sz="4400" u="sng" spc="-15" dirty="0"/>
              <a:t>Application</a:t>
            </a:r>
            <a:r>
              <a:rPr sz="4400" u="sng" spc="135" dirty="0"/>
              <a:t> </a:t>
            </a:r>
            <a:r>
              <a:rPr sz="4400" u="sng" spc="-20" dirty="0"/>
              <a:t>Architecture</a:t>
            </a:r>
            <a:endParaRPr sz="4400" u="sng" dirty="0"/>
          </a:p>
        </p:txBody>
      </p:sp>
      <p:grpSp>
        <p:nvGrpSpPr>
          <p:cNvPr id="4" name="object 4"/>
          <p:cNvGrpSpPr/>
          <p:nvPr/>
        </p:nvGrpSpPr>
        <p:grpSpPr>
          <a:xfrm>
            <a:off x="4414901" y="1595500"/>
            <a:ext cx="2600960" cy="4582160"/>
            <a:chOff x="4414901" y="1595500"/>
            <a:chExt cx="2600960" cy="4582160"/>
          </a:xfrm>
        </p:grpSpPr>
        <p:sp>
          <p:nvSpPr>
            <p:cNvPr id="5" name="object 5"/>
            <p:cNvSpPr/>
            <p:nvPr/>
          </p:nvSpPr>
          <p:spPr>
            <a:xfrm>
              <a:off x="7010780" y="1676780"/>
              <a:ext cx="0" cy="4495800"/>
            </a:xfrm>
            <a:custGeom>
              <a:avLst/>
              <a:gdLst/>
              <a:ahLst/>
              <a:cxnLst/>
              <a:rect l="l" t="t" r="r" b="b"/>
              <a:pathLst>
                <a:path h="4495800">
                  <a:moveTo>
                    <a:pt x="0" y="0"/>
                  </a:moveTo>
                  <a:lnTo>
                    <a:pt x="0" y="4495800"/>
                  </a:lnTo>
                </a:path>
                <a:path h="4495800">
                  <a:moveTo>
                    <a:pt x="0" y="0"/>
                  </a:moveTo>
                  <a:lnTo>
                    <a:pt x="0" y="4495800"/>
                  </a:lnTo>
                </a:path>
                <a:path h="4495800">
                  <a:moveTo>
                    <a:pt x="0" y="0"/>
                  </a:moveTo>
                  <a:lnTo>
                    <a:pt x="0" y="4495800"/>
                  </a:lnTo>
                </a:path>
              </a:pathLst>
            </a:custGeom>
            <a:ln w="990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981" y="1600580"/>
              <a:ext cx="0" cy="4572000"/>
            </a:xfrm>
            <a:custGeom>
              <a:avLst/>
              <a:gdLst/>
              <a:ahLst/>
              <a:cxnLst/>
              <a:rect l="l" t="t" r="r" b="b"/>
              <a:pathLst>
                <a:path h="4572000">
                  <a:moveTo>
                    <a:pt x="0" y="0"/>
                  </a:moveTo>
                  <a:lnTo>
                    <a:pt x="0" y="4572000"/>
                  </a:lnTo>
                </a:path>
                <a:path h="4572000">
                  <a:moveTo>
                    <a:pt x="0" y="0"/>
                  </a:moveTo>
                  <a:lnTo>
                    <a:pt x="0" y="4572000"/>
                  </a:lnTo>
                </a:path>
              </a:pathLst>
            </a:custGeom>
            <a:ln w="990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2661" y="2849372"/>
            <a:ext cx="6438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entury Gothic"/>
                <a:cs typeface="Century Gothic"/>
              </a:rPr>
              <a:t>Employee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586" y="3306595"/>
            <a:ext cx="6229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entury Gothic"/>
                <a:cs typeface="Century Gothic"/>
              </a:rPr>
              <a:t>Customer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4803" y="3271901"/>
            <a:ext cx="8006715" cy="2847975"/>
            <a:chOff x="304803" y="3271901"/>
            <a:chExt cx="8006715" cy="2847975"/>
          </a:xfrm>
        </p:grpSpPr>
        <p:sp>
          <p:nvSpPr>
            <p:cNvPr id="10" name="object 10"/>
            <p:cNvSpPr/>
            <p:nvPr/>
          </p:nvSpPr>
          <p:spPr>
            <a:xfrm>
              <a:off x="304803" y="3581400"/>
              <a:ext cx="3662930" cy="2538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44181" y="3276981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2513" y="2046"/>
                  </a:lnTo>
                  <a:lnTo>
                    <a:pt x="248054" y="7945"/>
                  </a:lnTo>
                  <a:lnTo>
                    <a:pt x="188699" y="17338"/>
                  </a:lnTo>
                  <a:lnTo>
                    <a:pt x="135524" y="29868"/>
                  </a:lnTo>
                  <a:lnTo>
                    <a:pt x="89604" y="45174"/>
                  </a:lnTo>
                  <a:lnTo>
                    <a:pt x="52016" y="62899"/>
                  </a:lnTo>
                  <a:lnTo>
                    <a:pt x="6138" y="10417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23835" y="679315"/>
                  </a:lnTo>
                  <a:lnTo>
                    <a:pt x="89604" y="716825"/>
                  </a:lnTo>
                  <a:lnTo>
                    <a:pt x="135524" y="732131"/>
                  </a:lnTo>
                  <a:lnTo>
                    <a:pt x="188699" y="744661"/>
                  </a:lnTo>
                  <a:lnTo>
                    <a:pt x="248054" y="754054"/>
                  </a:lnTo>
                  <a:lnTo>
                    <a:pt x="312513" y="759953"/>
                  </a:lnTo>
                  <a:lnTo>
                    <a:pt x="381000" y="762000"/>
                  </a:lnTo>
                  <a:lnTo>
                    <a:pt x="449486" y="759953"/>
                  </a:lnTo>
                  <a:lnTo>
                    <a:pt x="513945" y="754054"/>
                  </a:lnTo>
                  <a:lnTo>
                    <a:pt x="573300" y="744661"/>
                  </a:lnTo>
                  <a:lnTo>
                    <a:pt x="626475" y="732131"/>
                  </a:lnTo>
                  <a:lnTo>
                    <a:pt x="672395" y="716825"/>
                  </a:lnTo>
                  <a:lnTo>
                    <a:pt x="709983" y="699100"/>
                  </a:lnTo>
                  <a:lnTo>
                    <a:pt x="755861" y="657828"/>
                  </a:lnTo>
                  <a:lnTo>
                    <a:pt x="762000" y="635000"/>
                  </a:lnTo>
                  <a:lnTo>
                    <a:pt x="762000" y="127000"/>
                  </a:lnTo>
                  <a:lnTo>
                    <a:pt x="738164" y="82684"/>
                  </a:lnTo>
                  <a:lnTo>
                    <a:pt x="672395" y="45174"/>
                  </a:lnTo>
                  <a:lnTo>
                    <a:pt x="626475" y="29868"/>
                  </a:lnTo>
                  <a:lnTo>
                    <a:pt x="573300" y="17338"/>
                  </a:lnTo>
                  <a:lnTo>
                    <a:pt x="513945" y="7945"/>
                  </a:lnTo>
                  <a:lnTo>
                    <a:pt x="449486" y="204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4181" y="3403981"/>
              <a:ext cx="762000" cy="127000"/>
            </a:xfrm>
            <a:custGeom>
              <a:avLst/>
              <a:gdLst/>
              <a:ahLst/>
              <a:cxnLst/>
              <a:rect l="l" t="t" r="r" b="b"/>
              <a:pathLst>
                <a:path w="762000" h="127000">
                  <a:moveTo>
                    <a:pt x="762000" y="0"/>
                  </a:moveTo>
                  <a:lnTo>
                    <a:pt x="738164" y="44315"/>
                  </a:lnTo>
                  <a:lnTo>
                    <a:pt x="672395" y="81825"/>
                  </a:lnTo>
                  <a:lnTo>
                    <a:pt x="626475" y="97131"/>
                  </a:lnTo>
                  <a:lnTo>
                    <a:pt x="573300" y="109661"/>
                  </a:lnTo>
                  <a:lnTo>
                    <a:pt x="513945" y="119054"/>
                  </a:lnTo>
                  <a:lnTo>
                    <a:pt x="449486" y="124953"/>
                  </a:lnTo>
                  <a:lnTo>
                    <a:pt x="381000" y="127000"/>
                  </a:lnTo>
                  <a:lnTo>
                    <a:pt x="312513" y="124953"/>
                  </a:lnTo>
                  <a:lnTo>
                    <a:pt x="248054" y="119054"/>
                  </a:lnTo>
                  <a:lnTo>
                    <a:pt x="188699" y="109661"/>
                  </a:lnTo>
                  <a:lnTo>
                    <a:pt x="135524" y="97131"/>
                  </a:lnTo>
                  <a:lnTo>
                    <a:pt x="89604" y="81825"/>
                  </a:lnTo>
                  <a:lnTo>
                    <a:pt x="52016" y="64100"/>
                  </a:lnTo>
                  <a:lnTo>
                    <a:pt x="6138" y="22828"/>
                  </a:lnTo>
                  <a:lnTo>
                    <a:pt x="0" y="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44181" y="3276981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127000"/>
                  </a:moveTo>
                  <a:lnTo>
                    <a:pt x="23835" y="82684"/>
                  </a:lnTo>
                  <a:lnTo>
                    <a:pt x="89604" y="45174"/>
                  </a:lnTo>
                  <a:lnTo>
                    <a:pt x="135524" y="29868"/>
                  </a:lnTo>
                  <a:lnTo>
                    <a:pt x="188699" y="17338"/>
                  </a:lnTo>
                  <a:lnTo>
                    <a:pt x="248054" y="7945"/>
                  </a:lnTo>
                  <a:lnTo>
                    <a:pt x="312513" y="2046"/>
                  </a:lnTo>
                  <a:lnTo>
                    <a:pt x="381000" y="0"/>
                  </a:lnTo>
                  <a:lnTo>
                    <a:pt x="449486" y="2046"/>
                  </a:lnTo>
                  <a:lnTo>
                    <a:pt x="513945" y="7945"/>
                  </a:lnTo>
                  <a:lnTo>
                    <a:pt x="573300" y="17338"/>
                  </a:lnTo>
                  <a:lnTo>
                    <a:pt x="626475" y="29868"/>
                  </a:lnTo>
                  <a:lnTo>
                    <a:pt x="672395" y="45174"/>
                  </a:lnTo>
                  <a:lnTo>
                    <a:pt x="709983" y="62899"/>
                  </a:lnTo>
                  <a:lnTo>
                    <a:pt x="755861" y="104171"/>
                  </a:lnTo>
                  <a:lnTo>
                    <a:pt x="762000" y="127000"/>
                  </a:lnTo>
                  <a:lnTo>
                    <a:pt x="762000" y="635000"/>
                  </a:lnTo>
                  <a:lnTo>
                    <a:pt x="738164" y="679315"/>
                  </a:lnTo>
                  <a:lnTo>
                    <a:pt x="672395" y="716825"/>
                  </a:lnTo>
                  <a:lnTo>
                    <a:pt x="626475" y="732131"/>
                  </a:lnTo>
                  <a:lnTo>
                    <a:pt x="573300" y="744661"/>
                  </a:lnTo>
                  <a:lnTo>
                    <a:pt x="513945" y="754054"/>
                  </a:lnTo>
                  <a:lnTo>
                    <a:pt x="449486" y="759953"/>
                  </a:lnTo>
                  <a:lnTo>
                    <a:pt x="381000" y="762000"/>
                  </a:lnTo>
                  <a:lnTo>
                    <a:pt x="312513" y="759953"/>
                  </a:lnTo>
                  <a:lnTo>
                    <a:pt x="248054" y="754054"/>
                  </a:lnTo>
                  <a:lnTo>
                    <a:pt x="188699" y="744661"/>
                  </a:lnTo>
                  <a:lnTo>
                    <a:pt x="135524" y="732131"/>
                  </a:lnTo>
                  <a:lnTo>
                    <a:pt x="89604" y="716825"/>
                  </a:lnTo>
                  <a:lnTo>
                    <a:pt x="52016" y="699100"/>
                  </a:lnTo>
                  <a:lnTo>
                    <a:pt x="6138" y="65782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9690" y="5470557"/>
            <a:ext cx="592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entury Gothic"/>
                <a:cs typeface="Century Gothic"/>
              </a:rPr>
              <a:t>I</a:t>
            </a:r>
            <a:r>
              <a:rPr sz="1200" dirty="0">
                <a:latin typeface="Century Gothic"/>
                <a:cs typeface="Century Gothic"/>
              </a:rPr>
              <a:t>nte</a:t>
            </a:r>
            <a:r>
              <a:rPr sz="1200" spc="-5" dirty="0">
                <a:latin typeface="Century Gothic"/>
                <a:cs typeface="Century Gothic"/>
              </a:rPr>
              <a:t>r</a:t>
            </a:r>
            <a:r>
              <a:rPr sz="1200" dirty="0">
                <a:latin typeface="Century Gothic"/>
                <a:cs typeface="Century Gothic"/>
              </a:rPr>
              <a:t>net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2187" y="4205319"/>
            <a:ext cx="237490" cy="65722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spc="-5" dirty="0">
                <a:latin typeface="Century Gothic"/>
                <a:cs typeface="Century Gothic"/>
              </a:rPr>
              <a:t>Firewall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5550" y="4169027"/>
            <a:ext cx="177165" cy="730250"/>
          </a:xfrm>
          <a:prstGeom prst="rect">
            <a:avLst/>
          </a:prstGeom>
        </p:spPr>
        <p:txBody>
          <a:bodyPr vert="vert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15" dirty="0">
                <a:latin typeface="Century Gothic"/>
                <a:cs typeface="Century Gothic"/>
              </a:rPr>
              <a:t>Web</a:t>
            </a:r>
            <a:r>
              <a:rPr sz="1000" spc="-35" dirty="0">
                <a:latin typeface="Century Gothic"/>
                <a:cs typeface="Century Gothic"/>
              </a:rPr>
              <a:t> </a:t>
            </a:r>
            <a:r>
              <a:rPr sz="1000" dirty="0">
                <a:latin typeface="Century Gothic"/>
                <a:cs typeface="Century Gothic"/>
              </a:rPr>
              <a:t>Server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7701" y="2433701"/>
            <a:ext cx="3591560" cy="3439160"/>
            <a:chOff x="3957701" y="2433701"/>
            <a:chExt cx="3591560" cy="3439160"/>
          </a:xfrm>
        </p:grpSpPr>
        <p:sp>
          <p:nvSpPr>
            <p:cNvPr id="18" name="object 18"/>
            <p:cNvSpPr/>
            <p:nvPr/>
          </p:nvSpPr>
          <p:spPr>
            <a:xfrm>
              <a:off x="5258181" y="3504056"/>
              <a:ext cx="838200" cy="1600835"/>
            </a:xfrm>
            <a:custGeom>
              <a:avLst/>
              <a:gdLst/>
              <a:ahLst/>
              <a:cxnLst/>
              <a:rect l="l" t="t" r="r" b="b"/>
              <a:pathLst>
                <a:path w="838200" h="1600835">
                  <a:moveTo>
                    <a:pt x="838200" y="0"/>
                  </a:moveTo>
                  <a:lnTo>
                    <a:pt x="0" y="0"/>
                  </a:lnTo>
                  <a:lnTo>
                    <a:pt x="0" y="322338"/>
                  </a:lnTo>
                  <a:lnTo>
                    <a:pt x="0" y="1600212"/>
                  </a:lnTo>
                  <a:lnTo>
                    <a:pt x="838200" y="1600212"/>
                  </a:lnTo>
                  <a:lnTo>
                    <a:pt x="838200" y="104761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8181" y="3504057"/>
              <a:ext cx="838200" cy="1600200"/>
            </a:xfrm>
            <a:custGeom>
              <a:avLst/>
              <a:gdLst/>
              <a:ahLst/>
              <a:cxnLst/>
              <a:rect l="l" t="t" r="r" b="b"/>
              <a:pathLst>
                <a:path w="838200" h="1600200">
                  <a:moveTo>
                    <a:pt x="0" y="0"/>
                  </a:moveTo>
                  <a:lnTo>
                    <a:pt x="838200" y="0"/>
                  </a:lnTo>
                  <a:lnTo>
                    <a:pt x="8382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  <a:path w="838200" h="1600200">
                  <a:moveTo>
                    <a:pt x="64490" y="126606"/>
                  </a:moveTo>
                  <a:lnTo>
                    <a:pt x="351028" y="126606"/>
                  </a:lnTo>
                  <a:lnTo>
                    <a:pt x="351028" y="172681"/>
                  </a:lnTo>
                  <a:lnTo>
                    <a:pt x="64490" y="172681"/>
                  </a:lnTo>
                  <a:lnTo>
                    <a:pt x="64490" y="126606"/>
                  </a:lnTo>
                  <a:close/>
                </a:path>
                <a:path w="838200" h="1600200">
                  <a:moveTo>
                    <a:pt x="0" y="322338"/>
                  </a:moveTo>
                  <a:lnTo>
                    <a:pt x="422668" y="322338"/>
                  </a:lnTo>
                  <a:lnTo>
                    <a:pt x="422668" y="1047610"/>
                  </a:lnTo>
                  <a:lnTo>
                    <a:pt x="838200" y="1047610"/>
                  </a:lnTo>
                </a:path>
                <a:path w="838200" h="1600200">
                  <a:moveTo>
                    <a:pt x="451345" y="92087"/>
                  </a:moveTo>
                  <a:lnTo>
                    <a:pt x="795197" y="92087"/>
                  </a:lnTo>
                  <a:lnTo>
                    <a:pt x="795197" y="115125"/>
                  </a:lnTo>
                  <a:lnTo>
                    <a:pt x="451345" y="115125"/>
                  </a:lnTo>
                  <a:lnTo>
                    <a:pt x="451345" y="92087"/>
                  </a:lnTo>
                  <a:close/>
                </a:path>
                <a:path w="838200" h="1600200">
                  <a:moveTo>
                    <a:pt x="451345" y="241731"/>
                  </a:moveTo>
                  <a:lnTo>
                    <a:pt x="795197" y="241731"/>
                  </a:lnTo>
                  <a:lnTo>
                    <a:pt x="795197" y="264769"/>
                  </a:lnTo>
                  <a:lnTo>
                    <a:pt x="451345" y="264769"/>
                  </a:lnTo>
                  <a:lnTo>
                    <a:pt x="451345" y="241731"/>
                  </a:lnTo>
                  <a:close/>
                </a:path>
                <a:path w="838200" h="1600200">
                  <a:moveTo>
                    <a:pt x="451345" y="448944"/>
                  </a:moveTo>
                  <a:lnTo>
                    <a:pt x="795197" y="448944"/>
                  </a:lnTo>
                  <a:lnTo>
                    <a:pt x="795197" y="471982"/>
                  </a:lnTo>
                  <a:lnTo>
                    <a:pt x="451345" y="471982"/>
                  </a:lnTo>
                  <a:lnTo>
                    <a:pt x="451345" y="448944"/>
                  </a:lnTo>
                  <a:close/>
                </a:path>
                <a:path w="838200" h="1600200">
                  <a:moveTo>
                    <a:pt x="451345" y="598665"/>
                  </a:moveTo>
                  <a:lnTo>
                    <a:pt x="788060" y="598665"/>
                  </a:lnTo>
                  <a:lnTo>
                    <a:pt x="788060" y="621626"/>
                  </a:lnTo>
                  <a:lnTo>
                    <a:pt x="451345" y="621626"/>
                  </a:lnTo>
                  <a:lnTo>
                    <a:pt x="451345" y="598665"/>
                  </a:lnTo>
                  <a:close/>
                </a:path>
                <a:path w="838200" h="1600200">
                  <a:moveTo>
                    <a:pt x="451345" y="310857"/>
                  </a:moveTo>
                  <a:lnTo>
                    <a:pt x="479983" y="310857"/>
                  </a:lnTo>
                  <a:lnTo>
                    <a:pt x="479983" y="356857"/>
                  </a:lnTo>
                  <a:lnTo>
                    <a:pt x="451345" y="356857"/>
                  </a:lnTo>
                  <a:lnTo>
                    <a:pt x="451345" y="310857"/>
                  </a:lnTo>
                  <a:close/>
                </a:path>
                <a:path w="838200" h="1600200">
                  <a:moveTo>
                    <a:pt x="558800" y="310857"/>
                  </a:moveTo>
                  <a:lnTo>
                    <a:pt x="587438" y="310857"/>
                  </a:lnTo>
                  <a:lnTo>
                    <a:pt x="587438" y="356857"/>
                  </a:lnTo>
                  <a:lnTo>
                    <a:pt x="558800" y="356857"/>
                  </a:lnTo>
                  <a:lnTo>
                    <a:pt x="558800" y="310857"/>
                  </a:lnTo>
                  <a:close/>
                </a:path>
                <a:path w="838200" h="1600200">
                  <a:moveTo>
                    <a:pt x="659117" y="310857"/>
                  </a:moveTo>
                  <a:lnTo>
                    <a:pt x="687755" y="310857"/>
                  </a:lnTo>
                  <a:lnTo>
                    <a:pt x="687755" y="356857"/>
                  </a:lnTo>
                  <a:lnTo>
                    <a:pt x="659117" y="356857"/>
                  </a:lnTo>
                  <a:lnTo>
                    <a:pt x="659117" y="310857"/>
                  </a:lnTo>
                  <a:close/>
                </a:path>
                <a:path w="838200" h="1600200">
                  <a:moveTo>
                    <a:pt x="766559" y="310857"/>
                  </a:moveTo>
                  <a:lnTo>
                    <a:pt x="795197" y="310857"/>
                  </a:lnTo>
                  <a:lnTo>
                    <a:pt x="795197" y="356857"/>
                  </a:lnTo>
                  <a:lnTo>
                    <a:pt x="766559" y="356857"/>
                  </a:lnTo>
                  <a:lnTo>
                    <a:pt x="766559" y="310857"/>
                  </a:lnTo>
                  <a:close/>
                </a:path>
                <a:path w="838200" h="1600200">
                  <a:moveTo>
                    <a:pt x="451345" y="713790"/>
                  </a:moveTo>
                  <a:lnTo>
                    <a:pt x="479983" y="713790"/>
                  </a:lnTo>
                  <a:lnTo>
                    <a:pt x="479983" y="759790"/>
                  </a:lnTo>
                  <a:lnTo>
                    <a:pt x="451345" y="759790"/>
                  </a:lnTo>
                  <a:lnTo>
                    <a:pt x="451345" y="713790"/>
                  </a:lnTo>
                  <a:close/>
                </a:path>
                <a:path w="838200" h="1600200">
                  <a:moveTo>
                    <a:pt x="558800" y="713790"/>
                  </a:moveTo>
                  <a:lnTo>
                    <a:pt x="587438" y="713790"/>
                  </a:lnTo>
                  <a:lnTo>
                    <a:pt x="587438" y="759790"/>
                  </a:lnTo>
                  <a:lnTo>
                    <a:pt x="558800" y="759790"/>
                  </a:lnTo>
                  <a:lnTo>
                    <a:pt x="558800" y="713790"/>
                  </a:lnTo>
                  <a:close/>
                </a:path>
                <a:path w="838200" h="1600200">
                  <a:moveTo>
                    <a:pt x="659117" y="713790"/>
                  </a:moveTo>
                  <a:lnTo>
                    <a:pt x="687755" y="713790"/>
                  </a:lnTo>
                  <a:lnTo>
                    <a:pt x="687755" y="759790"/>
                  </a:lnTo>
                  <a:lnTo>
                    <a:pt x="659117" y="759790"/>
                  </a:lnTo>
                  <a:lnTo>
                    <a:pt x="659117" y="713790"/>
                  </a:lnTo>
                  <a:close/>
                </a:path>
                <a:path w="838200" h="1600200">
                  <a:moveTo>
                    <a:pt x="766559" y="713790"/>
                  </a:moveTo>
                  <a:lnTo>
                    <a:pt x="795197" y="713790"/>
                  </a:lnTo>
                  <a:lnTo>
                    <a:pt x="795197" y="759790"/>
                  </a:lnTo>
                  <a:lnTo>
                    <a:pt x="766559" y="759790"/>
                  </a:lnTo>
                  <a:lnTo>
                    <a:pt x="766559" y="713790"/>
                  </a:lnTo>
                  <a:close/>
                </a:path>
                <a:path w="838200" h="1600200">
                  <a:moveTo>
                    <a:pt x="422668" y="1047610"/>
                  </a:moveTo>
                  <a:lnTo>
                    <a:pt x="422668" y="1139697"/>
                  </a:lnTo>
                  <a:lnTo>
                    <a:pt x="422668" y="1485074"/>
                  </a:lnTo>
                  <a:lnTo>
                    <a:pt x="422668" y="1600199"/>
                  </a:lnTo>
                  <a:lnTo>
                    <a:pt x="422668" y="1047610"/>
                  </a:lnTo>
                </a:path>
                <a:path w="838200" h="1600200">
                  <a:moveTo>
                    <a:pt x="422668" y="322338"/>
                  </a:moveTo>
                  <a:lnTo>
                    <a:pt x="422668" y="264769"/>
                  </a:lnTo>
                  <a:lnTo>
                    <a:pt x="422668" y="69049"/>
                  </a:lnTo>
                  <a:lnTo>
                    <a:pt x="422668" y="0"/>
                  </a:lnTo>
                  <a:lnTo>
                    <a:pt x="422668" y="322338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4781" y="2819781"/>
              <a:ext cx="0" cy="3048000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24781" y="3962781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781" y="457238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6380" y="4189857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5980" y="2438781"/>
              <a:ext cx="0" cy="3429000"/>
            </a:xfrm>
            <a:custGeom>
              <a:avLst/>
              <a:gdLst/>
              <a:ahLst/>
              <a:cxnLst/>
              <a:rect l="l" t="t" r="r" b="b"/>
              <a:pathLst>
                <a:path h="3429000">
                  <a:moveTo>
                    <a:pt x="0" y="0"/>
                  </a:moveTo>
                  <a:lnTo>
                    <a:pt x="0" y="342900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05980" y="3656457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07606" y="4220972"/>
            <a:ext cx="7073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entury Gothic"/>
                <a:cs typeface="Century Gothic"/>
              </a:rPr>
              <a:t>Data</a:t>
            </a:r>
            <a:r>
              <a:rPr sz="1000" spc="-60" dirty="0">
                <a:latin typeface="Century Gothic"/>
                <a:cs typeface="Century Gothic"/>
              </a:rPr>
              <a:t> </a:t>
            </a:r>
            <a:r>
              <a:rPr sz="1000" spc="-5" dirty="0">
                <a:latin typeface="Century Gothic"/>
                <a:cs typeface="Century Gothic"/>
              </a:rPr>
              <a:t>Logic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5909" y="3062578"/>
            <a:ext cx="11550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entury Gothic"/>
                <a:cs typeface="Century Gothic"/>
              </a:rPr>
              <a:t>Application</a:t>
            </a:r>
            <a:r>
              <a:rPr sz="1000" spc="-30" dirty="0">
                <a:latin typeface="Century Gothic"/>
                <a:cs typeface="Century Gothic"/>
              </a:rPr>
              <a:t> </a:t>
            </a:r>
            <a:r>
              <a:rPr sz="1000" spc="-5" dirty="0">
                <a:latin typeface="Century Gothic"/>
                <a:cs typeface="Century Gothic"/>
              </a:rPr>
              <a:t>Server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13553" y="5117750"/>
            <a:ext cx="8788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entury Gothic"/>
                <a:cs typeface="Century Gothic"/>
              </a:rPr>
              <a:t>Business</a:t>
            </a:r>
            <a:r>
              <a:rPr sz="1000" spc="-80" dirty="0">
                <a:latin typeface="Century Gothic"/>
                <a:cs typeface="Century Gothic"/>
              </a:rPr>
              <a:t> </a:t>
            </a:r>
            <a:r>
              <a:rPr sz="1000" spc="-5" dirty="0">
                <a:latin typeface="Century Gothic"/>
                <a:cs typeface="Century Gothic"/>
              </a:rPr>
              <a:t>Logic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2651" y="1829345"/>
            <a:ext cx="1988185" cy="2214880"/>
            <a:chOff x="252651" y="1829345"/>
            <a:chExt cx="1988185" cy="2214880"/>
          </a:xfrm>
        </p:grpSpPr>
        <p:sp>
          <p:nvSpPr>
            <p:cNvPr id="30" name="object 30"/>
            <p:cNvSpPr/>
            <p:nvPr/>
          </p:nvSpPr>
          <p:spPr>
            <a:xfrm>
              <a:off x="252651" y="1829345"/>
              <a:ext cx="888176" cy="8525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5780" y="2438781"/>
              <a:ext cx="939800" cy="1600200"/>
            </a:xfrm>
            <a:custGeom>
              <a:avLst/>
              <a:gdLst/>
              <a:ahLst/>
              <a:cxnLst/>
              <a:rect l="l" t="t" r="r" b="b"/>
              <a:pathLst>
                <a:path w="939800" h="1600200">
                  <a:moveTo>
                    <a:pt x="0" y="0"/>
                  </a:moveTo>
                  <a:lnTo>
                    <a:pt x="939546" y="160020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433109" y="2851118"/>
            <a:ext cx="10572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entury Gothic"/>
                <a:cs typeface="Century Gothic"/>
              </a:rPr>
              <a:t>Database</a:t>
            </a:r>
            <a:r>
              <a:rPr sz="1000" spc="-65" dirty="0">
                <a:latin typeface="Century Gothic"/>
                <a:cs typeface="Century Gothic"/>
              </a:rPr>
              <a:t> </a:t>
            </a:r>
            <a:r>
              <a:rPr sz="1000" dirty="0">
                <a:latin typeface="Century Gothic"/>
                <a:cs typeface="Century Gothic"/>
              </a:rPr>
              <a:t>Server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22729" y="1676780"/>
            <a:ext cx="1891030" cy="284480"/>
          </a:xfrm>
          <a:prstGeom prst="rect">
            <a:avLst/>
          </a:prstGeom>
          <a:solidFill>
            <a:srgbClr val="4F81BD"/>
          </a:solidFill>
          <a:ln w="990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200" spc="-10" dirty="0">
                <a:latin typeface="Calibri"/>
                <a:cs typeface="Calibri"/>
              </a:rPr>
              <a:t>Client/Presentation </a:t>
            </a:r>
            <a:r>
              <a:rPr sz="1200" spc="-5" dirty="0">
                <a:latin typeface="Calibri"/>
                <a:cs typeface="Calibri"/>
              </a:rPr>
              <a:t>Tier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29580" y="1676780"/>
            <a:ext cx="1054100" cy="284480"/>
          </a:xfrm>
          <a:prstGeom prst="rect">
            <a:avLst/>
          </a:prstGeom>
          <a:solidFill>
            <a:srgbClr val="4F81BD"/>
          </a:solidFill>
          <a:ln w="990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latin typeface="Calibri"/>
                <a:cs typeface="Calibri"/>
              </a:rPr>
              <a:t>Business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95006" y="1676780"/>
            <a:ext cx="1160780" cy="284480"/>
          </a:xfrm>
          <a:prstGeom prst="rect">
            <a:avLst/>
          </a:prstGeom>
          <a:solidFill>
            <a:srgbClr val="4F81BD"/>
          </a:solidFill>
          <a:ln w="990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200" spc="-10" dirty="0">
                <a:latin typeface="Calibri"/>
                <a:cs typeface="Calibri"/>
              </a:rPr>
              <a:t>Resource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Tier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4899" y="284919"/>
            <a:ext cx="59315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sng" spc="-15" dirty="0"/>
              <a:t>What </a:t>
            </a:r>
            <a:r>
              <a:rPr sz="4400" u="sng" spc="-5" dirty="0"/>
              <a:t>is cloud</a:t>
            </a:r>
            <a:r>
              <a:rPr sz="4400" u="sng" spc="10" dirty="0"/>
              <a:t> </a:t>
            </a:r>
            <a:r>
              <a:rPr sz="4400" u="sng" spc="-10" dirty="0"/>
              <a:t>computing?</a:t>
            </a:r>
            <a:endParaRPr sz="4400" u="sng" dirty="0"/>
          </a:p>
        </p:txBody>
      </p:sp>
      <p:sp>
        <p:nvSpPr>
          <p:cNvPr id="4" name="object 4"/>
          <p:cNvSpPr txBox="1"/>
          <p:nvPr/>
        </p:nvSpPr>
        <p:spPr>
          <a:xfrm>
            <a:off x="0" y="1252222"/>
            <a:ext cx="9144000" cy="44255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service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rather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product.</a:t>
            </a:r>
            <a:endParaRPr sz="2800" dirty="0">
              <a:latin typeface="Calibri"/>
              <a:cs typeface="Calibri"/>
            </a:endParaRPr>
          </a:p>
          <a:p>
            <a:pPr marL="527050" marR="5080" indent="-514350">
              <a:lnSpc>
                <a:spcPct val="100000"/>
              </a:lnSpc>
              <a:spcBef>
                <a:spcPts val="670"/>
              </a:spcBef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access cloud based </a:t>
            </a:r>
            <a:r>
              <a:rPr sz="2800" spc="-10" dirty="0">
                <a:latin typeface="Calibri"/>
                <a:cs typeface="Calibri"/>
              </a:rPr>
              <a:t>applications through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web  browser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light weight desktop</a:t>
            </a:r>
            <a:r>
              <a:rPr lang="en-US" sz="2800" spc="-10" dirty="0">
                <a:latin typeface="Calibri"/>
                <a:cs typeface="Calibri"/>
              </a:rPr>
              <a:t>/</a:t>
            </a:r>
            <a:r>
              <a:rPr sz="2800" spc="-5" dirty="0">
                <a:latin typeface="Calibri"/>
                <a:cs typeface="Calibri"/>
              </a:rPr>
              <a:t>mobile app</a:t>
            </a:r>
            <a:endParaRPr sz="2800" dirty="0">
              <a:latin typeface="Calibri"/>
              <a:cs typeface="Calibri"/>
            </a:endParaRPr>
          </a:p>
          <a:p>
            <a:pPr marL="527050" marR="523240" indent="-514350">
              <a:lnSpc>
                <a:spcPct val="100000"/>
              </a:lnSpc>
              <a:spcBef>
                <a:spcPts val="675"/>
              </a:spcBef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No need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install </a:t>
            </a:r>
            <a:r>
              <a:rPr sz="2800" spc="-10" dirty="0">
                <a:latin typeface="Calibri"/>
                <a:cs typeface="Calibri"/>
              </a:rPr>
              <a:t>software </a:t>
            </a:r>
            <a:r>
              <a:rPr sz="2800" spc="-5" dirty="0">
                <a:latin typeface="Calibri"/>
                <a:cs typeface="Calibri"/>
              </a:rPr>
              <a:t>and high </a:t>
            </a:r>
            <a:r>
              <a:rPr sz="2800" spc="-15" dirty="0">
                <a:latin typeface="Calibri"/>
                <a:cs typeface="Calibri"/>
              </a:rPr>
              <a:t>configured  </a:t>
            </a:r>
            <a:r>
              <a:rPr sz="2800" spc="-25" dirty="0">
                <a:latin typeface="Calibri"/>
                <a:cs typeface="Calibri"/>
              </a:rPr>
              <a:t>machinery.</a:t>
            </a:r>
            <a:endParaRPr sz="28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70"/>
              </a:spcBef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need is INTERNET </a:t>
            </a:r>
            <a:r>
              <a:rPr sz="2800" spc="-10" dirty="0">
                <a:latin typeface="Calibri"/>
                <a:cs typeface="Calibri"/>
              </a:rPr>
              <a:t>having good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speed.</a:t>
            </a:r>
            <a:endParaRPr sz="28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75"/>
              </a:spcBef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Service </a:t>
            </a:r>
            <a:r>
              <a:rPr sz="2800" spc="-5" dirty="0">
                <a:latin typeface="Calibri"/>
                <a:cs typeface="Calibri"/>
              </a:rPr>
              <a:t>is fully managed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provider.</a:t>
            </a:r>
            <a:endParaRPr sz="2800" dirty="0">
              <a:latin typeface="Calibri"/>
              <a:cs typeface="Calibri"/>
            </a:endParaRPr>
          </a:p>
          <a:p>
            <a:pPr marL="527050" marR="608330" indent="-514350">
              <a:lnSpc>
                <a:spcPct val="100000"/>
              </a:lnSpc>
              <a:spcBef>
                <a:spcPts val="670"/>
              </a:spcBef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simple </a:t>
            </a:r>
            <a:r>
              <a:rPr sz="2800" spc="-15" dirty="0">
                <a:latin typeface="Calibri"/>
                <a:cs typeface="Calibri"/>
              </a:rPr>
              <a:t>example </a:t>
            </a:r>
            <a:r>
              <a:rPr sz="2800" spc="-5" dirty="0">
                <a:latin typeface="Calibri"/>
                <a:cs typeface="Calibri"/>
              </a:rPr>
              <a:t>of cloud </a:t>
            </a:r>
            <a:r>
              <a:rPr sz="2800" spc="-10" dirty="0">
                <a:latin typeface="Calibri"/>
                <a:cs typeface="Calibri"/>
              </a:rPr>
              <a:t>computing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40" dirty="0">
                <a:latin typeface="Calibri"/>
                <a:cs typeface="Calibri"/>
              </a:rPr>
              <a:t>Yahoo,  </a:t>
            </a:r>
            <a:r>
              <a:rPr sz="2800" spc="-5" dirty="0">
                <a:latin typeface="Calibri"/>
                <a:cs typeface="Calibri"/>
              </a:rPr>
              <a:t>Gmail, Hotmail</a:t>
            </a:r>
            <a:r>
              <a:rPr sz="2800" spc="-35" dirty="0">
                <a:latin typeface="Calibri"/>
                <a:cs typeface="Calibri"/>
              </a:rPr>
              <a:t> etc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6232" y="284919"/>
            <a:ext cx="4910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sng" spc="-5" dirty="0"/>
              <a:t>Cloud </a:t>
            </a:r>
            <a:r>
              <a:rPr sz="4400" u="sng" spc="5" dirty="0"/>
              <a:t>Service</a:t>
            </a:r>
            <a:r>
              <a:rPr sz="4400" u="sng" spc="-50" dirty="0"/>
              <a:t> </a:t>
            </a:r>
            <a:r>
              <a:rPr sz="4400" u="sng" spc="-5" dirty="0"/>
              <a:t>Models</a:t>
            </a:r>
            <a:endParaRPr sz="4400" u="sng" dirty="0"/>
          </a:p>
        </p:txBody>
      </p:sp>
      <p:sp>
        <p:nvSpPr>
          <p:cNvPr id="4" name="object 4"/>
          <p:cNvSpPr/>
          <p:nvPr/>
        </p:nvSpPr>
        <p:spPr>
          <a:xfrm>
            <a:off x="2932176" y="1821942"/>
            <a:ext cx="6083045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405" y="1239995"/>
            <a:ext cx="421005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3 </a:t>
            </a:r>
            <a:r>
              <a:rPr sz="2800" spc="-5" dirty="0">
                <a:latin typeface="Calibri"/>
                <a:cs typeface="Calibri"/>
              </a:rPr>
              <a:t>Cloud </a:t>
            </a:r>
            <a:r>
              <a:rPr sz="2800" dirty="0">
                <a:latin typeface="Calibri"/>
                <a:cs typeface="Calibri"/>
              </a:rPr>
              <a:t>Service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D"/>
              </a:buClr>
              <a:buFont typeface="Wingdings 3"/>
              <a:buChar char=""/>
            </a:pPr>
            <a:endParaRPr sz="33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405" y="3429000"/>
            <a:ext cx="3723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Font typeface="Wingdings 3"/>
              <a:buChar char=""/>
              <a:tabLst>
                <a:tab pos="298450" algn="l"/>
              </a:tabLst>
            </a:pPr>
            <a:r>
              <a:rPr sz="2400" spc="-10" dirty="0">
                <a:latin typeface="Calibri"/>
                <a:cs typeface="Calibri"/>
              </a:rPr>
              <a:t>Platform </a:t>
            </a:r>
            <a:r>
              <a:rPr sz="2400" dirty="0">
                <a:latin typeface="Calibri"/>
                <a:cs typeface="Calibri"/>
              </a:rPr>
              <a:t>as a Service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(PaaS)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405" y="4619211"/>
            <a:ext cx="4283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Font typeface="Wingdings 3"/>
              <a:buChar char=""/>
              <a:tabLst>
                <a:tab pos="298450" algn="l"/>
              </a:tabLst>
            </a:pPr>
            <a:r>
              <a:rPr sz="2400" spc="-15" dirty="0">
                <a:latin typeface="Calibri"/>
                <a:cs typeface="Calibri"/>
              </a:rPr>
              <a:t>Infrastructure </a:t>
            </a:r>
            <a:r>
              <a:rPr sz="2400" dirty="0">
                <a:latin typeface="Calibri"/>
                <a:cs typeface="Calibri"/>
              </a:rPr>
              <a:t>as a Service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(IaaS)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9EACD-EE53-4B76-B843-52078CF0D2E1}"/>
              </a:ext>
            </a:extLst>
          </p:cNvPr>
          <p:cNvSpPr/>
          <p:nvPr/>
        </p:nvSpPr>
        <p:spPr>
          <a:xfrm>
            <a:off x="-82062" y="2261419"/>
            <a:ext cx="4396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0" lvl="1" indent="-285750">
              <a:lnSpc>
                <a:spcPct val="100000"/>
              </a:lnSpc>
              <a:buClr>
                <a:srgbClr val="C0504D"/>
              </a:buClr>
              <a:buFont typeface="Wingdings 3"/>
              <a:buChar char=""/>
              <a:tabLst>
                <a:tab pos="755650" algn="l"/>
              </a:tabLst>
            </a:pPr>
            <a:r>
              <a:rPr lang="en-GB" sz="2400" spc="-10" dirty="0">
                <a:cs typeface="Calibri"/>
              </a:rPr>
              <a:t>Software </a:t>
            </a:r>
            <a:r>
              <a:rPr lang="en-GB" sz="2400" dirty="0">
                <a:cs typeface="Calibri"/>
              </a:rPr>
              <a:t>as a Service</a:t>
            </a:r>
            <a:r>
              <a:rPr lang="en-GB" sz="2400" spc="-75" dirty="0">
                <a:cs typeface="Calibri"/>
              </a:rPr>
              <a:t> </a:t>
            </a:r>
            <a:r>
              <a:rPr lang="en-GB" sz="2400" spc="-5" dirty="0">
                <a:cs typeface="Calibri"/>
              </a:rPr>
              <a:t>(SaaS)</a:t>
            </a:r>
            <a:endParaRPr lang="en-GB" sz="24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89888" y="1351026"/>
            <a:ext cx="6476999" cy="4440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8432" y="407923"/>
            <a:ext cx="8112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spc="-25" dirty="0"/>
              <a:t>Packaged </a:t>
            </a:r>
            <a:r>
              <a:rPr sz="3600" u="sng" spc="-15" dirty="0"/>
              <a:t>Software </a:t>
            </a:r>
            <a:r>
              <a:rPr sz="3600" u="sng" spc="-10" dirty="0"/>
              <a:t>vs </a:t>
            </a:r>
            <a:r>
              <a:rPr sz="3600" u="sng" spc="-5" dirty="0"/>
              <a:t>Cloud </a:t>
            </a:r>
            <a:r>
              <a:rPr sz="3600" u="sng" dirty="0"/>
              <a:t>Service</a:t>
            </a:r>
            <a:r>
              <a:rPr sz="3600" u="sng" spc="10" dirty="0"/>
              <a:t> </a:t>
            </a:r>
            <a:r>
              <a:rPr sz="3600" u="sng" spc="-5" dirty="0"/>
              <a:t>Models</a:t>
            </a:r>
            <a:endParaRPr sz="36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1254" y="284919"/>
            <a:ext cx="53200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5" dirty="0"/>
              <a:t>3 Cloud </a:t>
            </a:r>
            <a:r>
              <a:rPr sz="4400" u="none" spc="5" dirty="0"/>
              <a:t>Service</a:t>
            </a:r>
            <a:r>
              <a:rPr sz="4400" u="none" spc="-40" dirty="0"/>
              <a:t> </a:t>
            </a:r>
            <a:r>
              <a:rPr sz="4400" u="none" spc="-5" dirty="0"/>
              <a:t>Models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22504" y="2233422"/>
            <a:ext cx="8769350" cy="3763010"/>
            <a:chOff x="222504" y="2233422"/>
            <a:chExt cx="8769350" cy="3763010"/>
          </a:xfrm>
        </p:grpSpPr>
        <p:sp>
          <p:nvSpPr>
            <p:cNvPr id="5" name="object 5"/>
            <p:cNvSpPr/>
            <p:nvPr/>
          </p:nvSpPr>
          <p:spPr>
            <a:xfrm>
              <a:off x="3211067" y="3657600"/>
              <a:ext cx="5780531" cy="23385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504" y="2233422"/>
              <a:ext cx="3020555" cy="3762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0405" y="1239995"/>
            <a:ext cx="5916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Examples </a:t>
            </a:r>
            <a:r>
              <a:rPr sz="2800" spc="-5" dirty="0">
                <a:latin typeface="Calibri"/>
                <a:cs typeface="Calibri"/>
              </a:rPr>
              <a:t>of each Cloud </a:t>
            </a:r>
            <a:r>
              <a:rPr sz="2800" dirty="0">
                <a:latin typeface="Calibri"/>
                <a:cs typeface="Calibri"/>
              </a:rPr>
              <a:t>Service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9847"/>
            <a:ext cx="9143999" cy="5142230"/>
            <a:chOff x="0" y="1088897"/>
            <a:chExt cx="9143999" cy="5122925"/>
          </a:xfrm>
        </p:grpSpPr>
        <p:sp>
          <p:nvSpPr>
            <p:cNvPr id="3" name="object 3"/>
            <p:cNvSpPr/>
            <p:nvPr/>
          </p:nvSpPr>
          <p:spPr>
            <a:xfrm>
              <a:off x="457200" y="1088897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95B3D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19094" y="1090421"/>
              <a:ext cx="5724905" cy="3505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06480"/>
              <a:ext cx="4038599" cy="17053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37080" y="284919"/>
            <a:ext cx="6066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5" dirty="0"/>
              <a:t>Cloud </a:t>
            </a:r>
            <a:r>
              <a:rPr sz="4400" u="none" spc="-10" dirty="0"/>
              <a:t>Deployment</a:t>
            </a:r>
            <a:r>
              <a:rPr sz="4400" u="none" spc="-45" dirty="0"/>
              <a:t> </a:t>
            </a:r>
            <a:r>
              <a:rPr sz="4400" u="none" spc="-5" dirty="0"/>
              <a:t>Models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294761" y="5697359"/>
            <a:ext cx="4385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http://en.wikipedia.org/wiki/Cloud_computing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1151387"/>
            <a:ext cx="3600165" cy="18605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buClr>
                <a:srgbClr val="4F81BD"/>
              </a:buClr>
              <a:tabLst>
                <a:tab pos="354965" algn="l"/>
                <a:tab pos="355600" algn="l"/>
              </a:tabLst>
            </a:pPr>
            <a:r>
              <a:rPr lang="en-US" sz="2800" b="1" u="sng" spc="-10" dirty="0">
                <a:latin typeface="Calibri"/>
                <a:cs typeface="Calibri"/>
              </a:rPr>
              <a:t>3 </a:t>
            </a:r>
            <a:r>
              <a:rPr sz="2800" b="1" u="sng" spc="-10" dirty="0">
                <a:latin typeface="Calibri"/>
                <a:cs typeface="Calibri"/>
              </a:rPr>
              <a:t>Deployment</a:t>
            </a:r>
            <a:r>
              <a:rPr sz="2800" b="1" u="sng" spc="-50" dirty="0">
                <a:latin typeface="Calibri"/>
                <a:cs typeface="Calibri"/>
              </a:rPr>
              <a:t> </a:t>
            </a:r>
            <a:r>
              <a:rPr sz="2800" b="1" u="sng" spc="-5" dirty="0">
                <a:latin typeface="Calibri"/>
                <a:cs typeface="Calibri"/>
              </a:rPr>
              <a:t>Model</a:t>
            </a:r>
            <a:r>
              <a:rPr lang="en-US" sz="2800" b="1" u="sng" spc="-5" dirty="0">
                <a:latin typeface="Calibri"/>
                <a:cs typeface="Calibri"/>
              </a:rPr>
              <a:t>s:</a:t>
            </a:r>
            <a:endParaRPr sz="2800" b="1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595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Cloud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Cloud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Hybrid Cloud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09595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u="sng" spc="130" dirty="0"/>
              <a:t>4 </a:t>
            </a:r>
            <a:r>
              <a:rPr lang="en-US" u="sng" spc="-20" dirty="0"/>
              <a:t>Merits</a:t>
            </a:r>
            <a:r>
              <a:rPr u="sng" spc="-20" dirty="0"/>
              <a:t> </a:t>
            </a:r>
            <a:r>
              <a:rPr u="sng" dirty="0"/>
              <a:t>of Public </a:t>
            </a:r>
            <a:r>
              <a:rPr u="sng" spc="-5" dirty="0"/>
              <a:t>Cloud</a:t>
            </a:r>
            <a:r>
              <a:rPr u="sng" spc="-75" dirty="0"/>
              <a:t> </a:t>
            </a:r>
            <a:r>
              <a:rPr u="sng" spc="-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344259"/>
            <a:ext cx="9144000" cy="4359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128270" indent="-457200" algn="just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000" spc="-30" dirty="0">
                <a:latin typeface="Calibri"/>
                <a:cs typeface="Calibri"/>
              </a:rPr>
              <a:t>Pay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usage </a:t>
            </a:r>
            <a:r>
              <a:rPr sz="2000" spc="-5" dirty="0">
                <a:latin typeface="Calibri"/>
                <a:cs typeface="Calibri"/>
              </a:rPr>
              <a:t>basis: </a:t>
            </a:r>
            <a:r>
              <a:rPr sz="2000" spc="-30" dirty="0">
                <a:latin typeface="Calibri"/>
                <a:cs typeface="Calibri"/>
              </a:rPr>
              <a:t>Pay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Use only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resource you </a:t>
            </a:r>
            <a:r>
              <a:rPr sz="2000" spc="-5" dirty="0">
                <a:latin typeface="Calibri"/>
                <a:cs typeface="Calibri"/>
              </a:rPr>
              <a:t>use and </a:t>
            </a:r>
            <a:r>
              <a:rPr sz="2000" spc="-15" dirty="0">
                <a:latin typeface="Calibri"/>
                <a:cs typeface="Calibri"/>
              </a:rPr>
              <a:t>for 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duration you </a:t>
            </a:r>
            <a:r>
              <a:rPr sz="2000" spc="-5" dirty="0">
                <a:latin typeface="Calibri"/>
                <a:cs typeface="Calibri"/>
              </a:rPr>
              <a:t>use. </a:t>
            </a:r>
            <a:r>
              <a:rPr sz="2000" dirty="0">
                <a:latin typeface="Calibri"/>
                <a:cs typeface="Calibri"/>
              </a:rPr>
              <a:t>E.g.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spc="-5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will </a:t>
            </a:r>
            <a:r>
              <a:rPr sz="2000" spc="-15" dirty="0">
                <a:latin typeface="Calibri"/>
                <a:cs typeface="Calibri"/>
              </a:rPr>
              <a:t>pay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the time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used a  </a:t>
            </a:r>
            <a:r>
              <a:rPr sz="2000" spc="-10" dirty="0">
                <a:latin typeface="Calibri"/>
                <a:cs typeface="Calibri"/>
              </a:rPr>
              <a:t>compute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instance(server).</a:t>
            </a:r>
            <a:endParaRPr sz="2000" dirty="0">
              <a:latin typeface="Calibri"/>
              <a:cs typeface="Calibri"/>
            </a:endParaRPr>
          </a:p>
          <a:p>
            <a:pPr marL="514350" indent="-514350" algn="just">
              <a:lnSpc>
                <a:spcPct val="100000"/>
              </a:lnSpc>
              <a:spcBef>
                <a:spcPts val="5"/>
              </a:spcBef>
              <a:buClr>
                <a:srgbClr val="4F81BD"/>
              </a:buClr>
              <a:buFont typeface="+mj-lt"/>
              <a:buAutoNum type="arabicPeriod"/>
            </a:pPr>
            <a:endParaRPr sz="2750" dirty="0">
              <a:latin typeface="Calibri"/>
              <a:cs typeface="Calibri"/>
            </a:endParaRPr>
          </a:p>
          <a:p>
            <a:pPr marL="469265" marR="26670" indent="-457200" algn="just">
              <a:lnSpc>
                <a:spcPct val="100000"/>
              </a:lnSpc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Scalability: </a:t>
            </a:r>
            <a:r>
              <a:rPr sz="2000" spc="-15" dirty="0">
                <a:latin typeface="Calibri"/>
                <a:cs typeface="Calibri"/>
              </a:rPr>
              <a:t>Instant </a:t>
            </a:r>
            <a:r>
              <a:rPr sz="2000" spc="-10" dirty="0">
                <a:latin typeface="Calibri"/>
                <a:cs typeface="Calibri"/>
              </a:rPr>
              <a:t>provision </a:t>
            </a:r>
            <a:r>
              <a:rPr sz="2000" spc="-5" dirty="0">
                <a:latin typeface="Calibri"/>
                <a:cs typeface="Calibri"/>
              </a:rPr>
              <a:t>of additional </a:t>
            </a:r>
            <a:r>
              <a:rPr sz="2000" spc="-10" dirty="0">
                <a:latin typeface="Calibri"/>
                <a:cs typeface="Calibri"/>
              </a:rPr>
              <a:t>resources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required.  </a:t>
            </a:r>
            <a:r>
              <a:rPr sz="2000" spc="-5" dirty="0">
                <a:latin typeface="Calibri"/>
                <a:cs typeface="Calibri"/>
              </a:rPr>
              <a:t>Elasticity </a:t>
            </a:r>
            <a:r>
              <a:rPr sz="2000" spc="-10" dirty="0">
                <a:latin typeface="Calibri"/>
                <a:cs typeface="Calibri"/>
              </a:rPr>
              <a:t>provision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release resources </a:t>
            </a:r>
            <a:r>
              <a:rPr sz="2000" spc="-5" dirty="0">
                <a:latin typeface="Calibri"/>
                <a:cs typeface="Calibri"/>
              </a:rPr>
              <a:t>as per </a:t>
            </a:r>
            <a:r>
              <a:rPr sz="2000" spc="-10" dirty="0">
                <a:latin typeface="Calibri"/>
                <a:cs typeface="Calibri"/>
              </a:rPr>
              <a:t>requirement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spc="-10" dirty="0">
                <a:latin typeface="Calibri"/>
                <a:cs typeface="Calibri"/>
              </a:rPr>
              <a:t>results  </a:t>
            </a:r>
            <a:r>
              <a:rPr sz="2000" spc="-5" dirty="0">
                <a:latin typeface="Calibri"/>
                <a:cs typeface="Calibri"/>
              </a:rPr>
              <a:t>in reduced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costs.</a:t>
            </a:r>
            <a:endParaRPr sz="2000" dirty="0">
              <a:latin typeface="Calibri"/>
              <a:cs typeface="Calibri"/>
            </a:endParaRPr>
          </a:p>
          <a:p>
            <a:pPr marL="514350" indent="-514350" algn="just">
              <a:lnSpc>
                <a:spcPct val="100000"/>
              </a:lnSpc>
              <a:buClr>
                <a:srgbClr val="4F81BD"/>
              </a:buClr>
              <a:buFont typeface="+mj-lt"/>
              <a:buAutoNum type="arabicPeriod"/>
            </a:pPr>
            <a:endParaRPr sz="2750" dirty="0">
              <a:latin typeface="Calibri"/>
              <a:cs typeface="Calibri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5"/>
              </a:spcBef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Availability: resilient </a:t>
            </a:r>
            <a:r>
              <a:rPr sz="2000" spc="-20" dirty="0">
                <a:latin typeface="Calibri"/>
                <a:cs typeface="Calibri"/>
              </a:rPr>
              <a:t>systems </a:t>
            </a:r>
            <a:r>
              <a:rPr sz="2000" spc="-10" dirty="0">
                <a:latin typeface="Calibri"/>
                <a:cs typeface="Calibri"/>
              </a:rPr>
              <a:t>compared </a:t>
            </a:r>
            <a:r>
              <a:rPr sz="2000" spc="-5" dirty="0">
                <a:latin typeface="Calibri"/>
                <a:cs typeface="Calibri"/>
              </a:rPr>
              <a:t>a typical self managed setup. </a:t>
            </a:r>
            <a:r>
              <a:rPr sz="2000" spc="-55" dirty="0">
                <a:latin typeface="Calibri"/>
                <a:cs typeface="Calibri"/>
              </a:rPr>
              <a:t>You 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able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focus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your </a:t>
            </a:r>
            <a:r>
              <a:rPr sz="2000" spc="-15" dirty="0">
                <a:latin typeface="Calibri"/>
                <a:cs typeface="Calibri"/>
              </a:rPr>
              <a:t>core </a:t>
            </a:r>
            <a:r>
              <a:rPr sz="2000" spc="-5" dirty="0">
                <a:latin typeface="Calibri"/>
                <a:cs typeface="Calibri"/>
              </a:rPr>
              <a:t>business </a:t>
            </a:r>
            <a:r>
              <a:rPr sz="2000" spc="-10" dirty="0">
                <a:latin typeface="Calibri"/>
                <a:cs typeface="Calibri"/>
              </a:rPr>
              <a:t>instead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wasting your  maintenance </a:t>
            </a:r>
            <a:r>
              <a:rPr sz="2000" spc="-5" dirty="0">
                <a:latin typeface="Calibri"/>
                <a:cs typeface="Calibri"/>
              </a:rPr>
              <a:t>time and </a:t>
            </a:r>
            <a:r>
              <a:rPr sz="2000" spc="-10" dirty="0">
                <a:latin typeface="Calibri"/>
                <a:cs typeface="Calibri"/>
              </a:rPr>
              <a:t>energies </a:t>
            </a:r>
            <a:r>
              <a:rPr sz="2000" spc="-5" dirty="0">
                <a:latin typeface="Calibri"/>
                <a:cs typeface="Calibri"/>
              </a:rPr>
              <a:t>in running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IT.</a:t>
            </a:r>
            <a:endParaRPr sz="2000" dirty="0">
              <a:latin typeface="Calibri"/>
              <a:cs typeface="Calibri"/>
            </a:endParaRPr>
          </a:p>
          <a:p>
            <a:pPr marL="514350" indent="-514350" algn="just">
              <a:lnSpc>
                <a:spcPct val="100000"/>
              </a:lnSpc>
              <a:buClr>
                <a:srgbClr val="4F81BD"/>
              </a:buClr>
              <a:buFont typeface="+mj-lt"/>
              <a:buAutoNum type="arabicPeriod"/>
            </a:pPr>
            <a:endParaRPr sz="2750" dirty="0">
              <a:latin typeface="Calibri"/>
              <a:cs typeface="Calibri"/>
            </a:endParaRPr>
          </a:p>
          <a:p>
            <a:pPr marL="469265" marR="78105" indent="-457200" algn="just">
              <a:lnSpc>
                <a:spcPct val="100000"/>
              </a:lnSpc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Low Start-up/Initial </a:t>
            </a:r>
            <a:r>
              <a:rPr sz="2000" spc="-15" dirty="0">
                <a:latin typeface="Calibri"/>
                <a:cs typeface="Calibri"/>
              </a:rPr>
              <a:t>cost. </a:t>
            </a:r>
            <a:r>
              <a:rPr sz="2000" spc="-55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burdened </a:t>
            </a:r>
            <a:r>
              <a:rPr sz="2000" spc="-5" dirty="0">
                <a:latin typeface="Calibri"/>
                <a:cs typeface="Calibri"/>
              </a:rPr>
              <a:t>with making </a:t>
            </a:r>
            <a:r>
              <a:rPr sz="2000" spc="-15" dirty="0">
                <a:latin typeface="Calibri"/>
                <a:cs typeface="Calibri"/>
              </a:rPr>
              <a:t>large </a:t>
            </a:r>
            <a:r>
              <a:rPr sz="2000" spc="-10" dirty="0">
                <a:latin typeface="Calibri"/>
                <a:cs typeface="Calibri"/>
              </a:rPr>
              <a:t>capital 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investments.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914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20675" algn="l"/>
                <a:tab pos="8241665" algn="l"/>
              </a:tabLst>
            </a:pPr>
            <a:r>
              <a:rPr lang="en-US" sz="3600" u="sng" dirty="0"/>
              <a:t>4 </a:t>
            </a:r>
            <a:r>
              <a:rPr sz="3600" u="sng" spc="-20" dirty="0"/>
              <a:t>D</a:t>
            </a:r>
            <a:r>
              <a:rPr lang="en-US" sz="3600" u="sng" spc="-20" dirty="0"/>
              <a:t>rawbacks</a:t>
            </a:r>
            <a:r>
              <a:rPr sz="3600" u="sng" spc="-20" dirty="0"/>
              <a:t> </a:t>
            </a:r>
            <a:r>
              <a:rPr sz="3600" u="sng" spc="-5" dirty="0"/>
              <a:t>of </a:t>
            </a:r>
            <a:r>
              <a:rPr sz="3600" u="sng" dirty="0"/>
              <a:t>Public </a:t>
            </a:r>
            <a:r>
              <a:rPr sz="3600" u="sng" spc="-5" dirty="0"/>
              <a:t>Cloud</a:t>
            </a:r>
            <a:r>
              <a:rPr sz="3600" u="sng" spc="5" dirty="0"/>
              <a:t> </a:t>
            </a:r>
            <a:r>
              <a:rPr sz="3600" u="sng" spc="-5" dirty="0"/>
              <a:t>Computin</a:t>
            </a:r>
            <a:r>
              <a:rPr lang="en-US" sz="3600" u="sng" spc="-5" dirty="0"/>
              <a:t>g</a:t>
            </a:r>
            <a:endParaRPr sz="36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0" y="1413110"/>
            <a:ext cx="9144000" cy="438581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69265" marR="246379" indent="-457200" algn="just">
              <a:lnSpc>
                <a:spcPts val="2050"/>
              </a:lnSpc>
              <a:spcBef>
                <a:spcPts val="360"/>
              </a:spcBef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Control: </a:t>
            </a:r>
            <a:r>
              <a:rPr sz="1900" spc="-5" dirty="0">
                <a:latin typeface="Calibri"/>
                <a:cs typeface="Calibri"/>
              </a:rPr>
              <a:t>Companies </a:t>
            </a:r>
            <a:r>
              <a:rPr sz="1900" spc="-15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reduced </a:t>
            </a:r>
            <a:r>
              <a:rPr sz="1900" spc="-15" dirty="0">
                <a:latin typeface="Calibri"/>
                <a:cs typeface="Calibri"/>
              </a:rPr>
              <a:t>control </a:t>
            </a:r>
            <a:r>
              <a:rPr sz="1900" spc="-5" dirty="0">
                <a:latin typeface="Calibri"/>
                <a:cs typeface="Calibri"/>
              </a:rPr>
              <a:t>of their </a:t>
            </a:r>
            <a:r>
              <a:rPr sz="1900" dirty="0">
                <a:latin typeface="Calibri"/>
                <a:cs typeface="Calibri"/>
              </a:rPr>
              <a:t>IT </a:t>
            </a:r>
            <a:r>
              <a:rPr sz="1900" spc="-20" dirty="0">
                <a:latin typeface="Calibri"/>
                <a:cs typeface="Calibri"/>
              </a:rPr>
              <a:t>systems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are completely  </a:t>
            </a:r>
            <a:r>
              <a:rPr sz="1900" spc="-5" dirty="0">
                <a:latin typeface="Calibri"/>
                <a:cs typeface="Calibri"/>
              </a:rPr>
              <a:t>dependent on the cloud </a:t>
            </a:r>
            <a:r>
              <a:rPr sz="1900" dirty="0">
                <a:latin typeface="Calibri"/>
                <a:cs typeface="Calibri"/>
              </a:rPr>
              <a:t>service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providers.</a:t>
            </a:r>
            <a:endParaRPr sz="1900" dirty="0">
              <a:latin typeface="Calibri"/>
              <a:cs typeface="Calibri"/>
            </a:endParaRPr>
          </a:p>
          <a:p>
            <a:pPr marL="457200" indent="-457200" algn="just">
              <a:lnSpc>
                <a:spcPct val="100000"/>
              </a:lnSpc>
              <a:spcBef>
                <a:spcPts val="40"/>
              </a:spcBef>
              <a:buClr>
                <a:srgbClr val="4F81BD"/>
              </a:buClr>
              <a:buFont typeface="+mj-lt"/>
              <a:buAutoNum type="arabicPeriod"/>
            </a:pPr>
            <a:endParaRPr sz="2400" dirty="0">
              <a:latin typeface="Calibri"/>
              <a:cs typeface="Calibri"/>
            </a:endParaRPr>
          </a:p>
          <a:p>
            <a:pPr marL="469265" marR="5080" indent="-457200" algn="just">
              <a:lnSpc>
                <a:spcPts val="2050"/>
              </a:lnSpc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latin typeface="Calibri"/>
                <a:cs typeface="Calibri"/>
              </a:rPr>
              <a:t>Risks of security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data confidentiality. </a:t>
            </a:r>
            <a:r>
              <a:rPr sz="1900" spc="-5" dirty="0">
                <a:latin typeface="Calibri"/>
                <a:cs typeface="Calibri"/>
              </a:rPr>
              <a:t>Companies </a:t>
            </a:r>
            <a:r>
              <a:rPr sz="1900" spc="-10" dirty="0">
                <a:latin typeface="Calibri"/>
                <a:cs typeface="Calibri"/>
              </a:rPr>
              <a:t>might </a:t>
            </a:r>
            <a:r>
              <a:rPr sz="1900" spc="-5" dirty="0">
                <a:latin typeface="Calibri"/>
                <a:cs typeface="Calibri"/>
              </a:rPr>
              <a:t>not </a:t>
            </a:r>
            <a:r>
              <a:rPr sz="1900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comfortable  </a:t>
            </a:r>
            <a:r>
              <a:rPr sz="1900" dirty="0">
                <a:latin typeface="Calibri"/>
                <a:cs typeface="Calibri"/>
              </a:rPr>
              <a:t>handing </a:t>
            </a:r>
            <a:r>
              <a:rPr sz="1900" spc="-10" dirty="0">
                <a:latin typeface="Calibri"/>
                <a:cs typeface="Calibri"/>
              </a:rPr>
              <a:t>over </a:t>
            </a:r>
            <a:r>
              <a:rPr sz="1900" spc="-5" dirty="0">
                <a:latin typeface="Calibri"/>
                <a:cs typeface="Calibri"/>
              </a:rPr>
              <a:t>their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to </a:t>
            </a:r>
            <a:r>
              <a:rPr sz="1900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third </a:t>
            </a:r>
            <a:r>
              <a:rPr sz="1900" spc="-25" dirty="0">
                <a:latin typeface="Calibri"/>
                <a:cs typeface="Calibri"/>
              </a:rPr>
              <a:t>party. </a:t>
            </a:r>
            <a:r>
              <a:rPr sz="1900" dirty="0">
                <a:latin typeface="Calibri"/>
                <a:cs typeface="Calibri"/>
              </a:rPr>
              <a:t>It is usually a big </a:t>
            </a:r>
            <a:r>
              <a:rPr sz="1900" spc="-5" dirty="0">
                <a:latin typeface="Calibri"/>
                <a:cs typeface="Calibri"/>
              </a:rPr>
              <a:t>concern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companies </a:t>
            </a:r>
            <a:r>
              <a:rPr sz="1900" spc="-10" dirty="0">
                <a:latin typeface="Calibri"/>
                <a:cs typeface="Calibri"/>
              </a:rPr>
              <a:t>to  </a:t>
            </a:r>
            <a:r>
              <a:rPr sz="1900" spc="-15" dirty="0">
                <a:latin typeface="Calibri"/>
                <a:cs typeface="Calibri"/>
              </a:rPr>
              <a:t>store </a:t>
            </a:r>
            <a:r>
              <a:rPr sz="1900" spc="-5" dirty="0">
                <a:latin typeface="Calibri"/>
                <a:cs typeface="Calibri"/>
              </a:rPr>
              <a:t>sensitive </a:t>
            </a:r>
            <a:r>
              <a:rPr sz="1900" spc="-10" dirty="0">
                <a:latin typeface="Calibri"/>
                <a:cs typeface="Calibri"/>
              </a:rPr>
              <a:t>information </a:t>
            </a:r>
            <a:r>
              <a:rPr sz="1900" spc="-5" dirty="0">
                <a:latin typeface="Calibri"/>
                <a:cs typeface="Calibri"/>
              </a:rPr>
              <a:t>on cloud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servers.</a:t>
            </a:r>
            <a:endParaRPr sz="1900" dirty="0">
              <a:latin typeface="Calibri"/>
              <a:cs typeface="Calibri"/>
            </a:endParaRPr>
          </a:p>
          <a:p>
            <a:pPr marL="457200" indent="-457200" algn="just">
              <a:lnSpc>
                <a:spcPct val="100000"/>
              </a:lnSpc>
              <a:spcBef>
                <a:spcPts val="40"/>
              </a:spcBef>
              <a:buClr>
                <a:srgbClr val="4F81BD"/>
              </a:buClr>
              <a:buFont typeface="+mj-lt"/>
              <a:buAutoNum type="arabicPeriod"/>
            </a:pPr>
            <a:endParaRPr sz="2400" dirty="0">
              <a:latin typeface="Calibri"/>
              <a:cs typeface="Calibri"/>
            </a:endParaRPr>
          </a:p>
          <a:p>
            <a:pPr marL="469265" marR="141605" indent="-457200" algn="just">
              <a:lnSpc>
                <a:spcPts val="2050"/>
              </a:lnSpc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900" spc="-15" dirty="0">
                <a:latin typeface="Calibri"/>
                <a:cs typeface="Calibri"/>
              </a:rPr>
              <a:t>Data: </a:t>
            </a:r>
            <a:r>
              <a:rPr sz="1900" spc="-5" dirty="0">
                <a:latin typeface="Calibri"/>
                <a:cs typeface="Calibri"/>
              </a:rPr>
              <a:t>Since the </a:t>
            </a:r>
            <a:r>
              <a:rPr sz="1900" spc="-10" dirty="0">
                <a:latin typeface="Calibri"/>
                <a:cs typeface="Calibri"/>
              </a:rPr>
              <a:t>resources are </a:t>
            </a:r>
            <a:r>
              <a:rPr sz="1900" spc="-5" dirty="0">
                <a:latin typeface="Calibri"/>
                <a:cs typeface="Calibri"/>
              </a:rPr>
              <a:t>shared among </a:t>
            </a:r>
            <a:r>
              <a:rPr sz="1900" spc="-15" dirty="0">
                <a:latin typeface="Calibri"/>
                <a:cs typeface="Calibri"/>
              </a:rPr>
              <a:t>different </a:t>
            </a:r>
            <a:r>
              <a:rPr sz="1900" spc="-5" dirty="0">
                <a:latin typeface="Calibri"/>
                <a:cs typeface="Calibri"/>
              </a:rPr>
              <a:t>entities </a:t>
            </a:r>
            <a:r>
              <a:rPr sz="1900" dirty="0">
                <a:latin typeface="Calibri"/>
                <a:cs typeface="Calibri"/>
              </a:rPr>
              <a:t>in a public </a:t>
            </a:r>
            <a:r>
              <a:rPr sz="1900" spc="-5" dirty="0">
                <a:latin typeface="Calibri"/>
                <a:cs typeface="Calibri"/>
              </a:rPr>
              <a:t>cloud </a:t>
            </a:r>
            <a:r>
              <a:rPr sz="1900" dirty="0">
                <a:latin typeface="Calibri"/>
                <a:cs typeface="Calibri"/>
              </a:rPr>
              <a:t>,  </a:t>
            </a:r>
            <a:r>
              <a:rPr sz="1900" spc="-10" dirty="0">
                <a:latin typeface="Calibri"/>
                <a:cs typeface="Calibri"/>
              </a:rPr>
              <a:t>there are </a:t>
            </a:r>
            <a:r>
              <a:rPr sz="1900" dirty="0">
                <a:latin typeface="Calibri"/>
                <a:cs typeface="Calibri"/>
              </a:rPr>
              <a:t>higher </a:t>
            </a:r>
            <a:r>
              <a:rPr sz="1900" spc="-5" dirty="0">
                <a:latin typeface="Calibri"/>
                <a:cs typeface="Calibri"/>
              </a:rPr>
              <a:t>risks of breaches. Companies </a:t>
            </a:r>
            <a:r>
              <a:rPr sz="1900" spc="-15" dirty="0">
                <a:latin typeface="Calibri"/>
                <a:cs typeface="Calibri"/>
              </a:rPr>
              <a:t>may </a:t>
            </a:r>
            <a:r>
              <a:rPr sz="1900" dirty="0">
                <a:latin typeface="Calibri"/>
                <a:cs typeface="Calibri"/>
              </a:rPr>
              <a:t>find it </a:t>
            </a:r>
            <a:r>
              <a:rPr sz="1900" spc="-5" dirty="0">
                <a:latin typeface="Calibri"/>
                <a:cs typeface="Calibri"/>
              </a:rPr>
              <a:t>very tough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5" dirty="0">
                <a:latin typeface="Calibri"/>
                <a:cs typeface="Calibri"/>
              </a:rPr>
              <a:t>not </a:t>
            </a:r>
            <a:r>
              <a:rPr sz="1900" spc="-15" dirty="0">
                <a:latin typeface="Calibri"/>
                <a:cs typeface="Calibri"/>
              </a:rPr>
              <a:t>cost  effective </a:t>
            </a:r>
            <a:r>
              <a:rPr sz="1900" spc="-10" dirty="0">
                <a:latin typeface="Calibri"/>
                <a:cs typeface="Calibri"/>
              </a:rPr>
              <a:t>to move from </a:t>
            </a:r>
            <a:r>
              <a:rPr sz="1900" spc="-5" dirty="0">
                <a:latin typeface="Calibri"/>
                <a:cs typeface="Calibri"/>
              </a:rPr>
              <a:t>one lock- </a:t>
            </a:r>
            <a:r>
              <a:rPr sz="1900" dirty="0">
                <a:latin typeface="Calibri"/>
                <a:cs typeface="Calibri"/>
              </a:rPr>
              <a:t>in </a:t>
            </a:r>
            <a:r>
              <a:rPr sz="1900" spc="-5" dirty="0">
                <a:latin typeface="Calibri"/>
                <a:cs typeface="Calibri"/>
              </a:rPr>
              <a:t>cloud provider </a:t>
            </a:r>
            <a:r>
              <a:rPr sz="1900" spc="-10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another </a:t>
            </a:r>
            <a:r>
              <a:rPr sz="1900" dirty="0">
                <a:latin typeface="Calibri"/>
                <a:cs typeface="Calibri"/>
              </a:rPr>
              <a:t>if </a:t>
            </a:r>
            <a:r>
              <a:rPr sz="1900" spc="-5" dirty="0">
                <a:latin typeface="Calibri"/>
                <a:cs typeface="Calibri"/>
              </a:rPr>
              <a:t>they </a:t>
            </a:r>
            <a:r>
              <a:rPr sz="1900" spc="-10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not  satisfied with the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services.</a:t>
            </a:r>
          </a:p>
          <a:p>
            <a:pPr marL="457200" indent="-457200" algn="just">
              <a:lnSpc>
                <a:spcPct val="100000"/>
              </a:lnSpc>
              <a:spcBef>
                <a:spcPts val="40"/>
              </a:spcBef>
              <a:buClr>
                <a:srgbClr val="4F81BD"/>
              </a:buClr>
              <a:buFont typeface="+mj-lt"/>
              <a:buAutoNum type="arabicPeriod"/>
            </a:pPr>
            <a:endParaRPr sz="2400" dirty="0">
              <a:latin typeface="Calibri"/>
              <a:cs typeface="Calibri"/>
            </a:endParaRPr>
          </a:p>
          <a:p>
            <a:pPr marL="469265" marR="57785" indent="-457200" algn="just">
              <a:lnSpc>
                <a:spcPts val="2050"/>
              </a:lnSpc>
              <a:buClr>
                <a:srgbClr val="4F81BD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Costs: Costs </a:t>
            </a:r>
            <a:r>
              <a:rPr sz="1900" spc="-5" dirty="0">
                <a:latin typeface="Calibri"/>
                <a:cs typeface="Calibri"/>
              </a:rPr>
              <a:t>incurred </a:t>
            </a:r>
            <a:r>
              <a:rPr sz="1900" spc="-10" dirty="0">
                <a:latin typeface="Calibri"/>
                <a:cs typeface="Calibri"/>
              </a:rPr>
              <a:t>over </a:t>
            </a:r>
            <a:r>
              <a:rPr sz="1900" spc="-5" dirty="0">
                <a:latin typeface="Calibri"/>
                <a:cs typeface="Calibri"/>
              </a:rPr>
              <a:t>longer </a:t>
            </a:r>
            <a:r>
              <a:rPr sz="1900" dirty="0">
                <a:latin typeface="Calibri"/>
                <a:cs typeface="Calibri"/>
              </a:rPr>
              <a:t>periods </a:t>
            </a:r>
            <a:r>
              <a:rPr sz="1900" spc="-5" dirty="0">
                <a:latin typeface="Calibri"/>
                <a:cs typeface="Calibri"/>
              </a:rPr>
              <a:t>of time </a:t>
            </a:r>
            <a:r>
              <a:rPr sz="1900" spc="-15" dirty="0">
                <a:latin typeface="Calibri"/>
                <a:cs typeface="Calibri"/>
              </a:rPr>
              <a:t>(say </a:t>
            </a:r>
            <a:r>
              <a:rPr sz="1900" dirty="0">
                <a:latin typeface="Calibri"/>
                <a:cs typeface="Calibri"/>
              </a:rPr>
              <a:t>5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more years) </a:t>
            </a:r>
            <a:r>
              <a:rPr sz="1900" spc="-15" dirty="0">
                <a:latin typeface="Calibri"/>
                <a:cs typeface="Calibri"/>
              </a:rPr>
              <a:t>may </a:t>
            </a:r>
            <a:r>
              <a:rPr sz="1900" spc="-5" dirty="0">
                <a:latin typeface="Calibri"/>
                <a:cs typeface="Calibri"/>
              </a:rPr>
              <a:t>not </a:t>
            </a:r>
            <a:r>
              <a:rPr sz="1900" dirty="0">
                <a:latin typeface="Calibri"/>
                <a:cs typeface="Calibri"/>
              </a:rPr>
              <a:t>be  </a:t>
            </a:r>
            <a:r>
              <a:rPr sz="1900" spc="-15" dirty="0">
                <a:latin typeface="Calibri"/>
                <a:cs typeface="Calibri"/>
              </a:rPr>
              <a:t>any </a:t>
            </a:r>
            <a:r>
              <a:rPr sz="1900" spc="-5" dirty="0">
                <a:latin typeface="Calibri"/>
                <a:cs typeface="Calibri"/>
              </a:rPr>
              <a:t>less </a:t>
            </a:r>
            <a:r>
              <a:rPr sz="1900" dirty="0">
                <a:latin typeface="Calibri"/>
                <a:cs typeface="Calibri"/>
              </a:rPr>
              <a:t>when </a:t>
            </a:r>
            <a:r>
              <a:rPr sz="1900" spc="-10" dirty="0">
                <a:latin typeface="Calibri"/>
                <a:cs typeface="Calibri"/>
              </a:rPr>
              <a:t>compared to </a:t>
            </a:r>
            <a:r>
              <a:rPr sz="1900" spc="-5" dirty="0">
                <a:latin typeface="Calibri"/>
                <a:cs typeface="Calibri"/>
              </a:rPr>
              <a:t>having </a:t>
            </a:r>
            <a:r>
              <a:rPr sz="1900" dirty="0">
                <a:latin typeface="Calibri"/>
                <a:cs typeface="Calibri"/>
              </a:rPr>
              <a:t>IT </a:t>
            </a:r>
            <a:r>
              <a:rPr sz="1900" spc="-20" dirty="0">
                <a:latin typeface="Calibri"/>
                <a:cs typeface="Calibri"/>
              </a:rPr>
              <a:t>systems </a:t>
            </a:r>
            <a:r>
              <a:rPr sz="1900" spc="-5" dirty="0">
                <a:latin typeface="Calibri"/>
                <a:cs typeface="Calibri"/>
              </a:rPr>
              <a:t>in-house (having their own </a:t>
            </a:r>
            <a:r>
              <a:rPr sz="1900" spc="-15" dirty="0">
                <a:latin typeface="Calibri"/>
                <a:cs typeface="Calibri"/>
              </a:rPr>
              <a:t>data  </a:t>
            </a:r>
            <a:r>
              <a:rPr sz="1900" spc="-10" dirty="0">
                <a:latin typeface="Calibri"/>
                <a:cs typeface="Calibri"/>
              </a:rPr>
              <a:t>centres </a:t>
            </a:r>
            <a:r>
              <a:rPr sz="1900" spc="-5" dirty="0">
                <a:latin typeface="Calibri"/>
                <a:cs typeface="Calibri"/>
              </a:rPr>
              <a:t>where companies </a:t>
            </a:r>
            <a:r>
              <a:rPr sz="1900" spc="-10" dirty="0">
                <a:latin typeface="Calibri"/>
                <a:cs typeface="Calibri"/>
              </a:rPr>
              <a:t>host </a:t>
            </a:r>
            <a:r>
              <a:rPr sz="1900" spc="-5" dirty="0">
                <a:latin typeface="Calibri"/>
                <a:cs typeface="Calibri"/>
              </a:rPr>
              <a:t>their applications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on their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premises).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507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 3</vt:lpstr>
      <vt:lpstr>Office Theme</vt:lpstr>
      <vt:lpstr>PowerPoint Presentation</vt:lpstr>
      <vt:lpstr>Basic Web Application Architecture</vt:lpstr>
      <vt:lpstr>What is cloud computing?</vt:lpstr>
      <vt:lpstr>Cloud Service Models</vt:lpstr>
      <vt:lpstr>Packaged Software vs Cloud Service Models</vt:lpstr>
      <vt:lpstr>3 Cloud Service Models</vt:lpstr>
      <vt:lpstr>Cloud Deployment Models</vt:lpstr>
      <vt:lpstr>4 Merits of Public Cloud Computing</vt:lpstr>
      <vt:lpstr>4 Drawbacks of Public Cloud Computing</vt:lpstr>
      <vt:lpstr>getStatistics.php</vt:lpstr>
      <vt:lpstr>getCountryDetails.php</vt:lpstr>
      <vt:lpstr>showCountryObese.js</vt:lpstr>
      <vt:lpstr>showWorldPopulation.js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3</cp:revision>
  <dcterms:created xsi:type="dcterms:W3CDTF">2020-10-18T08:11:20Z</dcterms:created>
  <dcterms:modified xsi:type="dcterms:W3CDTF">2020-12-12T08:34:24Z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2020-10-18T00:00:00Z</vt:filetime>
  </property>
</Properties>
</file>