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1CB1-9A60-4252-AEFC-CE18B2542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E92D7-5FCF-4948-B4C3-D6A790DFA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1C14-51BF-479C-A3D7-5ED2E3B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4E0E-B533-4E5F-99CD-439A3A60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CAE7-E7D0-4461-8CE0-11AB8F79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94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B8A8-C2CE-444D-BB81-D1E816F8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6BF7-91F6-40AD-A6AD-8C6B1359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BAD-7E61-4ACD-B626-CB70FA7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E656-D367-4F85-A31E-EC74110C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C138-6B8A-4B47-8D11-8D473CC7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94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78BCD-6BE7-4807-B0D7-B22644C7B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29FF7-D316-45F6-AFA2-4EFBEA049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0F85-5C86-49DF-9E53-C01F006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64EF-C27B-49A2-A3CF-8B74098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4D54-8F9F-4833-A93E-CBC662A9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78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CEEC-6C42-4F30-BCB7-87024A08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56D2-2CDF-431B-877B-CFF0FC6E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D8C9-A995-4F01-8BEC-8440330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E553-D867-4AE9-8E87-F0480061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9D57-AA1A-4288-BB3F-CFE666FE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58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568F-9AF4-43ED-8B3D-0E34E62E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0C10-A39E-45D2-9061-9C23D4A6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0EA8-3DE7-4F4A-AD73-51AA4751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37C6-C9F5-4E7B-AFB4-1200F21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CA2F-171C-46A0-849F-40A0A6B6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23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E23D-A9ED-4547-BE3C-4D694787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A3F2-3CE6-454A-98FA-874365EF7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AA9D-D534-45A8-840A-3461FC97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FB617-16B8-413E-BFB5-2F152960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17A0-6EAF-416E-BE6C-622625E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F33A4-6829-43E3-96BD-C324CAC9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93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7E45-B983-493E-A262-824FF23A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0833-E248-42E1-BD83-E20D0F2A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D04C-39A6-41F2-B31E-BD7CB1BDE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0FB84-F440-4BEE-BABA-E3E1DE1E5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89C1A-F1ED-41B1-81F8-6F22F71F5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2C712-B264-4F83-B95B-AE554097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AD38F-1505-4FC6-9C07-AE0D9C26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B331F-746F-4275-B6F4-F0E1A0BD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69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51B4-AAC1-4F79-85C4-5D07EB36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A913F-D7E3-4DFC-B309-3CE6637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FB85-BEE2-473D-839A-AF195395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ACF9-4342-4CCC-B48B-0995CA2F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31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955A5-D9D2-4454-9C6F-A55CDEB6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0B1B2-F924-401F-9C78-368A9E2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811B-15CE-4DEB-9C67-FE268FC9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6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BE48-2524-4DA8-8BCA-1E6C2880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BCDD-C68C-4AAA-AE47-ACA1300A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5773-88AE-41EC-B06A-7BE5498B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BC63-506E-4CAF-8CBF-5CAB9D1B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514D-D7F5-44D4-84B2-28044B46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67E7A-81F4-425E-A88A-B392CA27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14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ADC6-BDF1-4225-827B-A8A39C2A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718D8-6EA5-4D3B-BB67-285607D0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A6B85-AE35-4D50-AFCA-FF3434BF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9F8-B7AF-4469-8EF1-B3392E52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5235-BEE1-4359-93DD-E7001AF4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4CFB8-8162-4427-B230-CC9E602F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00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6F48-85FD-45D3-A835-2175D39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5134-38FC-4A7B-AD72-9F322474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CCED-37FE-460B-86A2-C9F314594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E422-C135-4E6A-9733-4513E8384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9BE6-3C4F-4879-945F-E23102E1D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10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C273Webservices/getStudentDetails.php?student_id=111111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query.com/events/event-delegation/" TargetMode="External"/><Relationship Id="rId2" Type="http://schemas.openxmlformats.org/officeDocument/2006/relationships/hyperlink" Target="http://api.jquery.com/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8342" y="3893311"/>
            <a:ext cx="56851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6175" marR="5080" indent="-113411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C273 –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Advanced </a:t>
            </a:r>
            <a:r>
              <a:rPr sz="3200" spc="-45" dirty="0">
                <a:solidFill>
                  <a:srgbClr val="8A8A8A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Application 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Development 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in</a:t>
            </a:r>
            <a:r>
              <a:rPr sz="3200" spc="50" dirty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69719"/>
            <a:ext cx="7772400" cy="23164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47345" rIns="0" bIns="0" rtlCol="0">
            <a:spAutoFit/>
          </a:bodyPr>
          <a:lstStyle/>
          <a:p>
            <a:pPr marL="267335" marR="260350" indent="-1270" algn="ctr">
              <a:lnSpc>
                <a:spcPts val="4560"/>
              </a:lnSpc>
              <a:spcBef>
                <a:spcPts val="2735"/>
              </a:spcBef>
            </a:pPr>
            <a:r>
              <a:rPr sz="4000" b="1" dirty="0">
                <a:latin typeface="Arial"/>
                <a:cs typeface="Arial"/>
              </a:rPr>
              <a:t>Create, Read, </a:t>
            </a:r>
            <a:r>
              <a:rPr sz="4000" b="1" spc="-5" dirty="0">
                <a:latin typeface="Arial"/>
                <a:cs typeface="Arial"/>
              </a:rPr>
              <a:t>Update, Delete  </a:t>
            </a:r>
            <a:r>
              <a:rPr sz="4000" b="1" dirty="0">
                <a:latin typeface="Arial"/>
                <a:cs typeface="Arial"/>
              </a:rPr>
              <a:t>(CRUD) with </a:t>
            </a:r>
            <a:r>
              <a:rPr sz="4000" b="1" spc="-5" dirty="0">
                <a:latin typeface="Arial"/>
                <a:cs typeface="Arial"/>
              </a:rPr>
              <a:t>jQuery and</a:t>
            </a:r>
            <a:r>
              <a:rPr sz="4000" b="1" spc="-229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AJAX</a:t>
            </a:r>
            <a:endParaRPr sz="4000" dirty="0">
              <a:latin typeface="Arial"/>
              <a:cs typeface="Arial"/>
            </a:endParaRPr>
          </a:p>
          <a:p>
            <a:pPr algn="ctr">
              <a:lnSpc>
                <a:spcPts val="3560"/>
              </a:lnSpc>
            </a:pPr>
            <a:r>
              <a:rPr sz="3200" b="1" spc="-5" dirty="0">
                <a:latin typeface="Arial"/>
                <a:cs typeface="Arial"/>
              </a:rPr>
              <a:t>L10 – Manage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Students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069847"/>
            <a:ext cx="8663940" cy="3640454"/>
            <a:chOff x="438150" y="1069847"/>
            <a:chExt cx="8663940" cy="3640454"/>
          </a:xfrm>
        </p:grpSpPr>
        <p:sp>
          <p:nvSpPr>
            <p:cNvPr id="3" name="object 3"/>
            <p:cNvSpPr/>
            <p:nvPr/>
          </p:nvSpPr>
          <p:spPr>
            <a:xfrm>
              <a:off x="581405" y="1078229"/>
              <a:ext cx="8520683" cy="36316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9229" y="1186052"/>
              <a:ext cx="8305165" cy="3416300"/>
            </a:xfrm>
            <a:custGeom>
              <a:avLst/>
              <a:gdLst/>
              <a:ahLst/>
              <a:cxnLst/>
              <a:rect l="l" t="t" r="r" b="b"/>
              <a:pathLst>
                <a:path w="8305165" h="3416300">
                  <a:moveTo>
                    <a:pt x="0" y="0"/>
                  </a:moveTo>
                  <a:lnTo>
                    <a:pt x="8305038" y="0"/>
                  </a:lnTo>
                  <a:lnTo>
                    <a:pt x="8305038" y="3416046"/>
                  </a:lnTo>
                  <a:lnTo>
                    <a:pt x="0" y="3416046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5030" y="284919"/>
            <a:ext cx="433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manageStudents.js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7951" y="1204163"/>
            <a:ext cx="297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$(document).ready(function </a:t>
            </a:r>
            <a:r>
              <a:rPr sz="1800" dirty="0">
                <a:latin typeface="Calibri"/>
                <a:cs typeface="Calibri"/>
              </a:rPr>
              <a:t>() 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577" y="1752803"/>
            <a:ext cx="140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reload_table();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0757" y="2301443"/>
            <a:ext cx="4779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$('#add_modal').on('hidden.bs.modal', function </a:t>
            </a:r>
            <a:r>
              <a:rPr sz="1800" dirty="0">
                <a:latin typeface="Calibri"/>
                <a:cs typeface="Calibri"/>
              </a:rPr>
              <a:t>()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79095" marR="20275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$('#add_form')[0].reset();  </a:t>
            </a:r>
            <a:r>
              <a:rPr sz="1800" spc="-15" dirty="0">
                <a:latin typeface="Calibri"/>
                <a:cs typeface="Calibri"/>
              </a:rPr>
              <a:t>add_validator.destroy();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806" y="3673043"/>
            <a:ext cx="3055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$("#btnAdd").click(function </a:t>
            </a:r>
            <a:r>
              <a:rPr sz="1800" dirty="0">
                <a:latin typeface="Calibri"/>
                <a:cs typeface="Calibri"/>
              </a:rPr>
              <a:t>()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$('#add_form').modal('show');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24478" y="1729613"/>
            <a:ext cx="5532755" cy="1485900"/>
            <a:chOff x="3624478" y="1729613"/>
            <a:chExt cx="5532755" cy="1485900"/>
          </a:xfrm>
        </p:grpSpPr>
        <p:sp>
          <p:nvSpPr>
            <p:cNvPr id="11" name="object 11"/>
            <p:cNvSpPr/>
            <p:nvPr/>
          </p:nvSpPr>
          <p:spPr>
            <a:xfrm>
              <a:off x="3637173" y="1742309"/>
              <a:ext cx="5507355" cy="1460500"/>
            </a:xfrm>
            <a:custGeom>
              <a:avLst/>
              <a:gdLst/>
              <a:ahLst/>
              <a:cxnLst/>
              <a:rect l="l" t="t" r="r" b="b"/>
              <a:pathLst>
                <a:path w="5507355" h="1460500">
                  <a:moveTo>
                    <a:pt x="5506821" y="0"/>
                  </a:moveTo>
                  <a:lnTo>
                    <a:pt x="3990568" y="0"/>
                  </a:lnTo>
                  <a:lnTo>
                    <a:pt x="2907271" y="0"/>
                  </a:lnTo>
                  <a:lnTo>
                    <a:pt x="2907271" y="851662"/>
                  </a:lnTo>
                  <a:lnTo>
                    <a:pt x="0" y="1012494"/>
                  </a:lnTo>
                  <a:lnTo>
                    <a:pt x="2907271" y="1216672"/>
                  </a:lnTo>
                  <a:lnTo>
                    <a:pt x="2907271" y="1460004"/>
                  </a:lnTo>
                  <a:lnTo>
                    <a:pt x="5506821" y="1460004"/>
                  </a:lnTo>
                  <a:lnTo>
                    <a:pt x="550682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7178" y="1742313"/>
              <a:ext cx="5507355" cy="1460500"/>
            </a:xfrm>
            <a:custGeom>
              <a:avLst/>
              <a:gdLst/>
              <a:ahLst/>
              <a:cxnLst/>
              <a:rect l="l" t="t" r="r" b="b"/>
              <a:pathLst>
                <a:path w="5507355" h="1460500">
                  <a:moveTo>
                    <a:pt x="2907258" y="0"/>
                  </a:moveTo>
                  <a:lnTo>
                    <a:pt x="3340582" y="0"/>
                  </a:lnTo>
                  <a:lnTo>
                    <a:pt x="3990568" y="0"/>
                  </a:lnTo>
                  <a:lnTo>
                    <a:pt x="5507202" y="0"/>
                  </a:lnTo>
                  <a:lnTo>
                    <a:pt x="5507202" y="851662"/>
                  </a:lnTo>
                  <a:lnTo>
                    <a:pt x="5507202" y="1216660"/>
                  </a:lnTo>
                  <a:lnTo>
                    <a:pt x="5507202" y="1459992"/>
                  </a:lnTo>
                  <a:lnTo>
                    <a:pt x="3990568" y="1459992"/>
                  </a:lnTo>
                  <a:lnTo>
                    <a:pt x="3340582" y="1459992"/>
                  </a:lnTo>
                  <a:lnTo>
                    <a:pt x="2907258" y="1459992"/>
                  </a:lnTo>
                  <a:lnTo>
                    <a:pt x="2907258" y="1216660"/>
                  </a:lnTo>
                  <a:lnTo>
                    <a:pt x="0" y="1012494"/>
                  </a:lnTo>
                  <a:lnTo>
                    <a:pt x="2907258" y="851662"/>
                  </a:lnTo>
                  <a:lnTo>
                    <a:pt x="2907258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54860" y="1758756"/>
            <a:ext cx="2178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Reset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modal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values once the  modal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hidden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  prevent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showing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3532" y="2856036"/>
            <a:ext cx="2400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previously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39361" y="3877817"/>
            <a:ext cx="4315460" cy="737235"/>
            <a:chOff x="4139361" y="3877817"/>
            <a:chExt cx="4315460" cy="737235"/>
          </a:xfrm>
        </p:grpSpPr>
        <p:sp>
          <p:nvSpPr>
            <p:cNvPr id="16" name="object 16"/>
            <p:cNvSpPr/>
            <p:nvPr/>
          </p:nvSpPr>
          <p:spPr>
            <a:xfrm>
              <a:off x="4151934" y="3890390"/>
              <a:ext cx="4290060" cy="711835"/>
            </a:xfrm>
            <a:custGeom>
              <a:avLst/>
              <a:gdLst/>
              <a:ahLst/>
              <a:cxnLst/>
              <a:rect l="l" t="t" r="r" b="b"/>
              <a:pathLst>
                <a:path w="4290059" h="711835">
                  <a:moveTo>
                    <a:pt x="4289882" y="0"/>
                  </a:moveTo>
                  <a:lnTo>
                    <a:pt x="1689938" y="0"/>
                  </a:lnTo>
                  <a:lnTo>
                    <a:pt x="1689938" y="118617"/>
                  </a:lnTo>
                  <a:lnTo>
                    <a:pt x="0" y="240182"/>
                  </a:lnTo>
                  <a:lnTo>
                    <a:pt x="1689938" y="296544"/>
                  </a:lnTo>
                  <a:lnTo>
                    <a:pt x="1689938" y="711707"/>
                  </a:lnTo>
                  <a:lnTo>
                    <a:pt x="4289882" y="711707"/>
                  </a:lnTo>
                  <a:lnTo>
                    <a:pt x="428988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1934" y="3890390"/>
              <a:ext cx="4290060" cy="711835"/>
            </a:xfrm>
            <a:custGeom>
              <a:avLst/>
              <a:gdLst/>
              <a:ahLst/>
              <a:cxnLst/>
              <a:rect l="l" t="t" r="r" b="b"/>
              <a:pathLst>
                <a:path w="4290059" h="711835">
                  <a:moveTo>
                    <a:pt x="1689938" y="0"/>
                  </a:moveTo>
                  <a:lnTo>
                    <a:pt x="2123262" y="0"/>
                  </a:lnTo>
                  <a:lnTo>
                    <a:pt x="2773248" y="0"/>
                  </a:lnTo>
                  <a:lnTo>
                    <a:pt x="4289882" y="0"/>
                  </a:lnTo>
                  <a:lnTo>
                    <a:pt x="4289882" y="118617"/>
                  </a:lnTo>
                  <a:lnTo>
                    <a:pt x="4289882" y="296544"/>
                  </a:lnTo>
                  <a:lnTo>
                    <a:pt x="4289882" y="711707"/>
                  </a:lnTo>
                  <a:lnTo>
                    <a:pt x="2773248" y="711707"/>
                  </a:lnTo>
                  <a:lnTo>
                    <a:pt x="2123262" y="711707"/>
                  </a:lnTo>
                  <a:lnTo>
                    <a:pt x="1689938" y="711707"/>
                  </a:lnTo>
                  <a:lnTo>
                    <a:pt x="1689938" y="296544"/>
                  </a:lnTo>
                  <a:lnTo>
                    <a:pt x="0" y="240182"/>
                  </a:lnTo>
                  <a:lnTo>
                    <a:pt x="1689938" y="118617"/>
                  </a:lnTo>
                  <a:lnTo>
                    <a:pt x="1689938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81319" y="39444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modal when  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button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clicked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246" y="318447"/>
            <a:ext cx="773493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getStudentDetails.php </a:t>
            </a:r>
            <a:r>
              <a:rPr sz="4000" dirty="0"/>
              <a:t>JSON</a:t>
            </a:r>
            <a:r>
              <a:rPr sz="4000" spc="-30" dirty="0"/>
              <a:t> </a:t>
            </a:r>
            <a:r>
              <a:rPr sz="4000" spc="-5" dirty="0"/>
              <a:t>Message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0" y="1329387"/>
            <a:ext cx="9143999" cy="4847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00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PHP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Calibri"/>
              <a:cs typeface="Calibri"/>
            </a:endParaRPr>
          </a:p>
          <a:p>
            <a:pPr marL="250190">
              <a:lnSpc>
                <a:spcPct val="100000"/>
              </a:lnSpc>
            </a:pPr>
            <a:r>
              <a:rPr sz="28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Test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</a:t>
            </a:r>
            <a:r>
              <a:rPr sz="2800" b="1" u="heavy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browser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b="1" spc="-10" dirty="0">
                <a:highlight>
                  <a:srgbClr val="FFFF00"/>
                </a:highlight>
                <a:latin typeface="Consolas" panose="020B0609020204030204" pitchFamily="49" charset="0"/>
                <a:cs typeface="Calibri"/>
                <a:hlinkClick r:id="rId2"/>
              </a:rPr>
              <a:t>http://localhost/C273Webservices/getStudentDetails.php?student_id=111111</a:t>
            </a:r>
            <a:r>
              <a:rPr b="1" spc="-10" dirty="0">
                <a:latin typeface="Consolas" panose="020B0609020204030204" pitchFamily="49" charset="0"/>
                <a:cs typeface="Calibri"/>
                <a:hlinkClick r:id="rId2"/>
              </a:rPr>
              <a:t>1</a:t>
            </a:r>
            <a:endParaRPr dirty="0">
              <a:latin typeface="Consolas" panose="020B0609020204030204" pitchFamily="49" charset="0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JSON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2800" dirty="0">
              <a:latin typeface="Calibri"/>
              <a:cs typeface="Calibri"/>
            </a:endParaRPr>
          </a:p>
          <a:p>
            <a:pPr marL="250190">
              <a:lnSpc>
                <a:spcPct val="100000"/>
              </a:lnSpc>
              <a:spcBef>
                <a:spcPts val="1620"/>
              </a:spcBef>
            </a:pPr>
            <a:r>
              <a:rPr sz="2200" dirty="0">
                <a:latin typeface="Calibri"/>
                <a:cs typeface="Calibri"/>
              </a:rPr>
              <a:t>{</a:t>
            </a:r>
          </a:p>
          <a:p>
            <a:pPr marL="250190" marR="5478780">
              <a:lnSpc>
                <a:spcPct val="100000"/>
              </a:lnSpc>
            </a:pP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student_id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"1111111", 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first_name</a:t>
            </a:r>
            <a:r>
              <a:rPr sz="2200" spc="-1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"Bob", 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last_name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"Tan"</a:t>
            </a:r>
            <a:endParaRPr sz="2200" dirty="0">
              <a:latin typeface="Calibri"/>
              <a:cs typeface="Calibri"/>
            </a:endParaRPr>
          </a:p>
          <a:p>
            <a:pPr marL="25019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304800" y="1981200"/>
            <a:ext cx="4715377" cy="3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12934"/>
            <a:ext cx="9105193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manageStudents.js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continue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49758" y="1133094"/>
            <a:ext cx="8521065" cy="4986020"/>
            <a:chOff x="349758" y="1133094"/>
            <a:chExt cx="8521065" cy="4986020"/>
          </a:xfrm>
        </p:grpSpPr>
        <p:sp>
          <p:nvSpPr>
            <p:cNvPr id="7" name="object 7"/>
            <p:cNvSpPr/>
            <p:nvPr/>
          </p:nvSpPr>
          <p:spPr>
            <a:xfrm>
              <a:off x="349758" y="1133094"/>
              <a:ext cx="8520683" cy="4985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581" y="1240917"/>
              <a:ext cx="8305165" cy="4770120"/>
            </a:xfrm>
            <a:custGeom>
              <a:avLst/>
              <a:gdLst/>
              <a:ahLst/>
              <a:cxnLst/>
              <a:rect l="l" t="t" r="r" b="b"/>
              <a:pathLst>
                <a:path w="8305165" h="4770120">
                  <a:moveTo>
                    <a:pt x="0" y="0"/>
                  </a:moveTo>
                  <a:lnTo>
                    <a:pt x="8305038" y="0"/>
                  </a:lnTo>
                  <a:lnTo>
                    <a:pt x="8305038" y="4770120"/>
                  </a:lnTo>
                  <a:lnTo>
                    <a:pt x="0" y="4770120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658" y="1260279"/>
            <a:ext cx="4348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 marR="5080" indent="-3225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$("#defaultTable").on("click", ".btnEdit", </a:t>
            </a:r>
            <a:r>
              <a:rPr sz="1600" spc="-5" dirty="0">
                <a:latin typeface="Calibri"/>
                <a:cs typeface="Calibri"/>
              </a:rPr>
              <a:t>function </a:t>
            </a:r>
            <a:r>
              <a:rPr sz="1600" dirty="0">
                <a:latin typeface="Calibri"/>
                <a:cs typeface="Calibri"/>
              </a:rPr>
              <a:t>() {  </a:t>
            </a:r>
            <a:r>
              <a:rPr sz="1600" spc="-10" dirty="0">
                <a:latin typeface="Calibri"/>
                <a:cs typeface="Calibri"/>
              </a:rPr>
              <a:t>var </a:t>
            </a:r>
            <a:r>
              <a:rPr sz="1600" spc="-5" dirty="0">
                <a:latin typeface="Calibri"/>
                <a:cs typeface="Calibri"/>
              </a:rPr>
              <a:t>id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$(this).val();</a:t>
            </a:r>
            <a:endParaRPr sz="1600" dirty="0">
              <a:latin typeface="Calibri"/>
              <a:cs typeface="Calibri"/>
            </a:endParaRPr>
          </a:p>
          <a:p>
            <a:pPr marL="334645">
              <a:lnSpc>
                <a:spcPts val="1920"/>
              </a:lnSpc>
            </a:pPr>
            <a:r>
              <a:rPr sz="1600" spc="-5" dirty="0">
                <a:latin typeface="Calibri"/>
                <a:cs typeface="Calibri"/>
              </a:rPr>
              <a:t>$.ajax({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462" y="1991696"/>
            <a:ext cx="24041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url: </a:t>
            </a:r>
            <a:r>
              <a:rPr sz="1600" spc="-10" dirty="0">
                <a:latin typeface="Calibri"/>
                <a:cs typeface="Calibri"/>
              </a:rPr>
              <a:t>"getStudentDetails.php",  data: </a:t>
            </a:r>
            <a:r>
              <a:rPr sz="1600" spc="-5" dirty="0">
                <a:latin typeface="Calibri"/>
                <a:cs typeface="Calibri"/>
              </a:rPr>
              <a:t>"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student_id</a:t>
            </a:r>
            <a:r>
              <a:rPr sz="1600" spc="-5" dirty="0">
                <a:latin typeface="Calibri"/>
                <a:cs typeface="Calibri"/>
              </a:rPr>
              <a:t>=" </a:t>
            </a:r>
            <a:r>
              <a:rPr sz="1600" dirty="0">
                <a:latin typeface="Calibri"/>
                <a:cs typeface="Calibri"/>
              </a:rPr>
              <a:t>+ </a:t>
            </a:r>
            <a:r>
              <a:rPr sz="1600" spc="-5" dirty="0">
                <a:latin typeface="Calibri"/>
                <a:cs typeface="Calibri"/>
              </a:rPr>
              <a:t>id,  type: "GET",</a:t>
            </a:r>
            <a:endParaRPr sz="1600" dirty="0">
              <a:latin typeface="Calibri"/>
              <a:cs typeface="Calibri"/>
            </a:endParaRPr>
          </a:p>
          <a:p>
            <a:pPr marL="12700" marR="89154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Calibri"/>
                <a:cs typeface="Calibri"/>
              </a:rPr>
              <a:t>cache: </a:t>
            </a:r>
            <a:r>
              <a:rPr sz="1600" spc="-10" dirty="0">
                <a:latin typeface="Calibri"/>
                <a:cs typeface="Calibri"/>
              </a:rPr>
              <a:t>false,  </a:t>
            </a:r>
            <a:r>
              <a:rPr sz="1600" spc="-15" dirty="0">
                <a:latin typeface="Calibri"/>
                <a:cs typeface="Calibri"/>
              </a:rPr>
              <a:t>dataType: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"JSON",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855"/>
              </a:lnSpc>
            </a:pPr>
            <a:r>
              <a:rPr sz="1600" spc="-5" dirty="0">
                <a:latin typeface="Calibri"/>
                <a:cs typeface="Calibri"/>
              </a:rPr>
              <a:t>success: function </a:t>
            </a:r>
            <a:r>
              <a:rPr sz="1600" spc="-10" dirty="0">
                <a:latin typeface="Calibri"/>
                <a:cs typeface="Calibri"/>
              </a:rPr>
              <a:t>(data)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72791" y="3454327"/>
            <a:ext cx="45948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$('#edit_form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[name=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studentid</a:t>
            </a:r>
            <a:r>
              <a:rPr sz="1600" spc="-10" dirty="0">
                <a:latin typeface="Calibri"/>
                <a:cs typeface="Calibri"/>
              </a:rPr>
              <a:t>]').val(data.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student_id</a:t>
            </a:r>
            <a:r>
              <a:rPr sz="1600" spc="-10" dirty="0">
                <a:latin typeface="Calibri"/>
                <a:cs typeface="Calibri"/>
              </a:rPr>
              <a:t>);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$('#edit_form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[name=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firstname</a:t>
            </a:r>
            <a:r>
              <a:rPr sz="1600" spc="-10" dirty="0">
                <a:latin typeface="Calibri"/>
                <a:cs typeface="Calibri"/>
              </a:rPr>
              <a:t>]').val(data.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first_name</a:t>
            </a:r>
            <a:r>
              <a:rPr sz="1600" spc="-10" dirty="0">
                <a:latin typeface="Calibri"/>
                <a:cs typeface="Calibri"/>
              </a:rPr>
              <a:t>);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$('#edit_form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[name=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lastname</a:t>
            </a:r>
            <a:r>
              <a:rPr sz="1600" spc="-10" dirty="0">
                <a:latin typeface="Calibri"/>
                <a:cs typeface="Calibri"/>
              </a:rPr>
              <a:t>]').val(data.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last_name</a:t>
            </a:r>
            <a:r>
              <a:rPr sz="1600" spc="-10" dirty="0">
                <a:latin typeface="Calibri"/>
                <a:cs typeface="Calibri"/>
              </a:rPr>
              <a:t>);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995" y="4185947"/>
            <a:ext cx="26625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$('#edit_modal').modal('show');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8666" y="4429685"/>
            <a:ext cx="46710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},</a:t>
            </a:r>
          </a:p>
          <a:p>
            <a:pPr marL="196850" marR="5080" indent="-18478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error: </a:t>
            </a:r>
            <a:r>
              <a:rPr sz="1600" spc="-5" dirty="0">
                <a:latin typeface="Calibri"/>
                <a:cs typeface="Calibri"/>
              </a:rPr>
              <a:t>function </a:t>
            </a:r>
            <a:r>
              <a:rPr sz="1600" dirty="0">
                <a:latin typeface="Calibri"/>
                <a:cs typeface="Calibri"/>
              </a:rPr>
              <a:t>(obj, </a:t>
            </a:r>
            <a:r>
              <a:rPr sz="1600" spc="-10" dirty="0">
                <a:latin typeface="Calibri"/>
                <a:cs typeface="Calibri"/>
              </a:rPr>
              <a:t>textStatus, errorThrown) </a:t>
            </a:r>
            <a:r>
              <a:rPr sz="1600" dirty="0">
                <a:latin typeface="Calibri"/>
                <a:cs typeface="Calibri"/>
              </a:rPr>
              <a:t>{  </a:t>
            </a:r>
            <a:r>
              <a:rPr sz="1600" spc="-5" dirty="0">
                <a:latin typeface="Calibri"/>
                <a:cs typeface="Calibri"/>
              </a:rPr>
              <a:t>console.log("Error </a:t>
            </a:r>
            <a:r>
              <a:rPr sz="1600" dirty="0">
                <a:latin typeface="Calibri"/>
                <a:cs typeface="Calibri"/>
              </a:rPr>
              <a:t>" + </a:t>
            </a:r>
            <a:r>
              <a:rPr sz="1600" spc="-10" dirty="0">
                <a:latin typeface="Calibri"/>
                <a:cs typeface="Calibri"/>
              </a:rPr>
              <a:t>textStatus </a:t>
            </a:r>
            <a:r>
              <a:rPr sz="1600" dirty="0">
                <a:latin typeface="Calibri"/>
                <a:cs typeface="Calibri"/>
              </a:rPr>
              <a:t>+ ": " +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errorThrown);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4540" y="5405247"/>
            <a:ext cx="2057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}</a:t>
            </a:r>
            <a:r>
              <a:rPr sz="1600" spc="-5" dirty="0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821" y="5648985"/>
            <a:ext cx="2057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}</a:t>
            </a:r>
            <a:r>
              <a:rPr sz="1600" spc="-5" dirty="0">
                <a:latin typeface="Calibri"/>
                <a:cs typeface="Calibri"/>
              </a:rPr>
              <a:t>);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47450" y="927988"/>
            <a:ext cx="4055110" cy="1078230"/>
            <a:chOff x="5047450" y="927988"/>
            <a:chExt cx="4055110" cy="1078230"/>
          </a:xfrm>
        </p:grpSpPr>
        <p:sp>
          <p:nvSpPr>
            <p:cNvPr id="17" name="object 17"/>
            <p:cNvSpPr/>
            <p:nvPr/>
          </p:nvSpPr>
          <p:spPr>
            <a:xfrm>
              <a:off x="5060150" y="940688"/>
              <a:ext cx="4029710" cy="1052830"/>
            </a:xfrm>
            <a:custGeom>
              <a:avLst/>
              <a:gdLst/>
              <a:ahLst/>
              <a:cxnLst/>
              <a:rect l="l" t="t" r="r" b="b"/>
              <a:pathLst>
                <a:path w="4029709" h="1052830">
                  <a:moveTo>
                    <a:pt x="4029367" y="0"/>
                  </a:moveTo>
                  <a:lnTo>
                    <a:pt x="426631" y="0"/>
                  </a:lnTo>
                  <a:lnTo>
                    <a:pt x="426631" y="175387"/>
                  </a:lnTo>
                  <a:lnTo>
                    <a:pt x="0" y="464667"/>
                  </a:lnTo>
                  <a:lnTo>
                    <a:pt x="426631" y="438467"/>
                  </a:lnTo>
                  <a:lnTo>
                    <a:pt x="426631" y="1052322"/>
                  </a:lnTo>
                  <a:lnTo>
                    <a:pt x="4029367" y="1052322"/>
                  </a:lnTo>
                  <a:lnTo>
                    <a:pt x="40293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0150" y="940688"/>
              <a:ext cx="4029710" cy="1052830"/>
            </a:xfrm>
            <a:custGeom>
              <a:avLst/>
              <a:gdLst/>
              <a:ahLst/>
              <a:cxnLst/>
              <a:rect l="l" t="t" r="r" b="b"/>
              <a:pathLst>
                <a:path w="4029709" h="1052830">
                  <a:moveTo>
                    <a:pt x="426631" y="0"/>
                  </a:moveTo>
                  <a:lnTo>
                    <a:pt x="1027087" y="0"/>
                  </a:lnTo>
                  <a:lnTo>
                    <a:pt x="1927771" y="0"/>
                  </a:lnTo>
                  <a:lnTo>
                    <a:pt x="4029367" y="0"/>
                  </a:lnTo>
                  <a:lnTo>
                    <a:pt x="4029367" y="175387"/>
                  </a:lnTo>
                  <a:lnTo>
                    <a:pt x="4029367" y="438467"/>
                  </a:lnTo>
                  <a:lnTo>
                    <a:pt x="4029367" y="1052322"/>
                  </a:lnTo>
                  <a:lnTo>
                    <a:pt x="1927771" y="1052322"/>
                  </a:lnTo>
                  <a:lnTo>
                    <a:pt x="1027087" y="1052322"/>
                  </a:lnTo>
                  <a:lnTo>
                    <a:pt x="426631" y="1052322"/>
                  </a:lnTo>
                  <a:lnTo>
                    <a:pt x="426631" y="438467"/>
                  </a:lnTo>
                  <a:lnTo>
                    <a:pt x="0" y="464667"/>
                  </a:lnTo>
                  <a:lnTo>
                    <a:pt x="426631" y="175387"/>
                  </a:lnTo>
                  <a:lnTo>
                    <a:pt x="426631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65140" y="952934"/>
            <a:ext cx="11633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can’t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use: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65140" y="1196672"/>
            <a:ext cx="33121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$(“.btnEdit”).click(function(){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Edit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65140" y="1440410"/>
            <a:ext cx="3049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buttons are created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dynamically. 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You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delegated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binding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59273" y="1702714"/>
            <a:ext cx="5514975" cy="3782695"/>
            <a:chOff x="2659273" y="1702714"/>
            <a:chExt cx="5514975" cy="3782695"/>
          </a:xfrm>
        </p:grpSpPr>
        <p:sp>
          <p:nvSpPr>
            <p:cNvPr id="23" name="object 23"/>
            <p:cNvSpPr/>
            <p:nvPr/>
          </p:nvSpPr>
          <p:spPr>
            <a:xfrm>
              <a:off x="5493392" y="2374011"/>
              <a:ext cx="0" cy="628015"/>
            </a:xfrm>
            <a:custGeom>
              <a:avLst/>
              <a:gdLst/>
              <a:ahLst/>
              <a:cxnLst/>
              <a:rect l="l" t="t" r="r" b="b"/>
              <a:pathLst>
                <a:path h="628014">
                  <a:moveTo>
                    <a:pt x="0" y="0"/>
                  </a:moveTo>
                  <a:lnTo>
                    <a:pt x="0" y="627888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71973" y="1715414"/>
              <a:ext cx="2821940" cy="776605"/>
            </a:xfrm>
            <a:custGeom>
              <a:avLst/>
              <a:gdLst/>
              <a:ahLst/>
              <a:cxnLst/>
              <a:rect l="l" t="t" r="r" b="b"/>
              <a:pathLst>
                <a:path w="2821940" h="776605">
                  <a:moveTo>
                    <a:pt x="2821419" y="776325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11220" y="3216783"/>
              <a:ext cx="0" cy="627380"/>
            </a:xfrm>
            <a:custGeom>
              <a:avLst/>
              <a:gdLst/>
              <a:ahLst/>
              <a:cxnLst/>
              <a:rect l="l" t="t" r="r" b="b"/>
              <a:pathLst>
                <a:path h="627379">
                  <a:moveTo>
                    <a:pt x="0" y="0"/>
                  </a:moveTo>
                  <a:lnTo>
                    <a:pt x="0" y="62712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1843" y="3334368"/>
              <a:ext cx="749935" cy="151765"/>
            </a:xfrm>
            <a:custGeom>
              <a:avLst/>
              <a:gdLst/>
              <a:ahLst/>
              <a:cxnLst/>
              <a:rect l="l" t="t" r="r" b="b"/>
              <a:pathLst>
                <a:path w="749935" h="151764">
                  <a:moveTo>
                    <a:pt x="749376" y="0"/>
                  </a:moveTo>
                  <a:lnTo>
                    <a:pt x="0" y="151676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57697" y="4275963"/>
              <a:ext cx="2204085" cy="1196340"/>
            </a:xfrm>
            <a:custGeom>
              <a:avLst/>
              <a:gdLst/>
              <a:ahLst/>
              <a:cxnLst/>
              <a:rect l="l" t="t" r="r" b="b"/>
              <a:pathLst>
                <a:path w="2204084" h="1196339">
                  <a:moveTo>
                    <a:pt x="2203704" y="0"/>
                  </a:moveTo>
                  <a:lnTo>
                    <a:pt x="0" y="0"/>
                  </a:lnTo>
                  <a:lnTo>
                    <a:pt x="0" y="1196340"/>
                  </a:lnTo>
                  <a:lnTo>
                    <a:pt x="2203704" y="1196340"/>
                  </a:lnTo>
                  <a:lnTo>
                    <a:pt x="220370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57697" y="4275963"/>
              <a:ext cx="2204085" cy="1196340"/>
            </a:xfrm>
            <a:custGeom>
              <a:avLst/>
              <a:gdLst/>
              <a:ahLst/>
              <a:cxnLst/>
              <a:rect l="l" t="t" r="r" b="b"/>
              <a:pathLst>
                <a:path w="2204084" h="1196339">
                  <a:moveTo>
                    <a:pt x="0" y="0"/>
                  </a:moveTo>
                  <a:lnTo>
                    <a:pt x="2203704" y="0"/>
                  </a:lnTo>
                  <a:lnTo>
                    <a:pt x="2203704" y="1196340"/>
                  </a:lnTo>
                  <a:lnTo>
                    <a:pt x="0" y="119634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74062" y="4275963"/>
              <a:ext cx="0" cy="1196340"/>
            </a:xfrm>
            <a:custGeom>
              <a:avLst/>
              <a:gdLst/>
              <a:ahLst/>
              <a:cxnLst/>
              <a:rect l="l" t="t" r="r" b="b"/>
              <a:pathLst>
                <a:path h="1196339">
                  <a:moveTo>
                    <a:pt x="0" y="0"/>
                  </a:moveTo>
                  <a:lnTo>
                    <a:pt x="0" y="119634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78358" y="4351623"/>
              <a:ext cx="1696085" cy="149225"/>
            </a:xfrm>
            <a:custGeom>
              <a:avLst/>
              <a:gdLst/>
              <a:ahLst/>
              <a:cxnLst/>
              <a:rect l="l" t="t" r="r" b="b"/>
              <a:pathLst>
                <a:path w="1696085" h="149225">
                  <a:moveTo>
                    <a:pt x="1695704" y="148653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98616" y="2374010"/>
            <a:ext cx="2463165" cy="628015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170" marR="372110">
              <a:lnSpc>
                <a:spcPct val="100000"/>
              </a:lnSpc>
              <a:spcBef>
                <a:spcPts val="19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 Edit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button’s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56757" y="3216782"/>
            <a:ext cx="1746885" cy="62738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 marR="245745">
              <a:lnSpc>
                <a:spcPct val="100000"/>
              </a:lnSpc>
              <a:spcBef>
                <a:spcPts val="1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JSON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messages’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keys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35985" y="4297874"/>
            <a:ext cx="17862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modal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form’s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input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29778" y="4189981"/>
            <a:ext cx="4281805" cy="2334260"/>
            <a:chOff x="1429778" y="4189981"/>
            <a:chExt cx="4281805" cy="2334260"/>
          </a:xfrm>
        </p:grpSpPr>
        <p:sp>
          <p:nvSpPr>
            <p:cNvPr id="35" name="object 35"/>
            <p:cNvSpPr/>
            <p:nvPr/>
          </p:nvSpPr>
          <p:spPr>
            <a:xfrm>
              <a:off x="1769745" y="5472302"/>
              <a:ext cx="3929379" cy="1039494"/>
            </a:xfrm>
            <a:custGeom>
              <a:avLst/>
              <a:gdLst/>
              <a:ahLst/>
              <a:cxnLst/>
              <a:rect l="l" t="t" r="r" b="b"/>
              <a:pathLst>
                <a:path w="3929379" h="1039495">
                  <a:moveTo>
                    <a:pt x="3928872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3928872" y="1039368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69745" y="5472302"/>
              <a:ext cx="3929379" cy="1039494"/>
            </a:xfrm>
            <a:custGeom>
              <a:avLst/>
              <a:gdLst/>
              <a:ahLst/>
              <a:cxnLst/>
              <a:rect l="l" t="t" r="r" b="b"/>
              <a:pathLst>
                <a:path w="3929379" h="1039495">
                  <a:moveTo>
                    <a:pt x="0" y="0"/>
                  </a:moveTo>
                  <a:lnTo>
                    <a:pt x="3928872" y="0"/>
                  </a:lnTo>
                  <a:lnTo>
                    <a:pt x="3928872" y="1039368"/>
                  </a:lnTo>
                  <a:lnTo>
                    <a:pt x="0" y="1039368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42351" y="5472302"/>
              <a:ext cx="0" cy="1039494"/>
            </a:xfrm>
            <a:custGeom>
              <a:avLst/>
              <a:gdLst/>
              <a:ahLst/>
              <a:cxnLst/>
              <a:rect l="l" t="t" r="r" b="b"/>
              <a:pathLst>
                <a:path h="1039495">
                  <a:moveTo>
                    <a:pt x="0" y="0"/>
                  </a:moveTo>
                  <a:lnTo>
                    <a:pt x="0" y="1039368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42351" y="4202554"/>
              <a:ext cx="387985" cy="1464945"/>
            </a:xfrm>
            <a:custGeom>
              <a:avLst/>
              <a:gdLst/>
              <a:ahLst/>
              <a:cxnLst/>
              <a:rect l="l" t="t" r="r" b="b"/>
              <a:pathLst>
                <a:path w="387985" h="1464945">
                  <a:moveTo>
                    <a:pt x="0" y="1464627"/>
                  </a:moveTo>
                  <a:lnTo>
                    <a:pt x="387388" y="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48402" y="5552884"/>
            <a:ext cx="340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specify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$(‘#edit_form  [name=lastname]‘)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field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48630" y="6101524"/>
            <a:ext cx="354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‘lastname‘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exists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#add_form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3407" y="3050667"/>
            <a:ext cx="2839720" cy="1378585"/>
          </a:xfrm>
          <a:custGeom>
            <a:avLst/>
            <a:gdLst/>
            <a:ahLst/>
            <a:cxnLst/>
            <a:rect l="l" t="t" r="r" b="b"/>
            <a:pathLst>
              <a:path w="2839720" h="1378585">
                <a:moveTo>
                  <a:pt x="2839212" y="0"/>
                </a:moveTo>
                <a:lnTo>
                  <a:pt x="0" y="0"/>
                </a:lnTo>
                <a:lnTo>
                  <a:pt x="0" y="1378458"/>
                </a:lnTo>
                <a:lnTo>
                  <a:pt x="2839212" y="1378458"/>
                </a:lnTo>
                <a:lnTo>
                  <a:pt x="2839212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9758" y="1133094"/>
            <a:ext cx="8521065" cy="4739640"/>
            <a:chOff x="349758" y="1133094"/>
            <a:chExt cx="8521065" cy="4739640"/>
          </a:xfrm>
        </p:grpSpPr>
        <p:sp>
          <p:nvSpPr>
            <p:cNvPr id="4" name="object 4"/>
            <p:cNvSpPr/>
            <p:nvPr/>
          </p:nvSpPr>
          <p:spPr>
            <a:xfrm>
              <a:off x="5686814" y="3050667"/>
              <a:ext cx="0" cy="1378585"/>
            </a:xfrm>
            <a:custGeom>
              <a:avLst/>
              <a:gdLst/>
              <a:ahLst/>
              <a:cxnLst/>
              <a:rect l="l" t="t" r="r" b="b"/>
              <a:pathLst>
                <a:path h="1378585">
                  <a:moveTo>
                    <a:pt x="0" y="0"/>
                  </a:moveTo>
                  <a:lnTo>
                    <a:pt x="0" y="1378458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3702" y="3018246"/>
              <a:ext cx="3163570" cy="291465"/>
            </a:xfrm>
            <a:custGeom>
              <a:avLst/>
              <a:gdLst/>
              <a:ahLst/>
              <a:cxnLst/>
              <a:rect l="l" t="t" r="r" b="b"/>
              <a:pathLst>
                <a:path w="3163570" h="291464">
                  <a:moveTo>
                    <a:pt x="3163112" y="290880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758" y="1133094"/>
              <a:ext cx="8520683" cy="4739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77684"/>
              </p:ext>
            </p:extLst>
          </p:nvPr>
        </p:nvGraphicFramePr>
        <p:xfrm>
          <a:off x="452627" y="1235963"/>
          <a:ext cx="8303894" cy="452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9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0">
                <a:tc gridSpan="6">
                  <a:txBody>
                    <a:bodyPr/>
                    <a:lstStyle/>
                    <a:p>
                      <a:pPr marL="458470" marR="3613785" indent="-322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$("#defaultTable").on("click", ".btnDelete",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function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() { 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$(this).val();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458470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(confirm('Are you sure you want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delete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student?'))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{</a:t>
                      </a:r>
                    </a:p>
                    <a:p>
                      <a:pPr marL="6432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// ajax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delete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data to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database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6432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$.ajax({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827405" marR="53911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url:</a:t>
                      </a:r>
                      <a:r>
                        <a:rPr sz="16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"deleteStudent.php", 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data: "studentid="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id,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8458">
                <a:tc gridSpan="5">
                  <a:txBody>
                    <a:bodyPr/>
                    <a:lstStyle/>
                    <a:p>
                      <a:pPr marL="827405">
                        <a:lnSpc>
                          <a:spcPts val="136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type: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"GET",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27405" marR="258064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dataType: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"JSON",  success: function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(data)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{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010919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reload_table();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274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},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27405">
                        <a:lnSpc>
                          <a:spcPts val="17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error: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function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(obj,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textStatus, errorThrown)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{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Same as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deleteStudent.php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7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}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D"/>
                      </a:solidFill>
                      <a:prstDash val="solid"/>
                    </a:lnL>
                    <a:lnB w="12700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}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B w="12700">
                      <a:solidFill>
                        <a:srgbClr val="4F81B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console.log("Error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" +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textStatus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 ": " +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errorThrown);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R w="12700">
                      <a:solidFill>
                        <a:srgbClr val="4F81BD"/>
                      </a:solidFill>
                      <a:prstDash val="solid"/>
                    </a:lnR>
                    <a:lnB w="12700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manageStudents.js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continue</a:t>
            </a:r>
          </a:p>
        </p:txBody>
      </p:sp>
      <p:sp>
        <p:nvSpPr>
          <p:cNvPr id="9" name="object 9"/>
          <p:cNvSpPr/>
          <p:nvPr/>
        </p:nvSpPr>
        <p:spPr>
          <a:xfrm>
            <a:off x="5780532" y="3956303"/>
            <a:ext cx="3363454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6603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468862"/>
            <a:ext cx="8255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sz="4000" u="heavy" spc="-185" dirty="0">
                <a:uFill>
                  <a:solidFill>
                    <a:srgbClr val="95B3D7"/>
                  </a:solidFill>
                </a:uFill>
              </a:rPr>
              <a:t> </a:t>
            </a:r>
            <a:r>
              <a:rPr sz="4000" u="heavy" spc="-10" dirty="0">
                <a:uFill>
                  <a:solidFill>
                    <a:srgbClr val="95B3D7"/>
                  </a:solidFill>
                </a:uFill>
              </a:rPr>
              <a:t>What </a:t>
            </a:r>
            <a:r>
              <a:rPr sz="4000" u="heavy" spc="-20" dirty="0">
                <a:uFill>
                  <a:solidFill>
                    <a:srgbClr val="95B3D7"/>
                  </a:solidFill>
                </a:uFill>
              </a:rPr>
              <a:t>you </a:t>
            </a:r>
            <a:r>
              <a:rPr sz="4000" u="heavy" spc="-10" dirty="0">
                <a:uFill>
                  <a:solidFill>
                    <a:srgbClr val="95B3D7"/>
                  </a:solidFill>
                </a:uFill>
              </a:rPr>
              <a:t>learnt</a:t>
            </a:r>
            <a:r>
              <a:rPr sz="4000" u="heavy" spc="-75" dirty="0">
                <a:uFill>
                  <a:solidFill>
                    <a:srgbClr val="95B3D7"/>
                  </a:solidFill>
                </a:uFill>
              </a:rPr>
              <a:t> </a:t>
            </a:r>
            <a:r>
              <a:rPr sz="4000" u="heavy" spc="-25" dirty="0">
                <a:uFill>
                  <a:solidFill>
                    <a:srgbClr val="95B3D7"/>
                  </a:solidFill>
                </a:uFill>
              </a:rPr>
              <a:t>today	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0" y="1526540"/>
            <a:ext cx="9144000" cy="4174476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27050" marR="1129665" indent="-514350">
              <a:lnSpc>
                <a:spcPct val="80000"/>
              </a:lnSpc>
              <a:spcBef>
                <a:spcPts val="82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Apply </a:t>
            </a:r>
            <a:r>
              <a:rPr sz="3000" spc="-15" dirty="0">
                <a:latin typeface="Calibri"/>
                <a:cs typeface="Calibri"/>
              </a:rPr>
              <a:t>Bootstrap </a:t>
            </a:r>
            <a:r>
              <a:rPr sz="3000" spc="-10" dirty="0">
                <a:latin typeface="Calibri"/>
                <a:cs typeface="Calibri"/>
              </a:rPr>
              <a:t>components, </a:t>
            </a:r>
            <a:r>
              <a:rPr sz="3000" spc="-5" dirty="0">
                <a:latin typeface="Calibri"/>
                <a:cs typeface="Calibri"/>
              </a:rPr>
              <a:t>Modal </a:t>
            </a:r>
            <a:r>
              <a:rPr sz="3000" dirty="0">
                <a:latin typeface="Calibri"/>
                <a:cs typeface="Calibri"/>
              </a:rPr>
              <a:t>and  </a:t>
            </a:r>
            <a:r>
              <a:rPr sz="3000" spc="-15" dirty="0">
                <a:latin typeface="Calibri"/>
                <a:cs typeface="Calibri"/>
              </a:rPr>
              <a:t>FontAwesome </a:t>
            </a:r>
            <a:r>
              <a:rPr sz="3000" spc="-5" dirty="0">
                <a:latin typeface="Calibri"/>
                <a:cs typeface="Calibri"/>
              </a:rPr>
              <a:t>icons,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-10" dirty="0">
                <a:latin typeface="Calibri"/>
                <a:cs typeface="Calibri"/>
              </a:rPr>
              <a:t>web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pages</a:t>
            </a:r>
            <a:endParaRPr sz="3000" dirty="0">
              <a:latin typeface="Calibri"/>
              <a:cs typeface="Calibri"/>
            </a:endParaRPr>
          </a:p>
          <a:p>
            <a:pPr marL="527050" marR="24130" indent="-514350">
              <a:lnSpc>
                <a:spcPct val="80000"/>
              </a:lnSpc>
              <a:spcBef>
                <a:spcPts val="72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Perform form </a:t>
            </a:r>
            <a:r>
              <a:rPr sz="3000" spc="-5" dirty="0">
                <a:latin typeface="Calibri"/>
                <a:cs typeface="Calibri"/>
              </a:rPr>
              <a:t>submission </a:t>
            </a:r>
            <a:r>
              <a:rPr sz="3000" dirty="0">
                <a:latin typeface="Calibri"/>
                <a:cs typeface="Calibri"/>
              </a:rPr>
              <a:t>using </a:t>
            </a:r>
            <a:r>
              <a:rPr sz="3000" spc="-10" dirty="0">
                <a:latin typeface="Calibri"/>
                <a:cs typeface="Calibri"/>
              </a:rPr>
              <a:t>AJAX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jQuery  </a:t>
            </a:r>
            <a:r>
              <a:rPr sz="3000" dirty="0">
                <a:latin typeface="Calibri"/>
                <a:cs typeface="Calibri"/>
              </a:rPr>
              <a:t>via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POST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method</a:t>
            </a:r>
            <a:endParaRPr sz="3000" dirty="0">
              <a:latin typeface="Calibri"/>
              <a:cs typeface="Calibri"/>
            </a:endParaRPr>
          </a:p>
          <a:p>
            <a:pPr marL="527050" marR="737235" indent="-514350">
              <a:lnSpc>
                <a:spcPts val="2880"/>
              </a:lnSpc>
              <a:spcBef>
                <a:spcPts val="69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Explain the </a:t>
            </a:r>
            <a:r>
              <a:rPr sz="3000" spc="-20" dirty="0">
                <a:latin typeface="Calibri"/>
                <a:cs typeface="Calibri"/>
              </a:rPr>
              <a:t>difference </a:t>
            </a:r>
            <a:r>
              <a:rPr sz="3000" spc="-10" dirty="0">
                <a:latin typeface="Calibri"/>
                <a:cs typeface="Calibri"/>
              </a:rPr>
              <a:t>between direct </a:t>
            </a:r>
            <a:r>
              <a:rPr sz="3000" spc="-20" dirty="0">
                <a:latin typeface="Calibri"/>
                <a:cs typeface="Calibri"/>
              </a:rPr>
              <a:t>event  </a:t>
            </a:r>
            <a:r>
              <a:rPr sz="3000" dirty="0">
                <a:latin typeface="Calibri"/>
                <a:cs typeface="Calibri"/>
              </a:rPr>
              <a:t>binding and </a:t>
            </a:r>
            <a:r>
              <a:rPr sz="3000" spc="-20" dirty="0">
                <a:latin typeface="Calibri"/>
                <a:cs typeface="Calibri"/>
              </a:rPr>
              <a:t>delegated </a:t>
            </a:r>
            <a:r>
              <a:rPr sz="3000" spc="-15" dirty="0">
                <a:latin typeface="Calibri"/>
                <a:cs typeface="Calibri"/>
              </a:rPr>
              <a:t>event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binding</a:t>
            </a:r>
          </a:p>
          <a:p>
            <a:pPr marL="527050" indent="-514350">
              <a:lnSpc>
                <a:spcPct val="100000"/>
              </a:lnSpc>
              <a:spcBef>
                <a:spcPts val="2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Apply </a:t>
            </a:r>
            <a:r>
              <a:rPr sz="3000" spc="-20" dirty="0">
                <a:latin typeface="Calibri"/>
                <a:cs typeface="Calibri"/>
              </a:rPr>
              <a:t>event </a:t>
            </a:r>
            <a:r>
              <a:rPr sz="3000" spc="-15" dirty="0">
                <a:latin typeface="Calibri"/>
                <a:cs typeface="Calibri"/>
              </a:rPr>
              <a:t>delegation </a:t>
            </a:r>
            <a:r>
              <a:rPr sz="3000" dirty="0">
                <a:latin typeface="Calibri"/>
                <a:cs typeface="Calibri"/>
              </a:rPr>
              <a:t>using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on()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method</a:t>
            </a:r>
            <a:endParaRPr sz="3000" dirty="0">
              <a:latin typeface="Calibri"/>
              <a:cs typeface="Calibri"/>
            </a:endParaRPr>
          </a:p>
          <a:p>
            <a:pPr marL="527050" marR="5080" indent="-514350">
              <a:lnSpc>
                <a:spcPct val="80000"/>
              </a:lnSpc>
              <a:spcBef>
                <a:spcPts val="72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Apply </a:t>
            </a:r>
            <a:r>
              <a:rPr sz="3000" spc="-10" dirty="0">
                <a:latin typeface="Calibri"/>
                <a:cs typeface="Calibri"/>
              </a:rPr>
              <a:t>AJAX </a:t>
            </a:r>
            <a:r>
              <a:rPr sz="3000" dirty="0">
                <a:latin typeface="Calibri"/>
                <a:cs typeface="Calibri"/>
              </a:rPr>
              <a:t>and jQuery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build a </a:t>
            </a:r>
            <a:r>
              <a:rPr sz="3000" spc="-10" dirty="0">
                <a:latin typeface="Calibri"/>
                <a:cs typeface="Calibri"/>
              </a:rPr>
              <a:t>datagrid that  </a:t>
            </a:r>
            <a:r>
              <a:rPr sz="3000" spc="-5" dirty="0">
                <a:latin typeface="Calibri"/>
                <a:cs typeface="Calibri"/>
              </a:rPr>
              <a:t>dynamically </a:t>
            </a:r>
            <a:r>
              <a:rPr sz="3000" dirty="0">
                <a:latin typeface="Calibri"/>
                <a:cs typeface="Calibri"/>
              </a:rPr>
              <a:t>add, edit and </a:t>
            </a:r>
            <a:r>
              <a:rPr sz="3000" spc="-10" dirty="0">
                <a:latin typeface="Calibri"/>
                <a:cs typeface="Calibri"/>
              </a:rPr>
              <a:t>delete </a:t>
            </a:r>
            <a:r>
              <a:rPr sz="3000" spc="-25" dirty="0">
                <a:latin typeface="Calibri"/>
                <a:cs typeface="Calibri"/>
              </a:rPr>
              <a:t>rows </a:t>
            </a:r>
            <a:r>
              <a:rPr sz="3000" dirty="0">
                <a:latin typeface="Calibri"/>
                <a:cs typeface="Calibri"/>
              </a:rPr>
              <a:t>in 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single  </a:t>
            </a:r>
            <a:r>
              <a:rPr sz="3000" spc="-10" dirty="0">
                <a:latin typeface="Calibri"/>
                <a:cs typeface="Calibri"/>
              </a:rPr>
              <a:t>web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page.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264" y="238347"/>
            <a:ext cx="37369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Today's</a:t>
            </a:r>
            <a:r>
              <a:rPr spc="-10" dirty="0"/>
              <a:t> </a:t>
            </a:r>
            <a:r>
              <a:rPr spc="-2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181" y="1164308"/>
            <a:ext cx="86296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 marR="5080" indent="-35306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65125" algn="l"/>
                <a:tab pos="365760" algn="l"/>
              </a:tabLst>
            </a:pPr>
            <a:r>
              <a:rPr sz="3200" spc="-5" dirty="0">
                <a:latin typeface="Arial"/>
                <a:cs typeface="Arial"/>
              </a:rPr>
              <a:t>Create an </a:t>
            </a:r>
            <a:r>
              <a:rPr sz="3200" spc="-10" dirty="0">
                <a:latin typeface="Arial"/>
                <a:cs typeface="Arial"/>
              </a:rPr>
              <a:t>application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10" dirty="0">
                <a:latin typeface="Arial"/>
                <a:cs typeface="Arial"/>
              </a:rPr>
              <a:t>perform Create,  </a:t>
            </a:r>
            <a:r>
              <a:rPr sz="3200" spc="-5" dirty="0">
                <a:latin typeface="Arial"/>
                <a:cs typeface="Arial"/>
              </a:rPr>
              <a:t>Read, Update and Delete functions in a </a:t>
            </a:r>
            <a:r>
              <a:rPr sz="3200" spc="-10" dirty="0">
                <a:latin typeface="Arial"/>
                <a:cs typeface="Arial"/>
              </a:rPr>
              <a:t>single  </a:t>
            </a:r>
            <a:r>
              <a:rPr sz="3200" spc="-5" dirty="0">
                <a:latin typeface="Arial"/>
                <a:cs typeface="Arial"/>
              </a:rPr>
              <a:t>web </a:t>
            </a:r>
            <a:r>
              <a:rPr sz="3200" spc="-10" dirty="0">
                <a:latin typeface="Arial"/>
                <a:cs typeface="Arial"/>
              </a:rPr>
              <a:t>page </a:t>
            </a:r>
            <a:r>
              <a:rPr sz="3200" spc="-5" dirty="0">
                <a:latin typeface="Arial"/>
                <a:cs typeface="Arial"/>
              </a:rPr>
              <a:t>using AJAX and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jQuery.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2892"/>
            <a:ext cx="91440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u="sng" spc="-20" dirty="0">
                <a:latin typeface="+mn-lt"/>
              </a:rPr>
              <a:t>Bootstrap</a:t>
            </a:r>
            <a:r>
              <a:rPr b="1" u="sng" spc="-50" dirty="0">
                <a:latin typeface="+mn-lt"/>
              </a:rPr>
              <a:t> </a:t>
            </a:r>
            <a:r>
              <a:rPr b="1" u="sng" spc="-5" dirty="0">
                <a:latin typeface="+mn-lt"/>
              </a:rPr>
              <a:t>Modal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143000"/>
            <a:ext cx="9144000" cy="15921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 modal is a child window </a:t>
            </a:r>
            <a:r>
              <a:rPr sz="2400" spc="-15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30" dirty="0">
                <a:latin typeface="Calibri"/>
                <a:cs typeface="Calibri"/>
              </a:rPr>
              <a:t>layered </a:t>
            </a:r>
            <a:r>
              <a:rPr sz="2400" spc="-15" dirty="0">
                <a:latin typeface="Calibri"/>
                <a:cs typeface="Calibri"/>
              </a:rPr>
              <a:t>over  </a:t>
            </a:r>
            <a:r>
              <a:rPr sz="2400" spc="-5" dirty="0">
                <a:latin typeface="Calibri"/>
                <a:cs typeface="Calibri"/>
              </a:rPr>
              <a:t>its </a:t>
            </a:r>
            <a:r>
              <a:rPr sz="2400" spc="-20" dirty="0">
                <a:latin typeface="Calibri"/>
                <a:cs typeface="Calibri"/>
              </a:rPr>
              <a:t>parent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window.</a:t>
            </a:r>
            <a:endParaRPr sz="2400" dirty="0">
              <a:latin typeface="Calibri"/>
              <a:cs typeface="Calibri"/>
            </a:endParaRPr>
          </a:p>
          <a:p>
            <a:pPr marL="527050" marR="915035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purpose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spc="-25" dirty="0">
                <a:latin typeface="Calibri"/>
                <a:cs typeface="Calibri"/>
              </a:rPr>
              <a:t>content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a  </a:t>
            </a:r>
            <a:r>
              <a:rPr sz="2400" spc="-25" dirty="0">
                <a:latin typeface="Calibri"/>
                <a:cs typeface="Calibri"/>
              </a:rPr>
              <a:t>separate </a:t>
            </a:r>
            <a:r>
              <a:rPr sz="2400" spc="-15" dirty="0">
                <a:latin typeface="Calibri"/>
                <a:cs typeface="Calibri"/>
              </a:rPr>
              <a:t>source that can </a:t>
            </a:r>
            <a:r>
              <a:rPr sz="2400" spc="-25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some  </a:t>
            </a:r>
            <a:r>
              <a:rPr sz="2400" spc="-15" dirty="0">
                <a:latin typeface="Calibri"/>
                <a:cs typeface="Calibri"/>
              </a:rPr>
              <a:t>interaction </a:t>
            </a:r>
            <a:r>
              <a:rPr sz="2400" spc="-5" dirty="0">
                <a:latin typeface="Calibri"/>
                <a:cs typeface="Calibri"/>
              </a:rPr>
              <a:t>without </a:t>
            </a:r>
            <a:r>
              <a:rPr sz="2400" spc="-15" dirty="0">
                <a:latin typeface="Calibri"/>
                <a:cs typeface="Calibri"/>
              </a:rPr>
              <a:t>leaving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parent  </a:t>
            </a:r>
            <a:r>
              <a:rPr sz="2400" spc="-35" dirty="0">
                <a:latin typeface="Calibri"/>
                <a:cs typeface="Calibri"/>
              </a:rPr>
              <a:t>window.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505200"/>
            <a:ext cx="68580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2892"/>
            <a:ext cx="91440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u="sng" spc="-20" dirty="0"/>
              <a:t>Bootstrap</a:t>
            </a:r>
            <a:r>
              <a:rPr u="sng" spc="-50" dirty="0"/>
              <a:t> </a:t>
            </a:r>
            <a:r>
              <a:rPr u="sng" spc="-5" dirty="0"/>
              <a:t>Modal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267" y="1094980"/>
            <a:ext cx="86899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&lt;!-- </a:t>
            </a:r>
            <a:r>
              <a:rPr sz="1800" spc="-15" dirty="0">
                <a:latin typeface="Calibri"/>
                <a:cs typeface="Calibri"/>
              </a:rPr>
              <a:t>Button </a:t>
            </a:r>
            <a:r>
              <a:rPr sz="1800" spc="-5" dirty="0">
                <a:latin typeface="Calibri"/>
                <a:cs typeface="Calibri"/>
              </a:rPr>
              <a:t>trigger modal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--&gt;</a:t>
            </a:r>
            <a:endParaRPr sz="1800">
              <a:latin typeface="Calibri"/>
              <a:cs typeface="Calibri"/>
            </a:endParaRPr>
          </a:p>
          <a:p>
            <a:pPr marL="12700" marR="5080" indent="4184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&lt;button </a:t>
            </a:r>
            <a:r>
              <a:rPr sz="1800" spc="-5" dirty="0">
                <a:latin typeface="Calibri"/>
                <a:cs typeface="Calibri"/>
              </a:rPr>
              <a:t>class="btn </a:t>
            </a:r>
            <a:r>
              <a:rPr sz="1800" dirty="0">
                <a:latin typeface="Calibri"/>
                <a:cs typeface="Calibri"/>
              </a:rPr>
              <a:t>btn-primary </a:t>
            </a:r>
            <a:r>
              <a:rPr sz="1800" spc="-5" dirty="0">
                <a:latin typeface="Calibri"/>
                <a:cs typeface="Calibri"/>
              </a:rPr>
              <a:t>btn-md" data-toggle="modal"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data-target="#myModal"</a:t>
            </a:r>
            <a:r>
              <a:rPr sz="1800" spc="-10" dirty="0">
                <a:latin typeface="Calibri"/>
                <a:cs typeface="Calibri"/>
              </a:rPr>
              <a:t>&gt;  </a:t>
            </a:r>
            <a:r>
              <a:rPr sz="1800" spc="-5" dirty="0">
                <a:latin typeface="Calibri"/>
                <a:cs typeface="Calibri"/>
              </a:rPr>
              <a:t>Launch modal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&lt;/button&gt;</a:t>
            </a:r>
            <a:endParaRPr sz="180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&lt;!-- Modal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--&gt;</a:t>
            </a:r>
            <a:endParaRPr sz="180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&lt;div class="modal </a:t>
            </a:r>
            <a:r>
              <a:rPr sz="1800" spc="-10" dirty="0">
                <a:latin typeface="Calibri"/>
                <a:cs typeface="Calibri"/>
              </a:rPr>
              <a:t>fade"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id="myModal"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role="dialog"&gt;</a:t>
            </a:r>
            <a:endParaRPr sz="18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&lt;div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class="modal-dialog"&gt;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543" y="2740900"/>
            <a:ext cx="432181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&lt;div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class="modal-content"&gt;</a:t>
            </a:r>
            <a:endParaRPr sz="1800" dirty="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&lt;div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class="modal-header"&gt;</a:t>
            </a:r>
            <a:endParaRPr sz="1800" dirty="0">
              <a:latin typeface="Calibri"/>
              <a:cs typeface="Calibri"/>
            </a:endParaRPr>
          </a:p>
          <a:p>
            <a:pPr marL="4552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&lt;h4 class="modal-title"&gt;Modal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title&lt;/h4&gt;</a:t>
            </a:r>
            <a:endParaRPr sz="1800" dirty="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&lt;/div&gt;</a:t>
            </a:r>
            <a:endParaRPr sz="1800" dirty="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&lt;div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class="modal-body"&gt;</a:t>
            </a:r>
            <a:endParaRPr sz="1800" dirty="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&lt;p&gt;Testing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123&lt;/p&gt;</a:t>
            </a:r>
            <a:endParaRPr sz="1800" dirty="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&lt;/div&gt;</a:t>
            </a:r>
            <a:endParaRPr sz="1800" dirty="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&lt;div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class="modal-footer"&gt;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024" y="4935459"/>
            <a:ext cx="4897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&lt;button type="button" </a:t>
            </a:r>
            <a:r>
              <a:rPr sz="1800" spc="-5" dirty="0">
                <a:latin typeface="Calibri"/>
                <a:cs typeface="Calibri"/>
              </a:rPr>
              <a:t>class="btn </a:t>
            </a:r>
            <a:r>
              <a:rPr sz="1800" spc="-10" dirty="0">
                <a:latin typeface="Calibri"/>
                <a:cs typeface="Calibri"/>
              </a:rPr>
              <a:t>btn-default"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724" y="5209780"/>
            <a:ext cx="314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dismiss="modal"&gt;Close&lt;/button&gt;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520" y="5484100"/>
            <a:ext cx="3244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&lt;/div&gt;</a:t>
            </a:r>
            <a:endParaRPr sz="1800">
              <a:latin typeface="Calibri"/>
              <a:cs typeface="Calibri"/>
            </a:endParaRPr>
          </a:p>
          <a:p>
            <a:pPr marL="233679">
              <a:lnSpc>
                <a:spcPct val="100000"/>
              </a:lnSpc>
            </a:pPr>
            <a:r>
              <a:rPr sz="1800" u="heavy" dirty="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135" dirty="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 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&lt;/div&gt;&lt;!-- </a:t>
            </a:r>
            <a:r>
              <a:rPr sz="1800" spc="-10" dirty="0">
                <a:latin typeface="Calibri"/>
                <a:cs typeface="Calibri"/>
              </a:rPr>
              <a:t>/.modal-content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--&gt;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&lt;/div&gt;&lt;!-- /.modal-dialog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--&gt;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&lt;/div&gt;&lt;!-- /.modal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--&gt;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72861" y="3011423"/>
            <a:ext cx="219075" cy="2635885"/>
            <a:chOff x="5372861" y="3011423"/>
            <a:chExt cx="219075" cy="2635885"/>
          </a:xfrm>
        </p:grpSpPr>
        <p:sp>
          <p:nvSpPr>
            <p:cNvPr id="9" name="object 9"/>
            <p:cNvSpPr/>
            <p:nvPr/>
          </p:nvSpPr>
          <p:spPr>
            <a:xfrm>
              <a:off x="5377814" y="3016376"/>
              <a:ext cx="204470" cy="849630"/>
            </a:xfrm>
            <a:custGeom>
              <a:avLst/>
              <a:gdLst/>
              <a:ahLst/>
              <a:cxnLst/>
              <a:rect l="l" t="t" r="r" b="b"/>
              <a:pathLst>
                <a:path w="204470" h="849629">
                  <a:moveTo>
                    <a:pt x="0" y="0"/>
                  </a:moveTo>
                  <a:lnTo>
                    <a:pt x="39743" y="1337"/>
                  </a:lnTo>
                  <a:lnTo>
                    <a:pt x="72199" y="4984"/>
                  </a:lnTo>
                  <a:lnTo>
                    <a:pt x="94083" y="10394"/>
                  </a:lnTo>
                  <a:lnTo>
                    <a:pt x="102107" y="17018"/>
                  </a:lnTo>
                  <a:lnTo>
                    <a:pt x="102107" y="407797"/>
                  </a:lnTo>
                  <a:lnTo>
                    <a:pt x="110132" y="414420"/>
                  </a:lnTo>
                  <a:lnTo>
                    <a:pt x="132016" y="419830"/>
                  </a:lnTo>
                  <a:lnTo>
                    <a:pt x="164472" y="423477"/>
                  </a:lnTo>
                  <a:lnTo>
                    <a:pt x="204215" y="424815"/>
                  </a:lnTo>
                  <a:lnTo>
                    <a:pt x="164472" y="426152"/>
                  </a:lnTo>
                  <a:lnTo>
                    <a:pt x="132016" y="429799"/>
                  </a:lnTo>
                  <a:lnTo>
                    <a:pt x="110132" y="435209"/>
                  </a:lnTo>
                  <a:lnTo>
                    <a:pt x="102107" y="441833"/>
                  </a:lnTo>
                  <a:lnTo>
                    <a:pt x="102107" y="832612"/>
                  </a:lnTo>
                  <a:lnTo>
                    <a:pt x="94083" y="839235"/>
                  </a:lnTo>
                  <a:lnTo>
                    <a:pt x="72199" y="844645"/>
                  </a:lnTo>
                  <a:lnTo>
                    <a:pt x="39743" y="848292"/>
                  </a:lnTo>
                  <a:lnTo>
                    <a:pt x="0" y="849630"/>
                  </a:lnTo>
                </a:path>
              </a:pathLst>
            </a:custGeom>
            <a:ln w="9906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0100" y="4793360"/>
              <a:ext cx="204470" cy="848994"/>
            </a:xfrm>
            <a:custGeom>
              <a:avLst/>
              <a:gdLst/>
              <a:ahLst/>
              <a:cxnLst/>
              <a:rect l="l" t="t" r="r" b="b"/>
              <a:pathLst>
                <a:path w="204470" h="848995">
                  <a:moveTo>
                    <a:pt x="0" y="0"/>
                  </a:moveTo>
                  <a:lnTo>
                    <a:pt x="39743" y="1337"/>
                  </a:lnTo>
                  <a:lnTo>
                    <a:pt x="72199" y="4984"/>
                  </a:lnTo>
                  <a:lnTo>
                    <a:pt x="94083" y="10394"/>
                  </a:lnTo>
                  <a:lnTo>
                    <a:pt x="102107" y="17018"/>
                  </a:lnTo>
                  <a:lnTo>
                    <a:pt x="102107" y="407416"/>
                  </a:lnTo>
                  <a:lnTo>
                    <a:pt x="110132" y="414039"/>
                  </a:lnTo>
                  <a:lnTo>
                    <a:pt x="132016" y="419449"/>
                  </a:lnTo>
                  <a:lnTo>
                    <a:pt x="164472" y="423096"/>
                  </a:lnTo>
                  <a:lnTo>
                    <a:pt x="204215" y="424434"/>
                  </a:lnTo>
                  <a:lnTo>
                    <a:pt x="164472" y="425771"/>
                  </a:lnTo>
                  <a:lnTo>
                    <a:pt x="132016" y="429418"/>
                  </a:lnTo>
                  <a:lnTo>
                    <a:pt x="110132" y="434828"/>
                  </a:lnTo>
                  <a:lnTo>
                    <a:pt x="102107" y="441452"/>
                  </a:lnTo>
                  <a:lnTo>
                    <a:pt x="102107" y="831850"/>
                  </a:lnTo>
                  <a:lnTo>
                    <a:pt x="94083" y="838473"/>
                  </a:lnTo>
                  <a:lnTo>
                    <a:pt x="72199" y="843883"/>
                  </a:lnTo>
                  <a:lnTo>
                    <a:pt x="39743" y="847530"/>
                  </a:lnTo>
                  <a:lnTo>
                    <a:pt x="0" y="848868"/>
                  </a:lnTo>
                </a:path>
              </a:pathLst>
            </a:custGeom>
            <a:ln w="9906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82386" y="3907916"/>
              <a:ext cx="204470" cy="849630"/>
            </a:xfrm>
            <a:custGeom>
              <a:avLst/>
              <a:gdLst/>
              <a:ahLst/>
              <a:cxnLst/>
              <a:rect l="l" t="t" r="r" b="b"/>
              <a:pathLst>
                <a:path w="204470" h="849629">
                  <a:moveTo>
                    <a:pt x="0" y="0"/>
                  </a:moveTo>
                  <a:lnTo>
                    <a:pt x="39743" y="1337"/>
                  </a:lnTo>
                  <a:lnTo>
                    <a:pt x="72199" y="4984"/>
                  </a:lnTo>
                  <a:lnTo>
                    <a:pt x="94083" y="10394"/>
                  </a:lnTo>
                  <a:lnTo>
                    <a:pt x="102107" y="17017"/>
                  </a:lnTo>
                  <a:lnTo>
                    <a:pt x="102107" y="407796"/>
                  </a:lnTo>
                  <a:lnTo>
                    <a:pt x="110132" y="414420"/>
                  </a:lnTo>
                  <a:lnTo>
                    <a:pt x="132016" y="419830"/>
                  </a:lnTo>
                  <a:lnTo>
                    <a:pt x="164472" y="423477"/>
                  </a:lnTo>
                  <a:lnTo>
                    <a:pt x="204215" y="424814"/>
                  </a:lnTo>
                  <a:lnTo>
                    <a:pt x="164472" y="426152"/>
                  </a:lnTo>
                  <a:lnTo>
                    <a:pt x="132016" y="429799"/>
                  </a:lnTo>
                  <a:lnTo>
                    <a:pt x="110132" y="435209"/>
                  </a:lnTo>
                  <a:lnTo>
                    <a:pt x="102107" y="441832"/>
                  </a:lnTo>
                  <a:lnTo>
                    <a:pt x="102107" y="832611"/>
                  </a:lnTo>
                  <a:lnTo>
                    <a:pt x="94083" y="839235"/>
                  </a:lnTo>
                  <a:lnTo>
                    <a:pt x="72199" y="844645"/>
                  </a:lnTo>
                  <a:lnTo>
                    <a:pt x="39743" y="848292"/>
                  </a:lnTo>
                  <a:lnTo>
                    <a:pt x="0" y="849629"/>
                  </a:lnTo>
                </a:path>
              </a:pathLst>
            </a:custGeom>
            <a:ln w="9906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91378" y="3288791"/>
            <a:ext cx="1705610" cy="368935"/>
          </a:xfrm>
          <a:prstGeom prst="rect">
            <a:avLst/>
          </a:prstGeom>
          <a:solidFill>
            <a:srgbClr val="E6B9B8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1378" y="4148328"/>
            <a:ext cx="1705610" cy="368300"/>
          </a:xfrm>
          <a:prstGeom prst="rect">
            <a:avLst/>
          </a:prstGeom>
          <a:solidFill>
            <a:srgbClr val="E6B9B8"/>
          </a:solidFill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1378" y="5194553"/>
            <a:ext cx="1705610" cy="368935"/>
          </a:xfrm>
          <a:prstGeom prst="rect">
            <a:avLst/>
          </a:prstGeom>
          <a:solidFill>
            <a:srgbClr val="E6B9B8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spc="-15" dirty="0">
                <a:latin typeface="Calibri"/>
                <a:cs typeface="Calibri"/>
              </a:rPr>
              <a:t>Footer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752" y="284919"/>
            <a:ext cx="64954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Dynamically </a:t>
            </a:r>
            <a:r>
              <a:rPr spc="-25" dirty="0"/>
              <a:t>created</a:t>
            </a:r>
            <a:r>
              <a:rPr spc="15" dirty="0"/>
              <a:t> </a:t>
            </a:r>
            <a:r>
              <a:rPr spc="-20" dirty="0"/>
              <a:t>buttons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542795"/>
            <a:ext cx="9144000" cy="2962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370" indent="-342900" algn="just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Whenever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page reloads,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AJAX call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made </a:t>
            </a:r>
            <a:r>
              <a:rPr sz="2400" spc="-15" dirty="0">
                <a:latin typeface="Calibri"/>
                <a:cs typeface="Calibri"/>
              </a:rPr>
              <a:t>to retrieve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modules and </a:t>
            </a:r>
            <a:r>
              <a:rPr sz="2400" spc="-15" dirty="0">
                <a:latin typeface="Calibri"/>
                <a:cs typeface="Calibri"/>
              </a:rPr>
              <a:t>creates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records, Edit </a:t>
            </a:r>
            <a:r>
              <a:rPr sz="2400" spc="-5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Delete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buttons.</a:t>
            </a:r>
            <a:endParaRPr sz="2400" dirty="0">
              <a:latin typeface="Calibri"/>
              <a:cs typeface="Calibri"/>
            </a:endParaRPr>
          </a:p>
          <a:p>
            <a:pPr marL="355600" marR="347980" indent="-342900" algn="just">
              <a:lnSpc>
                <a:spcPct val="100000"/>
              </a:lnSpc>
              <a:spcBef>
                <a:spcPts val="575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can’t </a:t>
            </a:r>
            <a:r>
              <a:rPr sz="2400" spc="-20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click callback function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.btnEdit </a:t>
            </a:r>
            <a:r>
              <a:rPr sz="2400" spc="-5" dirty="0">
                <a:latin typeface="Calibri"/>
                <a:cs typeface="Calibri"/>
              </a:rPr>
              <a:t>using  this:</a:t>
            </a:r>
            <a:endParaRPr sz="2400" dirty="0">
              <a:latin typeface="Calibri"/>
              <a:cs typeface="Calibri"/>
            </a:endParaRPr>
          </a:p>
          <a:p>
            <a:pPr marL="553085">
              <a:lnSpc>
                <a:spcPct val="100000"/>
              </a:lnSpc>
              <a:spcBef>
                <a:spcPts val="515"/>
              </a:spcBef>
            </a:pPr>
            <a:r>
              <a:rPr sz="1800" spc="-10" dirty="0">
                <a:latin typeface="Calibri"/>
                <a:cs typeface="Calibri"/>
              </a:rPr>
              <a:t>$(“.btnEdit").click(function()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</a:p>
          <a:p>
            <a:pPr marL="5003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Edit buttons are </a:t>
            </a:r>
            <a:r>
              <a:rPr sz="2400" spc="-20" dirty="0">
                <a:latin typeface="Calibri"/>
                <a:cs typeface="Calibri"/>
              </a:rPr>
              <a:t>generated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dynamically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“delegated” </a:t>
            </a:r>
            <a:r>
              <a:rPr sz="2400" spc="-5" dirty="0">
                <a:latin typeface="Calibri"/>
                <a:cs typeface="Calibri"/>
              </a:rPr>
              <a:t>binding using on()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method: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308" y="284919"/>
            <a:ext cx="39446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Delegated</a:t>
            </a:r>
            <a:r>
              <a:rPr spc="-50" dirty="0"/>
              <a:t> </a:t>
            </a:r>
            <a:r>
              <a:rPr spc="-20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526540"/>
            <a:ext cx="9067800" cy="39949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26415" marR="5080" indent="-514350" algn="just">
              <a:lnSpc>
                <a:spcPct val="80000"/>
              </a:lnSpc>
              <a:spcBef>
                <a:spcPts val="82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click() </a:t>
            </a:r>
            <a:r>
              <a:rPr sz="3000" dirty="0">
                <a:latin typeface="Calibri"/>
                <a:cs typeface="Calibri"/>
              </a:rPr>
              <a:t>binding </a:t>
            </a:r>
            <a:r>
              <a:rPr sz="3000" spc="-15" dirty="0">
                <a:latin typeface="Calibri"/>
                <a:cs typeface="Calibri"/>
              </a:rPr>
              <a:t>you're </a:t>
            </a:r>
            <a:r>
              <a:rPr sz="3000" dirty="0">
                <a:latin typeface="Calibri"/>
                <a:cs typeface="Calibri"/>
              </a:rPr>
              <a:t>using is </a:t>
            </a:r>
            <a:r>
              <a:rPr sz="3000" spc="-5" dirty="0">
                <a:latin typeface="Calibri"/>
                <a:cs typeface="Calibri"/>
              </a:rPr>
              <a:t>called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"direct"  </a:t>
            </a:r>
            <a:r>
              <a:rPr sz="3000" dirty="0">
                <a:latin typeface="Calibri"/>
                <a:cs typeface="Calibri"/>
              </a:rPr>
              <a:t>binding </a:t>
            </a:r>
            <a:r>
              <a:rPr sz="3000" spc="-5" dirty="0">
                <a:latin typeface="Calibri"/>
                <a:cs typeface="Calibri"/>
              </a:rPr>
              <a:t>which will </a:t>
            </a:r>
            <a:r>
              <a:rPr sz="3000" dirty="0">
                <a:latin typeface="Calibri"/>
                <a:cs typeface="Calibri"/>
              </a:rPr>
              <a:t>only </a:t>
            </a:r>
            <a:r>
              <a:rPr sz="3000" spc="-20" dirty="0">
                <a:latin typeface="Calibri"/>
                <a:cs typeface="Calibri"/>
              </a:rPr>
              <a:t>attach </a:t>
            </a:r>
            <a:r>
              <a:rPr sz="3000" spc="-5" dirty="0">
                <a:latin typeface="Calibri"/>
                <a:cs typeface="Calibri"/>
              </a:rPr>
              <a:t>the handler </a:t>
            </a:r>
            <a:r>
              <a:rPr sz="3000" spc="-20" dirty="0">
                <a:latin typeface="Calibri"/>
                <a:cs typeface="Calibri"/>
              </a:rPr>
              <a:t>to  </a:t>
            </a:r>
            <a:r>
              <a:rPr sz="3000" spc="-5" dirty="0">
                <a:latin typeface="Calibri"/>
                <a:cs typeface="Calibri"/>
              </a:rPr>
              <a:t>elements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i="1" spc="-5" dirty="0">
                <a:latin typeface="Calibri"/>
                <a:cs typeface="Calibri"/>
              </a:rPr>
              <a:t>already </a:t>
            </a:r>
            <a:r>
              <a:rPr sz="3000" i="1" spc="-20" dirty="0">
                <a:latin typeface="Calibri"/>
                <a:cs typeface="Calibri"/>
              </a:rPr>
              <a:t>exist</a:t>
            </a:r>
            <a:r>
              <a:rPr sz="3000" spc="-20" dirty="0">
                <a:latin typeface="Calibri"/>
                <a:cs typeface="Calibri"/>
              </a:rPr>
              <a:t>.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won't </a:t>
            </a:r>
            <a:r>
              <a:rPr sz="3000" spc="-20" dirty="0">
                <a:latin typeface="Calibri"/>
                <a:cs typeface="Calibri"/>
              </a:rPr>
              <a:t>get </a:t>
            </a:r>
            <a:r>
              <a:rPr sz="3000" dirty="0">
                <a:latin typeface="Calibri"/>
                <a:cs typeface="Calibri"/>
              </a:rPr>
              <a:t>bound </a:t>
            </a:r>
            <a:r>
              <a:rPr sz="3000" spc="-20" dirty="0">
                <a:latin typeface="Calibri"/>
                <a:cs typeface="Calibri"/>
              </a:rPr>
              <a:t>to  </a:t>
            </a:r>
            <a:r>
              <a:rPr sz="3000" spc="-10" dirty="0">
                <a:latin typeface="Calibri"/>
                <a:cs typeface="Calibri"/>
              </a:rPr>
              <a:t>elements </a:t>
            </a:r>
            <a:r>
              <a:rPr sz="3000" spc="-20" dirty="0">
                <a:latin typeface="Calibri"/>
                <a:cs typeface="Calibri"/>
              </a:rPr>
              <a:t>created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future. </a:t>
            </a:r>
            <a:r>
              <a:rPr sz="3000" spc="-13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do </a:t>
            </a:r>
            <a:r>
              <a:rPr sz="3000" spc="-10" dirty="0">
                <a:latin typeface="Calibri"/>
                <a:cs typeface="Calibri"/>
              </a:rPr>
              <a:t>that, you'll  </a:t>
            </a:r>
            <a:r>
              <a:rPr sz="3000" spc="-20" dirty="0">
                <a:latin typeface="Calibri"/>
                <a:cs typeface="Calibri"/>
              </a:rPr>
              <a:t>have to create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"delegated" </a:t>
            </a:r>
            <a:r>
              <a:rPr sz="3000" dirty="0">
                <a:latin typeface="Calibri"/>
                <a:cs typeface="Calibri"/>
              </a:rPr>
              <a:t>binding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lang="en-US"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using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on()</a:t>
            </a:r>
            <a:r>
              <a:rPr sz="3000" spc="-5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527050" marR="325120" indent="-514350" algn="just">
              <a:lnSpc>
                <a:spcPts val="2880"/>
              </a:lnSpc>
              <a:spcBef>
                <a:spcPts val="69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Delegated </a:t>
            </a:r>
            <a:r>
              <a:rPr sz="3000" spc="-15" dirty="0">
                <a:latin typeface="Calibri"/>
                <a:cs typeface="Calibri"/>
              </a:rPr>
              <a:t>events </a:t>
            </a:r>
            <a:r>
              <a:rPr sz="3000" spc="-20" dirty="0">
                <a:latin typeface="Calibri"/>
                <a:cs typeface="Calibri"/>
              </a:rPr>
              <a:t>have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advantage </a:t>
            </a:r>
            <a:r>
              <a:rPr sz="3000" spc="-10" dirty="0">
                <a:latin typeface="Calibri"/>
                <a:cs typeface="Calibri"/>
              </a:rPr>
              <a:t>that they  can process </a:t>
            </a:r>
            <a:r>
              <a:rPr sz="3000" spc="-15" dirty="0">
                <a:latin typeface="Calibri"/>
                <a:cs typeface="Calibri"/>
              </a:rPr>
              <a:t>events from </a:t>
            </a:r>
            <a:r>
              <a:rPr sz="3000" spc="-5" dirty="0">
                <a:latin typeface="Calibri"/>
                <a:cs typeface="Calibri"/>
              </a:rPr>
              <a:t>descendant </a:t>
            </a:r>
            <a:r>
              <a:rPr sz="3000" spc="-10" dirty="0">
                <a:latin typeface="Calibri"/>
                <a:cs typeface="Calibri"/>
              </a:rPr>
              <a:t>elements  that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added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the document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later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time.</a:t>
            </a:r>
          </a:p>
          <a:p>
            <a:pPr marL="527050" marR="1687195" indent="-514350" algn="just">
              <a:lnSpc>
                <a:spcPct val="80000"/>
              </a:lnSpc>
              <a:spcBef>
                <a:spcPts val="74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http://learn.jquery.com/events/event-  </a:t>
            </a:r>
            <a:r>
              <a:rPr sz="3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delegation/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9308" y="284919"/>
            <a:ext cx="39446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Delegated</a:t>
            </a:r>
            <a:r>
              <a:rPr spc="-50" dirty="0"/>
              <a:t> </a:t>
            </a:r>
            <a:r>
              <a:rPr spc="-20" dirty="0"/>
              <a:t>events</a:t>
            </a:r>
          </a:p>
        </p:txBody>
      </p:sp>
      <p:sp>
        <p:nvSpPr>
          <p:cNvPr id="4" name="object 4"/>
          <p:cNvSpPr/>
          <p:nvPr/>
        </p:nvSpPr>
        <p:spPr>
          <a:xfrm>
            <a:off x="289924" y="2041398"/>
            <a:ext cx="8287146" cy="3226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069847"/>
            <a:ext cx="8663940" cy="5487670"/>
            <a:chOff x="438150" y="1069847"/>
            <a:chExt cx="8663940" cy="5487670"/>
          </a:xfrm>
        </p:grpSpPr>
        <p:sp>
          <p:nvSpPr>
            <p:cNvPr id="3" name="object 3"/>
            <p:cNvSpPr/>
            <p:nvPr/>
          </p:nvSpPr>
          <p:spPr>
            <a:xfrm>
              <a:off x="581405" y="1078229"/>
              <a:ext cx="8520683" cy="5478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9229" y="1186052"/>
              <a:ext cx="8305165" cy="5263515"/>
            </a:xfrm>
            <a:custGeom>
              <a:avLst/>
              <a:gdLst/>
              <a:ahLst/>
              <a:cxnLst/>
              <a:rect l="l" t="t" r="r" b="b"/>
              <a:pathLst>
                <a:path w="8305165" h="5263515">
                  <a:moveTo>
                    <a:pt x="0" y="0"/>
                  </a:moveTo>
                  <a:lnTo>
                    <a:pt x="8305038" y="0"/>
                  </a:lnTo>
                  <a:lnTo>
                    <a:pt x="8305038" y="5263134"/>
                  </a:lnTo>
                  <a:lnTo>
                    <a:pt x="0" y="5263134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5030" y="284919"/>
            <a:ext cx="433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manageStudents.js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7951" y="1208736"/>
            <a:ext cx="1536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function reload_table()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397" y="1574496"/>
            <a:ext cx="338455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$.ajax({</a:t>
            </a:r>
            <a:endParaRPr sz="1200" dirty="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type: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"GET",</a:t>
            </a:r>
            <a:endParaRPr sz="1200" dirty="0">
              <a:latin typeface="Calibri"/>
              <a:cs typeface="Calibri"/>
            </a:endParaRPr>
          </a:p>
          <a:p>
            <a:pPr marL="152400" marR="1802764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url: </a:t>
            </a:r>
            <a:r>
              <a:rPr sz="1200" spc="-10" dirty="0">
                <a:latin typeface="Calibri"/>
                <a:cs typeface="Calibri"/>
              </a:rPr>
              <a:t>"getStudents.php",  </a:t>
            </a:r>
            <a:r>
              <a:rPr sz="1200" spc="-5" dirty="0">
                <a:latin typeface="Calibri"/>
                <a:cs typeface="Calibri"/>
              </a:rPr>
              <a:t>cache: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false,</a:t>
            </a:r>
            <a:endParaRPr sz="1200" dirty="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15" dirty="0">
                <a:latin typeface="Calibri"/>
                <a:cs typeface="Calibri"/>
              </a:rPr>
              <a:t>dataType: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"JSON",</a:t>
            </a:r>
            <a:endParaRPr sz="1200" dirty="0">
              <a:latin typeface="Calibri"/>
              <a:cs typeface="Calibri"/>
            </a:endParaRPr>
          </a:p>
          <a:p>
            <a:pPr marL="292100" marR="1391285" indent="-139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success: function (response) </a:t>
            </a:r>
            <a:r>
              <a:rPr sz="1200" dirty="0">
                <a:latin typeface="Calibri"/>
                <a:cs typeface="Calibri"/>
              </a:rPr>
              <a:t>{  </a:t>
            </a:r>
            <a:r>
              <a:rPr sz="1200" spc="-10" dirty="0">
                <a:latin typeface="Calibri"/>
                <a:cs typeface="Calibri"/>
              </a:rPr>
              <a:t>var </a:t>
            </a:r>
            <a:r>
              <a:rPr sz="1200" spc="-5" dirty="0">
                <a:latin typeface="Calibri"/>
                <a:cs typeface="Calibri"/>
              </a:rPr>
              <a:t>message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"";</a:t>
            </a:r>
            <a:endParaRPr sz="1200" dirty="0">
              <a:latin typeface="Calibri"/>
              <a:cs typeface="Calibri"/>
            </a:endParaRPr>
          </a:p>
          <a:p>
            <a:pPr marL="431800" marR="925830" indent="-139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(i = </a:t>
            </a:r>
            <a:r>
              <a:rPr sz="1200" spc="-5" dirty="0">
                <a:latin typeface="Calibri"/>
                <a:cs typeface="Calibri"/>
              </a:rPr>
              <a:t>0; </a:t>
            </a:r>
            <a:r>
              <a:rPr sz="1200" dirty="0">
                <a:latin typeface="Calibri"/>
                <a:cs typeface="Calibri"/>
              </a:rPr>
              <a:t>i &lt; </a:t>
            </a:r>
            <a:r>
              <a:rPr sz="1200" spc="-5" dirty="0">
                <a:latin typeface="Calibri"/>
                <a:cs typeface="Calibri"/>
              </a:rPr>
              <a:t>response.length; </a:t>
            </a:r>
            <a:r>
              <a:rPr sz="1200" dirty="0">
                <a:latin typeface="Calibri"/>
                <a:cs typeface="Calibri"/>
              </a:rPr>
              <a:t>i++) {  </a:t>
            </a:r>
            <a:r>
              <a:rPr sz="1200" spc="-5" dirty="0">
                <a:latin typeface="Calibri"/>
                <a:cs typeface="Calibri"/>
              </a:rPr>
              <a:t>message </a:t>
            </a:r>
            <a:r>
              <a:rPr sz="1200" dirty="0">
                <a:latin typeface="Calibri"/>
                <a:cs typeface="Calibri"/>
              </a:rPr>
              <a:t>+=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"&lt;tr&gt;"</a:t>
            </a:r>
            <a:endParaRPr sz="1200" dirty="0">
              <a:latin typeface="Calibri"/>
              <a:cs typeface="Calibri"/>
            </a:endParaRPr>
          </a:p>
          <a:p>
            <a:pPr marL="7112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+ </a:t>
            </a:r>
            <a:r>
              <a:rPr sz="1200" spc="-5" dirty="0">
                <a:latin typeface="Calibri"/>
                <a:cs typeface="Calibri"/>
              </a:rPr>
              <a:t>"&lt;td&gt;" </a:t>
            </a:r>
            <a:r>
              <a:rPr sz="1200" dirty="0">
                <a:latin typeface="Calibri"/>
                <a:cs typeface="Calibri"/>
              </a:rPr>
              <a:t>+ </a:t>
            </a:r>
            <a:r>
              <a:rPr sz="1200" spc="-5" dirty="0">
                <a:latin typeface="Calibri"/>
                <a:cs typeface="Calibri"/>
              </a:rPr>
              <a:t>response[i].student_id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"&lt;/td&gt;"</a:t>
            </a:r>
            <a:endParaRPr sz="1200" dirty="0">
              <a:latin typeface="Calibri"/>
              <a:cs typeface="Calibri"/>
            </a:endParaRPr>
          </a:p>
          <a:p>
            <a:pPr marL="7112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+ </a:t>
            </a:r>
            <a:r>
              <a:rPr sz="1200" spc="-5" dirty="0">
                <a:latin typeface="Calibri"/>
                <a:cs typeface="Calibri"/>
              </a:rPr>
              <a:t>"&lt;td&gt;" </a:t>
            </a:r>
            <a:r>
              <a:rPr sz="1200" dirty="0">
                <a:latin typeface="Calibri"/>
                <a:cs typeface="Calibri"/>
              </a:rPr>
              <a:t>+ </a:t>
            </a:r>
            <a:r>
              <a:rPr sz="1200" spc="-10" dirty="0">
                <a:latin typeface="Calibri"/>
                <a:cs typeface="Calibri"/>
              </a:rPr>
              <a:t>response[i].first_name </a:t>
            </a:r>
            <a:r>
              <a:rPr sz="1200" dirty="0">
                <a:latin typeface="Calibri"/>
                <a:cs typeface="Calibri"/>
              </a:rPr>
              <a:t>+ </a:t>
            </a:r>
            <a:r>
              <a:rPr sz="1200" spc="-5" dirty="0">
                <a:latin typeface="Calibri"/>
                <a:cs typeface="Calibri"/>
              </a:rPr>
              <a:t>"&lt;/td&gt;"</a:t>
            </a:r>
            <a:endParaRPr sz="1200" dirty="0">
              <a:latin typeface="Calibri"/>
              <a:cs typeface="Calibri"/>
            </a:endParaRPr>
          </a:p>
          <a:p>
            <a:pPr marL="7112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+ </a:t>
            </a:r>
            <a:r>
              <a:rPr sz="1200" spc="-5" dirty="0">
                <a:latin typeface="Calibri"/>
                <a:cs typeface="Calibri"/>
              </a:rPr>
              <a:t>"&lt;td&gt;" </a:t>
            </a:r>
            <a:r>
              <a:rPr sz="1200" dirty="0">
                <a:latin typeface="Calibri"/>
                <a:cs typeface="Calibri"/>
              </a:rPr>
              <a:t>+ </a:t>
            </a:r>
            <a:r>
              <a:rPr sz="1200" spc="-5" dirty="0">
                <a:latin typeface="Calibri"/>
                <a:cs typeface="Calibri"/>
              </a:rPr>
              <a:t>response[i].last_name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"&lt;/td&gt;"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951" y="3769056"/>
            <a:ext cx="74269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+ </a:t>
            </a:r>
            <a:r>
              <a:rPr sz="1200" spc="-10" dirty="0">
                <a:latin typeface="Calibri"/>
                <a:cs typeface="Calibri"/>
              </a:rPr>
              <a:t>"&lt;td&gt;&lt;button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1200" spc="-5" dirty="0">
                <a:latin typeface="Calibri"/>
                <a:cs typeface="Calibri"/>
              </a:rPr>
              <a:t>='btnEdit btn btn-primary' value='" </a:t>
            </a:r>
            <a:r>
              <a:rPr sz="1200" dirty="0">
                <a:latin typeface="Calibri"/>
                <a:cs typeface="Calibri"/>
              </a:rPr>
              <a:t>+ </a:t>
            </a:r>
            <a:r>
              <a:rPr sz="1200" spc="-5" dirty="0">
                <a:latin typeface="Calibri"/>
                <a:cs typeface="Calibri"/>
              </a:rPr>
              <a:t>response[i].student_id </a:t>
            </a:r>
            <a:r>
              <a:rPr sz="1200" dirty="0">
                <a:latin typeface="Calibri"/>
                <a:cs typeface="Calibri"/>
              </a:rPr>
              <a:t>+ &lt;i </a:t>
            </a:r>
            <a:r>
              <a:rPr sz="1200" spc="-5" dirty="0">
                <a:latin typeface="Calibri"/>
                <a:cs typeface="Calibri"/>
              </a:rPr>
              <a:t>class='fa fa-edit'&gt;&lt;/i&gt;  </a:t>
            </a:r>
            <a:r>
              <a:rPr sz="1200" spc="-10" dirty="0">
                <a:latin typeface="Calibri"/>
                <a:cs typeface="Calibri"/>
              </a:rPr>
              <a:t>Edit&lt;/button&gt;&amp;nbsp;&amp;nbsp;"</a:t>
            </a:r>
            <a:endParaRPr sz="1200" dirty="0">
              <a:latin typeface="Calibri"/>
              <a:cs typeface="Calibri"/>
            </a:endParaRPr>
          </a:p>
          <a:p>
            <a:pPr marL="12700" marR="101600" indent="8382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+ </a:t>
            </a:r>
            <a:r>
              <a:rPr sz="1200" spc="-10" dirty="0">
                <a:latin typeface="Calibri"/>
                <a:cs typeface="Calibri"/>
              </a:rPr>
              <a:t>"&lt;button </a:t>
            </a:r>
            <a:r>
              <a:rPr sz="1200" spc="-5" dirty="0">
                <a:latin typeface="Calibri"/>
                <a:cs typeface="Calibri"/>
              </a:rPr>
              <a:t>class='btnDelete btn btn-danger' value='" </a:t>
            </a:r>
            <a:r>
              <a:rPr sz="1200" dirty="0">
                <a:latin typeface="Calibri"/>
                <a:cs typeface="Calibri"/>
              </a:rPr>
              <a:t>+ </a:t>
            </a:r>
            <a:r>
              <a:rPr sz="1200" spc="-5" dirty="0">
                <a:latin typeface="Calibri"/>
                <a:cs typeface="Calibri"/>
              </a:rPr>
              <a:t>response[i].student_id </a:t>
            </a:r>
            <a:r>
              <a:rPr sz="1200" dirty="0">
                <a:latin typeface="Calibri"/>
                <a:cs typeface="Calibri"/>
              </a:rPr>
              <a:t>+ &lt;i </a:t>
            </a:r>
            <a:r>
              <a:rPr sz="1200" spc="-5" dirty="0">
                <a:latin typeface="Calibri"/>
                <a:cs typeface="Calibri"/>
              </a:rPr>
              <a:t>class='fa fa-trash'&gt;&lt;/i&gt;  </a:t>
            </a:r>
            <a:r>
              <a:rPr sz="1200" spc="-10" dirty="0">
                <a:latin typeface="Calibri"/>
                <a:cs typeface="Calibri"/>
              </a:rPr>
              <a:t>Delete&lt;/button&gt;&lt;/td&gt;"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+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"&lt;/tr&gt;";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7051" y="4866336"/>
            <a:ext cx="2543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latin typeface="Calibri"/>
                <a:cs typeface="Calibri"/>
              </a:rPr>
              <a:t>$("#defaultTable</a:t>
            </a:r>
            <a:r>
              <a:rPr sz="1200" spc="-5" dirty="0">
                <a:latin typeface="Calibri"/>
                <a:cs typeface="Calibri"/>
              </a:rPr>
              <a:t> tbody").html(message);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7605" y="5232096"/>
            <a:ext cx="3509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},</a:t>
            </a:r>
            <a:endParaRPr sz="1200">
              <a:latin typeface="Calibri"/>
              <a:cs typeface="Calibri"/>
            </a:endParaRPr>
          </a:p>
          <a:p>
            <a:pPr marL="151765" marR="5080" indent="-139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error: function (obj, </a:t>
            </a:r>
            <a:r>
              <a:rPr sz="1200" spc="-10" dirty="0">
                <a:latin typeface="Calibri"/>
                <a:cs typeface="Calibri"/>
              </a:rPr>
              <a:t>textStatus, errorThrown) </a:t>
            </a:r>
            <a:r>
              <a:rPr sz="1200" dirty="0">
                <a:latin typeface="Calibri"/>
                <a:cs typeface="Calibri"/>
              </a:rPr>
              <a:t>{  </a:t>
            </a:r>
            <a:r>
              <a:rPr sz="1200" spc="-5" dirty="0">
                <a:latin typeface="Calibri"/>
                <a:cs typeface="Calibri"/>
              </a:rPr>
              <a:t>console.log("Error </a:t>
            </a:r>
            <a:r>
              <a:rPr sz="1200" dirty="0">
                <a:latin typeface="Calibri"/>
                <a:cs typeface="Calibri"/>
              </a:rPr>
              <a:t>" + </a:t>
            </a:r>
            <a:r>
              <a:rPr sz="1200" spc="-10" dirty="0">
                <a:latin typeface="Calibri"/>
                <a:cs typeface="Calibri"/>
              </a:rPr>
              <a:t>textStatus </a:t>
            </a:r>
            <a:r>
              <a:rPr sz="1200" dirty="0">
                <a:latin typeface="Calibri"/>
                <a:cs typeface="Calibri"/>
              </a:rPr>
              <a:t>+ </a:t>
            </a:r>
            <a:r>
              <a:rPr sz="1200" spc="-5" dirty="0">
                <a:latin typeface="Calibri"/>
                <a:cs typeface="Calibri"/>
              </a:rPr>
              <a:t>": </a:t>
            </a:r>
            <a:r>
              <a:rPr sz="1200" dirty="0">
                <a:latin typeface="Calibri"/>
                <a:cs typeface="Calibri"/>
              </a:rPr>
              <a:t>" +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errorThrown);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951" y="5963616"/>
            <a:ext cx="300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});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25846" y="4384217"/>
            <a:ext cx="3676650" cy="1470025"/>
            <a:chOff x="5125846" y="4384217"/>
            <a:chExt cx="3676650" cy="1470025"/>
          </a:xfrm>
        </p:grpSpPr>
        <p:sp>
          <p:nvSpPr>
            <p:cNvPr id="13" name="object 13"/>
            <p:cNvSpPr/>
            <p:nvPr/>
          </p:nvSpPr>
          <p:spPr>
            <a:xfrm>
              <a:off x="5138546" y="4396917"/>
              <a:ext cx="3651250" cy="1444625"/>
            </a:xfrm>
            <a:custGeom>
              <a:avLst/>
              <a:gdLst/>
              <a:ahLst/>
              <a:cxnLst/>
              <a:rect l="l" t="t" r="r" b="b"/>
              <a:pathLst>
                <a:path w="3651250" h="1444625">
                  <a:moveTo>
                    <a:pt x="984859" y="0"/>
                  </a:moveTo>
                  <a:lnTo>
                    <a:pt x="608457" y="311861"/>
                  </a:lnTo>
                  <a:lnTo>
                    <a:pt x="0" y="311861"/>
                  </a:lnTo>
                  <a:lnTo>
                    <a:pt x="0" y="1444193"/>
                  </a:lnTo>
                  <a:lnTo>
                    <a:pt x="3650741" y="1444193"/>
                  </a:lnTo>
                  <a:lnTo>
                    <a:pt x="3650741" y="311861"/>
                  </a:lnTo>
                  <a:lnTo>
                    <a:pt x="1521142" y="311861"/>
                  </a:lnTo>
                  <a:lnTo>
                    <a:pt x="984859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38546" y="4396917"/>
              <a:ext cx="3651250" cy="1444625"/>
            </a:xfrm>
            <a:custGeom>
              <a:avLst/>
              <a:gdLst/>
              <a:ahLst/>
              <a:cxnLst/>
              <a:rect l="l" t="t" r="r" b="b"/>
              <a:pathLst>
                <a:path w="3651250" h="1444625">
                  <a:moveTo>
                    <a:pt x="0" y="311861"/>
                  </a:moveTo>
                  <a:lnTo>
                    <a:pt x="608457" y="311861"/>
                  </a:lnTo>
                  <a:lnTo>
                    <a:pt x="984859" y="0"/>
                  </a:lnTo>
                  <a:lnTo>
                    <a:pt x="1521142" y="311861"/>
                  </a:lnTo>
                  <a:lnTo>
                    <a:pt x="3650741" y="311861"/>
                  </a:lnTo>
                  <a:lnTo>
                    <a:pt x="3650741" y="500583"/>
                  </a:lnTo>
                  <a:lnTo>
                    <a:pt x="3650741" y="783666"/>
                  </a:lnTo>
                  <a:lnTo>
                    <a:pt x="3650741" y="1444193"/>
                  </a:lnTo>
                  <a:lnTo>
                    <a:pt x="1521142" y="1444193"/>
                  </a:lnTo>
                  <a:lnTo>
                    <a:pt x="608457" y="1444193"/>
                  </a:lnTo>
                  <a:lnTo>
                    <a:pt x="0" y="1444193"/>
                  </a:lnTo>
                  <a:lnTo>
                    <a:pt x="0" y="783666"/>
                  </a:lnTo>
                  <a:lnTo>
                    <a:pt x="0" y="500583"/>
                  </a:lnTo>
                  <a:lnTo>
                    <a:pt x="0" y="311861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17121" y="4836007"/>
            <a:ext cx="33381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identify which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Edit button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 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clicked. 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always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primary 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button</a:t>
            </a:r>
            <a:r>
              <a:rPr sz="1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40087" y="1556385"/>
            <a:ext cx="2296160" cy="2290445"/>
            <a:chOff x="2840087" y="1556385"/>
            <a:chExt cx="2296160" cy="2290445"/>
          </a:xfrm>
        </p:grpSpPr>
        <p:sp>
          <p:nvSpPr>
            <p:cNvPr id="17" name="object 17"/>
            <p:cNvSpPr/>
            <p:nvPr/>
          </p:nvSpPr>
          <p:spPr>
            <a:xfrm>
              <a:off x="5123254" y="1556385"/>
              <a:ext cx="0" cy="1078230"/>
            </a:xfrm>
            <a:custGeom>
              <a:avLst/>
              <a:gdLst/>
              <a:ahLst/>
              <a:cxnLst/>
              <a:rect l="l" t="t" r="r" b="b"/>
              <a:pathLst>
                <a:path h="1078230">
                  <a:moveTo>
                    <a:pt x="0" y="0"/>
                  </a:moveTo>
                  <a:lnTo>
                    <a:pt x="0" y="107823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52660" y="1758555"/>
              <a:ext cx="2270760" cy="2075814"/>
            </a:xfrm>
            <a:custGeom>
              <a:avLst/>
              <a:gdLst/>
              <a:ahLst/>
              <a:cxnLst/>
              <a:rect l="l" t="t" r="r" b="b"/>
              <a:pathLst>
                <a:path w="2270760" h="2075814">
                  <a:moveTo>
                    <a:pt x="2270594" y="0"/>
                  </a:moveTo>
                  <a:lnTo>
                    <a:pt x="0" y="2075421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05246" y="1556385"/>
            <a:ext cx="3384550" cy="107823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964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Edit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buttons,</a:t>
            </a:r>
            <a:endParaRPr sz="1800">
              <a:latin typeface="Calibri"/>
              <a:cs typeface="Calibri"/>
            </a:endParaRPr>
          </a:p>
          <a:p>
            <a:pPr marL="90170" marR="12827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however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“id”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be unique 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button, therefore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“class” 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7877" y="1292103"/>
            <a:ext cx="8608695" cy="5121910"/>
            <a:chOff x="547877" y="1292103"/>
            <a:chExt cx="8608695" cy="5121910"/>
          </a:xfrm>
        </p:grpSpPr>
        <p:sp>
          <p:nvSpPr>
            <p:cNvPr id="3" name="object 3"/>
            <p:cNvSpPr/>
            <p:nvPr/>
          </p:nvSpPr>
          <p:spPr>
            <a:xfrm>
              <a:off x="547877" y="1292103"/>
              <a:ext cx="6557009" cy="4950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2464" y="4115723"/>
              <a:ext cx="5201920" cy="2286000"/>
            </a:xfrm>
            <a:custGeom>
              <a:avLst/>
              <a:gdLst/>
              <a:ahLst/>
              <a:cxnLst/>
              <a:rect l="l" t="t" r="r" b="b"/>
              <a:pathLst>
                <a:path w="5201920" h="2286000">
                  <a:moveTo>
                    <a:pt x="0" y="0"/>
                  </a:moveTo>
                  <a:lnTo>
                    <a:pt x="2239645" y="1030439"/>
                  </a:lnTo>
                  <a:lnTo>
                    <a:pt x="1628889" y="1030439"/>
                  </a:lnTo>
                  <a:lnTo>
                    <a:pt x="1628889" y="2285453"/>
                  </a:lnTo>
                  <a:lnTo>
                    <a:pt x="5201539" y="2285453"/>
                  </a:lnTo>
                  <a:lnTo>
                    <a:pt x="5201539" y="1030439"/>
                  </a:lnTo>
                  <a:lnTo>
                    <a:pt x="3155759" y="1030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42473" y="4115727"/>
              <a:ext cx="5201920" cy="2286000"/>
            </a:xfrm>
            <a:custGeom>
              <a:avLst/>
              <a:gdLst/>
              <a:ahLst/>
              <a:cxnLst/>
              <a:rect l="l" t="t" r="r" b="b"/>
              <a:pathLst>
                <a:path w="5201920" h="2286000">
                  <a:moveTo>
                    <a:pt x="1628889" y="1030439"/>
                  </a:moveTo>
                  <a:lnTo>
                    <a:pt x="2239632" y="1030439"/>
                  </a:lnTo>
                  <a:lnTo>
                    <a:pt x="0" y="0"/>
                  </a:lnTo>
                  <a:lnTo>
                    <a:pt x="3155746" y="1030439"/>
                  </a:lnTo>
                  <a:lnTo>
                    <a:pt x="5201526" y="1030439"/>
                  </a:lnTo>
                </a:path>
                <a:path w="5201920" h="2286000">
                  <a:moveTo>
                    <a:pt x="5201526" y="2285453"/>
                  </a:moveTo>
                  <a:lnTo>
                    <a:pt x="3155746" y="2285453"/>
                  </a:lnTo>
                  <a:lnTo>
                    <a:pt x="2239632" y="2285453"/>
                  </a:lnTo>
                  <a:lnTo>
                    <a:pt x="1628889" y="2285453"/>
                  </a:lnTo>
                  <a:lnTo>
                    <a:pt x="1628889" y="1553362"/>
                  </a:lnTo>
                  <a:lnTo>
                    <a:pt x="1628889" y="1239608"/>
                  </a:lnTo>
                  <a:lnTo>
                    <a:pt x="1628889" y="1030439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manageStudents.js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continue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49514" y="5259669"/>
            <a:ext cx="349313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Upon successful adding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updating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category,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modal is hidden and the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list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categories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retrieved from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 webservice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again.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1266</Words>
  <Application>Microsoft Office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Wingdings</vt:lpstr>
      <vt:lpstr>Wingdings 3</vt:lpstr>
      <vt:lpstr>Office Theme</vt:lpstr>
      <vt:lpstr>PowerPoint Presentation</vt:lpstr>
      <vt:lpstr>Today's problem</vt:lpstr>
      <vt:lpstr>Bootstrap Modal</vt:lpstr>
      <vt:lpstr>Bootstrap Modal</vt:lpstr>
      <vt:lpstr>Dynamically created buttons</vt:lpstr>
      <vt:lpstr>Delegated events</vt:lpstr>
      <vt:lpstr>Delegated events</vt:lpstr>
      <vt:lpstr>manageStudents.js</vt:lpstr>
      <vt:lpstr>manageStudents.js - continue</vt:lpstr>
      <vt:lpstr>manageStudents.js</vt:lpstr>
      <vt:lpstr>getStudentDetails.php JSON Message</vt:lpstr>
      <vt:lpstr>manageStudents.js - continue</vt:lpstr>
      <vt:lpstr>manageStudents.js - continue</vt:lpstr>
      <vt:lpstr> What you learnt today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4</cp:revision>
  <dcterms:created xsi:type="dcterms:W3CDTF">2020-10-18T08:11:36Z</dcterms:created>
  <dcterms:modified xsi:type="dcterms:W3CDTF">2021-01-18T15:41:06Z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2020-02-07T00:00:00Z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2020-10-18T00:00:00Z</vt:filetime>
  </property>
</Properties>
</file>