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1CB1-9A60-4252-AEFC-CE18B2542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E92D7-5FCF-4948-B4C3-D6A790DFA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A1C14-51BF-479C-A3D7-5ED2E3B0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94E0E-B533-4E5F-99CD-439A3A60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6CAE7-E7D0-4461-8CE0-11AB8F79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983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B8A8-C2CE-444D-BB81-D1E816F8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C6BF7-91F6-40AD-A6AD-8C6B13593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2BBAD-7E61-4ACD-B626-CB70FA78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AE656-D367-4F85-A31E-EC74110C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CC138-6B8A-4B47-8D11-8D473CC7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54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78BCD-6BE7-4807-B0D7-B22644C7B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29FF7-D316-45F6-AFA2-4EFBEA049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C0F85-5C86-49DF-9E53-C01F006C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264EF-C27B-49A2-A3CF-8B74098C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64D54-8F9F-4833-A93E-CBC662A9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238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CEEC-6C42-4F30-BCB7-87024A08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056D2-2CDF-431B-877B-CFF0FC6E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4D8C9-A995-4F01-8BEC-84403300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CE553-D867-4AE9-8E87-F0480061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B9D57-AA1A-4288-BB3F-CFE666FE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859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568F-9AF4-43ED-8B3D-0E34E62EB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40C10-A39E-45D2-9061-9C23D4A64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50EA8-3DE7-4F4A-AD73-51AA4751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837C6-C9F5-4E7B-AFB4-1200F214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6CA2F-171C-46A0-849F-40A0A6B6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937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E23D-A9ED-4547-BE3C-4D694787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7A3F2-3CE6-454A-98FA-874365EF7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3AA9D-D534-45A8-840A-3461FC979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FB617-16B8-413E-BFB5-2F152960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B17A0-6EAF-416E-BE6C-622625EE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F33A4-6829-43E3-96BD-C324CAC9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721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7E45-B983-493E-A262-824FF23A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10833-E248-42E1-BD83-E20D0F2AC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4D04C-39A6-41F2-B31E-BD7CB1BDE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0FB84-F440-4BEE-BABA-E3E1DE1E5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89C1A-F1ED-41B1-81F8-6F22F71F5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2C712-B264-4F83-B95B-AE554097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AD38F-1505-4FC6-9C07-AE0D9C26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B331F-746F-4275-B6F4-F0E1A0BD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488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51B4-AAC1-4F79-85C4-5D07EB36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A913F-D7E3-4DFC-B309-3CE6637D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EFB85-BEE2-473D-839A-AF195395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4ACF9-4342-4CCC-B48B-0995CA2F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291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955A5-D9D2-4454-9C6F-A55CDEB6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0B1B2-F924-401F-9C78-368A9E2B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5811B-15CE-4DEB-9C67-FE268FC9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872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BE48-2524-4DA8-8BCA-1E6C2880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4BCDD-C68C-4AAA-AE47-ACA1300A9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55773-88AE-41EC-B06A-7BE5498B6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2BC63-506E-4CAF-8CBF-5CAB9D1B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7514D-D7F5-44D4-84B2-28044B46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67E7A-81F4-425E-A88A-B392CA27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920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ADC6-BDF1-4225-827B-A8A39C2AC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718D8-6EA5-4D3B-BB67-285607D07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A6B85-AE35-4D50-AFCA-FF3434BF0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B19F8-B7AF-4469-8EF1-B3392E52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A5235-BEE1-4359-93DD-E7001AF4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4CFB8-8162-4427-B230-CC9E602F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377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6F48-85FD-45D3-A835-2175D398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85134-38FC-4A7B-AD72-9F322474A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3CCED-37FE-460B-86A2-C9F314594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0E422-C135-4E6A-9733-4513E8384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D9BE6-3C4F-4879-945F-E23102E1D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496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mdbapi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9095" y="3893311"/>
            <a:ext cx="584708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25550" marR="5080" indent="-1213485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8A8A8A"/>
                </a:solidFill>
                <a:latin typeface="Calibri"/>
                <a:cs typeface="Calibri"/>
              </a:rPr>
              <a:t>C273 – </a:t>
            </a:r>
            <a:r>
              <a:rPr sz="3200" spc="-10" dirty="0">
                <a:solidFill>
                  <a:srgbClr val="8A8A8A"/>
                </a:solidFill>
                <a:latin typeface="Calibri"/>
                <a:cs typeface="Calibri"/>
              </a:rPr>
              <a:t>Advanced </a:t>
            </a:r>
            <a:r>
              <a:rPr sz="3200" spc="-45" dirty="0">
                <a:solidFill>
                  <a:srgbClr val="8A8A8A"/>
                </a:solidFill>
                <a:latin typeface="Calibri"/>
                <a:cs typeface="Calibri"/>
              </a:rPr>
              <a:t>Web </a:t>
            </a:r>
            <a:r>
              <a:rPr sz="3200" spc="-10" dirty="0">
                <a:solidFill>
                  <a:srgbClr val="8A8A8A"/>
                </a:solidFill>
                <a:latin typeface="Calibri"/>
                <a:cs typeface="Calibri"/>
              </a:rPr>
              <a:t>Applications  </a:t>
            </a:r>
            <a:r>
              <a:rPr sz="3200" spc="-15" dirty="0">
                <a:solidFill>
                  <a:srgbClr val="8A8A8A"/>
                </a:solidFill>
                <a:latin typeface="Calibri"/>
                <a:cs typeface="Calibri"/>
              </a:rPr>
              <a:t>Development </a:t>
            </a:r>
            <a:r>
              <a:rPr sz="3200" spc="-5" dirty="0">
                <a:solidFill>
                  <a:srgbClr val="8A8A8A"/>
                </a:solidFill>
                <a:latin typeface="Calibri"/>
                <a:cs typeface="Calibri"/>
              </a:rPr>
              <a:t>in</a:t>
            </a:r>
            <a:r>
              <a:rPr sz="3200" spc="50" dirty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8A8A8A"/>
                </a:solidFill>
                <a:latin typeface="Calibri"/>
                <a:cs typeface="Calibri"/>
              </a:rPr>
              <a:t>PHP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569719"/>
            <a:ext cx="7772400" cy="231648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32765" rIns="0" bIns="0" rtlCol="0">
            <a:spAutoFit/>
          </a:bodyPr>
          <a:lstStyle/>
          <a:p>
            <a:pPr algn="ctr">
              <a:lnSpc>
                <a:spcPts val="5690"/>
              </a:lnSpc>
              <a:spcBef>
                <a:spcPts val="4195"/>
              </a:spcBef>
            </a:pPr>
            <a:r>
              <a:rPr sz="4800" b="1" spc="-5" dirty="0">
                <a:latin typeface="Arial"/>
                <a:cs typeface="Arial"/>
              </a:rPr>
              <a:t>HTML5 </a:t>
            </a:r>
            <a:r>
              <a:rPr sz="4800" b="1" dirty="0">
                <a:latin typeface="Arial"/>
                <a:cs typeface="Arial"/>
              </a:rPr>
              <a:t>Local</a:t>
            </a:r>
            <a:r>
              <a:rPr sz="4800" b="1" spc="20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Storage</a:t>
            </a:r>
            <a:endParaRPr sz="4800" dirty="0">
              <a:latin typeface="Arial"/>
              <a:cs typeface="Arial"/>
            </a:endParaRPr>
          </a:p>
          <a:p>
            <a:pPr algn="ctr">
              <a:lnSpc>
                <a:spcPts val="3650"/>
              </a:lnSpc>
            </a:pPr>
            <a:r>
              <a:rPr sz="3100" b="1" spc="-60" dirty="0">
                <a:latin typeface="Arial"/>
                <a:cs typeface="Arial"/>
              </a:rPr>
              <a:t>L11 </a:t>
            </a:r>
            <a:r>
              <a:rPr sz="3100" b="1" dirty="0">
                <a:latin typeface="Arial"/>
                <a:cs typeface="Arial"/>
              </a:rPr>
              <a:t>– Movie Review</a:t>
            </a:r>
            <a:r>
              <a:rPr sz="3100" b="1" spc="5" dirty="0">
                <a:latin typeface="Arial"/>
                <a:cs typeface="Arial"/>
              </a:rPr>
              <a:t> </a:t>
            </a:r>
            <a:r>
              <a:rPr sz="3100" b="1" spc="-5" dirty="0">
                <a:latin typeface="Arial"/>
                <a:cs typeface="Arial"/>
              </a:rPr>
              <a:t>Storage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38194" y="393191"/>
            <a:ext cx="1525523" cy="1176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10104"/>
            <a:ext cx="64287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4F81BD"/>
              </a:buClr>
              <a:buFont typeface="Wingdings 3"/>
              <a:buChar char="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Convert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JSON </a:t>
            </a:r>
            <a:r>
              <a:rPr sz="2800" spc="-10" dirty="0">
                <a:latin typeface="Calibri"/>
                <a:cs typeface="Calibri"/>
              </a:rPr>
              <a:t>string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JavaScript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array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3529" y="284919"/>
            <a:ext cx="49955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15" dirty="0"/>
              <a:t>JSON.parse </a:t>
            </a:r>
            <a:r>
              <a:rPr sz="4400" u="none" spc="-5" dirty="0"/>
              <a:t>- </a:t>
            </a:r>
            <a:r>
              <a:rPr sz="4400" u="none" spc="-15" dirty="0"/>
              <a:t>continue</a:t>
            </a: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837438" y="1830323"/>
            <a:ext cx="7061200" cy="3985260"/>
            <a:chOff x="837438" y="1830323"/>
            <a:chExt cx="7061200" cy="3985260"/>
          </a:xfrm>
        </p:grpSpPr>
        <p:sp>
          <p:nvSpPr>
            <p:cNvPr id="5" name="object 5"/>
            <p:cNvSpPr/>
            <p:nvPr/>
          </p:nvSpPr>
          <p:spPr>
            <a:xfrm>
              <a:off x="837438" y="1830323"/>
              <a:ext cx="7060691" cy="39852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3361" y="1976246"/>
              <a:ext cx="6769100" cy="3693795"/>
            </a:xfrm>
            <a:custGeom>
              <a:avLst/>
              <a:gdLst/>
              <a:ahLst/>
              <a:cxnLst/>
              <a:rect l="l" t="t" r="r" b="b"/>
              <a:pathLst>
                <a:path w="6769100" h="3693795">
                  <a:moveTo>
                    <a:pt x="0" y="0"/>
                  </a:moveTo>
                  <a:lnTo>
                    <a:pt x="6768846" y="0"/>
                  </a:lnTo>
                  <a:lnTo>
                    <a:pt x="6768846" y="3693414"/>
                  </a:lnTo>
                  <a:lnTo>
                    <a:pt x="0" y="3693414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13952" y="1994170"/>
            <a:ext cx="6337300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5080" indent="-1574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var </a:t>
            </a:r>
            <a:r>
              <a:rPr sz="1800" spc="-15" dirty="0">
                <a:latin typeface="Calibri"/>
                <a:cs typeface="Calibri"/>
              </a:rPr>
              <a:t>personArray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JSON.parse(localStorage.getItem("personArray"));  </a:t>
            </a:r>
            <a:r>
              <a:rPr sz="1800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(personArray </a:t>
            </a:r>
            <a:r>
              <a:rPr sz="1800" spc="-5" dirty="0">
                <a:latin typeface="Calibri"/>
                <a:cs typeface="Calibri"/>
              </a:rPr>
              <a:t>== </a:t>
            </a:r>
            <a:r>
              <a:rPr sz="1800" dirty="0">
                <a:latin typeface="Calibri"/>
                <a:cs typeface="Calibri"/>
              </a:rPr>
              <a:t>null)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37909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personArray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[];</a:t>
            </a:r>
            <a:endParaRPr sz="18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var </a:t>
            </a:r>
            <a:r>
              <a:rPr sz="1800" spc="-5" dirty="0">
                <a:latin typeface="Calibri"/>
                <a:cs typeface="Calibri"/>
              </a:rPr>
              <a:t>message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"";</a:t>
            </a:r>
            <a:endParaRPr sz="1800">
              <a:latin typeface="Calibri"/>
              <a:cs typeface="Calibri"/>
            </a:endParaRPr>
          </a:p>
          <a:p>
            <a:pPr marL="379095" marR="2301240" indent="-20955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(var </a:t>
            </a:r>
            <a:r>
              <a:rPr sz="1800" dirty="0">
                <a:latin typeface="Calibri"/>
                <a:cs typeface="Calibri"/>
              </a:rPr>
              <a:t>i = </a:t>
            </a:r>
            <a:r>
              <a:rPr sz="1800" spc="-5" dirty="0">
                <a:latin typeface="Calibri"/>
                <a:cs typeface="Calibri"/>
              </a:rPr>
              <a:t>0; </a:t>
            </a:r>
            <a:r>
              <a:rPr sz="1800" dirty="0">
                <a:latin typeface="Calibri"/>
                <a:cs typeface="Calibri"/>
              </a:rPr>
              <a:t>i &lt; </a:t>
            </a:r>
            <a:r>
              <a:rPr sz="1800" spc="-15" dirty="0">
                <a:latin typeface="Calibri"/>
                <a:cs typeface="Calibri"/>
              </a:rPr>
              <a:t>personArray.length; </a:t>
            </a:r>
            <a:r>
              <a:rPr sz="1800" dirty="0">
                <a:latin typeface="Calibri"/>
                <a:cs typeface="Calibri"/>
              </a:rPr>
              <a:t>i++) {  </a:t>
            </a:r>
            <a:r>
              <a:rPr sz="1800" spc="-10" dirty="0">
                <a:latin typeface="Calibri"/>
                <a:cs typeface="Calibri"/>
              </a:rPr>
              <a:t>var person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personArray[i];</a:t>
            </a:r>
            <a:endParaRPr sz="1800">
              <a:latin typeface="Calibri"/>
              <a:cs typeface="Calibri"/>
            </a:endParaRPr>
          </a:p>
          <a:p>
            <a:pPr marL="379095" marR="153479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message += "Name: </a:t>
            </a:r>
            <a:r>
              <a:rPr sz="1800" dirty="0">
                <a:latin typeface="Calibri"/>
                <a:cs typeface="Calibri"/>
              </a:rPr>
              <a:t>" + </a:t>
            </a:r>
            <a:r>
              <a:rPr sz="1800" spc="-5" dirty="0">
                <a:latin typeface="Calibri"/>
                <a:cs typeface="Calibri"/>
              </a:rPr>
              <a:t>person.name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"&lt;br/&gt;";  message += "Email: </a:t>
            </a:r>
            <a:r>
              <a:rPr sz="1800" dirty="0">
                <a:latin typeface="Calibri"/>
                <a:cs typeface="Calibri"/>
              </a:rPr>
              <a:t>" + </a:t>
            </a:r>
            <a:r>
              <a:rPr sz="1800" spc="-5" dirty="0">
                <a:latin typeface="Calibri"/>
                <a:cs typeface="Calibri"/>
              </a:rPr>
              <a:t>person.email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"&lt;br/&gt;";</a:t>
            </a:r>
            <a:endParaRPr sz="1800">
              <a:latin typeface="Calibri"/>
              <a:cs typeface="Calibri"/>
            </a:endParaRPr>
          </a:p>
          <a:p>
            <a:pPr marL="37909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message += </a:t>
            </a:r>
            <a:r>
              <a:rPr sz="1800" spc="-10" dirty="0">
                <a:latin typeface="Calibri"/>
                <a:cs typeface="Calibri"/>
              </a:rPr>
              <a:t>"PostalCode: </a:t>
            </a:r>
            <a:r>
              <a:rPr sz="1800" dirty="0">
                <a:latin typeface="Calibri"/>
                <a:cs typeface="Calibri"/>
              </a:rPr>
              <a:t>" + </a:t>
            </a:r>
            <a:r>
              <a:rPr sz="1800" spc="-10" dirty="0">
                <a:latin typeface="Calibri"/>
                <a:cs typeface="Calibri"/>
              </a:rPr>
              <a:t>person.postalCode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"&lt;br/&gt;&lt;br/&gt;";</a:t>
            </a:r>
            <a:endParaRPr sz="18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$("#results").html(message);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626" y="284919"/>
            <a:ext cx="34290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10" dirty="0"/>
              <a:t>searchMovie.js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5843" y="1459858"/>
            <a:ext cx="2924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$(document).ready(function()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5470" y="2008498"/>
            <a:ext cx="308927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$("#btnSearch").click(function()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22225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$("#contents").empty();</a:t>
            </a:r>
            <a:endParaRPr sz="1800">
              <a:latin typeface="Calibri"/>
              <a:cs typeface="Calibri"/>
            </a:endParaRPr>
          </a:p>
          <a:p>
            <a:pPr marL="22225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$("#poster").empty();</a:t>
            </a:r>
            <a:endParaRPr sz="1800">
              <a:latin typeface="Calibri"/>
              <a:cs typeface="Calibri"/>
            </a:endParaRPr>
          </a:p>
          <a:p>
            <a:pPr marL="222250" marR="34480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var </a:t>
            </a:r>
            <a:r>
              <a:rPr sz="1800" spc="-5" dirty="0">
                <a:latin typeface="Calibri"/>
                <a:cs typeface="Calibri"/>
              </a:rPr>
              <a:t>title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$("#sTitle").val();  var year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$("#sYear").val();</a:t>
            </a:r>
            <a:endParaRPr sz="1800">
              <a:latin typeface="Calibri"/>
              <a:cs typeface="Calibri"/>
            </a:endParaRPr>
          </a:p>
          <a:p>
            <a:pPr marL="22225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var </a:t>
            </a:r>
            <a:r>
              <a:rPr sz="1800" spc="-5" dirty="0">
                <a:latin typeface="Calibri"/>
                <a:cs typeface="Calibri"/>
              </a:rPr>
              <a:t>plot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$("#sPlot").val();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5096" y="3928738"/>
            <a:ext cx="59499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$.ajax({</a:t>
            </a:r>
            <a:endParaRPr sz="1800">
              <a:latin typeface="Calibri"/>
              <a:cs typeface="Calibri"/>
            </a:endParaRPr>
          </a:p>
          <a:p>
            <a:pPr marL="222250" marR="267017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url: </a:t>
            </a:r>
            <a:r>
              <a:rPr sz="1800" spc="-10" dirty="0">
                <a:latin typeface="Calibri"/>
                <a:cs typeface="Calibri"/>
              </a:rPr>
              <a:t>"</a:t>
            </a:r>
            <a:r>
              <a:rPr sz="1800" spc="-10" dirty="0">
                <a:latin typeface="Calibri"/>
                <a:cs typeface="Calibri"/>
                <a:hlinkClick r:id="rId2"/>
              </a:rPr>
              <a:t>http://www.omdbapi.com"</a:t>
            </a:r>
            <a:r>
              <a:rPr sz="1800" spc="-10" dirty="0">
                <a:latin typeface="Calibri"/>
                <a:cs typeface="Calibri"/>
              </a:rPr>
              <a:t>,  </a:t>
            </a:r>
            <a:r>
              <a:rPr sz="1800" spc="-5" dirty="0">
                <a:latin typeface="Calibri"/>
                <a:cs typeface="Calibri"/>
              </a:rPr>
              <a:t>type: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"GET",</a:t>
            </a:r>
            <a:endParaRPr sz="1800">
              <a:latin typeface="Calibri"/>
              <a:cs typeface="Calibri"/>
            </a:endParaRPr>
          </a:p>
          <a:p>
            <a:pPr marL="22225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data: </a:t>
            </a:r>
            <a:r>
              <a:rPr sz="1800" spc="-5" dirty="0">
                <a:latin typeface="Calibri"/>
                <a:cs typeface="Calibri"/>
              </a:rPr>
              <a:t>"t="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title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"&amp;y="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10" dirty="0">
                <a:latin typeface="Calibri"/>
                <a:cs typeface="Calibri"/>
              </a:rPr>
              <a:t>year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"&amp;plot="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plot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"&amp;r=json",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4722" y="5026018"/>
            <a:ext cx="2723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success: function(response)</a:t>
            </a:r>
            <a:r>
              <a:rPr sz="1800" dirty="0">
                <a:latin typeface="Calibri"/>
                <a:cs typeface="Calibri"/>
              </a:rPr>
              <a:t> {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79212" y="1240916"/>
            <a:ext cx="971550" cy="886460"/>
            <a:chOff x="4379212" y="1240916"/>
            <a:chExt cx="971550" cy="886460"/>
          </a:xfrm>
        </p:grpSpPr>
        <p:sp>
          <p:nvSpPr>
            <p:cNvPr id="8" name="object 8"/>
            <p:cNvSpPr/>
            <p:nvPr/>
          </p:nvSpPr>
          <p:spPr>
            <a:xfrm>
              <a:off x="5338137" y="1240916"/>
              <a:ext cx="0" cy="683895"/>
            </a:xfrm>
            <a:custGeom>
              <a:avLst/>
              <a:gdLst/>
              <a:ahLst/>
              <a:cxnLst/>
              <a:rect l="l" t="t" r="r" b="b"/>
              <a:pathLst>
                <a:path h="683894">
                  <a:moveTo>
                    <a:pt x="0" y="0"/>
                  </a:moveTo>
                  <a:lnTo>
                    <a:pt x="0" y="683514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91785" y="1600880"/>
              <a:ext cx="946785" cy="513715"/>
            </a:xfrm>
            <a:custGeom>
              <a:avLst/>
              <a:gdLst/>
              <a:ahLst/>
              <a:cxnLst/>
              <a:rect l="l" t="t" r="r" b="b"/>
              <a:pathLst>
                <a:path w="946785" h="513714">
                  <a:moveTo>
                    <a:pt x="946353" y="0"/>
                  </a:moveTo>
                  <a:lnTo>
                    <a:pt x="0" y="513448"/>
                  </a:lnTo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595746" y="1240916"/>
            <a:ext cx="3091815" cy="683895"/>
          </a:xfrm>
          <a:prstGeom prst="rect">
            <a:avLst/>
          </a:prstGeom>
          <a:solidFill>
            <a:srgbClr val="4F81BD"/>
          </a:solidFill>
          <a:ln w="25146">
            <a:solidFill>
              <a:srgbClr val="385D8A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90805" marR="136525">
              <a:lnSpc>
                <a:spcPct val="100000"/>
              </a:lnSpc>
              <a:spcBef>
                <a:spcPts val="409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Step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1: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click callback  function on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selector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btnSearch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69751" y="2887598"/>
            <a:ext cx="1381125" cy="684530"/>
            <a:chOff x="3969751" y="2887598"/>
            <a:chExt cx="1381125" cy="684530"/>
          </a:xfrm>
        </p:grpSpPr>
        <p:sp>
          <p:nvSpPr>
            <p:cNvPr id="12" name="object 12"/>
            <p:cNvSpPr/>
            <p:nvPr/>
          </p:nvSpPr>
          <p:spPr>
            <a:xfrm>
              <a:off x="5338137" y="2887598"/>
              <a:ext cx="0" cy="684530"/>
            </a:xfrm>
            <a:custGeom>
              <a:avLst/>
              <a:gdLst/>
              <a:ahLst/>
              <a:cxnLst/>
              <a:rect l="l" t="t" r="r" b="b"/>
              <a:pathLst>
                <a:path h="684529">
                  <a:moveTo>
                    <a:pt x="0" y="0"/>
                  </a:moveTo>
                  <a:lnTo>
                    <a:pt x="0" y="68427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82324" y="3247966"/>
              <a:ext cx="1356360" cy="146050"/>
            </a:xfrm>
            <a:custGeom>
              <a:avLst/>
              <a:gdLst/>
              <a:ahLst/>
              <a:cxnLst/>
              <a:rect l="l" t="t" r="r" b="b"/>
              <a:pathLst>
                <a:path w="1356360" h="146050">
                  <a:moveTo>
                    <a:pt x="1355813" y="0"/>
                  </a:moveTo>
                  <a:lnTo>
                    <a:pt x="0" y="145440"/>
                  </a:lnTo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595746" y="2887598"/>
            <a:ext cx="3091815" cy="684530"/>
          </a:xfrm>
          <a:prstGeom prst="rect">
            <a:avLst/>
          </a:prstGeom>
          <a:solidFill>
            <a:srgbClr val="4F81BD"/>
          </a:solidFill>
          <a:ln w="25146">
            <a:solidFill>
              <a:srgbClr val="385D8A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90805" marR="187960">
              <a:lnSpc>
                <a:spcPct val="100000"/>
              </a:lnSpc>
              <a:spcBef>
                <a:spcPts val="41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Step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2: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Retrieve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title,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year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plot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fields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43525" y="5051414"/>
            <a:ext cx="419734" cy="1186180"/>
            <a:chOff x="4443525" y="5051414"/>
            <a:chExt cx="419734" cy="1186180"/>
          </a:xfrm>
        </p:grpSpPr>
        <p:sp>
          <p:nvSpPr>
            <p:cNvPr id="16" name="object 16"/>
            <p:cNvSpPr/>
            <p:nvPr/>
          </p:nvSpPr>
          <p:spPr>
            <a:xfrm>
              <a:off x="4850268" y="5140833"/>
              <a:ext cx="0" cy="1096645"/>
            </a:xfrm>
            <a:custGeom>
              <a:avLst/>
              <a:gdLst/>
              <a:ahLst/>
              <a:cxnLst/>
              <a:rect l="l" t="t" r="r" b="b"/>
              <a:pathLst>
                <a:path h="1096645">
                  <a:moveTo>
                    <a:pt x="0" y="0"/>
                  </a:moveTo>
                  <a:lnTo>
                    <a:pt x="0" y="1096518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6098" y="5063987"/>
              <a:ext cx="394335" cy="654685"/>
            </a:xfrm>
            <a:custGeom>
              <a:avLst/>
              <a:gdLst/>
              <a:ahLst/>
              <a:cxnLst/>
              <a:rect l="l" t="t" r="r" b="b"/>
              <a:pathLst>
                <a:path w="394335" h="654685">
                  <a:moveTo>
                    <a:pt x="394169" y="654316"/>
                  </a:moveTo>
                  <a:lnTo>
                    <a:pt x="0" y="0"/>
                  </a:lnTo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145404" y="5140833"/>
            <a:ext cx="3542029" cy="1096645"/>
          </a:xfrm>
          <a:prstGeom prst="rect">
            <a:avLst/>
          </a:prstGeom>
          <a:solidFill>
            <a:srgbClr val="4F81BD"/>
          </a:solidFill>
          <a:ln w="25146">
            <a:solidFill>
              <a:srgbClr val="385D8A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90805" marR="166370" algn="just">
              <a:lnSpc>
                <a:spcPct val="100000"/>
              </a:lnSpc>
              <a:spcBef>
                <a:spcPts val="96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Step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3: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Make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ajax call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OMDB API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using GET method with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parameters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t=title,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y=year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plot=plot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5B3D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6078" y="284919"/>
            <a:ext cx="58515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10" dirty="0"/>
              <a:t>searchMovie.js </a:t>
            </a:r>
            <a:r>
              <a:rPr sz="4400" u="none" spc="-5" dirty="0"/>
              <a:t>-</a:t>
            </a:r>
            <a:r>
              <a:rPr sz="4400" u="none" spc="-20" dirty="0"/>
              <a:t> </a:t>
            </a:r>
            <a:r>
              <a:rPr sz="4400" u="none" spc="-15" dirty="0"/>
              <a:t>continue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170560" y="1185723"/>
            <a:ext cx="4681855" cy="1946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alibri"/>
                <a:cs typeface="Calibri"/>
              </a:rPr>
              <a:t>var </a:t>
            </a:r>
            <a:r>
              <a:rPr sz="1400" spc="-5" dirty="0">
                <a:latin typeface="Calibri"/>
                <a:cs typeface="Calibri"/>
              </a:rPr>
              <a:t>message =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"";</a:t>
            </a:r>
            <a:endParaRPr sz="1400">
              <a:latin typeface="Calibri"/>
              <a:cs typeface="Calibri"/>
            </a:endParaRPr>
          </a:p>
          <a:p>
            <a:pPr marL="1333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message += "&lt;b&gt;Title:&lt;/b&gt; " + </a:t>
            </a:r>
            <a:r>
              <a:rPr sz="1400" spc="-15" dirty="0">
                <a:latin typeface="Calibri"/>
                <a:cs typeface="Calibri"/>
              </a:rPr>
              <a:t>response.Title </a:t>
            </a:r>
            <a:r>
              <a:rPr sz="1400" spc="-5" dirty="0">
                <a:latin typeface="Calibri"/>
                <a:cs typeface="Calibri"/>
              </a:rPr>
              <a:t>+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"&lt;br/&gt;";</a:t>
            </a:r>
            <a:endParaRPr sz="1400">
              <a:latin typeface="Calibri"/>
              <a:cs typeface="Calibri"/>
            </a:endParaRPr>
          </a:p>
          <a:p>
            <a:pPr marL="12700" marR="5080" indent="63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message += "&lt;b&gt;Released:&lt;/b&gt; " + response.Released + "&lt;br/&gt;";  message += "&lt;b&gt;Runtime:&lt;/b&gt; " + response.Runtime + "&lt;br/&gt;";  message += "&lt;b&gt;Genre:&lt;/b&gt; " + </a:t>
            </a:r>
            <a:r>
              <a:rPr sz="1400" spc="-10" dirty="0">
                <a:latin typeface="Calibri"/>
                <a:cs typeface="Calibri"/>
              </a:rPr>
              <a:t>response.Genre </a:t>
            </a:r>
            <a:r>
              <a:rPr sz="1400" spc="-5" dirty="0">
                <a:latin typeface="Calibri"/>
                <a:cs typeface="Calibri"/>
              </a:rPr>
              <a:t>+ "&lt;br/&gt;";  message += </a:t>
            </a:r>
            <a:r>
              <a:rPr sz="1400" spc="-10" dirty="0">
                <a:latin typeface="Calibri"/>
                <a:cs typeface="Calibri"/>
              </a:rPr>
              <a:t>"&lt;b&gt;Actors:&lt;/b&gt; </a:t>
            </a:r>
            <a:r>
              <a:rPr sz="1400" spc="-5" dirty="0">
                <a:latin typeface="Calibri"/>
                <a:cs typeface="Calibri"/>
              </a:rPr>
              <a:t>" + </a:t>
            </a:r>
            <a:r>
              <a:rPr sz="1400" spc="-10" dirty="0">
                <a:latin typeface="Calibri"/>
                <a:cs typeface="Calibri"/>
              </a:rPr>
              <a:t>response.Actors </a:t>
            </a:r>
            <a:r>
              <a:rPr sz="1400" spc="-5" dirty="0">
                <a:latin typeface="Calibri"/>
                <a:cs typeface="Calibri"/>
              </a:rPr>
              <a:t>+ "&lt;br/&gt;";  message += "&lt;b&gt;Plot:&lt;/b&gt; " +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response.Plot;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$("#contents").append(message);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$("#poster").html("&lt;img </a:t>
            </a:r>
            <a:r>
              <a:rPr sz="1400" spc="-10" dirty="0">
                <a:latin typeface="Calibri"/>
                <a:cs typeface="Calibri"/>
              </a:rPr>
              <a:t>src='" </a:t>
            </a:r>
            <a:r>
              <a:rPr sz="1400" spc="-5" dirty="0">
                <a:latin typeface="Calibri"/>
                <a:cs typeface="Calibri"/>
              </a:rPr>
              <a:t>+ </a:t>
            </a:r>
            <a:r>
              <a:rPr sz="1400" spc="-10" dirty="0">
                <a:latin typeface="Calibri"/>
                <a:cs typeface="Calibri"/>
              </a:rPr>
              <a:t>response.Poster </a:t>
            </a:r>
            <a:r>
              <a:rPr sz="1400" spc="-5" dirty="0">
                <a:latin typeface="Calibri"/>
                <a:cs typeface="Calibri"/>
              </a:rPr>
              <a:t>+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"'/&gt;");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0560" y="3319649"/>
            <a:ext cx="47123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alibri"/>
                <a:cs typeface="Calibri"/>
              </a:rPr>
              <a:t>var </a:t>
            </a:r>
            <a:r>
              <a:rPr sz="1400" spc="-15" dirty="0">
                <a:latin typeface="Calibri"/>
                <a:cs typeface="Calibri"/>
              </a:rPr>
              <a:t>myreviews </a:t>
            </a:r>
            <a:r>
              <a:rPr sz="1400" spc="-5" dirty="0">
                <a:latin typeface="Calibri"/>
                <a:cs typeface="Calibri"/>
              </a:rPr>
              <a:t>= </a:t>
            </a:r>
            <a:r>
              <a:rPr sz="1400" spc="-10" dirty="0">
                <a:latin typeface="Calibri"/>
                <a:cs typeface="Calibri"/>
              </a:rPr>
              <a:t>JSON.parse(localStorage.getItem("myreviews"));  </a:t>
            </a:r>
            <a:r>
              <a:rPr sz="1400" spc="-5" dirty="0">
                <a:latin typeface="Calibri"/>
                <a:cs typeface="Calibri"/>
              </a:rPr>
              <a:t>if </a:t>
            </a:r>
            <a:r>
              <a:rPr sz="1400" spc="-10" dirty="0">
                <a:latin typeface="Calibri"/>
                <a:cs typeface="Calibri"/>
              </a:rPr>
              <a:t>(myreviews </a:t>
            </a:r>
            <a:r>
              <a:rPr sz="1400" spc="-5" dirty="0">
                <a:latin typeface="Calibri"/>
                <a:cs typeface="Calibri"/>
              </a:rPr>
              <a:t>== null)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172085">
              <a:lnSpc>
                <a:spcPct val="100000"/>
              </a:lnSpc>
            </a:pPr>
            <a:r>
              <a:rPr sz="1400" spc="-15" dirty="0">
                <a:latin typeface="Calibri"/>
                <a:cs typeface="Calibri"/>
              </a:rPr>
              <a:t>myreviews </a:t>
            </a:r>
            <a:r>
              <a:rPr sz="1400" spc="-5" dirty="0">
                <a:latin typeface="Calibri"/>
                <a:cs typeface="Calibri"/>
              </a:rPr>
              <a:t>=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[];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2189" y="4386523"/>
            <a:ext cx="469455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815" marR="508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alibri"/>
                <a:cs typeface="Calibri"/>
              </a:rPr>
              <a:t>myreviews[myreviews.length] </a:t>
            </a:r>
            <a:r>
              <a:rPr sz="1400" spc="-5" dirty="0">
                <a:latin typeface="Calibri"/>
                <a:cs typeface="Calibri"/>
              </a:rPr>
              <a:t>= </a:t>
            </a:r>
            <a:r>
              <a:rPr sz="1400" spc="-10" dirty="0">
                <a:latin typeface="Calibri"/>
                <a:cs typeface="Calibri"/>
              </a:rPr>
              <a:t>response;  localStorage.setItem("myreviews",</a:t>
            </a:r>
            <a:r>
              <a:rPr sz="1400" spc="1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JSON.stringify(myreviews));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error: </a:t>
            </a:r>
            <a:r>
              <a:rPr sz="1400" spc="-5" dirty="0">
                <a:latin typeface="Calibri"/>
                <a:cs typeface="Calibri"/>
              </a:rPr>
              <a:t>function()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60703" y="4599933"/>
            <a:ext cx="1250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alibri"/>
                <a:cs typeface="Calibri"/>
              </a:rPr>
              <a:t>},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563498" y="1240916"/>
            <a:ext cx="508634" cy="1683385"/>
            <a:chOff x="5563498" y="1240916"/>
            <a:chExt cx="508634" cy="1683385"/>
          </a:xfrm>
        </p:grpSpPr>
        <p:sp>
          <p:nvSpPr>
            <p:cNvPr id="9" name="object 9"/>
            <p:cNvSpPr/>
            <p:nvPr/>
          </p:nvSpPr>
          <p:spPr>
            <a:xfrm>
              <a:off x="6059560" y="1240916"/>
              <a:ext cx="0" cy="1683385"/>
            </a:xfrm>
            <a:custGeom>
              <a:avLst/>
              <a:gdLst/>
              <a:ahLst/>
              <a:cxnLst/>
              <a:rect l="l" t="t" r="r" b="b"/>
              <a:pathLst>
                <a:path h="1683385">
                  <a:moveTo>
                    <a:pt x="0" y="0"/>
                  </a:moveTo>
                  <a:lnTo>
                    <a:pt x="0" y="1683258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76071" y="2127387"/>
              <a:ext cx="483870" cy="169545"/>
            </a:xfrm>
            <a:custGeom>
              <a:avLst/>
              <a:gdLst/>
              <a:ahLst/>
              <a:cxnLst/>
              <a:rect l="l" t="t" r="r" b="b"/>
              <a:pathLst>
                <a:path w="483870" h="169544">
                  <a:moveTo>
                    <a:pt x="483488" y="0"/>
                  </a:moveTo>
                  <a:lnTo>
                    <a:pt x="0" y="169214"/>
                  </a:lnTo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278498" y="1240916"/>
            <a:ext cx="2627630" cy="1683385"/>
          </a:xfrm>
          <a:prstGeom prst="rect">
            <a:avLst/>
          </a:prstGeom>
          <a:solidFill>
            <a:srgbClr val="4F81BD"/>
          </a:solidFill>
          <a:ln w="25146">
            <a:solidFill>
              <a:srgbClr val="385D8A"/>
            </a:solidFill>
          </a:ln>
        </p:spPr>
        <p:txBody>
          <a:bodyPr vert="horz" wrap="square" lIns="0" tIns="140335" rIns="0" bIns="0" rtlCol="0">
            <a:spAutoFit/>
          </a:bodyPr>
          <a:lstStyle/>
          <a:p>
            <a:pPr marL="90805" marR="336550">
              <a:lnSpc>
                <a:spcPct val="100000"/>
              </a:lnSpc>
              <a:spcBef>
                <a:spcPts val="110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Step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4: Upon successful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response, retrieve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 movie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attributes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display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selector 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contents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34837" y="3319653"/>
            <a:ext cx="2037714" cy="1384300"/>
            <a:chOff x="4034837" y="3319653"/>
            <a:chExt cx="2037714" cy="1384300"/>
          </a:xfrm>
        </p:grpSpPr>
        <p:sp>
          <p:nvSpPr>
            <p:cNvPr id="13" name="object 13"/>
            <p:cNvSpPr/>
            <p:nvPr/>
          </p:nvSpPr>
          <p:spPr>
            <a:xfrm>
              <a:off x="6059559" y="3319653"/>
              <a:ext cx="0" cy="1384300"/>
            </a:xfrm>
            <a:custGeom>
              <a:avLst/>
              <a:gdLst/>
              <a:ahLst/>
              <a:cxnLst/>
              <a:rect l="l" t="t" r="r" b="b"/>
              <a:pathLst>
                <a:path h="1384300">
                  <a:moveTo>
                    <a:pt x="0" y="0"/>
                  </a:moveTo>
                  <a:lnTo>
                    <a:pt x="0" y="1383792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47410" y="3667515"/>
              <a:ext cx="2012314" cy="381000"/>
            </a:xfrm>
            <a:custGeom>
              <a:avLst/>
              <a:gdLst/>
              <a:ahLst/>
              <a:cxnLst/>
              <a:rect l="l" t="t" r="r" b="b"/>
              <a:pathLst>
                <a:path w="2012314" h="381000">
                  <a:moveTo>
                    <a:pt x="2012149" y="380898"/>
                  </a:moveTo>
                  <a:lnTo>
                    <a:pt x="0" y="0"/>
                  </a:lnTo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78498" y="3319653"/>
            <a:ext cx="2627630" cy="1384300"/>
          </a:xfrm>
          <a:prstGeom prst="rect">
            <a:avLst/>
          </a:prstGeom>
          <a:solidFill>
            <a:srgbClr val="4F81BD"/>
          </a:solidFill>
          <a:ln w="25146">
            <a:solidFill>
              <a:srgbClr val="385D8A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90805" marR="133350">
              <a:lnSpc>
                <a:spcPct val="100000"/>
              </a:lnSpc>
              <a:spcBef>
                <a:spcPts val="101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Step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5: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Retrieve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reviews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from localStorage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convert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JSON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string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into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array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14329" y="5116306"/>
            <a:ext cx="2820035" cy="586105"/>
          </a:xfrm>
          <a:custGeom>
            <a:avLst/>
            <a:gdLst/>
            <a:ahLst/>
            <a:cxnLst/>
            <a:rect l="l" t="t" r="r" b="b"/>
            <a:pathLst>
              <a:path w="2820035" h="586104">
                <a:moveTo>
                  <a:pt x="2819984" y="585647"/>
                </a:moveTo>
                <a:lnTo>
                  <a:pt x="0" y="0"/>
                </a:lnTo>
              </a:path>
            </a:pathLst>
          </a:custGeom>
          <a:ln w="25145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34911" y="4950904"/>
          <a:ext cx="8453119" cy="1387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836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}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);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53975">
                      <a:solidFill>
                        <a:srgbClr val="95B3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}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);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53975">
                      <a:solidFill>
                        <a:srgbClr val="95B3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{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}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B w="53975">
                      <a:solidFill>
                        <a:srgbClr val="95B3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alert('Error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adding</a:t>
                      </a:r>
                      <a:r>
                        <a:rPr sz="14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data');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R w="28575">
                      <a:solidFill>
                        <a:srgbClr val="385D8A"/>
                      </a:solidFill>
                      <a:prstDash val="solid"/>
                    </a:lnR>
                    <a:lnB w="53975">
                      <a:solidFill>
                        <a:srgbClr val="95B3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B w="53975">
                      <a:solidFill>
                        <a:srgbClr val="95B3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270510">
                        <a:lnSpc>
                          <a:spcPts val="216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Step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6: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Store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response 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object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into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array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 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store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back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into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localStorage 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by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converting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array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 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JSON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  <a:lnB w="53975">
                      <a:solidFill>
                        <a:srgbClr val="385D8A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9636" y="284919"/>
            <a:ext cx="17430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10" dirty="0"/>
              <a:t>ind</a:t>
            </a:r>
            <a:r>
              <a:rPr sz="4400" u="none" spc="-75" dirty="0"/>
              <a:t>e</a:t>
            </a:r>
            <a:r>
              <a:rPr sz="4400" u="none" spc="-10" dirty="0"/>
              <a:t>x.js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var </a:t>
            </a:r>
            <a:r>
              <a:rPr spc="-5" dirty="0"/>
              <a:t>message </a:t>
            </a:r>
            <a:r>
              <a:rPr dirty="0"/>
              <a:t>=</a:t>
            </a:r>
            <a:r>
              <a:rPr spc="-10" dirty="0"/>
              <a:t> </a:t>
            </a:r>
            <a:r>
              <a:rPr dirty="0"/>
              <a:t>"";</a:t>
            </a:r>
          </a:p>
          <a:p>
            <a:pPr marL="196215" marR="3590925" indent="-183515">
              <a:lnSpc>
                <a:spcPct val="100000"/>
              </a:lnSpc>
            </a:pPr>
            <a:r>
              <a:rPr spc="-15" dirty="0"/>
              <a:t>for </a:t>
            </a:r>
            <a:r>
              <a:rPr spc="-10" dirty="0"/>
              <a:t>(var </a:t>
            </a:r>
            <a:r>
              <a:rPr dirty="0"/>
              <a:t>i = </a:t>
            </a:r>
            <a:r>
              <a:rPr spc="-5" dirty="0"/>
              <a:t>0; </a:t>
            </a:r>
            <a:r>
              <a:rPr dirty="0"/>
              <a:t>i &lt; </a:t>
            </a:r>
            <a:r>
              <a:rPr spc="-10" dirty="0"/>
              <a:t>myreviews.length; </a:t>
            </a:r>
            <a:r>
              <a:rPr dirty="0"/>
              <a:t>i++) {  </a:t>
            </a:r>
            <a:r>
              <a:rPr spc="-10" dirty="0"/>
              <a:t>var </a:t>
            </a:r>
            <a:r>
              <a:rPr spc="-5" dirty="0"/>
              <a:t>movie </a:t>
            </a:r>
            <a:r>
              <a:rPr dirty="0"/>
              <a:t>=</a:t>
            </a:r>
            <a:r>
              <a:rPr spc="-5" dirty="0"/>
              <a:t> </a:t>
            </a:r>
            <a:r>
              <a:rPr spc="-10" dirty="0"/>
              <a:t>myreviews[i];</a:t>
            </a:r>
          </a:p>
          <a:p>
            <a:pPr marL="196215" marR="5080" indent="-635">
              <a:lnSpc>
                <a:spcPct val="100000"/>
              </a:lnSpc>
            </a:pPr>
            <a:r>
              <a:rPr spc="-5" dirty="0"/>
              <a:t>message += '&lt;div class="card"&gt;&lt;div class="card-header"&gt;' </a:t>
            </a:r>
            <a:r>
              <a:rPr dirty="0"/>
              <a:t>+ </a:t>
            </a:r>
            <a:r>
              <a:rPr spc="-15" dirty="0"/>
              <a:t>movie.Title </a:t>
            </a:r>
            <a:r>
              <a:rPr dirty="0"/>
              <a:t>+ </a:t>
            </a:r>
            <a:r>
              <a:rPr spc="-5" dirty="0"/>
              <a:t>'&lt;/div&gt;';  message += '&lt;div class="card-body"&gt;' </a:t>
            </a:r>
            <a:r>
              <a:rPr dirty="0"/>
              <a:t>+ </a:t>
            </a:r>
            <a:r>
              <a:rPr spc="-5" dirty="0"/>
              <a:t>movie.Plot </a:t>
            </a:r>
            <a:r>
              <a:rPr dirty="0"/>
              <a:t>+</a:t>
            </a:r>
            <a:r>
              <a:rPr spc="-20" dirty="0"/>
              <a:t> </a:t>
            </a:r>
            <a:r>
              <a:rPr spc="-5" dirty="0"/>
              <a:t>'&lt;/div&gt;&lt;/div&gt;&lt;br/&gt;';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$("#contents").append(message);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4399" y="1282250"/>
            <a:ext cx="55670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$(document).ready(function() </a:t>
            </a:r>
            <a:r>
              <a:rPr sz="1600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var </a:t>
            </a:r>
            <a:r>
              <a:rPr sz="1600" spc="-15" dirty="0">
                <a:latin typeface="Calibri"/>
                <a:cs typeface="Calibri"/>
              </a:rPr>
              <a:t>myreviews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JSON.parse(localStorage.getItem("myreviews"));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0" y="1205732"/>
            <a:ext cx="18954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 marR="5080" indent="-18415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if </a:t>
            </a:r>
            <a:r>
              <a:rPr sz="1600" spc="-10" dirty="0">
                <a:latin typeface="Calibri"/>
                <a:cs typeface="Calibri"/>
              </a:rPr>
              <a:t>(myreviews </a:t>
            </a:r>
            <a:r>
              <a:rPr sz="1600" dirty="0">
                <a:latin typeface="Calibri"/>
                <a:cs typeface="Calibri"/>
              </a:rPr>
              <a:t>== </a:t>
            </a:r>
            <a:r>
              <a:rPr sz="1600" spc="-5" dirty="0">
                <a:latin typeface="Calibri"/>
                <a:cs typeface="Calibri"/>
              </a:rPr>
              <a:t>null)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{  </a:t>
            </a:r>
            <a:r>
              <a:rPr sz="1600" spc="-15" dirty="0">
                <a:latin typeface="Calibri"/>
                <a:cs typeface="Calibri"/>
              </a:rPr>
              <a:t>myreviews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[];</a:t>
            </a:r>
          </a:p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4603" y="4696208"/>
            <a:ext cx="2057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}</a:t>
            </a:r>
            <a:r>
              <a:rPr sz="1600" spc="-5" dirty="0">
                <a:latin typeface="Calibri"/>
                <a:cs typeface="Calibri"/>
              </a:rPr>
              <a:t>);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77866" y="1884440"/>
            <a:ext cx="1946275" cy="1018540"/>
            <a:chOff x="3077866" y="1884440"/>
            <a:chExt cx="1946275" cy="1018540"/>
          </a:xfrm>
        </p:grpSpPr>
        <p:sp>
          <p:nvSpPr>
            <p:cNvPr id="8" name="object 8"/>
            <p:cNvSpPr/>
            <p:nvPr/>
          </p:nvSpPr>
          <p:spPr>
            <a:xfrm>
              <a:off x="5011492" y="1904619"/>
              <a:ext cx="0" cy="998219"/>
            </a:xfrm>
            <a:custGeom>
              <a:avLst/>
              <a:gdLst/>
              <a:ahLst/>
              <a:cxnLst/>
              <a:rect l="l" t="t" r="r" b="b"/>
              <a:pathLst>
                <a:path h="998219">
                  <a:moveTo>
                    <a:pt x="0" y="0"/>
                  </a:moveTo>
                  <a:lnTo>
                    <a:pt x="0" y="998219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90439" y="1897013"/>
              <a:ext cx="1921510" cy="165100"/>
            </a:xfrm>
            <a:custGeom>
              <a:avLst/>
              <a:gdLst/>
              <a:ahLst/>
              <a:cxnLst/>
              <a:rect l="l" t="t" r="r" b="b"/>
              <a:pathLst>
                <a:path w="1921510" h="165100">
                  <a:moveTo>
                    <a:pt x="1921052" y="164744"/>
                  </a:moveTo>
                  <a:lnTo>
                    <a:pt x="0" y="0"/>
                  </a:lnTo>
                </a:path>
              </a:pathLst>
            </a:custGeom>
            <a:ln w="25145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71896" y="1904619"/>
            <a:ext cx="3289300" cy="998219"/>
          </a:xfrm>
          <a:prstGeom prst="rect">
            <a:avLst/>
          </a:prstGeom>
          <a:solidFill>
            <a:srgbClr val="4F81BD"/>
          </a:solidFill>
          <a:ln w="25146">
            <a:solidFill>
              <a:srgbClr val="385D8A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90805" marR="140970">
              <a:lnSpc>
                <a:spcPct val="100000"/>
              </a:lnSpc>
              <a:spcBef>
                <a:spcPts val="57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Step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1: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retrieve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reviews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from  localStorage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convert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JSON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string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into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array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02048" y="4249030"/>
            <a:ext cx="1061085" cy="1702435"/>
            <a:chOff x="3802048" y="4249030"/>
            <a:chExt cx="1061085" cy="1702435"/>
          </a:xfrm>
        </p:grpSpPr>
        <p:sp>
          <p:nvSpPr>
            <p:cNvPr id="12" name="object 12"/>
            <p:cNvSpPr/>
            <p:nvPr/>
          </p:nvSpPr>
          <p:spPr>
            <a:xfrm>
              <a:off x="4850268" y="4708779"/>
              <a:ext cx="0" cy="1242060"/>
            </a:xfrm>
            <a:custGeom>
              <a:avLst/>
              <a:gdLst/>
              <a:ahLst/>
              <a:cxnLst/>
              <a:rect l="l" t="t" r="r" b="b"/>
              <a:pathLst>
                <a:path h="1242060">
                  <a:moveTo>
                    <a:pt x="0" y="0"/>
                  </a:moveTo>
                  <a:lnTo>
                    <a:pt x="0" y="1242060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14621" y="4261603"/>
              <a:ext cx="1035685" cy="1101725"/>
            </a:xfrm>
            <a:custGeom>
              <a:avLst/>
              <a:gdLst/>
              <a:ahLst/>
              <a:cxnLst/>
              <a:rect l="l" t="t" r="r" b="b"/>
              <a:pathLst>
                <a:path w="1035685" h="1101725">
                  <a:moveTo>
                    <a:pt x="1035646" y="1101293"/>
                  </a:moveTo>
                  <a:lnTo>
                    <a:pt x="0" y="0"/>
                  </a:lnTo>
                </a:path>
              </a:pathLst>
            </a:custGeom>
            <a:ln w="25145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145404" y="4708778"/>
            <a:ext cx="3542029" cy="1242060"/>
          </a:xfrm>
          <a:prstGeom prst="rect">
            <a:avLst/>
          </a:prstGeom>
          <a:solidFill>
            <a:srgbClr val="4F81BD"/>
          </a:solidFill>
          <a:ln w="25146">
            <a:solidFill>
              <a:srgbClr val="385D8A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90805" marR="86360">
              <a:lnSpc>
                <a:spcPct val="100000"/>
              </a:lnSpc>
              <a:spcBef>
                <a:spcPts val="45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Step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3: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each movie object, 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Bootstrap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panel with the  movie title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panel heading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movie plot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panel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body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356603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44196">
            <a:solidFill>
              <a:srgbClr val="95B3D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-16951"/>
            <a:ext cx="9144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4000" spc="-185" dirty="0">
                <a:latin typeface="+mn-lt"/>
              </a:rPr>
              <a:t>Summary</a:t>
            </a:r>
            <a:r>
              <a:rPr lang="en-US" sz="4000" spc="-25" dirty="0">
                <a:latin typeface="+mn-lt"/>
              </a:rPr>
              <a:t>	</a:t>
            </a:r>
            <a:endParaRPr lang="en-SG" sz="4000" dirty="0">
              <a:latin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104498"/>
            <a:ext cx="9144000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050" marR="680720" indent="-514350">
              <a:lnSpc>
                <a:spcPct val="100000"/>
              </a:lnSpc>
              <a:spcBef>
                <a:spcPts val="95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Identify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various </a:t>
            </a:r>
            <a:r>
              <a:rPr sz="2800" spc="-20" dirty="0">
                <a:latin typeface="Calibri"/>
                <a:cs typeface="Calibri"/>
              </a:rPr>
              <a:t>browser </a:t>
            </a:r>
            <a:r>
              <a:rPr sz="2800" spc="-10" dirty="0">
                <a:latin typeface="Calibri"/>
                <a:cs typeface="Calibri"/>
              </a:rPr>
              <a:t>support </a:t>
            </a:r>
            <a:r>
              <a:rPr sz="2800" spc="-30" dirty="0">
                <a:latin typeface="Calibri"/>
                <a:cs typeface="Calibri"/>
              </a:rPr>
              <a:t>for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HTML5</a:t>
            </a:r>
            <a:r>
              <a:rPr lang="en-SG"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APIs</a:t>
            </a:r>
            <a:endParaRPr sz="28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770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Explain </a:t>
            </a: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spc="-5" dirty="0">
                <a:latin typeface="Calibri"/>
                <a:cs typeface="Calibri"/>
              </a:rPr>
              <a:t>is HTML </a:t>
            </a:r>
            <a:r>
              <a:rPr sz="2800" spc="-10" dirty="0">
                <a:latin typeface="Calibri"/>
                <a:cs typeface="Calibri"/>
              </a:rPr>
              <a:t>Local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Storage</a:t>
            </a:r>
            <a:endParaRPr sz="28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765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Differentiate </a:t>
            </a:r>
            <a:r>
              <a:rPr sz="2800" spc="-10" dirty="0">
                <a:latin typeface="Calibri"/>
                <a:cs typeface="Calibri"/>
              </a:rPr>
              <a:t>Local </a:t>
            </a:r>
            <a:r>
              <a:rPr sz="2800" spc="-25" dirty="0">
                <a:latin typeface="Calibri"/>
                <a:cs typeface="Calibri"/>
              </a:rPr>
              <a:t>Storage </a:t>
            </a:r>
            <a:r>
              <a:rPr sz="2800" spc="-15" dirty="0">
                <a:latin typeface="Calibri"/>
                <a:cs typeface="Calibri"/>
              </a:rPr>
              <a:t>VS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Cookies</a:t>
            </a:r>
            <a:endParaRPr sz="2800" dirty="0">
              <a:latin typeface="Calibri"/>
              <a:cs typeface="Calibri"/>
            </a:endParaRPr>
          </a:p>
          <a:p>
            <a:pPr marL="527050" marR="5080" indent="-514350">
              <a:lnSpc>
                <a:spcPct val="100000"/>
              </a:lnSpc>
              <a:spcBef>
                <a:spcPts val="770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Apply </a:t>
            </a:r>
            <a:r>
              <a:rPr sz="2800" spc="-10" dirty="0">
                <a:latin typeface="Calibri"/>
                <a:cs typeface="Calibri"/>
              </a:rPr>
              <a:t>Local </a:t>
            </a:r>
            <a:r>
              <a:rPr sz="2800" spc="-25" dirty="0">
                <a:latin typeface="Calibri"/>
                <a:cs typeface="Calibri"/>
              </a:rPr>
              <a:t>Storage </a:t>
            </a:r>
            <a:r>
              <a:rPr sz="2800" spc="-5" dirty="0">
                <a:latin typeface="Calibri"/>
                <a:cs typeface="Calibri"/>
              </a:rPr>
              <a:t>API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25" dirty="0">
                <a:latin typeface="Calibri"/>
                <a:cs typeface="Calibri"/>
              </a:rPr>
              <a:t>store </a:t>
            </a:r>
            <a:r>
              <a:rPr sz="2800" spc="-15" dirty="0">
                <a:latin typeface="Calibri"/>
                <a:cs typeface="Calibri"/>
              </a:rPr>
              <a:t>information  </a:t>
            </a:r>
            <a:r>
              <a:rPr sz="2800" spc="-5" dirty="0">
                <a:latin typeface="Calibri"/>
                <a:cs typeface="Calibri"/>
              </a:rPr>
              <a:t>on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client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8264" y="238347"/>
            <a:ext cx="37369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75" dirty="0"/>
              <a:t>Today's</a:t>
            </a:r>
            <a:r>
              <a:rPr sz="4400" u="none" spc="-10" dirty="0"/>
              <a:t> </a:t>
            </a:r>
            <a:r>
              <a:rPr sz="4400" u="none" spc="-20" dirty="0"/>
              <a:t>problem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61181" y="1164308"/>
            <a:ext cx="8606155" cy="4530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5125" marR="367030" indent="-35306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65125" algn="l"/>
                <a:tab pos="365760" algn="l"/>
              </a:tabLst>
            </a:pPr>
            <a:r>
              <a:rPr sz="3200" spc="-5" dirty="0">
                <a:latin typeface="Arial"/>
                <a:cs typeface="Arial"/>
              </a:rPr>
              <a:t>Create a </a:t>
            </a:r>
            <a:r>
              <a:rPr sz="3200" spc="-10" dirty="0">
                <a:latin typeface="Arial"/>
                <a:cs typeface="Arial"/>
              </a:rPr>
              <a:t>functional </a:t>
            </a:r>
            <a:r>
              <a:rPr sz="3200" spc="-5" dirty="0">
                <a:latin typeface="Arial"/>
                <a:cs typeface="Arial"/>
              </a:rPr>
              <a:t>2 </a:t>
            </a:r>
            <a:r>
              <a:rPr sz="3200" spc="-10" dirty="0">
                <a:latin typeface="Arial"/>
                <a:cs typeface="Arial"/>
              </a:rPr>
              <a:t>page </a:t>
            </a:r>
            <a:r>
              <a:rPr sz="3200" spc="-5" dirty="0">
                <a:latin typeface="Arial"/>
                <a:cs typeface="Arial"/>
              </a:rPr>
              <a:t>website </a:t>
            </a:r>
            <a:r>
              <a:rPr sz="3200" spc="-10" dirty="0">
                <a:latin typeface="Arial"/>
                <a:cs typeface="Arial"/>
              </a:rPr>
              <a:t>for  </a:t>
            </a:r>
            <a:r>
              <a:rPr sz="3200" b="1" spc="-5" dirty="0">
                <a:latin typeface="Arial"/>
                <a:cs typeface="Arial"/>
              </a:rPr>
              <a:t>Movie Review Storage </a:t>
            </a:r>
            <a:r>
              <a:rPr sz="3200" spc="-5" dirty="0">
                <a:latin typeface="Arial"/>
                <a:cs typeface="Arial"/>
              </a:rPr>
              <a:t>using </a:t>
            </a:r>
            <a:r>
              <a:rPr sz="3200" spc="-40" dirty="0">
                <a:latin typeface="Arial"/>
                <a:cs typeface="Arial"/>
              </a:rPr>
              <a:t>jQuery,</a:t>
            </a:r>
            <a:r>
              <a:rPr sz="3200" spc="-229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AJAX  and HTML5 Local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Storage.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3250" dirty="0">
              <a:latin typeface="Arial"/>
              <a:cs typeface="Arial"/>
            </a:endParaRPr>
          </a:p>
          <a:p>
            <a:pPr marL="755015" marR="324485" lvl="1" indent="-285750">
              <a:lnSpc>
                <a:spcPct val="100000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400" spc="-10" dirty="0">
                <a:latin typeface="Calibri"/>
                <a:cs typeface="Calibri"/>
              </a:rPr>
              <a:t>Index.php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15" dirty="0">
                <a:latin typeface="Calibri"/>
                <a:cs typeface="Calibri"/>
              </a:rPr>
              <a:t>Retrieve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5" dirty="0">
                <a:latin typeface="Calibri"/>
                <a:cs typeface="Calibri"/>
              </a:rPr>
              <a:t>movie </a:t>
            </a:r>
            <a:r>
              <a:rPr sz="2400" spc="-15" dirty="0">
                <a:latin typeface="Calibri"/>
                <a:cs typeface="Calibri"/>
              </a:rPr>
              <a:t>reviews from </a:t>
            </a:r>
            <a:r>
              <a:rPr sz="2400" spc="-5" dirty="0">
                <a:latin typeface="Calibri"/>
                <a:cs typeface="Calibri"/>
              </a:rPr>
              <a:t>the local </a:t>
            </a:r>
            <a:r>
              <a:rPr sz="2400" spc="-20" dirty="0">
                <a:latin typeface="Calibri"/>
                <a:cs typeface="Calibri"/>
              </a:rPr>
              <a:t>storage 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display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Wingdings"/>
              <a:buChar char=""/>
            </a:pPr>
            <a:endParaRPr sz="2350" dirty="0">
              <a:latin typeface="Calibri"/>
              <a:cs typeface="Calibri"/>
            </a:endParaRPr>
          </a:p>
          <a:p>
            <a:pPr marL="755015" marR="5080" lvl="1" indent="-285750">
              <a:lnSpc>
                <a:spcPct val="100299"/>
              </a:lnSpc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400" spc="-10" dirty="0">
                <a:latin typeface="Calibri"/>
                <a:cs typeface="Calibri"/>
              </a:rPr>
              <a:t>searchMovie.php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5" dirty="0">
                <a:latin typeface="Calibri"/>
                <a:cs typeface="Calibri"/>
              </a:rPr>
              <a:t>Allow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user </a:t>
            </a:r>
            <a:r>
              <a:rPr sz="2400" spc="-15" dirty="0">
                <a:latin typeface="Calibri"/>
                <a:cs typeface="Calibri"/>
              </a:rPr>
              <a:t>to enter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movie title, </a:t>
            </a:r>
            <a:r>
              <a:rPr sz="2400" spc="-10" dirty="0">
                <a:latin typeface="Calibri"/>
                <a:cs typeface="Calibri"/>
              </a:rPr>
              <a:t>year  </a:t>
            </a:r>
            <a:r>
              <a:rPr sz="2400" spc="-5" dirty="0">
                <a:latin typeface="Calibri"/>
                <a:cs typeface="Calibri"/>
              </a:rPr>
              <a:t>and plot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search </a:t>
            </a:r>
            <a:r>
              <a:rPr sz="2400" spc="-5" dirty="0">
                <a:latin typeface="Calibri"/>
                <a:cs typeface="Calibri"/>
              </a:rPr>
              <a:t>OMDB API </a:t>
            </a:r>
            <a:r>
              <a:rPr sz="2400" spc="-10" dirty="0">
                <a:latin typeface="Calibri"/>
                <a:cs typeface="Calibri"/>
              </a:rPr>
              <a:t>web </a:t>
            </a:r>
            <a:r>
              <a:rPr sz="2400" dirty="0">
                <a:latin typeface="Calibri"/>
                <a:cs typeface="Calibri"/>
              </a:rPr>
              <a:t>service. </a:t>
            </a:r>
            <a:r>
              <a:rPr sz="2400" spc="-10" dirty="0">
                <a:latin typeface="Calibri"/>
                <a:cs typeface="Calibri"/>
              </a:rPr>
              <a:t>Display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movie  </a:t>
            </a:r>
            <a:r>
              <a:rPr sz="2400" spc="-10" dirty="0">
                <a:latin typeface="Calibri"/>
                <a:cs typeface="Calibri"/>
              </a:rPr>
              <a:t>details: </a:t>
            </a:r>
            <a:r>
              <a:rPr sz="2400" spc="-5" dirty="0">
                <a:latin typeface="Calibri"/>
                <a:cs typeface="Calibri"/>
              </a:rPr>
              <a:t>Title, </a:t>
            </a:r>
            <a:r>
              <a:rPr sz="2400" spc="-10" dirty="0">
                <a:latin typeface="Calibri"/>
                <a:cs typeface="Calibri"/>
              </a:rPr>
              <a:t>Released </a:t>
            </a:r>
            <a:r>
              <a:rPr sz="2400" spc="-50" dirty="0">
                <a:latin typeface="Calibri"/>
                <a:cs typeface="Calibri"/>
              </a:rPr>
              <a:t>year, </a:t>
            </a:r>
            <a:r>
              <a:rPr sz="2400" spc="-5" dirty="0">
                <a:latin typeface="Calibri"/>
                <a:cs typeface="Calibri"/>
              </a:rPr>
              <a:t>Runtime, </a:t>
            </a:r>
            <a:r>
              <a:rPr sz="2400" spc="-10" dirty="0">
                <a:latin typeface="Calibri"/>
                <a:cs typeface="Calibri"/>
              </a:rPr>
              <a:t>Genre, </a:t>
            </a:r>
            <a:r>
              <a:rPr sz="2400" spc="-15" dirty="0">
                <a:latin typeface="Calibri"/>
                <a:cs typeface="Calibri"/>
              </a:rPr>
              <a:t>Actors </a:t>
            </a:r>
            <a:r>
              <a:rPr sz="2400" spc="-5" dirty="0">
                <a:latin typeface="Calibri"/>
                <a:cs typeface="Calibri"/>
              </a:rPr>
              <a:t>and Plot.  </a:t>
            </a:r>
            <a:r>
              <a:rPr sz="2400" spc="-15" dirty="0">
                <a:latin typeface="Calibri"/>
                <a:cs typeface="Calibri"/>
              </a:rPr>
              <a:t>Store </a:t>
            </a:r>
            <a:r>
              <a:rPr sz="2400" spc="-5" dirty="0">
                <a:latin typeface="Calibri"/>
                <a:cs typeface="Calibri"/>
              </a:rPr>
              <a:t>the movie </a:t>
            </a:r>
            <a:r>
              <a:rPr sz="2400" spc="-15" dirty="0">
                <a:latin typeface="Calibri"/>
                <a:cs typeface="Calibri"/>
              </a:rPr>
              <a:t>review into </a:t>
            </a:r>
            <a:r>
              <a:rPr sz="2400" spc="-5" dirty="0">
                <a:latin typeface="Calibri"/>
                <a:cs typeface="Calibri"/>
              </a:rPr>
              <a:t>local </a:t>
            </a:r>
            <a:r>
              <a:rPr sz="2400" spc="-20" dirty="0">
                <a:latin typeface="Calibri"/>
                <a:cs typeface="Calibri"/>
              </a:rPr>
              <a:t>storage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0690" y="284919"/>
            <a:ext cx="16414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10" dirty="0"/>
              <a:t>HTML5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0" y="1509471"/>
            <a:ext cx="9144000" cy="288226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browser </a:t>
            </a:r>
            <a:r>
              <a:rPr sz="3200" spc="-5" dirty="0">
                <a:latin typeface="Calibri"/>
                <a:cs typeface="Calibri"/>
              </a:rPr>
              <a:t>as a rich </a:t>
            </a:r>
            <a:r>
              <a:rPr sz="3200" spc="-10" dirty="0">
                <a:latin typeface="Calibri"/>
                <a:cs typeface="Calibri"/>
              </a:rPr>
              <a:t>application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platform</a:t>
            </a:r>
            <a:endParaRPr sz="32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770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rich, </a:t>
            </a:r>
            <a:r>
              <a:rPr sz="3200" spc="-15" dirty="0">
                <a:latin typeface="Calibri"/>
                <a:cs typeface="Calibri"/>
              </a:rPr>
              <a:t>cross-device </a:t>
            </a:r>
            <a:r>
              <a:rPr sz="3200" spc="-5" dirty="0">
                <a:latin typeface="Calibri"/>
                <a:cs typeface="Calibri"/>
              </a:rPr>
              <a:t>user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interfaces</a:t>
            </a:r>
            <a:endParaRPr sz="32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770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offline </a:t>
            </a:r>
            <a:r>
              <a:rPr sz="3200" spc="-15" dirty="0">
                <a:latin typeface="Calibri"/>
                <a:cs typeface="Calibri"/>
              </a:rPr>
              <a:t>operation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capability</a:t>
            </a:r>
            <a:endParaRPr sz="32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765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hardware </a:t>
            </a:r>
            <a:r>
              <a:rPr sz="3200" spc="-5" dirty="0">
                <a:latin typeface="Calibri"/>
                <a:cs typeface="Calibri"/>
              </a:rPr>
              <a:t>access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capabilities</a:t>
            </a:r>
            <a:endParaRPr sz="32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lr>
                <a:srgbClr val="C0504D"/>
              </a:buClr>
              <a:buFont typeface="Wingdings 3"/>
              <a:buChar char=""/>
              <a:tabLst>
                <a:tab pos="755650" algn="l"/>
              </a:tabLst>
            </a:pPr>
            <a:r>
              <a:rPr sz="2800" spc="-10" dirty="0">
                <a:latin typeface="Calibri"/>
                <a:cs typeface="Calibri"/>
              </a:rPr>
              <a:t>geolocation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7864" y="284919"/>
            <a:ext cx="62280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10" dirty="0"/>
              <a:t>HTML5 </a:t>
            </a:r>
            <a:r>
              <a:rPr sz="4400" u="none" spc="-5" dirty="0"/>
              <a:t>&amp; </a:t>
            </a:r>
            <a:r>
              <a:rPr sz="4400" u="none" spc="-25" dirty="0"/>
              <a:t>related</a:t>
            </a:r>
            <a:r>
              <a:rPr sz="4400" u="none" spc="20" dirty="0"/>
              <a:t> </a:t>
            </a:r>
            <a:r>
              <a:rPr sz="4400" u="none" spc="-25" dirty="0"/>
              <a:t>standards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0" y="1143000"/>
            <a:ext cx="9144000" cy="436080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484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Core </a:t>
            </a:r>
            <a:r>
              <a:rPr sz="3200" spc="-5" dirty="0">
                <a:latin typeface="Calibri"/>
                <a:cs typeface="Calibri"/>
              </a:rPr>
              <a:t>HTML5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spec</a:t>
            </a:r>
            <a:endParaRPr sz="32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380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Cascading </a:t>
            </a:r>
            <a:r>
              <a:rPr sz="3200" spc="-5" dirty="0">
                <a:latin typeface="Calibri"/>
                <a:cs typeface="Calibri"/>
              </a:rPr>
              <a:t>Style </a:t>
            </a:r>
            <a:r>
              <a:rPr sz="3200" spc="-10" dirty="0">
                <a:latin typeface="Calibri"/>
                <a:cs typeface="Calibri"/>
              </a:rPr>
              <a:t>Sheets </a:t>
            </a:r>
            <a:r>
              <a:rPr sz="3200" spc="-40" dirty="0">
                <a:latin typeface="Calibri"/>
                <a:cs typeface="Calibri"/>
              </a:rPr>
              <a:t>Version </a:t>
            </a:r>
            <a:r>
              <a:rPr sz="3200" spc="-5" dirty="0">
                <a:latin typeface="Calibri"/>
                <a:cs typeface="Calibri"/>
              </a:rPr>
              <a:t>3</a:t>
            </a:r>
            <a:r>
              <a:rPr sz="3200" spc="1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(CSS3)</a:t>
            </a:r>
            <a:endParaRPr sz="32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385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spc="-45" dirty="0">
                <a:latin typeface="Calibri"/>
                <a:cs typeface="Calibri"/>
              </a:rPr>
              <a:t>Web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Workers</a:t>
            </a:r>
            <a:endParaRPr sz="32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385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b="1" spc="-45" dirty="0">
                <a:latin typeface="Calibri"/>
                <a:cs typeface="Calibri"/>
              </a:rPr>
              <a:t>Web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Storage</a:t>
            </a:r>
            <a:endParaRPr sz="32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385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spc="-45" dirty="0">
                <a:latin typeface="Calibri"/>
                <a:cs typeface="Calibri"/>
              </a:rPr>
              <a:t>Web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Sockets</a:t>
            </a:r>
            <a:endParaRPr sz="32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384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Geolocation, </a:t>
            </a:r>
            <a:r>
              <a:rPr sz="3200" spc="-5" dirty="0">
                <a:latin typeface="Calibri"/>
                <a:cs typeface="Calibri"/>
              </a:rPr>
              <a:t>access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hardware</a:t>
            </a:r>
            <a:endParaRPr sz="32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380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Microdata</a:t>
            </a:r>
            <a:endParaRPr sz="32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385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Device </a:t>
            </a:r>
            <a:r>
              <a:rPr sz="3200" spc="-5" dirty="0">
                <a:latin typeface="Calibri"/>
                <a:cs typeface="Calibri"/>
              </a:rPr>
              <a:t>API and File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API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252" y="284919"/>
            <a:ext cx="68757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15" dirty="0"/>
              <a:t>What </a:t>
            </a:r>
            <a:r>
              <a:rPr sz="4400" u="none" spc="-5" dirty="0"/>
              <a:t>is </a:t>
            </a:r>
            <a:r>
              <a:rPr sz="4400" u="none" spc="-10" dirty="0"/>
              <a:t>HTML5 Local</a:t>
            </a:r>
            <a:r>
              <a:rPr sz="4400" u="none" spc="25" dirty="0"/>
              <a:t> </a:t>
            </a:r>
            <a:r>
              <a:rPr sz="4400" u="none" spc="-25" dirty="0"/>
              <a:t>Storage?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312"/>
            <a:ext cx="7825740" cy="2658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9050" indent="-342900">
              <a:lnSpc>
                <a:spcPct val="100000"/>
              </a:lnSpc>
              <a:spcBef>
                <a:spcPts val="95"/>
              </a:spcBef>
              <a:buClr>
                <a:srgbClr val="4F81BD"/>
              </a:buClr>
              <a:buFont typeface="Wingdings 3"/>
              <a:buChar char=""/>
              <a:tabLst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Store </a:t>
            </a:r>
            <a:r>
              <a:rPr sz="3200" spc="-15" dirty="0">
                <a:latin typeface="Calibri"/>
                <a:cs typeface="Calibri"/>
              </a:rPr>
              <a:t>information </a:t>
            </a:r>
            <a:r>
              <a:rPr sz="3200" spc="-10" dirty="0">
                <a:latin typeface="Calibri"/>
                <a:cs typeface="Calibri"/>
              </a:rPr>
              <a:t>locally </a:t>
            </a:r>
            <a:r>
              <a:rPr sz="3200" spc="-5" dirty="0">
                <a:latin typeface="Calibri"/>
                <a:cs typeface="Calibri"/>
              </a:rPr>
              <a:t>on the </a:t>
            </a:r>
            <a:r>
              <a:rPr sz="3200" spc="-15" dirty="0">
                <a:latin typeface="Calibri"/>
                <a:cs typeface="Calibri"/>
              </a:rPr>
              <a:t>user’s  </a:t>
            </a:r>
            <a:r>
              <a:rPr sz="3200" spc="-10" dirty="0">
                <a:latin typeface="Calibri"/>
                <a:cs typeface="Calibri"/>
              </a:rPr>
              <a:t>computer/device. </a:t>
            </a:r>
            <a:r>
              <a:rPr sz="3200" spc="-25" dirty="0">
                <a:latin typeface="Calibri"/>
                <a:cs typeface="Calibri"/>
              </a:rPr>
              <a:t>It’s </a:t>
            </a:r>
            <a:r>
              <a:rPr sz="3200" spc="-10" dirty="0">
                <a:latin typeface="Calibri"/>
                <a:cs typeface="Calibri"/>
              </a:rPr>
              <a:t>designed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be a </a:t>
            </a:r>
            <a:r>
              <a:rPr sz="3200" spc="-25" dirty="0">
                <a:latin typeface="Calibri"/>
                <a:cs typeface="Calibri"/>
              </a:rPr>
              <a:t>better  </a:t>
            </a:r>
            <a:r>
              <a:rPr sz="3200" spc="-5" dirty="0">
                <a:latin typeface="Calibri"/>
                <a:cs typeface="Calibri"/>
              </a:rPr>
              <a:t>choice than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cookies.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4F81BD"/>
              </a:buClr>
              <a:buFont typeface="Wingdings 3"/>
              <a:buChar char="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Local </a:t>
            </a:r>
            <a:r>
              <a:rPr sz="3200" spc="-30" dirty="0">
                <a:latin typeface="Calibri"/>
                <a:cs typeface="Calibri"/>
              </a:rPr>
              <a:t>storage </a:t>
            </a:r>
            <a:r>
              <a:rPr sz="3200" spc="-5" dirty="0">
                <a:latin typeface="Calibri"/>
                <a:cs typeface="Calibri"/>
              </a:rPr>
              <a:t>of &gt;5MB per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domain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4F81BD"/>
              </a:buClr>
              <a:buFont typeface="Wingdings 3"/>
              <a:buChar char="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Supported </a:t>
            </a:r>
            <a:r>
              <a:rPr sz="3200" spc="-15" dirty="0">
                <a:latin typeface="Calibri"/>
                <a:cs typeface="Calibri"/>
              </a:rPr>
              <a:t>by </a:t>
            </a:r>
            <a:r>
              <a:rPr sz="3200" spc="-25" dirty="0">
                <a:latin typeface="Calibri"/>
                <a:cs typeface="Calibri"/>
              </a:rPr>
              <a:t>latest </a:t>
            </a:r>
            <a:r>
              <a:rPr sz="3200" spc="-20" dirty="0">
                <a:latin typeface="Calibri"/>
                <a:cs typeface="Calibri"/>
              </a:rPr>
              <a:t>version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most</a:t>
            </a:r>
            <a:r>
              <a:rPr sz="3200" spc="16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browsers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599" y="4986866"/>
            <a:ext cx="8572499" cy="3902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8748" y="284919"/>
            <a:ext cx="52838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25" dirty="0"/>
              <a:t>Store </a:t>
            </a:r>
            <a:r>
              <a:rPr sz="4400" u="none" spc="-15" dirty="0"/>
              <a:t>name/value</a:t>
            </a:r>
            <a:r>
              <a:rPr sz="4400" u="none" spc="20" dirty="0"/>
              <a:t> </a:t>
            </a:r>
            <a:r>
              <a:rPr sz="4400" u="none" spc="-20" dirty="0"/>
              <a:t>pairs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305328"/>
            <a:ext cx="46964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4F81BD"/>
              </a:buClr>
              <a:buFont typeface="Wingdings 3"/>
              <a:buChar char=""/>
              <a:tabLst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Programmed </a:t>
            </a:r>
            <a:r>
              <a:rPr sz="3200" spc="-15" dirty="0">
                <a:latin typeface="Calibri"/>
                <a:cs typeface="Calibri"/>
              </a:rPr>
              <a:t>by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Javascript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0663" y="2029967"/>
            <a:ext cx="6926579" cy="41521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4066" y="284919"/>
            <a:ext cx="29940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25" dirty="0"/>
              <a:t>Store</a:t>
            </a:r>
            <a:r>
              <a:rPr sz="4400" u="none" spc="-50" dirty="0"/>
              <a:t> </a:t>
            </a:r>
            <a:r>
              <a:rPr sz="4400" u="none" spc="-5" dirty="0"/>
              <a:t>objects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291681"/>
            <a:ext cx="80568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4F81BD"/>
              </a:buClr>
              <a:buFont typeface="Wingdings 3"/>
              <a:buChar char=""/>
              <a:tabLst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Name/Value </a:t>
            </a:r>
            <a:r>
              <a:rPr sz="3200" spc="-20" dirty="0">
                <a:latin typeface="Calibri"/>
                <a:cs typeface="Calibri"/>
              </a:rPr>
              <a:t>pairs </a:t>
            </a:r>
            <a:r>
              <a:rPr sz="3200" spc="-15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only be </a:t>
            </a:r>
            <a:r>
              <a:rPr sz="3200" spc="-25" dirty="0">
                <a:latin typeface="Calibri"/>
                <a:cs typeface="Calibri"/>
              </a:rPr>
              <a:t>stored </a:t>
            </a:r>
            <a:r>
              <a:rPr sz="3200" spc="-5" dirty="0">
                <a:latin typeface="Calibri"/>
                <a:cs typeface="Calibri"/>
              </a:rPr>
              <a:t>as</a:t>
            </a:r>
            <a:r>
              <a:rPr sz="3200" spc="1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strings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802976"/>
            <a:ext cx="73285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4F81BD"/>
              </a:buClr>
              <a:buFont typeface="Wingdings 3"/>
              <a:buChar char=""/>
              <a:tabLst>
                <a:tab pos="355600" algn="l"/>
              </a:tabLst>
            </a:pPr>
            <a:r>
              <a:rPr sz="3200" spc="-30" dirty="0">
                <a:latin typeface="Calibri"/>
                <a:cs typeface="Calibri"/>
              </a:rPr>
              <a:t>Workaround: </a:t>
            </a:r>
            <a:r>
              <a:rPr sz="3200" spc="-25" dirty="0">
                <a:latin typeface="Calibri"/>
                <a:cs typeface="Calibri"/>
              </a:rPr>
              <a:t>store </a:t>
            </a:r>
            <a:r>
              <a:rPr sz="3200" spc="-5" dirty="0">
                <a:latin typeface="Calibri"/>
                <a:cs typeface="Calibri"/>
              </a:rPr>
              <a:t>objects as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JSON</a:t>
            </a:r>
            <a:r>
              <a:rPr sz="3200" u="heavy" spc="1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strings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3494" y="2023872"/>
            <a:ext cx="7893557" cy="2231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9416" y="2169795"/>
            <a:ext cx="7602220" cy="1939289"/>
          </a:xfrm>
          <a:prstGeom prst="rect">
            <a:avLst/>
          </a:prstGeom>
          <a:ln w="9905">
            <a:solidFill>
              <a:srgbClr val="4F81B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 marR="1136015">
              <a:lnSpc>
                <a:spcPct val="100000"/>
              </a:lnSpc>
              <a:spcBef>
                <a:spcPts val="200"/>
              </a:spcBef>
            </a:pPr>
            <a:r>
              <a:rPr sz="2400" spc="-15" dirty="0">
                <a:latin typeface="Calibri"/>
                <a:cs typeface="Calibri"/>
              </a:rPr>
              <a:t>var </a:t>
            </a:r>
            <a:r>
              <a:rPr sz="2400" dirty="0">
                <a:latin typeface="Calibri"/>
                <a:cs typeface="Calibri"/>
              </a:rPr>
              <a:t>me = </a:t>
            </a:r>
            <a:r>
              <a:rPr sz="2400" spc="-5" dirty="0">
                <a:latin typeface="Calibri"/>
                <a:cs typeface="Calibri"/>
              </a:rPr>
              <a:t>{name:'John Smith',age:21,gender:'male'};  </a:t>
            </a:r>
            <a:r>
              <a:rPr sz="2400" spc="-10" dirty="0">
                <a:latin typeface="Calibri"/>
                <a:cs typeface="Calibri"/>
              </a:rPr>
              <a:t>localStorage.setItem("user",me);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console.log(localStorage.getItem("user"));</a:t>
            </a:r>
            <a:endParaRPr sz="24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// will </a:t>
            </a:r>
            <a:r>
              <a:rPr sz="2400" spc="-10" dirty="0">
                <a:latin typeface="Calibri"/>
                <a:cs typeface="Calibri"/>
              </a:rPr>
              <a:t>return </a:t>
            </a:r>
            <a:r>
              <a:rPr sz="2400" spc="-5" dirty="0">
                <a:latin typeface="Calibri"/>
                <a:cs typeface="Calibri"/>
              </a:rPr>
              <a:t>"[object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Object]"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722" y="284919"/>
            <a:ext cx="31667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5" dirty="0"/>
              <a:t>JSON.stringify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310104"/>
            <a:ext cx="67398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4F81BD"/>
              </a:buClr>
              <a:buFont typeface="Wingdings 3"/>
              <a:buChar char="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Converts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JavaScript </a:t>
            </a:r>
            <a:r>
              <a:rPr sz="2800" spc="-5" dirty="0">
                <a:latin typeface="Calibri"/>
                <a:cs typeface="Calibri"/>
              </a:rPr>
              <a:t>object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JSON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650968"/>
            <a:ext cx="6426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4F81BD"/>
              </a:buClr>
              <a:buFont typeface="Wingdings 3"/>
              <a:buChar char="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Convert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JavaScript </a:t>
            </a:r>
            <a:r>
              <a:rPr sz="2800" spc="-25" dirty="0">
                <a:latin typeface="Calibri"/>
                <a:cs typeface="Calibri"/>
              </a:rPr>
              <a:t>array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JSON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7438" y="1830323"/>
            <a:ext cx="6310109" cy="938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83361" y="1976247"/>
            <a:ext cx="6018530" cy="646430"/>
          </a:xfrm>
          <a:prstGeom prst="rect">
            <a:avLst/>
          </a:prstGeom>
          <a:ln w="9905">
            <a:solidFill>
              <a:srgbClr val="4F81BD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170" marR="78295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var person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{name:'John Smith',age:21,gender:'male'};  </a:t>
            </a:r>
            <a:r>
              <a:rPr sz="1800" spc="-10" dirty="0">
                <a:latin typeface="Calibri"/>
                <a:cs typeface="Calibri"/>
              </a:rPr>
              <a:t>localStorage.setItem(“person",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JSON.stringify</a:t>
            </a:r>
            <a:r>
              <a:rPr sz="1800" spc="-5" dirty="0">
                <a:latin typeface="Calibri"/>
                <a:cs typeface="Calibri"/>
              </a:rPr>
              <a:t>(person));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7438" y="4133850"/>
            <a:ext cx="6678917" cy="1491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3361" y="4279772"/>
            <a:ext cx="6387465" cy="1200150"/>
          </a:xfrm>
          <a:prstGeom prst="rect">
            <a:avLst/>
          </a:prstGeom>
          <a:ln w="9905">
            <a:solidFill>
              <a:srgbClr val="4F81BD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var person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{name:'John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Smith',age:21,gender:'male'};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90170" marR="165735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alibri"/>
                <a:cs typeface="Calibri"/>
              </a:rPr>
              <a:t>personArray[personArray.length]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person;  localStorage.setItem("personArray",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JSON.stringify</a:t>
            </a:r>
            <a:r>
              <a:rPr sz="1800" spc="-10" dirty="0">
                <a:latin typeface="Calibri"/>
                <a:cs typeface="Calibri"/>
              </a:rPr>
              <a:t>(personArray));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8576" y="2910077"/>
            <a:ext cx="7447915" cy="3695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latin typeface="Calibri"/>
                <a:cs typeface="Calibri"/>
              </a:rPr>
              <a:t>"{name:'John Smith',age:21,gender:'male'}“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15" dirty="0">
                <a:latin typeface="Calibri"/>
                <a:cs typeface="Calibri"/>
              </a:rPr>
              <a:t>stored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value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30" dirty="0">
                <a:latin typeface="Calibri"/>
                <a:cs typeface="Calibri"/>
              </a:rPr>
              <a:t>key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“person”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576" y="5641085"/>
            <a:ext cx="8098790" cy="3695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latin typeface="Calibri"/>
                <a:cs typeface="Calibri"/>
              </a:rPr>
              <a:t>“[{name:'John Smith',age:21,gender:'male'}]“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15" dirty="0">
                <a:latin typeface="Calibri"/>
                <a:cs typeface="Calibri"/>
              </a:rPr>
              <a:t>stored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value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30" dirty="0">
                <a:latin typeface="Calibri"/>
                <a:cs typeface="Calibri"/>
              </a:rPr>
              <a:t>key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“personArray”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10104"/>
            <a:ext cx="673798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4F81BD"/>
              </a:buClr>
              <a:buFont typeface="Wingdings 3"/>
              <a:buChar char="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Converts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JSON </a:t>
            </a:r>
            <a:r>
              <a:rPr sz="2800" spc="-10" dirty="0">
                <a:latin typeface="Calibri"/>
                <a:cs typeface="Calibri"/>
              </a:rPr>
              <a:t>string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JavaScript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4378" y="284919"/>
            <a:ext cx="25736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15" dirty="0"/>
              <a:t>JSON.parse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837438" y="1830323"/>
            <a:ext cx="6310109" cy="2877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3361" y="1976247"/>
            <a:ext cx="6018530" cy="2585720"/>
          </a:xfrm>
          <a:prstGeom prst="rect">
            <a:avLst/>
          </a:prstGeom>
          <a:ln w="9905">
            <a:solidFill>
              <a:srgbClr val="4F81BD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var person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JSON.parse(localStorage.getItem(“person"));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509270" marR="3891279" indent="-419100" algn="just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(person </a:t>
            </a:r>
            <a:r>
              <a:rPr sz="1800" dirty="0">
                <a:latin typeface="Calibri"/>
                <a:cs typeface="Calibri"/>
              </a:rPr>
              <a:t>!= null) {  </a:t>
            </a:r>
            <a:r>
              <a:rPr sz="1800" spc="-10" dirty="0">
                <a:latin typeface="Calibri"/>
                <a:cs typeface="Calibri"/>
              </a:rPr>
              <a:t>var </a:t>
            </a:r>
            <a:r>
              <a:rPr sz="1800" spc="-5" dirty="0">
                <a:latin typeface="Calibri"/>
                <a:cs typeface="Calibri"/>
              </a:rPr>
              <a:t>message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"";</a:t>
            </a:r>
            <a:endParaRPr sz="1800">
              <a:latin typeface="Calibri"/>
              <a:cs typeface="Calibri"/>
            </a:endParaRPr>
          </a:p>
          <a:p>
            <a:pPr marL="509270" marR="1013460" algn="just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message += "Name: </a:t>
            </a:r>
            <a:r>
              <a:rPr sz="1800" dirty="0">
                <a:latin typeface="Calibri"/>
                <a:cs typeface="Calibri"/>
              </a:rPr>
              <a:t>" + </a:t>
            </a:r>
            <a:r>
              <a:rPr sz="1800" spc="-5" dirty="0">
                <a:latin typeface="Calibri"/>
                <a:cs typeface="Calibri"/>
              </a:rPr>
              <a:t>person.name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"&lt;br/&gt;";  message += "Email: </a:t>
            </a:r>
            <a:r>
              <a:rPr sz="1800" dirty="0">
                <a:latin typeface="Calibri"/>
                <a:cs typeface="Calibri"/>
              </a:rPr>
              <a:t>" + </a:t>
            </a:r>
            <a:r>
              <a:rPr sz="1800" spc="-5" dirty="0">
                <a:latin typeface="Calibri"/>
                <a:cs typeface="Calibri"/>
              </a:rPr>
              <a:t>person.email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"&lt;br/&gt;";  message += </a:t>
            </a:r>
            <a:r>
              <a:rPr sz="1800" spc="-10" dirty="0">
                <a:latin typeface="Calibri"/>
                <a:cs typeface="Calibri"/>
              </a:rPr>
              <a:t>"PostalCode: </a:t>
            </a:r>
            <a:r>
              <a:rPr sz="1800" dirty="0">
                <a:latin typeface="Calibri"/>
                <a:cs typeface="Calibri"/>
              </a:rPr>
              <a:t>" +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person.postalCode;</a:t>
            </a:r>
            <a:endParaRPr sz="1800">
              <a:latin typeface="Calibri"/>
              <a:cs typeface="Calibri"/>
            </a:endParaRPr>
          </a:p>
          <a:p>
            <a:pPr marL="50927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$("#results").html(message);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576" y="4994909"/>
            <a:ext cx="7599045" cy="83185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5400" rIns="0" bIns="0" rtlCol="0">
            <a:spAutoFit/>
          </a:bodyPr>
          <a:lstStyle/>
          <a:p>
            <a:pPr marL="90805" marR="227965">
              <a:lnSpc>
                <a:spcPct val="100000"/>
              </a:lnSpc>
              <a:spcBef>
                <a:spcPts val="200"/>
              </a:spcBef>
            </a:pPr>
            <a:r>
              <a:rPr sz="2400" spc="-5" dirty="0">
                <a:latin typeface="Calibri"/>
                <a:cs typeface="Calibri"/>
              </a:rPr>
              <a:t>The checking of null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needed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person </a:t>
            </a:r>
            <a:r>
              <a:rPr sz="2400" spc="-5" dirty="0">
                <a:latin typeface="Calibri"/>
                <a:cs typeface="Calibri"/>
              </a:rPr>
              <a:t>object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case 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localStorage </a:t>
            </a:r>
            <a:r>
              <a:rPr sz="2400" spc="-5" dirty="0">
                <a:latin typeface="Calibri"/>
                <a:cs typeface="Calibri"/>
              </a:rPr>
              <a:t>does not </a:t>
            </a:r>
            <a:r>
              <a:rPr sz="2400" spc="-15" dirty="0">
                <a:latin typeface="Calibri"/>
                <a:cs typeface="Calibri"/>
              </a:rPr>
              <a:t>contain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35" dirty="0">
                <a:latin typeface="Calibri"/>
                <a:cs typeface="Calibri"/>
              </a:rPr>
              <a:t>key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“person”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1207</Words>
  <Application>Microsoft Office PowerPoint</Application>
  <PresentationFormat>On-screen Show (4:3)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Wingdings 3</vt:lpstr>
      <vt:lpstr>Office Theme</vt:lpstr>
      <vt:lpstr>PowerPoint Presentation</vt:lpstr>
      <vt:lpstr>Today's problem</vt:lpstr>
      <vt:lpstr>HTML5</vt:lpstr>
      <vt:lpstr>HTML5 &amp; related standards</vt:lpstr>
      <vt:lpstr>What is HTML5 Local Storage?</vt:lpstr>
      <vt:lpstr>Store name/value pairs</vt:lpstr>
      <vt:lpstr>Store objects</vt:lpstr>
      <vt:lpstr>JSON.stringify</vt:lpstr>
      <vt:lpstr>JSON.parse</vt:lpstr>
      <vt:lpstr>JSON.parse - continue</vt:lpstr>
      <vt:lpstr>searchMovie.js</vt:lpstr>
      <vt:lpstr>searchMovie.js - continue</vt:lpstr>
      <vt:lpstr>index.js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C203 Web application Development</dc:title>
  <dc:creator>charissa_chua@rp.edu.sg</dc:creator>
  <cp:lastModifiedBy>LI SHUFANG</cp:lastModifiedBy>
  <cp:revision>2</cp:revision>
  <dcterms:created xsi:type="dcterms:W3CDTF">2020-10-18T08:11:44Z</dcterms:created>
  <dcterms:modified xsi:type="dcterms:W3CDTF">2020-12-12T08:40:43Z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2020-02-07T00:00:00Z</vt:filetime>
  </property>
  <property fmtid="{D5CDD505-2E9C-101B-9397-08002B2CF9AE}" pid="3" name="Creator">
    <vt:lpwstr>Acrobat PDFMaker 18 for PowerPoint</vt:lpwstr>
  </property>
  <property fmtid="{D5CDD505-2E9C-101B-9397-08002B2CF9AE}" pid="4" name="LastSaved">
    <vt:filetime>2020-10-18T00:00:00Z</vt:filetime>
  </property>
</Properties>
</file>