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70" r:id="rId15"/>
    <p:sldId id="271" r:id="rId16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C1CB1-9A60-4252-AEFC-CE18B25429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6E92D7-5FCF-4948-B4C3-D6A790DFA2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A1C14-51BF-479C-A3D7-5ED2E3B03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494E0E-B533-4E5F-99CD-439A3A603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F6CAE7-E7D0-4461-8CE0-11AB8F799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26864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5B8A8-C2CE-444D-BB81-D1E816F87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BC6BF7-91F6-40AD-A6AD-8C6B135932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F2BBAD-7E61-4ACD-B626-CB70FA783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EAE656-D367-4F85-A31E-EC74110C2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ECC138-6B8A-4B47-8D11-8D473CC79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36794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878BCD-6BE7-4807-B0D7-B22644C7BF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329FF7-D316-45F6-AFA2-4EFBEA0493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EC0F85-5C86-49DF-9E53-C01F006CC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C264EF-C27B-49A2-A3CF-8B74098CF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164D54-8F9F-4833-A93E-CBC662A99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2899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CCEEC-6C42-4F30-BCB7-87024A084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8056D2-2CDF-431B-877B-CFF0FC6EB2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C4D8C9-A995-4F01-8BEC-844033006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BCE553-D867-4AE9-8E87-F04800611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FB9D57-AA1A-4288-BB3F-CFE666FED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53101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E568F-9AF4-43ED-8B3D-0E34E62EB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040C10-A39E-45D2-9061-9C23D4A644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850EA8-3DE7-4F4A-AD73-51AA47513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E837C6-C9F5-4E7B-AFB4-1200F2146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66CA2F-171C-46A0-849F-40A0A6B65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765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DE23D-A9ED-4547-BE3C-4D694787C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7A3F2-3CE6-454A-98FA-874365EF7D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43AA9D-D534-45A8-840A-3461FC9794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BFB617-16B8-413E-BFB5-2F152960D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BB17A0-6EAF-416E-BE6C-622625EE4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7F33A4-6829-43E3-96BD-C324CAC93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09868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37E45-B983-493E-A262-824FF23A9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D10833-E248-42E1-BD83-E20D0F2ACC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94D04C-39A6-41F2-B31E-BD7CB1BDE6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10FB84-F440-4BEE-BABA-E3E1DE1E5F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A89C1A-F1ED-41B1-81F8-6F22F71F57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D2C712-B264-4F83-B95B-AE5540978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BAD38F-1505-4FC6-9C07-AE0D9C26A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9B331F-746F-4275-B6F4-F0E1A0BD6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9291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251B4-AAC1-4F79-85C4-5D07EB36B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1A913F-D7E3-4DFC-B309-3CE6637DC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3EFB85-BEE2-473D-839A-AF1953956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34ACF9-4342-4CCC-B48B-0995CA2F4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79681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B955A5-D9D2-4454-9C6F-A55CDEB6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90B1B2-F924-401F-9C78-368A9E2B2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95811B-15CE-4DEB-9C67-FE268FC9F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97776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1BE48-2524-4DA8-8BCA-1E6C2880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E4BCDD-C68C-4AAA-AE47-ACA1300A91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855773-88AE-41EC-B06A-7BE5498B62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02BC63-506E-4CAF-8CBF-5CAB9D1BE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B7514D-D7F5-44D4-84B2-28044B46E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467E7A-81F4-425E-A88A-B392CA276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39179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7ADC6-BDF1-4225-827B-A8A39C2AC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C718D8-6EA5-4D3B-BB67-285607D07D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BA6B85-AE35-4D50-AFCA-FF3434BF01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2B19F8-B7AF-4469-8EF1-B3392E527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5A5235-BEE1-4359-93DD-E7001AF4A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94CFB8-8162-4427-B230-CC9E602FD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30153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5B6F48-85FD-45D3-A835-2175D398E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D85134-38FC-4A7B-AD72-9F322474AA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13CCED-37FE-460B-86A2-C9F3145946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60E422-C135-4E6A-9733-4513E83840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0D9BE6-3C4F-4879-945F-E23102E1D7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27714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6356603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44196">
            <a:solidFill>
              <a:srgbClr val="95B3D7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649095" y="3893311"/>
            <a:ext cx="5847080" cy="1000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25550" marR="5080" indent="-1213485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8A8A8A"/>
                </a:solidFill>
                <a:latin typeface="Calibri"/>
                <a:cs typeface="Calibri"/>
              </a:rPr>
              <a:t>C273 – </a:t>
            </a:r>
            <a:r>
              <a:rPr sz="3200" spc="-10" dirty="0">
                <a:solidFill>
                  <a:srgbClr val="8A8A8A"/>
                </a:solidFill>
                <a:latin typeface="Calibri"/>
                <a:cs typeface="Calibri"/>
              </a:rPr>
              <a:t>Advanced </a:t>
            </a:r>
            <a:r>
              <a:rPr sz="3200" spc="-45" dirty="0">
                <a:solidFill>
                  <a:srgbClr val="8A8A8A"/>
                </a:solidFill>
                <a:latin typeface="Calibri"/>
                <a:cs typeface="Calibri"/>
              </a:rPr>
              <a:t>Web </a:t>
            </a:r>
            <a:r>
              <a:rPr sz="3200" spc="-10" dirty="0">
                <a:solidFill>
                  <a:srgbClr val="8A8A8A"/>
                </a:solidFill>
                <a:latin typeface="Calibri"/>
                <a:cs typeface="Calibri"/>
              </a:rPr>
              <a:t>Applications  </a:t>
            </a:r>
            <a:r>
              <a:rPr sz="3200" spc="-15" dirty="0">
                <a:solidFill>
                  <a:srgbClr val="8A8A8A"/>
                </a:solidFill>
                <a:latin typeface="Calibri"/>
                <a:cs typeface="Calibri"/>
              </a:rPr>
              <a:t>Development </a:t>
            </a:r>
            <a:r>
              <a:rPr sz="3200" spc="-5" dirty="0">
                <a:solidFill>
                  <a:srgbClr val="8A8A8A"/>
                </a:solidFill>
                <a:latin typeface="Calibri"/>
                <a:cs typeface="Calibri"/>
              </a:rPr>
              <a:t>in</a:t>
            </a:r>
            <a:r>
              <a:rPr sz="3200" spc="50" dirty="0">
                <a:solidFill>
                  <a:srgbClr val="8A8A8A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8A8A8A"/>
                </a:solidFill>
                <a:latin typeface="Calibri"/>
                <a:cs typeface="Calibri"/>
              </a:rPr>
              <a:t>PHP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85800" y="1569719"/>
            <a:ext cx="7772400" cy="2316480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750">
              <a:latin typeface="Times New Roman"/>
              <a:cs typeface="Times New Roman"/>
            </a:endParaRPr>
          </a:p>
          <a:p>
            <a:pPr marL="635" algn="ctr">
              <a:lnSpc>
                <a:spcPct val="100000"/>
              </a:lnSpc>
            </a:pPr>
            <a:r>
              <a:rPr sz="3100" b="1" dirty="0">
                <a:latin typeface="Arial"/>
                <a:cs typeface="Arial"/>
              </a:rPr>
              <a:t>L12 – </a:t>
            </a:r>
            <a:r>
              <a:rPr sz="3100" b="1" spc="-5" dirty="0">
                <a:latin typeface="Arial"/>
                <a:cs typeface="Arial"/>
              </a:rPr>
              <a:t>Gadget</a:t>
            </a:r>
            <a:r>
              <a:rPr sz="3100" b="1" spc="-30" dirty="0">
                <a:latin typeface="Arial"/>
                <a:cs typeface="Arial"/>
              </a:rPr>
              <a:t> </a:t>
            </a:r>
            <a:r>
              <a:rPr sz="3100" b="1" spc="-5" dirty="0">
                <a:latin typeface="Arial"/>
                <a:cs typeface="Arial"/>
              </a:rPr>
              <a:t>Shop</a:t>
            </a:r>
            <a:endParaRPr sz="31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077080" y="335280"/>
            <a:ext cx="1057274" cy="10477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0707" y="284919"/>
            <a:ext cx="747966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Displaying confirmation</a:t>
            </a:r>
            <a:r>
              <a:rPr spc="65" dirty="0"/>
              <a:t> </a:t>
            </a:r>
            <a:r>
              <a:rPr spc="-10" dirty="0"/>
              <a:t>message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5814" y="1294364"/>
            <a:ext cx="8500745" cy="3282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256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In the </a:t>
            </a:r>
            <a:r>
              <a:rPr sz="2400" spc="-10" dirty="0">
                <a:latin typeface="Calibri"/>
                <a:cs typeface="Calibri"/>
              </a:rPr>
              <a:t>onAuthorize </a:t>
            </a:r>
            <a:r>
              <a:rPr sz="2400" spc="-5" dirty="0">
                <a:latin typeface="Calibri"/>
                <a:cs typeface="Calibri"/>
              </a:rPr>
              <a:t>call back, </a:t>
            </a:r>
            <a:r>
              <a:rPr sz="2400" spc="-10" dirty="0">
                <a:latin typeface="Calibri"/>
                <a:cs typeface="Calibri"/>
              </a:rPr>
              <a:t>show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10" dirty="0">
                <a:latin typeface="Calibri"/>
                <a:cs typeface="Calibri"/>
              </a:rPr>
              <a:t>confirmation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page.</a:t>
            </a:r>
            <a:endParaRPr sz="2400">
              <a:latin typeface="Calibri"/>
              <a:cs typeface="Calibri"/>
            </a:endParaRPr>
          </a:p>
          <a:p>
            <a:pPr marL="162560">
              <a:lnSpc>
                <a:spcPct val="100000"/>
              </a:lnSpc>
            </a:pPr>
            <a:r>
              <a:rPr sz="2400" spc="-5" dirty="0">
                <a:latin typeface="Calibri"/>
                <a:cs typeface="Calibri"/>
              </a:rPr>
              <a:t>Use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5" dirty="0">
                <a:latin typeface="Calibri"/>
                <a:cs typeface="Calibri"/>
              </a:rPr>
              <a:t>payment </a:t>
            </a:r>
            <a:r>
              <a:rPr sz="2400" spc="-5" dirty="0">
                <a:latin typeface="Calibri"/>
                <a:cs typeface="Calibri"/>
              </a:rPr>
              <a:t>and </a:t>
            </a:r>
            <a:r>
              <a:rPr sz="2400" spc="-10" dirty="0">
                <a:latin typeface="Calibri"/>
                <a:cs typeface="Calibri"/>
              </a:rPr>
              <a:t>buyer details </a:t>
            </a:r>
            <a:r>
              <a:rPr sz="2400" spc="-15" dirty="0">
                <a:latin typeface="Calibri"/>
                <a:cs typeface="Calibri"/>
              </a:rPr>
              <a:t>from</a:t>
            </a:r>
            <a:r>
              <a:rPr sz="2400" spc="8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actions.payment.execute()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400" spc="-5" dirty="0">
                <a:latin typeface="Calibri"/>
                <a:cs typeface="Calibri"/>
              </a:rPr>
              <a:t>….</a:t>
            </a:r>
            <a:endParaRPr sz="1400">
              <a:latin typeface="Calibri"/>
              <a:cs typeface="Calibri"/>
            </a:endParaRPr>
          </a:p>
          <a:p>
            <a:pPr marL="807085">
              <a:lnSpc>
                <a:spcPct val="100000"/>
              </a:lnSpc>
              <a:spcBef>
                <a:spcPts val="340"/>
              </a:spcBef>
            </a:pPr>
            <a:r>
              <a:rPr sz="1400" spc="-10" dirty="0">
                <a:latin typeface="Calibri"/>
                <a:cs typeface="Calibri"/>
              </a:rPr>
              <a:t>onAuthorize: </a:t>
            </a:r>
            <a:r>
              <a:rPr sz="1400" spc="-5" dirty="0">
                <a:latin typeface="Calibri"/>
                <a:cs typeface="Calibri"/>
              </a:rPr>
              <a:t>function </a:t>
            </a:r>
            <a:r>
              <a:rPr sz="1400" spc="-10" dirty="0">
                <a:latin typeface="Calibri"/>
                <a:cs typeface="Calibri"/>
              </a:rPr>
              <a:t>(data, </a:t>
            </a:r>
            <a:r>
              <a:rPr sz="1400" spc="-5" dirty="0">
                <a:latin typeface="Calibri"/>
                <a:cs typeface="Calibri"/>
              </a:rPr>
              <a:t>actions)</a:t>
            </a:r>
            <a:r>
              <a:rPr sz="1400" spc="8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{</a:t>
            </a:r>
            <a:endParaRPr sz="1400">
              <a:latin typeface="Calibri"/>
              <a:cs typeface="Calibri"/>
            </a:endParaRPr>
          </a:p>
          <a:p>
            <a:pPr marL="1123950" marR="3173095" indent="-158750">
              <a:lnSpc>
                <a:spcPct val="120000"/>
              </a:lnSpc>
            </a:pPr>
            <a:r>
              <a:rPr sz="1400" spc="-10" dirty="0">
                <a:latin typeface="Calibri"/>
                <a:cs typeface="Calibri"/>
              </a:rPr>
              <a:t>return actions.payment.execute().then(function (response) </a:t>
            </a:r>
            <a:r>
              <a:rPr sz="1400" spc="-5" dirty="0">
                <a:latin typeface="Calibri"/>
                <a:cs typeface="Calibri"/>
              </a:rPr>
              <a:t>{  </a:t>
            </a:r>
            <a:r>
              <a:rPr sz="1400" spc="-10" dirty="0">
                <a:latin typeface="Calibri"/>
                <a:cs typeface="Calibri"/>
              </a:rPr>
              <a:t>var </a:t>
            </a:r>
            <a:r>
              <a:rPr sz="1400" spc="-5" dirty="0">
                <a:latin typeface="Calibri"/>
                <a:cs typeface="Calibri"/>
              </a:rPr>
              <a:t>message =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"";</a:t>
            </a:r>
            <a:endParaRPr sz="1400">
              <a:latin typeface="Calibri"/>
              <a:cs typeface="Calibri"/>
            </a:endParaRPr>
          </a:p>
          <a:p>
            <a:pPr marL="1123950" marR="876935">
              <a:lnSpc>
                <a:spcPct val="120000"/>
              </a:lnSpc>
            </a:pPr>
            <a:r>
              <a:rPr sz="1400" spc="-5" dirty="0">
                <a:latin typeface="Calibri"/>
                <a:cs typeface="Calibri"/>
              </a:rPr>
              <a:t>message += "Number of </a:t>
            </a:r>
            <a:r>
              <a:rPr sz="1400" spc="-10" dirty="0">
                <a:latin typeface="Calibri"/>
                <a:cs typeface="Calibri"/>
              </a:rPr>
              <a:t>items: </a:t>
            </a:r>
            <a:r>
              <a:rPr sz="1400" spc="-5" dirty="0">
                <a:latin typeface="Calibri"/>
                <a:cs typeface="Calibri"/>
              </a:rPr>
              <a:t>" + </a:t>
            </a:r>
            <a:r>
              <a:rPr sz="1400" spc="-10" dirty="0">
                <a:latin typeface="Calibri"/>
                <a:cs typeface="Calibri"/>
              </a:rPr>
              <a:t>response.transactions[0].amount.total </a:t>
            </a:r>
            <a:r>
              <a:rPr sz="1400" spc="-5" dirty="0">
                <a:latin typeface="Calibri"/>
                <a:cs typeface="Calibri"/>
              </a:rPr>
              <a:t>+ "&lt;br/&gt;";  message += </a:t>
            </a:r>
            <a:r>
              <a:rPr sz="1400" spc="-10" dirty="0">
                <a:latin typeface="Calibri"/>
                <a:cs typeface="Calibri"/>
              </a:rPr>
              <a:t>"Order </a:t>
            </a:r>
            <a:r>
              <a:rPr sz="1400" spc="-5" dirty="0">
                <a:latin typeface="Calibri"/>
                <a:cs typeface="Calibri"/>
              </a:rPr>
              <a:t>Amount: " + response.transactions[0].item_list.items.length +</a:t>
            </a:r>
            <a:r>
              <a:rPr sz="1400" spc="6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"&lt;br/&gt;";</a:t>
            </a:r>
            <a:endParaRPr sz="1400">
              <a:latin typeface="Calibri"/>
              <a:cs typeface="Calibri"/>
            </a:endParaRPr>
          </a:p>
          <a:p>
            <a:pPr marL="1123950">
              <a:lnSpc>
                <a:spcPct val="100000"/>
              </a:lnSpc>
              <a:spcBef>
                <a:spcPts val="335"/>
              </a:spcBef>
            </a:pPr>
            <a:r>
              <a:rPr sz="1400" spc="-5" dirty="0">
                <a:latin typeface="Calibri"/>
                <a:cs typeface="Calibri"/>
              </a:rPr>
              <a:t>message += </a:t>
            </a:r>
            <a:r>
              <a:rPr sz="1400" spc="-10" dirty="0">
                <a:latin typeface="Calibri"/>
                <a:cs typeface="Calibri"/>
              </a:rPr>
              <a:t>"Recipient </a:t>
            </a:r>
            <a:r>
              <a:rPr sz="1400" spc="-5" dirty="0">
                <a:latin typeface="Calibri"/>
                <a:cs typeface="Calibri"/>
              </a:rPr>
              <a:t>Name: " +</a:t>
            </a:r>
            <a:r>
              <a:rPr sz="1400" spc="10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response.payer.payer_info.shipping_address.recipient_name;</a:t>
            </a:r>
            <a:endParaRPr sz="1400">
              <a:latin typeface="Calibri"/>
              <a:cs typeface="Calibri"/>
            </a:endParaRPr>
          </a:p>
          <a:p>
            <a:pPr marL="1123950">
              <a:lnSpc>
                <a:spcPct val="100000"/>
              </a:lnSpc>
              <a:spcBef>
                <a:spcPts val="335"/>
              </a:spcBef>
            </a:pPr>
            <a:r>
              <a:rPr sz="1400" spc="-5" dirty="0">
                <a:latin typeface="Calibri"/>
                <a:cs typeface="Calibri"/>
              </a:rPr>
              <a:t>$("#results").html(message);</a:t>
            </a:r>
            <a:endParaRPr sz="1400">
              <a:latin typeface="Calibri"/>
              <a:cs typeface="Calibri"/>
            </a:endParaRPr>
          </a:p>
          <a:p>
            <a:pPr marL="965200">
              <a:lnSpc>
                <a:spcPct val="100000"/>
              </a:lnSpc>
              <a:spcBef>
                <a:spcPts val="335"/>
              </a:spcBef>
            </a:pPr>
            <a:r>
              <a:rPr sz="1400" spc="-5" dirty="0">
                <a:latin typeface="Calibri"/>
                <a:cs typeface="Calibri"/>
              </a:rPr>
              <a:t>});</a:t>
            </a:r>
            <a:endParaRPr sz="1400">
              <a:latin typeface="Calibri"/>
              <a:cs typeface="Calibri"/>
            </a:endParaRPr>
          </a:p>
          <a:p>
            <a:pPr marL="806450">
              <a:lnSpc>
                <a:spcPct val="100000"/>
              </a:lnSpc>
              <a:spcBef>
                <a:spcPts val="335"/>
              </a:spcBef>
            </a:pPr>
            <a:r>
              <a:rPr sz="1400" spc="-5" dirty="0">
                <a:latin typeface="Calibri"/>
                <a:cs typeface="Calibri"/>
              </a:rPr>
              <a:t>}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490209" y="4671059"/>
            <a:ext cx="2763520" cy="1494790"/>
            <a:chOff x="5490209" y="4671059"/>
            <a:chExt cx="2763520" cy="1494790"/>
          </a:xfrm>
        </p:grpSpPr>
        <p:sp>
          <p:nvSpPr>
            <p:cNvPr id="5" name="object 5"/>
            <p:cNvSpPr/>
            <p:nvPr/>
          </p:nvSpPr>
          <p:spPr>
            <a:xfrm>
              <a:off x="5577753" y="4730947"/>
              <a:ext cx="2510275" cy="129953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495162" y="4676012"/>
              <a:ext cx="2753360" cy="1484630"/>
            </a:xfrm>
            <a:custGeom>
              <a:avLst/>
              <a:gdLst/>
              <a:ahLst/>
              <a:cxnLst/>
              <a:rect l="l" t="t" r="r" b="b"/>
              <a:pathLst>
                <a:path w="2753359" h="1484629">
                  <a:moveTo>
                    <a:pt x="0" y="0"/>
                  </a:moveTo>
                  <a:lnTo>
                    <a:pt x="2753106" y="0"/>
                  </a:lnTo>
                  <a:lnTo>
                    <a:pt x="2753106" y="1484376"/>
                  </a:lnTo>
                  <a:lnTo>
                    <a:pt x="0" y="1484376"/>
                  </a:lnTo>
                  <a:lnTo>
                    <a:pt x="0" y="0"/>
                  </a:lnTo>
                  <a:close/>
                </a:path>
              </a:pathLst>
            </a:custGeom>
            <a:ln w="990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38150" y="1069847"/>
            <a:ext cx="9467850" cy="5537835"/>
            <a:chOff x="438150" y="1069847"/>
            <a:chExt cx="8267700" cy="5537835"/>
          </a:xfrm>
        </p:grpSpPr>
        <p:sp>
          <p:nvSpPr>
            <p:cNvPr id="3" name="object 3"/>
            <p:cNvSpPr/>
            <p:nvPr/>
          </p:nvSpPr>
          <p:spPr>
            <a:xfrm>
              <a:off x="766572" y="1102614"/>
              <a:ext cx="6697217" cy="550468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19911" y="1163574"/>
              <a:ext cx="4852415" cy="538429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17625" y="1102613"/>
              <a:ext cx="6595109" cy="540257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87348" y="1172336"/>
              <a:ext cx="6456045" cy="5263515"/>
            </a:xfrm>
            <a:custGeom>
              <a:avLst/>
              <a:gdLst/>
              <a:ahLst/>
              <a:cxnLst/>
              <a:rect l="l" t="t" r="r" b="b"/>
              <a:pathLst>
                <a:path w="6456045" h="5263515">
                  <a:moveTo>
                    <a:pt x="0" y="0"/>
                  </a:moveTo>
                  <a:lnTo>
                    <a:pt x="6455664" y="0"/>
                  </a:lnTo>
                  <a:lnTo>
                    <a:pt x="6455664" y="5263134"/>
                  </a:lnTo>
                  <a:lnTo>
                    <a:pt x="0" y="5263134"/>
                  </a:lnTo>
                  <a:lnTo>
                    <a:pt x="0" y="0"/>
                  </a:lnTo>
                  <a:close/>
                </a:path>
              </a:pathLst>
            </a:custGeom>
            <a:ln w="9906">
              <a:solidFill>
                <a:srgbClr val="385D8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0" y="394551"/>
            <a:ext cx="9144000" cy="52001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manageGadgetShop.js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965843" y="1193563"/>
            <a:ext cx="2317115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10" dirty="0">
                <a:latin typeface="Calibri"/>
                <a:cs typeface="Calibri"/>
              </a:rPr>
              <a:t>var currency </a:t>
            </a:r>
            <a:r>
              <a:rPr sz="1400" spc="-5" dirty="0">
                <a:latin typeface="Calibri"/>
                <a:cs typeface="Calibri"/>
              </a:rPr>
              <a:t>=</a:t>
            </a:r>
            <a:r>
              <a:rPr sz="1400" spc="2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'USD';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3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spc="-5" dirty="0">
                <a:latin typeface="Calibri"/>
                <a:cs typeface="Calibri"/>
              </a:rPr>
              <a:t>$(document).ready(function ()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{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25102" y="2046850"/>
            <a:ext cx="3296285" cy="23729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72085" marR="1423670" indent="-160020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latin typeface="Calibri"/>
                <a:cs typeface="Calibri"/>
              </a:rPr>
              <a:t>$(".btn").click(function() {  </a:t>
            </a:r>
            <a:r>
              <a:rPr sz="1400" spc="-10" dirty="0">
                <a:latin typeface="Calibri"/>
                <a:cs typeface="Calibri"/>
              </a:rPr>
              <a:t>var </a:t>
            </a:r>
            <a:r>
              <a:rPr sz="1400" spc="-5" dirty="0">
                <a:latin typeface="Calibri"/>
                <a:cs typeface="Calibri"/>
              </a:rPr>
              <a:t>id =</a:t>
            </a:r>
            <a:r>
              <a:rPr sz="1400" spc="-10" dirty="0">
                <a:latin typeface="Calibri"/>
                <a:cs typeface="Calibri"/>
              </a:rPr>
              <a:t> $(this).val();</a:t>
            </a:r>
            <a:endParaRPr sz="1400">
              <a:latin typeface="Calibri"/>
              <a:cs typeface="Calibri"/>
            </a:endParaRPr>
          </a:p>
          <a:p>
            <a:pPr marL="172085">
              <a:lnSpc>
                <a:spcPct val="100000"/>
              </a:lnSpc>
            </a:pPr>
            <a:r>
              <a:rPr sz="1400" spc="-5" dirty="0">
                <a:latin typeface="Calibri"/>
                <a:cs typeface="Calibri"/>
              </a:rPr>
              <a:t>$.ajax({</a:t>
            </a:r>
            <a:endParaRPr sz="1400">
              <a:latin typeface="Calibri"/>
              <a:cs typeface="Calibri"/>
            </a:endParaRPr>
          </a:p>
          <a:p>
            <a:pPr marL="330200" marR="1107440">
              <a:lnSpc>
                <a:spcPct val="100000"/>
              </a:lnSpc>
              <a:spcBef>
                <a:spcPts val="5"/>
              </a:spcBef>
            </a:pPr>
            <a:r>
              <a:rPr sz="1400" spc="-5" dirty="0">
                <a:latin typeface="Calibri"/>
                <a:cs typeface="Calibri"/>
              </a:rPr>
              <a:t>url:</a:t>
            </a:r>
            <a:r>
              <a:rPr sz="1400" spc="-7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"getItemDetails.php",  </a:t>
            </a:r>
            <a:r>
              <a:rPr sz="1400" spc="-10" dirty="0">
                <a:latin typeface="Calibri"/>
                <a:cs typeface="Calibri"/>
              </a:rPr>
              <a:t>data: </a:t>
            </a:r>
            <a:r>
              <a:rPr sz="1400" spc="-5" dirty="0">
                <a:latin typeface="Calibri"/>
                <a:cs typeface="Calibri"/>
              </a:rPr>
              <a:t>"id=" +</a:t>
            </a:r>
            <a:r>
              <a:rPr sz="1400" spc="2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id,</a:t>
            </a:r>
            <a:endParaRPr sz="1400">
              <a:latin typeface="Calibri"/>
              <a:cs typeface="Calibri"/>
            </a:endParaRPr>
          </a:p>
          <a:p>
            <a:pPr marL="330200" marR="1651000">
              <a:lnSpc>
                <a:spcPct val="100000"/>
              </a:lnSpc>
            </a:pPr>
            <a:r>
              <a:rPr sz="1400" spc="-5" dirty="0">
                <a:latin typeface="Calibri"/>
                <a:cs typeface="Calibri"/>
              </a:rPr>
              <a:t>type: "GET",  cache: </a:t>
            </a:r>
            <a:r>
              <a:rPr sz="1400" spc="-10" dirty="0">
                <a:latin typeface="Calibri"/>
                <a:cs typeface="Calibri"/>
              </a:rPr>
              <a:t>false,  </a:t>
            </a:r>
            <a:r>
              <a:rPr sz="1400" spc="-15" dirty="0">
                <a:latin typeface="Calibri"/>
                <a:cs typeface="Calibri"/>
              </a:rPr>
              <a:t>dataType: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"JSON",</a:t>
            </a:r>
            <a:endParaRPr sz="1400">
              <a:latin typeface="Calibri"/>
              <a:cs typeface="Calibri"/>
            </a:endParaRPr>
          </a:p>
          <a:p>
            <a:pPr marL="330200">
              <a:lnSpc>
                <a:spcPct val="100000"/>
              </a:lnSpc>
            </a:pPr>
            <a:r>
              <a:rPr sz="1400" spc="-5" dirty="0">
                <a:latin typeface="Calibri"/>
                <a:cs typeface="Calibri"/>
              </a:rPr>
              <a:t>success: function </a:t>
            </a:r>
            <a:r>
              <a:rPr sz="1400" spc="-10" dirty="0">
                <a:latin typeface="Calibri"/>
                <a:cs typeface="Calibri"/>
              </a:rPr>
              <a:t>(data)</a:t>
            </a:r>
            <a:r>
              <a:rPr sz="1400" spc="2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{</a:t>
            </a:r>
            <a:endParaRPr sz="1400">
              <a:latin typeface="Calibri"/>
              <a:cs typeface="Calibri"/>
            </a:endParaRPr>
          </a:p>
          <a:p>
            <a:pPr marL="488950">
              <a:lnSpc>
                <a:spcPct val="100000"/>
              </a:lnSpc>
            </a:pPr>
            <a:r>
              <a:rPr sz="1400" spc="-10" dirty="0">
                <a:latin typeface="Calibri"/>
                <a:cs typeface="Calibri"/>
              </a:rPr>
              <a:t>$('[name=itemname]').val(data.name);</a:t>
            </a:r>
            <a:endParaRPr sz="1400">
              <a:latin typeface="Calibri"/>
              <a:cs typeface="Calibri"/>
            </a:endParaRPr>
          </a:p>
          <a:p>
            <a:pPr marL="488950">
              <a:lnSpc>
                <a:spcPct val="100000"/>
              </a:lnSpc>
            </a:pPr>
            <a:r>
              <a:rPr sz="1400" spc="-10" dirty="0">
                <a:latin typeface="Calibri"/>
                <a:cs typeface="Calibri"/>
              </a:rPr>
              <a:t>$('[name=itemprice]').val(data.price);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25280" y="4607595"/>
            <a:ext cx="4402455" cy="1732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88950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latin typeface="Calibri"/>
                <a:cs typeface="Calibri"/>
              </a:rPr>
              <a:t>$('#item_modal').modal('show');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350">
              <a:latin typeface="Calibri"/>
              <a:cs typeface="Calibri"/>
            </a:endParaRPr>
          </a:p>
          <a:p>
            <a:pPr marL="330200">
              <a:lnSpc>
                <a:spcPct val="100000"/>
              </a:lnSpc>
              <a:spcBef>
                <a:spcPts val="5"/>
              </a:spcBef>
            </a:pPr>
            <a:r>
              <a:rPr sz="1400" spc="-10" dirty="0">
                <a:latin typeface="Calibri"/>
                <a:cs typeface="Calibri"/>
              </a:rPr>
              <a:t>},</a:t>
            </a:r>
            <a:endParaRPr sz="1400">
              <a:latin typeface="Calibri"/>
              <a:cs typeface="Calibri"/>
            </a:endParaRPr>
          </a:p>
          <a:p>
            <a:pPr marL="488950" marR="5080" indent="-158750">
              <a:lnSpc>
                <a:spcPct val="100000"/>
              </a:lnSpc>
            </a:pPr>
            <a:r>
              <a:rPr sz="1400" spc="-10" dirty="0">
                <a:latin typeface="Calibri"/>
                <a:cs typeface="Calibri"/>
              </a:rPr>
              <a:t>error: </a:t>
            </a:r>
            <a:r>
              <a:rPr sz="1400" spc="-5" dirty="0">
                <a:latin typeface="Calibri"/>
                <a:cs typeface="Calibri"/>
              </a:rPr>
              <a:t>function (obj, </a:t>
            </a:r>
            <a:r>
              <a:rPr sz="1400" spc="-10" dirty="0">
                <a:latin typeface="Calibri"/>
                <a:cs typeface="Calibri"/>
              </a:rPr>
              <a:t>textStatus, errorThrown) </a:t>
            </a:r>
            <a:r>
              <a:rPr sz="1400" spc="-5" dirty="0">
                <a:latin typeface="Calibri"/>
                <a:cs typeface="Calibri"/>
              </a:rPr>
              <a:t>{  console.log("Error " + </a:t>
            </a:r>
            <a:r>
              <a:rPr sz="1400" spc="-10" dirty="0">
                <a:latin typeface="Calibri"/>
                <a:cs typeface="Calibri"/>
              </a:rPr>
              <a:t>textStatus </a:t>
            </a:r>
            <a:r>
              <a:rPr sz="1400" spc="-5" dirty="0">
                <a:latin typeface="Calibri"/>
                <a:cs typeface="Calibri"/>
              </a:rPr>
              <a:t>+ ": " +</a:t>
            </a:r>
            <a:r>
              <a:rPr sz="1400" spc="5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errorThrown);</a:t>
            </a:r>
            <a:endParaRPr sz="1400">
              <a:latin typeface="Calibri"/>
              <a:cs typeface="Calibri"/>
            </a:endParaRPr>
          </a:p>
          <a:p>
            <a:pPr marL="330200">
              <a:lnSpc>
                <a:spcPct val="100000"/>
              </a:lnSpc>
            </a:pPr>
            <a:r>
              <a:rPr sz="1400" spc="-5" dirty="0">
                <a:latin typeface="Calibri"/>
                <a:cs typeface="Calibri"/>
              </a:rPr>
              <a:t>}</a:t>
            </a:r>
            <a:endParaRPr sz="1400">
              <a:latin typeface="Calibri"/>
              <a:cs typeface="Calibri"/>
            </a:endParaRPr>
          </a:p>
          <a:p>
            <a:pPr marL="171450">
              <a:lnSpc>
                <a:spcPct val="100000"/>
              </a:lnSpc>
            </a:pPr>
            <a:r>
              <a:rPr sz="1400" spc="-5" dirty="0">
                <a:latin typeface="Calibri"/>
                <a:cs typeface="Calibri"/>
              </a:rPr>
              <a:t>});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latin typeface="Calibri"/>
                <a:cs typeface="Calibri"/>
              </a:rPr>
              <a:t>});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123653" y="1826516"/>
            <a:ext cx="4995545" cy="920115"/>
            <a:chOff x="3123653" y="1826516"/>
            <a:chExt cx="4995545" cy="920115"/>
          </a:xfrm>
        </p:grpSpPr>
        <p:sp>
          <p:nvSpPr>
            <p:cNvPr id="12" name="object 12"/>
            <p:cNvSpPr/>
            <p:nvPr/>
          </p:nvSpPr>
          <p:spPr>
            <a:xfrm>
              <a:off x="3136226" y="1839089"/>
              <a:ext cx="4970780" cy="894715"/>
            </a:xfrm>
            <a:custGeom>
              <a:avLst/>
              <a:gdLst/>
              <a:ahLst/>
              <a:cxnLst/>
              <a:rect l="l" t="t" r="r" b="b"/>
              <a:pathLst>
                <a:path w="4970780" h="894714">
                  <a:moveTo>
                    <a:pt x="4821212" y="0"/>
                  </a:moveTo>
                  <a:lnTo>
                    <a:pt x="1975396" y="0"/>
                  </a:lnTo>
                  <a:lnTo>
                    <a:pt x="1928268" y="7600"/>
                  </a:lnTo>
                  <a:lnTo>
                    <a:pt x="1887339" y="28766"/>
                  </a:lnTo>
                  <a:lnTo>
                    <a:pt x="1855064" y="61041"/>
                  </a:lnTo>
                  <a:lnTo>
                    <a:pt x="1833898" y="101970"/>
                  </a:lnTo>
                  <a:lnTo>
                    <a:pt x="1826298" y="149098"/>
                  </a:lnTo>
                  <a:lnTo>
                    <a:pt x="0" y="358889"/>
                  </a:lnTo>
                  <a:lnTo>
                    <a:pt x="1826298" y="372745"/>
                  </a:lnTo>
                  <a:lnTo>
                    <a:pt x="1826298" y="745490"/>
                  </a:lnTo>
                  <a:lnTo>
                    <a:pt x="1833898" y="792617"/>
                  </a:lnTo>
                  <a:lnTo>
                    <a:pt x="1855064" y="833546"/>
                  </a:lnTo>
                  <a:lnTo>
                    <a:pt x="1887339" y="865821"/>
                  </a:lnTo>
                  <a:lnTo>
                    <a:pt x="1928268" y="886987"/>
                  </a:lnTo>
                  <a:lnTo>
                    <a:pt x="1975396" y="894588"/>
                  </a:lnTo>
                  <a:lnTo>
                    <a:pt x="4821212" y="894588"/>
                  </a:lnTo>
                  <a:lnTo>
                    <a:pt x="4868339" y="886987"/>
                  </a:lnTo>
                  <a:lnTo>
                    <a:pt x="4909268" y="865821"/>
                  </a:lnTo>
                  <a:lnTo>
                    <a:pt x="4941543" y="833546"/>
                  </a:lnTo>
                  <a:lnTo>
                    <a:pt x="4962709" y="792617"/>
                  </a:lnTo>
                  <a:lnTo>
                    <a:pt x="4970310" y="745490"/>
                  </a:lnTo>
                  <a:lnTo>
                    <a:pt x="4970310" y="149098"/>
                  </a:lnTo>
                  <a:lnTo>
                    <a:pt x="4962709" y="101970"/>
                  </a:lnTo>
                  <a:lnTo>
                    <a:pt x="4941543" y="61041"/>
                  </a:lnTo>
                  <a:lnTo>
                    <a:pt x="4909268" y="28766"/>
                  </a:lnTo>
                  <a:lnTo>
                    <a:pt x="4868339" y="7600"/>
                  </a:lnTo>
                  <a:lnTo>
                    <a:pt x="4821212" y="0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136226" y="1839089"/>
              <a:ext cx="4970780" cy="894715"/>
            </a:xfrm>
            <a:custGeom>
              <a:avLst/>
              <a:gdLst/>
              <a:ahLst/>
              <a:cxnLst/>
              <a:rect l="l" t="t" r="r" b="b"/>
              <a:pathLst>
                <a:path w="4970780" h="894714">
                  <a:moveTo>
                    <a:pt x="1826298" y="149098"/>
                  </a:moveTo>
                  <a:lnTo>
                    <a:pt x="1833898" y="101970"/>
                  </a:lnTo>
                  <a:lnTo>
                    <a:pt x="1855064" y="61041"/>
                  </a:lnTo>
                  <a:lnTo>
                    <a:pt x="1887339" y="28766"/>
                  </a:lnTo>
                  <a:lnTo>
                    <a:pt x="1928268" y="7600"/>
                  </a:lnTo>
                  <a:lnTo>
                    <a:pt x="1975396" y="0"/>
                  </a:lnTo>
                  <a:lnTo>
                    <a:pt x="2350300" y="0"/>
                  </a:lnTo>
                  <a:lnTo>
                    <a:pt x="3136303" y="0"/>
                  </a:lnTo>
                  <a:lnTo>
                    <a:pt x="4821212" y="0"/>
                  </a:lnTo>
                  <a:lnTo>
                    <a:pt x="4868339" y="7600"/>
                  </a:lnTo>
                  <a:lnTo>
                    <a:pt x="4909268" y="28766"/>
                  </a:lnTo>
                  <a:lnTo>
                    <a:pt x="4941543" y="61041"/>
                  </a:lnTo>
                  <a:lnTo>
                    <a:pt x="4962709" y="101970"/>
                  </a:lnTo>
                  <a:lnTo>
                    <a:pt x="4970310" y="149098"/>
                  </a:lnTo>
                  <a:lnTo>
                    <a:pt x="4970310" y="372745"/>
                  </a:lnTo>
                  <a:lnTo>
                    <a:pt x="4970310" y="745490"/>
                  </a:lnTo>
                  <a:lnTo>
                    <a:pt x="4962709" y="792617"/>
                  </a:lnTo>
                  <a:lnTo>
                    <a:pt x="4941543" y="833546"/>
                  </a:lnTo>
                  <a:lnTo>
                    <a:pt x="4909268" y="865821"/>
                  </a:lnTo>
                  <a:lnTo>
                    <a:pt x="4868339" y="886987"/>
                  </a:lnTo>
                  <a:lnTo>
                    <a:pt x="4821212" y="894588"/>
                  </a:lnTo>
                  <a:lnTo>
                    <a:pt x="3136303" y="894588"/>
                  </a:lnTo>
                  <a:lnTo>
                    <a:pt x="2350300" y="894588"/>
                  </a:lnTo>
                  <a:lnTo>
                    <a:pt x="1975396" y="894588"/>
                  </a:lnTo>
                  <a:lnTo>
                    <a:pt x="1928268" y="886987"/>
                  </a:lnTo>
                  <a:lnTo>
                    <a:pt x="1887339" y="865821"/>
                  </a:lnTo>
                  <a:lnTo>
                    <a:pt x="1855064" y="833546"/>
                  </a:lnTo>
                  <a:lnTo>
                    <a:pt x="1833898" y="792617"/>
                  </a:lnTo>
                  <a:lnTo>
                    <a:pt x="1826298" y="745490"/>
                  </a:lnTo>
                  <a:lnTo>
                    <a:pt x="1826298" y="372745"/>
                  </a:lnTo>
                  <a:lnTo>
                    <a:pt x="0" y="358889"/>
                  </a:lnTo>
                  <a:lnTo>
                    <a:pt x="1826298" y="149098"/>
                  </a:lnTo>
                  <a:close/>
                </a:path>
              </a:pathLst>
            </a:custGeom>
            <a:ln w="25146">
              <a:solidFill>
                <a:srgbClr val="385D8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5299129" y="1984502"/>
            <a:ext cx="24707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0" marR="5080" indent="-17145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Show the modal when the  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“Buy”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button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clicked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38150" y="1069847"/>
            <a:ext cx="8267700" cy="5076190"/>
            <a:chOff x="438150" y="1069847"/>
            <a:chExt cx="8267700" cy="5076190"/>
          </a:xfrm>
        </p:grpSpPr>
        <p:sp>
          <p:nvSpPr>
            <p:cNvPr id="3" name="object 3"/>
            <p:cNvSpPr/>
            <p:nvPr/>
          </p:nvSpPr>
          <p:spPr>
            <a:xfrm>
              <a:off x="766572" y="1102614"/>
              <a:ext cx="6957821" cy="504291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42009" y="1148333"/>
              <a:ext cx="6548627" cy="497281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17625" y="1102614"/>
              <a:ext cx="6855714" cy="494080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87348" y="1172336"/>
              <a:ext cx="6716395" cy="4801870"/>
            </a:xfrm>
            <a:custGeom>
              <a:avLst/>
              <a:gdLst/>
              <a:ahLst/>
              <a:cxnLst/>
              <a:rect l="l" t="t" r="r" b="b"/>
              <a:pathLst>
                <a:path w="6716395" h="4801870">
                  <a:moveTo>
                    <a:pt x="0" y="0"/>
                  </a:moveTo>
                  <a:lnTo>
                    <a:pt x="6716268" y="0"/>
                  </a:lnTo>
                  <a:lnTo>
                    <a:pt x="6716268" y="4801362"/>
                  </a:lnTo>
                  <a:lnTo>
                    <a:pt x="0" y="4801362"/>
                  </a:lnTo>
                  <a:lnTo>
                    <a:pt x="0" y="0"/>
                  </a:lnTo>
                  <a:close/>
                </a:path>
              </a:pathLst>
            </a:custGeom>
            <a:ln w="9905">
              <a:solidFill>
                <a:srgbClr val="385D8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manageGadgetShop.js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marR="2296160" indent="-36703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paypal.Button.render({  env: 'sandbox',  </a:t>
            </a:r>
            <a:r>
              <a:rPr spc="-5" dirty="0"/>
              <a:t>client:</a:t>
            </a:r>
            <a:r>
              <a:rPr spc="10" dirty="0"/>
              <a:t> </a:t>
            </a:r>
            <a:r>
              <a:rPr dirty="0"/>
              <a:t>{</a:t>
            </a:r>
          </a:p>
          <a:p>
            <a:pPr marL="588645">
              <a:lnSpc>
                <a:spcPct val="100000"/>
              </a:lnSpc>
            </a:pPr>
            <a:r>
              <a:rPr spc="-10" dirty="0"/>
              <a:t>sandbox:</a:t>
            </a:r>
            <a:r>
              <a:rPr spc="5" dirty="0"/>
              <a:t> </a:t>
            </a:r>
            <a:r>
              <a:rPr spc="-5" dirty="0"/>
              <a:t>‘xxxxxxx'</a:t>
            </a:r>
          </a:p>
          <a:p>
            <a:pPr marL="379095">
              <a:lnSpc>
                <a:spcPct val="100000"/>
              </a:lnSpc>
            </a:pPr>
            <a:r>
              <a:rPr spc="-5" dirty="0"/>
              <a:t>},</a:t>
            </a:r>
          </a:p>
          <a:p>
            <a:pPr marL="379095">
              <a:lnSpc>
                <a:spcPct val="100000"/>
              </a:lnSpc>
            </a:pPr>
            <a:r>
              <a:rPr spc="-5" dirty="0"/>
              <a:t>commit:</a:t>
            </a:r>
            <a:r>
              <a:rPr spc="5" dirty="0"/>
              <a:t> </a:t>
            </a:r>
            <a:r>
              <a:rPr spc="-5" dirty="0"/>
              <a:t>true,</a:t>
            </a:r>
          </a:p>
          <a:p>
            <a:pPr marL="588645" marR="840740" indent="-210185">
              <a:lnSpc>
                <a:spcPct val="100000"/>
              </a:lnSpc>
            </a:pPr>
            <a:r>
              <a:rPr spc="-10" dirty="0"/>
              <a:t>payment: </a:t>
            </a:r>
            <a:r>
              <a:rPr spc="-5" dirty="0"/>
              <a:t>function </a:t>
            </a:r>
            <a:r>
              <a:rPr spc="-10" dirty="0"/>
              <a:t>(data, </a:t>
            </a:r>
            <a:r>
              <a:rPr spc="-5" dirty="0"/>
              <a:t>actions) </a:t>
            </a:r>
            <a:r>
              <a:rPr dirty="0"/>
              <a:t>{  </a:t>
            </a:r>
            <a:r>
              <a:rPr spc="-10" dirty="0"/>
              <a:t>var payment </a:t>
            </a:r>
            <a:r>
              <a:rPr dirty="0"/>
              <a:t>=</a:t>
            </a:r>
            <a:r>
              <a:rPr spc="-25" dirty="0"/>
              <a:t> </a:t>
            </a:r>
            <a:r>
              <a:rPr spc="-10" dirty="0"/>
              <a:t>setupPayment();</a:t>
            </a:r>
          </a:p>
          <a:p>
            <a:pPr marL="588645">
              <a:lnSpc>
                <a:spcPct val="100000"/>
              </a:lnSpc>
            </a:pPr>
            <a:r>
              <a:rPr spc="-10" dirty="0"/>
              <a:t>return</a:t>
            </a:r>
            <a:r>
              <a:rPr spc="10" dirty="0"/>
              <a:t> </a:t>
            </a:r>
            <a:r>
              <a:rPr spc="-10" dirty="0"/>
              <a:t>actions.payment.create(payment);</a:t>
            </a:r>
          </a:p>
          <a:p>
            <a:pPr marL="379095">
              <a:lnSpc>
                <a:spcPct val="100000"/>
              </a:lnSpc>
            </a:pPr>
            <a:r>
              <a:rPr spc="-5" dirty="0"/>
              <a:t>},</a:t>
            </a:r>
          </a:p>
          <a:p>
            <a:pPr marL="379095">
              <a:lnSpc>
                <a:spcPct val="100000"/>
              </a:lnSpc>
            </a:pPr>
            <a:r>
              <a:rPr spc="-5" dirty="0"/>
              <a:t>onAuthorize: function </a:t>
            </a:r>
            <a:r>
              <a:rPr spc="-10" dirty="0"/>
              <a:t>(data, </a:t>
            </a:r>
            <a:r>
              <a:rPr spc="-5" dirty="0"/>
              <a:t>actions)</a:t>
            </a:r>
            <a:r>
              <a:rPr spc="45" dirty="0"/>
              <a:t> </a:t>
            </a:r>
            <a:r>
              <a:rPr dirty="0"/>
              <a:t>{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75241" y="4208035"/>
            <a:ext cx="6039485" cy="1671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50900" marR="5080" indent="-4191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return actions.payment.execute().then(function </a:t>
            </a:r>
            <a:r>
              <a:rPr sz="1800" spc="-5" dirty="0">
                <a:latin typeface="Calibri"/>
                <a:cs typeface="Calibri"/>
              </a:rPr>
              <a:t>(response) </a:t>
            </a:r>
            <a:r>
              <a:rPr sz="1800" dirty="0">
                <a:latin typeface="Calibri"/>
                <a:cs typeface="Calibri"/>
              </a:rPr>
              <a:t>{  </a:t>
            </a:r>
            <a:r>
              <a:rPr sz="1800" spc="-5" dirty="0">
                <a:latin typeface="Calibri"/>
                <a:cs typeface="Calibri"/>
              </a:rPr>
              <a:t>showConfirmation(response)</a:t>
            </a:r>
            <a:endParaRPr sz="1800">
              <a:latin typeface="Calibri"/>
              <a:cs typeface="Calibri"/>
            </a:endParaRPr>
          </a:p>
          <a:p>
            <a:pPr marL="85090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$("#item_modal").modal("hide");</a:t>
            </a:r>
            <a:endParaRPr sz="1800">
              <a:latin typeface="Calibri"/>
              <a:cs typeface="Calibri"/>
            </a:endParaRPr>
          </a:p>
          <a:p>
            <a:pPr marL="43180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});</a:t>
            </a:r>
            <a:endParaRPr sz="1800">
              <a:latin typeface="Calibri"/>
              <a:cs typeface="Calibri"/>
            </a:endParaRPr>
          </a:p>
          <a:p>
            <a:pPr marL="22225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}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},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'#paypal-button');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3258210" y="1316739"/>
            <a:ext cx="4994275" cy="919480"/>
            <a:chOff x="3258210" y="1316739"/>
            <a:chExt cx="4994275" cy="919480"/>
          </a:xfrm>
        </p:grpSpPr>
        <p:sp>
          <p:nvSpPr>
            <p:cNvPr id="11" name="object 11"/>
            <p:cNvSpPr/>
            <p:nvPr/>
          </p:nvSpPr>
          <p:spPr>
            <a:xfrm>
              <a:off x="3270783" y="1329312"/>
              <a:ext cx="4969510" cy="894080"/>
            </a:xfrm>
            <a:custGeom>
              <a:avLst/>
              <a:gdLst/>
              <a:ahLst/>
              <a:cxnLst/>
              <a:rect l="l" t="t" r="r" b="b"/>
              <a:pathLst>
                <a:path w="4969509" h="894080">
                  <a:moveTo>
                    <a:pt x="4820132" y="0"/>
                  </a:moveTo>
                  <a:lnTo>
                    <a:pt x="1974824" y="0"/>
                  </a:lnTo>
                  <a:lnTo>
                    <a:pt x="1927739" y="7595"/>
                  </a:lnTo>
                  <a:lnTo>
                    <a:pt x="1886845" y="28743"/>
                  </a:lnTo>
                  <a:lnTo>
                    <a:pt x="1854597" y="60992"/>
                  </a:lnTo>
                  <a:lnTo>
                    <a:pt x="1833448" y="101886"/>
                  </a:lnTo>
                  <a:lnTo>
                    <a:pt x="1825853" y="148971"/>
                  </a:lnTo>
                  <a:lnTo>
                    <a:pt x="0" y="358584"/>
                  </a:lnTo>
                  <a:lnTo>
                    <a:pt x="1825853" y="372427"/>
                  </a:lnTo>
                  <a:lnTo>
                    <a:pt x="1825853" y="744842"/>
                  </a:lnTo>
                  <a:lnTo>
                    <a:pt x="1833448" y="791933"/>
                  </a:lnTo>
                  <a:lnTo>
                    <a:pt x="1854597" y="832830"/>
                  </a:lnTo>
                  <a:lnTo>
                    <a:pt x="1886845" y="865081"/>
                  </a:lnTo>
                  <a:lnTo>
                    <a:pt x="1927739" y="886230"/>
                  </a:lnTo>
                  <a:lnTo>
                    <a:pt x="1974824" y="893826"/>
                  </a:lnTo>
                  <a:lnTo>
                    <a:pt x="4820132" y="893826"/>
                  </a:lnTo>
                  <a:lnTo>
                    <a:pt x="4867217" y="886230"/>
                  </a:lnTo>
                  <a:lnTo>
                    <a:pt x="4908111" y="865081"/>
                  </a:lnTo>
                  <a:lnTo>
                    <a:pt x="4940359" y="832830"/>
                  </a:lnTo>
                  <a:lnTo>
                    <a:pt x="4961508" y="791933"/>
                  </a:lnTo>
                  <a:lnTo>
                    <a:pt x="4969103" y="744842"/>
                  </a:lnTo>
                  <a:lnTo>
                    <a:pt x="4969103" y="148971"/>
                  </a:lnTo>
                  <a:lnTo>
                    <a:pt x="4961508" y="101886"/>
                  </a:lnTo>
                  <a:lnTo>
                    <a:pt x="4940359" y="60992"/>
                  </a:lnTo>
                  <a:lnTo>
                    <a:pt x="4908111" y="28743"/>
                  </a:lnTo>
                  <a:lnTo>
                    <a:pt x="4867217" y="7595"/>
                  </a:lnTo>
                  <a:lnTo>
                    <a:pt x="4820132" y="0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270783" y="1329312"/>
              <a:ext cx="4969510" cy="894080"/>
            </a:xfrm>
            <a:custGeom>
              <a:avLst/>
              <a:gdLst/>
              <a:ahLst/>
              <a:cxnLst/>
              <a:rect l="l" t="t" r="r" b="b"/>
              <a:pathLst>
                <a:path w="4969509" h="894080">
                  <a:moveTo>
                    <a:pt x="1825853" y="148971"/>
                  </a:moveTo>
                  <a:lnTo>
                    <a:pt x="1833448" y="101886"/>
                  </a:lnTo>
                  <a:lnTo>
                    <a:pt x="1854597" y="60992"/>
                  </a:lnTo>
                  <a:lnTo>
                    <a:pt x="1886845" y="28743"/>
                  </a:lnTo>
                  <a:lnTo>
                    <a:pt x="1927739" y="7595"/>
                  </a:lnTo>
                  <a:lnTo>
                    <a:pt x="1974824" y="0"/>
                  </a:lnTo>
                  <a:lnTo>
                    <a:pt x="2349728" y="0"/>
                  </a:lnTo>
                  <a:lnTo>
                    <a:pt x="3135541" y="0"/>
                  </a:lnTo>
                  <a:lnTo>
                    <a:pt x="4820132" y="0"/>
                  </a:lnTo>
                  <a:lnTo>
                    <a:pt x="4867217" y="7595"/>
                  </a:lnTo>
                  <a:lnTo>
                    <a:pt x="4908111" y="28743"/>
                  </a:lnTo>
                  <a:lnTo>
                    <a:pt x="4940359" y="60992"/>
                  </a:lnTo>
                  <a:lnTo>
                    <a:pt x="4961508" y="101886"/>
                  </a:lnTo>
                  <a:lnTo>
                    <a:pt x="4969103" y="148971"/>
                  </a:lnTo>
                  <a:lnTo>
                    <a:pt x="4969103" y="372427"/>
                  </a:lnTo>
                  <a:lnTo>
                    <a:pt x="4969103" y="744842"/>
                  </a:lnTo>
                  <a:lnTo>
                    <a:pt x="4961508" y="791933"/>
                  </a:lnTo>
                  <a:lnTo>
                    <a:pt x="4940359" y="832830"/>
                  </a:lnTo>
                  <a:lnTo>
                    <a:pt x="4908111" y="865081"/>
                  </a:lnTo>
                  <a:lnTo>
                    <a:pt x="4867217" y="886230"/>
                  </a:lnTo>
                  <a:lnTo>
                    <a:pt x="4820132" y="893826"/>
                  </a:lnTo>
                  <a:lnTo>
                    <a:pt x="3135541" y="893826"/>
                  </a:lnTo>
                  <a:lnTo>
                    <a:pt x="2349728" y="893826"/>
                  </a:lnTo>
                  <a:lnTo>
                    <a:pt x="1974824" y="893826"/>
                  </a:lnTo>
                  <a:lnTo>
                    <a:pt x="1927739" y="886230"/>
                  </a:lnTo>
                  <a:lnTo>
                    <a:pt x="1886845" y="865081"/>
                  </a:lnTo>
                  <a:lnTo>
                    <a:pt x="1854597" y="832830"/>
                  </a:lnTo>
                  <a:lnTo>
                    <a:pt x="1833448" y="791933"/>
                  </a:lnTo>
                  <a:lnTo>
                    <a:pt x="1825853" y="744842"/>
                  </a:lnTo>
                  <a:lnTo>
                    <a:pt x="1825853" y="372427"/>
                  </a:lnTo>
                  <a:lnTo>
                    <a:pt x="0" y="358584"/>
                  </a:lnTo>
                  <a:lnTo>
                    <a:pt x="1825853" y="148971"/>
                  </a:lnTo>
                  <a:close/>
                </a:path>
              </a:pathLst>
            </a:custGeom>
            <a:ln w="25146">
              <a:solidFill>
                <a:srgbClr val="385D8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5468476" y="1611241"/>
            <a:ext cx="23983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Display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paypal button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38150" y="1069847"/>
            <a:ext cx="8267700" cy="5537835"/>
            <a:chOff x="438150" y="1069847"/>
            <a:chExt cx="8267700" cy="5537835"/>
          </a:xfrm>
        </p:grpSpPr>
        <p:sp>
          <p:nvSpPr>
            <p:cNvPr id="3" name="object 3"/>
            <p:cNvSpPr/>
            <p:nvPr/>
          </p:nvSpPr>
          <p:spPr>
            <a:xfrm>
              <a:off x="766572" y="1102614"/>
              <a:ext cx="6957821" cy="550468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19911" y="1163574"/>
              <a:ext cx="5012435" cy="538429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17626" y="1102613"/>
              <a:ext cx="6855713" cy="540257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87348" y="1172336"/>
              <a:ext cx="6716395" cy="5263515"/>
            </a:xfrm>
            <a:custGeom>
              <a:avLst/>
              <a:gdLst/>
              <a:ahLst/>
              <a:cxnLst/>
              <a:rect l="l" t="t" r="r" b="b"/>
              <a:pathLst>
                <a:path w="6716395" h="5263515">
                  <a:moveTo>
                    <a:pt x="0" y="0"/>
                  </a:moveTo>
                  <a:lnTo>
                    <a:pt x="6716268" y="0"/>
                  </a:lnTo>
                  <a:lnTo>
                    <a:pt x="6716268" y="5263134"/>
                  </a:lnTo>
                  <a:lnTo>
                    <a:pt x="0" y="5263134"/>
                  </a:lnTo>
                  <a:lnTo>
                    <a:pt x="0" y="0"/>
                  </a:lnTo>
                  <a:close/>
                </a:path>
              </a:pathLst>
            </a:custGeom>
            <a:ln w="9906">
              <a:solidFill>
                <a:srgbClr val="385D8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96448" y="352738"/>
            <a:ext cx="75514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/>
              <a:t>manageGadgetShop.js </a:t>
            </a:r>
            <a:r>
              <a:rPr sz="3600" dirty="0"/>
              <a:t>–</a:t>
            </a:r>
            <a:r>
              <a:rPr sz="3600" spc="-5" dirty="0"/>
              <a:t> </a:t>
            </a:r>
            <a:r>
              <a:rPr sz="3600" spc="-20" dirty="0"/>
              <a:t>setupPayment()</a:t>
            </a:r>
            <a:endParaRPr sz="3600"/>
          </a:p>
        </p:txBody>
      </p:sp>
      <p:sp>
        <p:nvSpPr>
          <p:cNvPr id="8" name="object 8"/>
          <p:cNvSpPr txBox="1"/>
          <p:nvPr/>
        </p:nvSpPr>
        <p:spPr>
          <a:xfrm>
            <a:off x="965843" y="1193563"/>
            <a:ext cx="3462020" cy="1518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71450" marR="1553210" indent="-159385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latin typeface="Calibri"/>
                <a:cs typeface="Calibri"/>
              </a:rPr>
              <a:t>function </a:t>
            </a:r>
            <a:r>
              <a:rPr sz="1400" spc="-10" dirty="0">
                <a:latin typeface="Calibri"/>
                <a:cs typeface="Calibri"/>
              </a:rPr>
              <a:t>setupPayment() </a:t>
            </a:r>
            <a:r>
              <a:rPr sz="1400" spc="-5" dirty="0">
                <a:latin typeface="Calibri"/>
                <a:cs typeface="Calibri"/>
              </a:rPr>
              <a:t>{  </a:t>
            </a:r>
            <a:r>
              <a:rPr sz="1400" spc="-10" dirty="0">
                <a:latin typeface="Calibri"/>
                <a:cs typeface="Calibri"/>
              </a:rPr>
              <a:t>var total </a:t>
            </a:r>
            <a:r>
              <a:rPr sz="1400" spc="-5" dirty="0">
                <a:latin typeface="Calibri"/>
                <a:cs typeface="Calibri"/>
              </a:rPr>
              <a:t>=</a:t>
            </a:r>
            <a:r>
              <a:rPr sz="1400" spc="2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0;</a:t>
            </a:r>
            <a:endParaRPr sz="1400">
              <a:latin typeface="Calibri"/>
              <a:cs typeface="Calibri"/>
            </a:endParaRPr>
          </a:p>
          <a:p>
            <a:pPr marL="171450">
              <a:lnSpc>
                <a:spcPct val="100000"/>
              </a:lnSpc>
            </a:pPr>
            <a:r>
              <a:rPr sz="1400" spc="-10" dirty="0">
                <a:latin typeface="Calibri"/>
                <a:cs typeface="Calibri"/>
              </a:rPr>
              <a:t>var itemList </a:t>
            </a:r>
            <a:r>
              <a:rPr sz="1400" spc="-5" dirty="0">
                <a:latin typeface="Calibri"/>
                <a:cs typeface="Calibri"/>
              </a:rPr>
              <a:t>=</a:t>
            </a:r>
            <a:r>
              <a:rPr sz="1400" spc="3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[];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350">
              <a:latin typeface="Calibri"/>
              <a:cs typeface="Calibri"/>
            </a:endParaRPr>
          </a:p>
          <a:p>
            <a:pPr marL="172085" marR="5080">
              <a:lnSpc>
                <a:spcPct val="100000"/>
              </a:lnSpc>
            </a:pPr>
            <a:r>
              <a:rPr sz="1400" spc="-10" dirty="0">
                <a:latin typeface="Calibri"/>
                <a:cs typeface="Calibri"/>
              </a:rPr>
              <a:t>var itemName </a:t>
            </a:r>
            <a:r>
              <a:rPr sz="1400" spc="-5" dirty="0">
                <a:latin typeface="Calibri"/>
                <a:cs typeface="Calibri"/>
              </a:rPr>
              <a:t>= </a:t>
            </a:r>
            <a:r>
              <a:rPr sz="1400" spc="-10" dirty="0">
                <a:latin typeface="Calibri"/>
                <a:cs typeface="Calibri"/>
              </a:rPr>
              <a:t>$("[name=itemname]").val();  var itemPrice </a:t>
            </a:r>
            <a:r>
              <a:rPr sz="1400" spc="-5" dirty="0">
                <a:latin typeface="Calibri"/>
                <a:cs typeface="Calibri"/>
              </a:rPr>
              <a:t>= </a:t>
            </a:r>
            <a:r>
              <a:rPr sz="1400" spc="-10" dirty="0">
                <a:latin typeface="Calibri"/>
                <a:cs typeface="Calibri"/>
              </a:rPr>
              <a:t>$("[name=itemprice]").val();  var itemQty </a:t>
            </a:r>
            <a:r>
              <a:rPr sz="1400" spc="-5" dirty="0">
                <a:latin typeface="Calibri"/>
                <a:cs typeface="Calibri"/>
              </a:rPr>
              <a:t>=</a:t>
            </a:r>
            <a:r>
              <a:rPr sz="1400" spc="4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$("[name=itemqty]").val();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25280" y="2900490"/>
            <a:ext cx="4561840" cy="1092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72085" marR="5080" indent="-160020">
              <a:lnSpc>
                <a:spcPct val="100000"/>
              </a:lnSpc>
              <a:spcBef>
                <a:spcPts val="95"/>
              </a:spcBef>
            </a:pPr>
            <a:r>
              <a:rPr sz="1400" spc="-10" dirty="0">
                <a:latin typeface="Calibri"/>
                <a:cs typeface="Calibri"/>
              </a:rPr>
              <a:t>var item </a:t>
            </a:r>
            <a:r>
              <a:rPr sz="1400" spc="-5" dirty="0">
                <a:latin typeface="Calibri"/>
                <a:cs typeface="Calibri"/>
              </a:rPr>
              <a:t>= {name: </a:t>
            </a:r>
            <a:r>
              <a:rPr sz="1400" spc="-10" dirty="0">
                <a:latin typeface="Calibri"/>
                <a:cs typeface="Calibri"/>
              </a:rPr>
              <a:t>itemName, </a:t>
            </a:r>
            <a:r>
              <a:rPr sz="1400" spc="-5" dirty="0">
                <a:latin typeface="Calibri"/>
                <a:cs typeface="Calibri"/>
              </a:rPr>
              <a:t>description: '', quantity: </a:t>
            </a:r>
            <a:r>
              <a:rPr sz="1400" spc="-20" dirty="0">
                <a:latin typeface="Calibri"/>
                <a:cs typeface="Calibri"/>
              </a:rPr>
              <a:t>itemQty,  </a:t>
            </a:r>
            <a:r>
              <a:rPr sz="1400" spc="-5" dirty="0">
                <a:latin typeface="Calibri"/>
                <a:cs typeface="Calibri"/>
              </a:rPr>
              <a:t>price: </a:t>
            </a:r>
            <a:r>
              <a:rPr sz="1400" spc="-10" dirty="0">
                <a:latin typeface="Calibri"/>
                <a:cs typeface="Calibri"/>
              </a:rPr>
              <a:t>itemPrice, currency:</a:t>
            </a:r>
            <a:r>
              <a:rPr sz="1400" spc="4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currency};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400" b="1" spc="-10" dirty="0">
                <a:solidFill>
                  <a:srgbClr val="FF0000"/>
                </a:solidFill>
                <a:latin typeface="Calibri"/>
                <a:cs typeface="Calibri"/>
              </a:rPr>
              <a:t>itemList</a:t>
            </a:r>
            <a:r>
              <a:rPr sz="1400" spc="-10" dirty="0">
                <a:latin typeface="Calibri"/>
                <a:cs typeface="Calibri"/>
              </a:rPr>
              <a:t>.push(item);</a:t>
            </a:r>
            <a:endParaRPr sz="1400">
              <a:latin typeface="Calibri"/>
              <a:cs typeface="Calibri"/>
            </a:endParaRPr>
          </a:p>
          <a:p>
            <a:pPr marL="12700" marR="967105">
              <a:lnSpc>
                <a:spcPct val="100000"/>
              </a:lnSpc>
              <a:spcBef>
                <a:spcPts val="5"/>
              </a:spcBef>
            </a:pPr>
            <a:r>
              <a:rPr sz="1400" b="1" spc="-10" dirty="0">
                <a:solidFill>
                  <a:srgbClr val="4F81BD"/>
                </a:solidFill>
                <a:latin typeface="Calibri"/>
                <a:cs typeface="Calibri"/>
              </a:rPr>
              <a:t>total </a:t>
            </a:r>
            <a:r>
              <a:rPr sz="1400" spc="-5" dirty="0">
                <a:latin typeface="Calibri"/>
                <a:cs typeface="Calibri"/>
              </a:rPr>
              <a:t>= parseFloat(itemPrice) * parseInt(itemQty);  </a:t>
            </a:r>
            <a:r>
              <a:rPr sz="1400" spc="-10" dirty="0">
                <a:latin typeface="Calibri"/>
                <a:cs typeface="Calibri"/>
              </a:rPr>
              <a:t>var payment </a:t>
            </a:r>
            <a:r>
              <a:rPr sz="1400" spc="-5" dirty="0">
                <a:latin typeface="Calibri"/>
                <a:cs typeface="Calibri"/>
              </a:rPr>
              <a:t>=</a:t>
            </a:r>
            <a:r>
              <a:rPr sz="1400" spc="2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{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84716" y="3967542"/>
            <a:ext cx="3509010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70815" marR="2300605" indent="-158750">
              <a:lnSpc>
                <a:spcPct val="100000"/>
              </a:lnSpc>
              <a:spcBef>
                <a:spcPts val="95"/>
              </a:spcBef>
            </a:pPr>
            <a:r>
              <a:rPr sz="1400" spc="-10" dirty="0">
                <a:latin typeface="Calibri"/>
                <a:cs typeface="Calibri"/>
              </a:rPr>
              <a:t>payment: </a:t>
            </a:r>
            <a:r>
              <a:rPr sz="1400" spc="-5" dirty="0">
                <a:latin typeface="Calibri"/>
                <a:cs typeface="Calibri"/>
              </a:rPr>
              <a:t>{  transactions:</a:t>
            </a:r>
            <a:r>
              <a:rPr sz="1400" spc="-6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[</a:t>
            </a:r>
            <a:endParaRPr sz="1400">
              <a:latin typeface="Calibri"/>
              <a:cs typeface="Calibri"/>
            </a:endParaRPr>
          </a:p>
          <a:p>
            <a:pPr marL="329565">
              <a:lnSpc>
                <a:spcPct val="100000"/>
              </a:lnSpc>
            </a:pPr>
            <a:r>
              <a:rPr sz="1400" spc="-5" dirty="0">
                <a:latin typeface="Calibri"/>
                <a:cs typeface="Calibri"/>
              </a:rPr>
              <a:t>{</a:t>
            </a:r>
            <a:endParaRPr sz="1400">
              <a:latin typeface="Calibri"/>
              <a:cs typeface="Calibri"/>
            </a:endParaRPr>
          </a:p>
          <a:p>
            <a:pPr marL="488950">
              <a:lnSpc>
                <a:spcPct val="100000"/>
              </a:lnSpc>
              <a:spcBef>
                <a:spcPts val="5"/>
              </a:spcBef>
            </a:pPr>
            <a:r>
              <a:rPr sz="1400" spc="-10" dirty="0">
                <a:latin typeface="Calibri"/>
                <a:cs typeface="Calibri"/>
              </a:rPr>
              <a:t>amount: {total: </a:t>
            </a:r>
            <a:r>
              <a:rPr sz="1400" b="1" spc="-10" dirty="0">
                <a:solidFill>
                  <a:srgbClr val="4F81BD"/>
                </a:solidFill>
                <a:latin typeface="Calibri"/>
                <a:cs typeface="Calibri"/>
              </a:rPr>
              <a:t>total</a:t>
            </a:r>
            <a:r>
              <a:rPr sz="1400" spc="-10" dirty="0">
                <a:latin typeface="Calibri"/>
                <a:cs typeface="Calibri"/>
              </a:rPr>
              <a:t>, currency:</a:t>
            </a:r>
            <a:r>
              <a:rPr sz="1400" spc="10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currency},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66198" y="4821183"/>
            <a:ext cx="2721610" cy="1518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07085">
              <a:lnSpc>
                <a:spcPct val="100000"/>
              </a:lnSpc>
              <a:spcBef>
                <a:spcPts val="95"/>
              </a:spcBef>
            </a:pPr>
            <a:r>
              <a:rPr sz="1400" spc="-10" dirty="0">
                <a:latin typeface="Calibri"/>
                <a:cs typeface="Calibri"/>
              </a:rPr>
              <a:t>item_list: {items:</a:t>
            </a:r>
            <a:r>
              <a:rPr sz="1400" spc="35" dirty="0"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FF0000"/>
                </a:solidFill>
                <a:latin typeface="Calibri"/>
                <a:cs typeface="Calibri"/>
              </a:rPr>
              <a:t>itemList</a:t>
            </a:r>
            <a:r>
              <a:rPr sz="1400" spc="-10" dirty="0">
                <a:latin typeface="Calibri"/>
                <a:cs typeface="Calibri"/>
              </a:rPr>
              <a:t>}</a:t>
            </a:r>
            <a:endParaRPr sz="1400">
              <a:latin typeface="Calibri"/>
              <a:cs typeface="Calibri"/>
            </a:endParaRPr>
          </a:p>
          <a:p>
            <a:pPr marL="647700">
              <a:lnSpc>
                <a:spcPct val="100000"/>
              </a:lnSpc>
            </a:pPr>
            <a:r>
              <a:rPr sz="1400" spc="-5" dirty="0">
                <a:latin typeface="Calibri"/>
                <a:cs typeface="Calibri"/>
              </a:rPr>
              <a:t>}</a:t>
            </a:r>
            <a:endParaRPr sz="1400">
              <a:latin typeface="Calibri"/>
              <a:cs typeface="Calibri"/>
            </a:endParaRPr>
          </a:p>
          <a:p>
            <a:pPr marL="489584">
              <a:lnSpc>
                <a:spcPct val="100000"/>
              </a:lnSpc>
            </a:pPr>
            <a:r>
              <a:rPr sz="1400" spc="-5" dirty="0">
                <a:latin typeface="Calibri"/>
                <a:cs typeface="Calibri"/>
              </a:rPr>
              <a:t>]</a:t>
            </a:r>
            <a:endParaRPr sz="1400">
              <a:latin typeface="Calibri"/>
              <a:cs typeface="Calibri"/>
            </a:endParaRPr>
          </a:p>
          <a:p>
            <a:pPr marL="330835">
              <a:lnSpc>
                <a:spcPct val="100000"/>
              </a:lnSpc>
              <a:spcBef>
                <a:spcPts val="5"/>
              </a:spcBef>
            </a:pPr>
            <a:r>
              <a:rPr sz="1400" spc="-5" dirty="0">
                <a:latin typeface="Calibri"/>
                <a:cs typeface="Calibri"/>
              </a:rPr>
              <a:t>}</a:t>
            </a:r>
            <a:endParaRPr sz="1400">
              <a:latin typeface="Calibri"/>
              <a:cs typeface="Calibri"/>
            </a:endParaRPr>
          </a:p>
          <a:p>
            <a:pPr marL="171450">
              <a:lnSpc>
                <a:spcPct val="100000"/>
              </a:lnSpc>
            </a:pPr>
            <a:r>
              <a:rPr sz="1400" spc="-5" dirty="0">
                <a:latin typeface="Calibri"/>
                <a:cs typeface="Calibri"/>
              </a:rPr>
              <a:t>}</a:t>
            </a:r>
            <a:endParaRPr sz="1400">
              <a:latin typeface="Calibri"/>
              <a:cs typeface="Calibri"/>
            </a:endParaRPr>
          </a:p>
          <a:p>
            <a:pPr marL="171450">
              <a:lnSpc>
                <a:spcPct val="100000"/>
              </a:lnSpc>
            </a:pPr>
            <a:r>
              <a:rPr sz="1400" spc="-10" dirty="0">
                <a:latin typeface="Calibri"/>
                <a:cs typeface="Calibri"/>
              </a:rPr>
              <a:t>return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payment;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400" spc="-10" dirty="0">
                <a:latin typeface="Calibri"/>
                <a:cs typeface="Calibri"/>
              </a:rPr>
              <a:t>}//end setUpPayment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4252976" y="3839806"/>
            <a:ext cx="4688840" cy="506095"/>
            <a:chOff x="4252976" y="3839806"/>
            <a:chExt cx="4688840" cy="506095"/>
          </a:xfrm>
        </p:grpSpPr>
        <p:sp>
          <p:nvSpPr>
            <p:cNvPr id="13" name="object 13"/>
            <p:cNvSpPr/>
            <p:nvPr/>
          </p:nvSpPr>
          <p:spPr>
            <a:xfrm>
              <a:off x="4265676" y="3852506"/>
              <a:ext cx="4663440" cy="480695"/>
            </a:xfrm>
            <a:custGeom>
              <a:avLst/>
              <a:gdLst/>
              <a:ahLst/>
              <a:cxnLst/>
              <a:rect l="l" t="t" r="r" b="b"/>
              <a:pathLst>
                <a:path w="4663440" h="480695">
                  <a:moveTo>
                    <a:pt x="0" y="0"/>
                  </a:moveTo>
                  <a:lnTo>
                    <a:pt x="1332484" y="154470"/>
                  </a:lnTo>
                  <a:lnTo>
                    <a:pt x="720725" y="154470"/>
                  </a:lnTo>
                  <a:lnTo>
                    <a:pt x="699566" y="158741"/>
                  </a:lnTo>
                  <a:lnTo>
                    <a:pt x="682288" y="170389"/>
                  </a:lnTo>
                  <a:lnTo>
                    <a:pt x="670640" y="187667"/>
                  </a:lnTo>
                  <a:lnTo>
                    <a:pt x="666369" y="208826"/>
                  </a:lnTo>
                  <a:lnTo>
                    <a:pt x="666369" y="426250"/>
                  </a:lnTo>
                  <a:lnTo>
                    <a:pt x="670640" y="447409"/>
                  </a:lnTo>
                  <a:lnTo>
                    <a:pt x="682288" y="464686"/>
                  </a:lnTo>
                  <a:lnTo>
                    <a:pt x="699566" y="476334"/>
                  </a:lnTo>
                  <a:lnTo>
                    <a:pt x="720725" y="480606"/>
                  </a:lnTo>
                  <a:lnTo>
                    <a:pt x="4608703" y="480606"/>
                  </a:lnTo>
                  <a:lnTo>
                    <a:pt x="4629861" y="476334"/>
                  </a:lnTo>
                  <a:lnTo>
                    <a:pt x="4647139" y="464686"/>
                  </a:lnTo>
                  <a:lnTo>
                    <a:pt x="4658787" y="447409"/>
                  </a:lnTo>
                  <a:lnTo>
                    <a:pt x="4663059" y="426250"/>
                  </a:lnTo>
                  <a:lnTo>
                    <a:pt x="4663059" y="208826"/>
                  </a:lnTo>
                  <a:lnTo>
                    <a:pt x="4658787" y="187667"/>
                  </a:lnTo>
                  <a:lnTo>
                    <a:pt x="4647139" y="170389"/>
                  </a:lnTo>
                  <a:lnTo>
                    <a:pt x="4629861" y="158741"/>
                  </a:lnTo>
                  <a:lnTo>
                    <a:pt x="4608703" y="154470"/>
                  </a:lnTo>
                  <a:lnTo>
                    <a:pt x="2331656" y="1544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265676" y="3852506"/>
              <a:ext cx="4663440" cy="480695"/>
            </a:xfrm>
            <a:custGeom>
              <a:avLst/>
              <a:gdLst/>
              <a:ahLst/>
              <a:cxnLst/>
              <a:rect l="l" t="t" r="r" b="b"/>
              <a:pathLst>
                <a:path w="4663440" h="480695">
                  <a:moveTo>
                    <a:pt x="666369" y="208826"/>
                  </a:moveTo>
                  <a:lnTo>
                    <a:pt x="670640" y="187667"/>
                  </a:lnTo>
                  <a:lnTo>
                    <a:pt x="682288" y="170389"/>
                  </a:lnTo>
                  <a:lnTo>
                    <a:pt x="699566" y="158741"/>
                  </a:lnTo>
                  <a:lnTo>
                    <a:pt x="720725" y="154470"/>
                  </a:lnTo>
                  <a:lnTo>
                    <a:pt x="1332484" y="154470"/>
                  </a:lnTo>
                  <a:lnTo>
                    <a:pt x="0" y="0"/>
                  </a:lnTo>
                  <a:lnTo>
                    <a:pt x="2331656" y="154470"/>
                  </a:lnTo>
                  <a:lnTo>
                    <a:pt x="4608703" y="154470"/>
                  </a:lnTo>
                  <a:lnTo>
                    <a:pt x="4629861" y="158741"/>
                  </a:lnTo>
                  <a:lnTo>
                    <a:pt x="4647139" y="170389"/>
                  </a:lnTo>
                  <a:lnTo>
                    <a:pt x="4658787" y="187667"/>
                  </a:lnTo>
                  <a:lnTo>
                    <a:pt x="4663059" y="208826"/>
                  </a:lnTo>
                  <a:lnTo>
                    <a:pt x="4663059" y="290360"/>
                  </a:lnTo>
                  <a:lnTo>
                    <a:pt x="4663059" y="426250"/>
                  </a:lnTo>
                  <a:lnTo>
                    <a:pt x="4658787" y="447409"/>
                  </a:lnTo>
                  <a:lnTo>
                    <a:pt x="4647139" y="464686"/>
                  </a:lnTo>
                  <a:lnTo>
                    <a:pt x="4629861" y="476334"/>
                  </a:lnTo>
                  <a:lnTo>
                    <a:pt x="4608703" y="480606"/>
                  </a:lnTo>
                  <a:lnTo>
                    <a:pt x="2331656" y="480606"/>
                  </a:lnTo>
                  <a:lnTo>
                    <a:pt x="1332484" y="480606"/>
                  </a:lnTo>
                  <a:lnTo>
                    <a:pt x="720725" y="480606"/>
                  </a:lnTo>
                  <a:lnTo>
                    <a:pt x="699566" y="476334"/>
                  </a:lnTo>
                  <a:lnTo>
                    <a:pt x="682288" y="464686"/>
                  </a:lnTo>
                  <a:lnTo>
                    <a:pt x="670640" y="447409"/>
                  </a:lnTo>
                  <a:lnTo>
                    <a:pt x="666369" y="426250"/>
                  </a:lnTo>
                  <a:lnTo>
                    <a:pt x="666369" y="290360"/>
                  </a:lnTo>
                  <a:lnTo>
                    <a:pt x="666369" y="208826"/>
                  </a:lnTo>
                  <a:close/>
                </a:path>
              </a:pathLst>
            </a:custGeom>
            <a:ln w="25146">
              <a:solidFill>
                <a:srgbClr val="385D8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5252820" y="4005412"/>
            <a:ext cx="33540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Total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up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item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price and</a:t>
            </a:r>
            <a:r>
              <a:rPr sz="1800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quantity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2752801" y="3294760"/>
            <a:ext cx="6404610" cy="351155"/>
            <a:chOff x="2752801" y="3294760"/>
            <a:chExt cx="6404610" cy="351155"/>
          </a:xfrm>
        </p:grpSpPr>
        <p:sp>
          <p:nvSpPr>
            <p:cNvPr id="17" name="object 17"/>
            <p:cNvSpPr/>
            <p:nvPr/>
          </p:nvSpPr>
          <p:spPr>
            <a:xfrm>
              <a:off x="2765501" y="3307460"/>
              <a:ext cx="6379210" cy="325755"/>
            </a:xfrm>
            <a:custGeom>
              <a:avLst/>
              <a:gdLst/>
              <a:ahLst/>
              <a:cxnLst/>
              <a:rect l="l" t="t" r="r" b="b"/>
              <a:pathLst>
                <a:path w="6379209" h="325754">
                  <a:moveTo>
                    <a:pt x="6324650" y="0"/>
                  </a:moveTo>
                  <a:lnTo>
                    <a:pt x="2436418" y="0"/>
                  </a:lnTo>
                  <a:lnTo>
                    <a:pt x="2415311" y="4262"/>
                  </a:lnTo>
                  <a:lnTo>
                    <a:pt x="2398074" y="15884"/>
                  </a:lnTo>
                  <a:lnTo>
                    <a:pt x="2386451" y="33121"/>
                  </a:lnTo>
                  <a:lnTo>
                    <a:pt x="2382189" y="54228"/>
                  </a:lnTo>
                  <a:lnTo>
                    <a:pt x="2382189" y="189801"/>
                  </a:lnTo>
                  <a:lnTo>
                    <a:pt x="0" y="174383"/>
                  </a:lnTo>
                  <a:lnTo>
                    <a:pt x="2382189" y="271144"/>
                  </a:lnTo>
                  <a:lnTo>
                    <a:pt x="2386451" y="292252"/>
                  </a:lnTo>
                  <a:lnTo>
                    <a:pt x="2398074" y="309489"/>
                  </a:lnTo>
                  <a:lnTo>
                    <a:pt x="2415311" y="321111"/>
                  </a:lnTo>
                  <a:lnTo>
                    <a:pt x="2436418" y="325373"/>
                  </a:lnTo>
                  <a:lnTo>
                    <a:pt x="6324650" y="325373"/>
                  </a:lnTo>
                  <a:lnTo>
                    <a:pt x="6345757" y="321111"/>
                  </a:lnTo>
                  <a:lnTo>
                    <a:pt x="6362995" y="309489"/>
                  </a:lnTo>
                  <a:lnTo>
                    <a:pt x="6374617" y="292252"/>
                  </a:lnTo>
                  <a:lnTo>
                    <a:pt x="6378879" y="271144"/>
                  </a:lnTo>
                  <a:lnTo>
                    <a:pt x="6378879" y="54228"/>
                  </a:lnTo>
                  <a:lnTo>
                    <a:pt x="6374617" y="33121"/>
                  </a:lnTo>
                  <a:lnTo>
                    <a:pt x="6362995" y="15884"/>
                  </a:lnTo>
                  <a:lnTo>
                    <a:pt x="6345757" y="4262"/>
                  </a:lnTo>
                  <a:lnTo>
                    <a:pt x="6324650" y="0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765501" y="3307460"/>
              <a:ext cx="6379210" cy="325755"/>
            </a:xfrm>
            <a:custGeom>
              <a:avLst/>
              <a:gdLst/>
              <a:ahLst/>
              <a:cxnLst/>
              <a:rect l="l" t="t" r="r" b="b"/>
              <a:pathLst>
                <a:path w="6379209" h="325754">
                  <a:moveTo>
                    <a:pt x="2382189" y="54228"/>
                  </a:moveTo>
                  <a:lnTo>
                    <a:pt x="2386451" y="33121"/>
                  </a:lnTo>
                  <a:lnTo>
                    <a:pt x="2398074" y="15884"/>
                  </a:lnTo>
                  <a:lnTo>
                    <a:pt x="2415311" y="4262"/>
                  </a:lnTo>
                  <a:lnTo>
                    <a:pt x="2436418" y="0"/>
                  </a:lnTo>
                  <a:lnTo>
                    <a:pt x="3048304" y="0"/>
                  </a:lnTo>
                  <a:lnTo>
                    <a:pt x="4047477" y="0"/>
                  </a:lnTo>
                  <a:lnTo>
                    <a:pt x="6324650" y="0"/>
                  </a:lnTo>
                  <a:lnTo>
                    <a:pt x="6345757" y="4262"/>
                  </a:lnTo>
                  <a:lnTo>
                    <a:pt x="6362995" y="15884"/>
                  </a:lnTo>
                  <a:lnTo>
                    <a:pt x="6374617" y="33121"/>
                  </a:lnTo>
                  <a:lnTo>
                    <a:pt x="6378879" y="54228"/>
                  </a:lnTo>
                  <a:lnTo>
                    <a:pt x="6378879" y="189801"/>
                  </a:lnTo>
                  <a:lnTo>
                    <a:pt x="6378879" y="271144"/>
                  </a:lnTo>
                  <a:lnTo>
                    <a:pt x="6374617" y="292252"/>
                  </a:lnTo>
                  <a:lnTo>
                    <a:pt x="6362995" y="309489"/>
                  </a:lnTo>
                  <a:lnTo>
                    <a:pt x="6345757" y="321111"/>
                  </a:lnTo>
                  <a:lnTo>
                    <a:pt x="6324650" y="325373"/>
                  </a:lnTo>
                  <a:lnTo>
                    <a:pt x="4047477" y="325373"/>
                  </a:lnTo>
                  <a:lnTo>
                    <a:pt x="3048304" y="325373"/>
                  </a:lnTo>
                  <a:lnTo>
                    <a:pt x="2436418" y="325373"/>
                  </a:lnTo>
                  <a:lnTo>
                    <a:pt x="2415311" y="321111"/>
                  </a:lnTo>
                  <a:lnTo>
                    <a:pt x="2398074" y="309489"/>
                  </a:lnTo>
                  <a:lnTo>
                    <a:pt x="2386451" y="292252"/>
                  </a:lnTo>
                  <a:lnTo>
                    <a:pt x="2382189" y="271144"/>
                  </a:lnTo>
                  <a:lnTo>
                    <a:pt x="0" y="174383"/>
                  </a:lnTo>
                  <a:lnTo>
                    <a:pt x="2382189" y="189801"/>
                  </a:lnTo>
                  <a:lnTo>
                    <a:pt x="2382189" y="54228"/>
                  </a:lnTo>
                  <a:close/>
                </a:path>
              </a:pathLst>
            </a:custGeom>
            <a:ln w="25146">
              <a:solidFill>
                <a:srgbClr val="385D8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941016" y="3305202"/>
            <a:ext cx="24104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Add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item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object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into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list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2316264" y="4039514"/>
            <a:ext cx="6840855" cy="843915"/>
            <a:chOff x="2316264" y="4039514"/>
            <a:chExt cx="6840855" cy="843915"/>
          </a:xfrm>
        </p:grpSpPr>
        <p:sp>
          <p:nvSpPr>
            <p:cNvPr id="21" name="object 21"/>
            <p:cNvSpPr/>
            <p:nvPr/>
          </p:nvSpPr>
          <p:spPr>
            <a:xfrm>
              <a:off x="2328837" y="4052087"/>
              <a:ext cx="6815455" cy="818515"/>
            </a:xfrm>
            <a:custGeom>
              <a:avLst/>
              <a:gdLst/>
              <a:ahLst/>
              <a:cxnLst/>
              <a:rect l="l" t="t" r="r" b="b"/>
              <a:pathLst>
                <a:path w="6815455" h="818514">
                  <a:moveTo>
                    <a:pt x="6815163" y="492861"/>
                  </a:moveTo>
                  <a:lnTo>
                    <a:pt x="3330282" y="492861"/>
                  </a:lnTo>
                  <a:lnTo>
                    <a:pt x="3309175" y="497123"/>
                  </a:lnTo>
                  <a:lnTo>
                    <a:pt x="3291938" y="508746"/>
                  </a:lnTo>
                  <a:lnTo>
                    <a:pt x="3280315" y="525983"/>
                  </a:lnTo>
                  <a:lnTo>
                    <a:pt x="3276053" y="547090"/>
                  </a:lnTo>
                  <a:lnTo>
                    <a:pt x="3276053" y="764006"/>
                  </a:lnTo>
                  <a:lnTo>
                    <a:pt x="3280315" y="785113"/>
                  </a:lnTo>
                  <a:lnTo>
                    <a:pt x="3291938" y="802351"/>
                  </a:lnTo>
                  <a:lnTo>
                    <a:pt x="3309175" y="813973"/>
                  </a:lnTo>
                  <a:lnTo>
                    <a:pt x="3330282" y="818235"/>
                  </a:lnTo>
                  <a:lnTo>
                    <a:pt x="6815163" y="818235"/>
                  </a:lnTo>
                  <a:lnTo>
                    <a:pt x="6815163" y="492861"/>
                  </a:lnTo>
                  <a:close/>
                </a:path>
                <a:path w="6815455" h="818514">
                  <a:moveTo>
                    <a:pt x="0" y="0"/>
                  </a:moveTo>
                  <a:lnTo>
                    <a:pt x="3942168" y="492861"/>
                  </a:lnTo>
                  <a:lnTo>
                    <a:pt x="4941341" y="4928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328837" y="4052087"/>
              <a:ext cx="6815455" cy="818515"/>
            </a:xfrm>
            <a:custGeom>
              <a:avLst/>
              <a:gdLst/>
              <a:ahLst/>
              <a:cxnLst/>
              <a:rect l="l" t="t" r="r" b="b"/>
              <a:pathLst>
                <a:path w="6815455" h="818514">
                  <a:moveTo>
                    <a:pt x="3276053" y="547090"/>
                  </a:moveTo>
                  <a:lnTo>
                    <a:pt x="3280315" y="525983"/>
                  </a:lnTo>
                  <a:lnTo>
                    <a:pt x="3291938" y="508746"/>
                  </a:lnTo>
                  <a:lnTo>
                    <a:pt x="3309175" y="497123"/>
                  </a:lnTo>
                  <a:lnTo>
                    <a:pt x="3330282" y="492861"/>
                  </a:lnTo>
                  <a:lnTo>
                    <a:pt x="3942168" y="492861"/>
                  </a:lnTo>
                  <a:lnTo>
                    <a:pt x="0" y="0"/>
                  </a:lnTo>
                  <a:lnTo>
                    <a:pt x="4941341" y="492861"/>
                  </a:lnTo>
                  <a:lnTo>
                    <a:pt x="6815163" y="492861"/>
                  </a:lnTo>
                </a:path>
                <a:path w="6815455" h="818514">
                  <a:moveTo>
                    <a:pt x="6815163" y="818235"/>
                  </a:moveTo>
                  <a:lnTo>
                    <a:pt x="4941341" y="818235"/>
                  </a:lnTo>
                  <a:lnTo>
                    <a:pt x="3942168" y="818235"/>
                  </a:lnTo>
                  <a:lnTo>
                    <a:pt x="3330282" y="818235"/>
                  </a:lnTo>
                  <a:lnTo>
                    <a:pt x="3309175" y="813973"/>
                  </a:lnTo>
                  <a:lnTo>
                    <a:pt x="3291938" y="802351"/>
                  </a:lnTo>
                  <a:lnTo>
                    <a:pt x="3280315" y="785113"/>
                  </a:lnTo>
                  <a:lnTo>
                    <a:pt x="3276053" y="764006"/>
                  </a:lnTo>
                  <a:lnTo>
                    <a:pt x="3276053" y="628434"/>
                  </a:lnTo>
                  <a:lnTo>
                    <a:pt x="3276053" y="547090"/>
                  </a:lnTo>
                </a:path>
              </a:pathLst>
            </a:custGeom>
            <a:ln w="25146">
              <a:solidFill>
                <a:srgbClr val="385D8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6532360" y="4542791"/>
            <a:ext cx="21418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Create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payment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object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5758" y="386266"/>
            <a:ext cx="741299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/>
              <a:t>manageGadgetShop.js –</a:t>
            </a:r>
            <a:r>
              <a:rPr sz="3200" spc="-30" dirty="0"/>
              <a:t> </a:t>
            </a:r>
            <a:r>
              <a:rPr sz="3200" spc="-5" dirty="0"/>
              <a:t>showConfirmation()</a:t>
            </a:r>
            <a:endParaRPr sz="3200"/>
          </a:p>
        </p:txBody>
      </p:sp>
      <p:grpSp>
        <p:nvGrpSpPr>
          <p:cNvPr id="3" name="object 3"/>
          <p:cNvGrpSpPr/>
          <p:nvPr/>
        </p:nvGrpSpPr>
        <p:grpSpPr>
          <a:xfrm>
            <a:off x="663701" y="1578102"/>
            <a:ext cx="6958330" cy="4211955"/>
            <a:chOff x="663701" y="1578102"/>
            <a:chExt cx="6958330" cy="4211955"/>
          </a:xfrm>
        </p:grpSpPr>
        <p:sp>
          <p:nvSpPr>
            <p:cNvPr id="4" name="object 4"/>
            <p:cNvSpPr/>
            <p:nvPr/>
          </p:nvSpPr>
          <p:spPr>
            <a:xfrm>
              <a:off x="663701" y="1578102"/>
              <a:ext cx="6957821" cy="421157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86561" y="1623059"/>
              <a:ext cx="6906767" cy="414985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14755" y="1578102"/>
              <a:ext cx="6855714" cy="410946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84478" y="1647825"/>
              <a:ext cx="6716395" cy="3970020"/>
            </a:xfrm>
            <a:custGeom>
              <a:avLst/>
              <a:gdLst/>
              <a:ahLst/>
              <a:cxnLst/>
              <a:rect l="l" t="t" r="r" b="b"/>
              <a:pathLst>
                <a:path w="6716395" h="3970020">
                  <a:moveTo>
                    <a:pt x="0" y="0"/>
                  </a:moveTo>
                  <a:lnTo>
                    <a:pt x="6716268" y="0"/>
                  </a:lnTo>
                  <a:lnTo>
                    <a:pt x="6716268" y="3970020"/>
                  </a:lnTo>
                  <a:lnTo>
                    <a:pt x="0" y="3970020"/>
                  </a:lnTo>
                  <a:lnTo>
                    <a:pt x="0" y="0"/>
                  </a:lnTo>
                  <a:close/>
                </a:path>
              </a:pathLst>
            </a:custGeom>
            <a:ln w="9906">
              <a:solidFill>
                <a:srgbClr val="385D8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862873" y="1665753"/>
            <a:ext cx="6500495" cy="38658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function showConfirmation(response)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{</a:t>
            </a:r>
            <a:endParaRPr sz="1800">
              <a:latin typeface="Calibri"/>
              <a:cs typeface="Calibri"/>
            </a:endParaRPr>
          </a:p>
          <a:p>
            <a:pPr marL="222250" marR="742950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var </a:t>
            </a:r>
            <a:r>
              <a:rPr sz="1800" spc="-5" dirty="0">
                <a:latin typeface="Calibri"/>
                <a:cs typeface="Calibri"/>
              </a:rPr>
              <a:t>shipping </a:t>
            </a:r>
            <a:r>
              <a:rPr sz="1800" dirty="0">
                <a:latin typeface="Calibri"/>
                <a:cs typeface="Calibri"/>
              </a:rPr>
              <a:t>= </a:t>
            </a:r>
            <a:r>
              <a:rPr sz="1800" spc="-15" dirty="0">
                <a:latin typeface="Calibri"/>
                <a:cs typeface="Calibri"/>
              </a:rPr>
              <a:t>response.payer.payer_info.shipping_address;  </a:t>
            </a:r>
            <a:r>
              <a:rPr sz="1800" spc="-10" dirty="0">
                <a:latin typeface="Calibri"/>
                <a:cs typeface="Calibri"/>
              </a:rPr>
              <a:t>var item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response.transactions[0].item_list.items[0];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50">
              <a:latin typeface="Calibri"/>
              <a:cs typeface="Calibri"/>
            </a:endParaRPr>
          </a:p>
          <a:p>
            <a:pPr marL="12700" marR="5080" indent="209550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var </a:t>
            </a:r>
            <a:r>
              <a:rPr sz="1800" spc="-5" dirty="0">
                <a:latin typeface="Calibri"/>
                <a:cs typeface="Calibri"/>
              </a:rPr>
              <a:t>message </a:t>
            </a:r>
            <a:r>
              <a:rPr sz="1800" dirty="0">
                <a:latin typeface="Calibri"/>
                <a:cs typeface="Calibri"/>
              </a:rPr>
              <a:t>= </a:t>
            </a:r>
            <a:r>
              <a:rPr sz="1800" spc="-30" dirty="0">
                <a:latin typeface="Calibri"/>
                <a:cs typeface="Calibri"/>
              </a:rPr>
              <a:t>"Your </a:t>
            </a:r>
            <a:r>
              <a:rPr sz="1800" spc="-10" dirty="0">
                <a:latin typeface="Calibri"/>
                <a:cs typeface="Calibri"/>
              </a:rPr>
              <a:t>item </a:t>
            </a:r>
            <a:r>
              <a:rPr sz="1800" spc="-5" dirty="0">
                <a:latin typeface="Calibri"/>
                <a:cs typeface="Calibri"/>
              </a:rPr>
              <a:t>&lt;b&gt;" </a:t>
            </a:r>
            <a:r>
              <a:rPr sz="1800" dirty="0">
                <a:latin typeface="Calibri"/>
                <a:cs typeface="Calibri"/>
              </a:rPr>
              <a:t>+ </a:t>
            </a:r>
            <a:r>
              <a:rPr sz="1800" spc="-5" dirty="0">
                <a:latin typeface="Calibri"/>
                <a:cs typeface="Calibri"/>
              </a:rPr>
              <a:t>item.name </a:t>
            </a:r>
            <a:r>
              <a:rPr sz="1800" dirty="0">
                <a:latin typeface="Calibri"/>
                <a:cs typeface="Calibri"/>
              </a:rPr>
              <a:t>+ </a:t>
            </a:r>
            <a:r>
              <a:rPr sz="1800" spc="-5" dirty="0">
                <a:latin typeface="Calibri"/>
                <a:cs typeface="Calibri"/>
              </a:rPr>
              <a:t>"&lt;/b&gt; will </a:t>
            </a:r>
            <a:r>
              <a:rPr sz="1800" dirty="0">
                <a:latin typeface="Calibri"/>
                <a:cs typeface="Calibri"/>
              </a:rPr>
              <a:t>be </a:t>
            </a:r>
            <a:r>
              <a:rPr sz="1800" spc="-5" dirty="0">
                <a:latin typeface="Calibri"/>
                <a:cs typeface="Calibri"/>
              </a:rPr>
              <a:t>shipped  </a:t>
            </a:r>
            <a:r>
              <a:rPr sz="1800" spc="-10" dirty="0">
                <a:latin typeface="Calibri"/>
                <a:cs typeface="Calibri"/>
              </a:rPr>
              <a:t>to:&lt;br/&gt;"</a:t>
            </a:r>
            <a:endParaRPr sz="1800">
              <a:latin typeface="Calibri"/>
              <a:cs typeface="Calibri"/>
            </a:endParaRPr>
          </a:p>
          <a:p>
            <a:pPr marL="64135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+ </a:t>
            </a:r>
            <a:r>
              <a:rPr sz="1800" spc="-5" dirty="0">
                <a:latin typeface="Calibri"/>
                <a:cs typeface="Calibri"/>
              </a:rPr>
              <a:t>shipping.recipient_name </a:t>
            </a:r>
            <a:r>
              <a:rPr sz="1800" dirty="0">
                <a:latin typeface="Calibri"/>
                <a:cs typeface="Calibri"/>
              </a:rPr>
              <a:t>+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"&lt;br/&gt;"</a:t>
            </a:r>
            <a:endParaRPr sz="1800">
              <a:latin typeface="Calibri"/>
              <a:cs typeface="Calibri"/>
            </a:endParaRPr>
          </a:p>
          <a:p>
            <a:pPr marL="64135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+ </a:t>
            </a:r>
            <a:r>
              <a:rPr sz="1800" spc="-5" dirty="0">
                <a:latin typeface="Calibri"/>
                <a:cs typeface="Calibri"/>
              </a:rPr>
              <a:t>shipping.line1 </a:t>
            </a:r>
            <a:r>
              <a:rPr sz="1800" dirty="0">
                <a:latin typeface="Calibri"/>
                <a:cs typeface="Calibri"/>
              </a:rPr>
              <a:t>+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"&lt;br/&gt;"</a:t>
            </a:r>
            <a:endParaRPr sz="1800">
              <a:latin typeface="Calibri"/>
              <a:cs typeface="Calibri"/>
            </a:endParaRPr>
          </a:p>
          <a:p>
            <a:pPr marL="64135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+ </a:t>
            </a:r>
            <a:r>
              <a:rPr sz="1800" spc="-5" dirty="0">
                <a:latin typeface="Calibri"/>
                <a:cs typeface="Calibri"/>
              </a:rPr>
              <a:t>shipping.postal_code </a:t>
            </a:r>
            <a:r>
              <a:rPr sz="1800" dirty="0">
                <a:latin typeface="Calibri"/>
                <a:cs typeface="Calibri"/>
              </a:rPr>
              <a:t>+ "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"</a:t>
            </a:r>
            <a:endParaRPr sz="1800">
              <a:latin typeface="Calibri"/>
              <a:cs typeface="Calibri"/>
            </a:endParaRPr>
          </a:p>
          <a:p>
            <a:pPr marL="64135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+ </a:t>
            </a:r>
            <a:r>
              <a:rPr sz="1800" spc="-5" dirty="0">
                <a:latin typeface="Calibri"/>
                <a:cs typeface="Calibri"/>
              </a:rPr>
              <a:t>shipping.country_code </a:t>
            </a:r>
            <a:r>
              <a:rPr sz="1800" dirty="0">
                <a:latin typeface="Calibri"/>
                <a:cs typeface="Calibri"/>
              </a:rPr>
              <a:t>+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"&lt;br/&gt;&lt;br/&gt;";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700">
              <a:latin typeface="Calibri"/>
              <a:cs typeface="Calibri"/>
            </a:endParaRPr>
          </a:p>
          <a:p>
            <a:pPr marL="22225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$("#msg").html(message);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}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6528054" y="3144011"/>
            <a:ext cx="2071370" cy="3523615"/>
            <a:chOff x="6528054" y="3144011"/>
            <a:chExt cx="2071370" cy="3523615"/>
          </a:xfrm>
        </p:grpSpPr>
        <p:sp>
          <p:nvSpPr>
            <p:cNvPr id="10" name="object 10"/>
            <p:cNvSpPr/>
            <p:nvPr/>
          </p:nvSpPr>
          <p:spPr>
            <a:xfrm>
              <a:off x="6537960" y="3153918"/>
              <a:ext cx="2051302" cy="350367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533007" y="3148964"/>
              <a:ext cx="2061210" cy="3514090"/>
            </a:xfrm>
            <a:custGeom>
              <a:avLst/>
              <a:gdLst/>
              <a:ahLst/>
              <a:cxnLst/>
              <a:rect l="l" t="t" r="r" b="b"/>
              <a:pathLst>
                <a:path w="2061209" h="3514090">
                  <a:moveTo>
                    <a:pt x="0" y="0"/>
                  </a:moveTo>
                  <a:lnTo>
                    <a:pt x="2061210" y="0"/>
                  </a:lnTo>
                  <a:lnTo>
                    <a:pt x="2061210" y="3513582"/>
                  </a:lnTo>
                  <a:lnTo>
                    <a:pt x="0" y="3513582"/>
                  </a:lnTo>
                  <a:lnTo>
                    <a:pt x="0" y="0"/>
                  </a:lnTo>
                  <a:close/>
                </a:path>
              </a:pathLst>
            </a:custGeom>
            <a:ln w="990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6356603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44196">
            <a:solidFill>
              <a:srgbClr val="95B3D7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4500" y="468862"/>
            <a:ext cx="825500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241665" algn="l"/>
              </a:tabLst>
            </a:pPr>
            <a:r>
              <a:rPr sz="4000" u="heavy" spc="-185" dirty="0">
                <a:uFill>
                  <a:solidFill>
                    <a:srgbClr val="95B3D7"/>
                  </a:solidFill>
                </a:uFill>
              </a:rPr>
              <a:t> </a:t>
            </a:r>
            <a:r>
              <a:rPr sz="4000" u="heavy" spc="-10" dirty="0">
                <a:uFill>
                  <a:solidFill>
                    <a:srgbClr val="95B3D7"/>
                  </a:solidFill>
                </a:uFill>
              </a:rPr>
              <a:t>What </a:t>
            </a:r>
            <a:r>
              <a:rPr sz="4000" u="heavy" spc="-20" dirty="0">
                <a:uFill>
                  <a:solidFill>
                    <a:srgbClr val="95B3D7"/>
                  </a:solidFill>
                </a:uFill>
              </a:rPr>
              <a:t>you </a:t>
            </a:r>
            <a:r>
              <a:rPr sz="4000" u="heavy" spc="-10" dirty="0">
                <a:uFill>
                  <a:solidFill>
                    <a:srgbClr val="95B3D7"/>
                  </a:solidFill>
                </a:uFill>
              </a:rPr>
              <a:t>learnt</a:t>
            </a:r>
            <a:r>
              <a:rPr sz="4000" u="heavy" spc="-75" dirty="0">
                <a:uFill>
                  <a:solidFill>
                    <a:srgbClr val="95B3D7"/>
                  </a:solidFill>
                </a:uFill>
              </a:rPr>
              <a:t> </a:t>
            </a:r>
            <a:r>
              <a:rPr sz="4000" u="heavy" spc="-25" dirty="0">
                <a:uFill>
                  <a:solidFill>
                    <a:srgbClr val="95B3D7"/>
                  </a:solidFill>
                </a:uFill>
              </a:rPr>
              <a:t>today	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86996" y="1371649"/>
            <a:ext cx="9057004" cy="2285882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527050" indent="-514350">
              <a:lnSpc>
                <a:spcPct val="100000"/>
              </a:lnSpc>
              <a:spcBef>
                <a:spcPts val="865"/>
              </a:spcBef>
              <a:buClr>
                <a:srgbClr val="4F81BD"/>
              </a:buClr>
              <a:buFont typeface="+mj-lt"/>
              <a:buAutoNum type="arabicPeriod"/>
              <a:tabLst>
                <a:tab pos="355600" algn="l"/>
              </a:tabLst>
            </a:pPr>
            <a:r>
              <a:rPr sz="3200" spc="-10" dirty="0">
                <a:latin typeface="Calibri"/>
                <a:cs typeface="Calibri"/>
              </a:rPr>
              <a:t>Setup </a:t>
            </a:r>
            <a:r>
              <a:rPr sz="3200" spc="-40" dirty="0">
                <a:latin typeface="Calibri"/>
                <a:cs typeface="Calibri"/>
              </a:rPr>
              <a:t>PayPal </a:t>
            </a:r>
            <a:r>
              <a:rPr sz="3200" spc="-15" dirty="0">
                <a:latin typeface="Calibri"/>
                <a:cs typeface="Calibri"/>
              </a:rPr>
              <a:t>Sandbox</a:t>
            </a:r>
            <a:r>
              <a:rPr sz="3200" spc="12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Account</a:t>
            </a:r>
            <a:endParaRPr sz="3200" dirty="0">
              <a:latin typeface="Calibri"/>
              <a:cs typeface="Calibri"/>
            </a:endParaRPr>
          </a:p>
          <a:p>
            <a:pPr marL="527050" marR="149860" indent="-514350">
              <a:lnSpc>
                <a:spcPct val="100000"/>
              </a:lnSpc>
              <a:spcBef>
                <a:spcPts val="770"/>
              </a:spcBef>
              <a:buClr>
                <a:srgbClr val="4F81BD"/>
              </a:buClr>
              <a:buFont typeface="+mj-lt"/>
              <a:buAutoNum type="arabicPeriod"/>
              <a:tabLst>
                <a:tab pos="355600" algn="l"/>
              </a:tabLst>
            </a:pPr>
            <a:r>
              <a:rPr sz="3200" spc="-20" dirty="0">
                <a:latin typeface="Calibri"/>
                <a:cs typeface="Calibri"/>
              </a:rPr>
              <a:t>Demonstrate </a:t>
            </a:r>
            <a:r>
              <a:rPr sz="3200" spc="-15" dirty="0">
                <a:latin typeface="Calibri"/>
                <a:cs typeface="Calibri"/>
              </a:rPr>
              <a:t>understanding </a:t>
            </a:r>
            <a:r>
              <a:rPr sz="3200" spc="-5" dirty="0">
                <a:latin typeface="Calibri"/>
                <a:cs typeface="Calibri"/>
              </a:rPr>
              <a:t>of the </a:t>
            </a:r>
            <a:r>
              <a:rPr sz="3200" spc="-20" dirty="0">
                <a:latin typeface="Calibri"/>
                <a:cs typeface="Calibri"/>
              </a:rPr>
              <a:t>checkout  </a:t>
            </a:r>
            <a:r>
              <a:rPr sz="3200" spc="-15" dirty="0">
                <a:latin typeface="Calibri"/>
                <a:cs typeface="Calibri"/>
              </a:rPr>
              <a:t>process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workflow</a:t>
            </a:r>
            <a:endParaRPr sz="3200" dirty="0">
              <a:latin typeface="Calibri"/>
              <a:cs typeface="Calibri"/>
            </a:endParaRPr>
          </a:p>
          <a:p>
            <a:pPr marL="527050" marR="5080" indent="-514350">
              <a:lnSpc>
                <a:spcPct val="100000"/>
              </a:lnSpc>
              <a:spcBef>
                <a:spcPts val="770"/>
              </a:spcBef>
              <a:buClr>
                <a:srgbClr val="4F81BD"/>
              </a:buClr>
              <a:buFont typeface="+mj-lt"/>
              <a:buAutoNum type="arabicPeriod"/>
              <a:tabLst>
                <a:tab pos="355600" algn="l"/>
              </a:tabLst>
            </a:pPr>
            <a:r>
              <a:rPr sz="3200" spc="-10" dirty="0">
                <a:latin typeface="Calibri"/>
                <a:cs typeface="Calibri"/>
              </a:rPr>
              <a:t>Implement </a:t>
            </a:r>
            <a:r>
              <a:rPr sz="3200" spc="-15" dirty="0">
                <a:latin typeface="Calibri"/>
                <a:cs typeface="Calibri"/>
              </a:rPr>
              <a:t>Express </a:t>
            </a:r>
            <a:r>
              <a:rPr sz="3200" spc="-20" dirty="0">
                <a:latin typeface="Calibri"/>
                <a:cs typeface="Calibri"/>
              </a:rPr>
              <a:t>Checkout </a:t>
            </a:r>
            <a:r>
              <a:rPr sz="3200" spc="-5" dirty="0">
                <a:latin typeface="Calibri"/>
                <a:cs typeface="Calibri"/>
              </a:rPr>
              <a:t>using </a:t>
            </a:r>
            <a:r>
              <a:rPr sz="3200" spc="-25" dirty="0">
                <a:latin typeface="Calibri"/>
                <a:cs typeface="Calibri"/>
              </a:rPr>
              <a:t>Payments  </a:t>
            </a:r>
            <a:r>
              <a:rPr sz="3200" spc="-10" dirty="0">
                <a:latin typeface="Calibri"/>
                <a:cs typeface="Calibri"/>
              </a:rPr>
              <a:t>API</a:t>
            </a:r>
            <a:endParaRPr sz="3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78264" y="238347"/>
            <a:ext cx="373697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75" dirty="0"/>
              <a:t>Today's</a:t>
            </a:r>
            <a:r>
              <a:rPr spc="-10" dirty="0"/>
              <a:t> </a:t>
            </a:r>
            <a:r>
              <a:rPr spc="-20" dirty="0"/>
              <a:t>problem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1181" y="1164308"/>
            <a:ext cx="7546340" cy="1000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65125" marR="5080" indent="-353060">
              <a:lnSpc>
                <a:spcPct val="100000"/>
              </a:lnSpc>
              <a:spcBef>
                <a:spcPts val="95"/>
              </a:spcBef>
              <a:buFont typeface="Wingdings"/>
              <a:buChar char=""/>
              <a:tabLst>
                <a:tab pos="365125" algn="l"/>
                <a:tab pos="365760" algn="l"/>
              </a:tabLst>
            </a:pPr>
            <a:r>
              <a:rPr sz="3200" spc="-10" dirty="0">
                <a:latin typeface="Arial"/>
                <a:cs typeface="Arial"/>
              </a:rPr>
              <a:t>Integrate </a:t>
            </a:r>
            <a:r>
              <a:rPr sz="3200" spc="-5" dirty="0">
                <a:latin typeface="Arial"/>
                <a:cs typeface="Arial"/>
              </a:rPr>
              <a:t>a payment gateway to existing  </a:t>
            </a:r>
            <a:r>
              <a:rPr sz="3200" spc="-10" dirty="0">
                <a:latin typeface="Arial"/>
                <a:cs typeface="Arial"/>
              </a:rPr>
              <a:t>shopping </a:t>
            </a:r>
            <a:r>
              <a:rPr sz="3200" spc="-5" dirty="0">
                <a:latin typeface="Arial"/>
                <a:cs typeface="Arial"/>
              </a:rPr>
              <a:t>cart</a:t>
            </a:r>
            <a:r>
              <a:rPr sz="3200" spc="-10" dirty="0">
                <a:latin typeface="Arial"/>
                <a:cs typeface="Arial"/>
              </a:rPr>
              <a:t> application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35379" y="372892"/>
            <a:ext cx="5871845" cy="52001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u="sng" spc="-15" dirty="0">
                <a:latin typeface="+mn-lt"/>
              </a:rPr>
              <a:t>What </a:t>
            </a:r>
            <a:r>
              <a:rPr u="sng" spc="-5" dirty="0">
                <a:latin typeface="+mn-lt"/>
              </a:rPr>
              <a:t>is </a:t>
            </a:r>
            <a:r>
              <a:rPr lang="en-US" u="sng" spc="-5" dirty="0">
                <a:latin typeface="+mn-lt"/>
              </a:rPr>
              <a:t>the 4 </a:t>
            </a:r>
            <a:r>
              <a:rPr u="sng" spc="-25" dirty="0">
                <a:latin typeface="+mn-lt"/>
              </a:rPr>
              <a:t>payment</a:t>
            </a:r>
            <a:r>
              <a:rPr u="sng" spc="-10" dirty="0">
                <a:latin typeface="+mn-lt"/>
              </a:rPr>
              <a:t> </a:t>
            </a:r>
            <a:r>
              <a:rPr u="sng" spc="-50" dirty="0">
                <a:latin typeface="+mn-lt"/>
              </a:rPr>
              <a:t>gateway</a:t>
            </a:r>
            <a:r>
              <a:rPr lang="en-US" u="sng" spc="-50" dirty="0">
                <a:latin typeface="+mn-lt"/>
              </a:rPr>
              <a:t>s?</a:t>
            </a:r>
            <a:endParaRPr u="sng" spc="-50" dirty="0">
              <a:latin typeface="+mn-l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0" y="1219200"/>
            <a:ext cx="9144000" cy="357213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Clr>
                <a:srgbClr val="4F81BD"/>
              </a:buClr>
              <a:buFont typeface="Wingdings 3"/>
              <a:buChar char=""/>
              <a:tabLst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A </a:t>
            </a:r>
            <a:r>
              <a:rPr sz="3200" spc="-20" dirty="0">
                <a:latin typeface="Calibri"/>
                <a:cs typeface="Calibri"/>
              </a:rPr>
              <a:t>payment </a:t>
            </a:r>
            <a:r>
              <a:rPr sz="3200" spc="-40" dirty="0">
                <a:latin typeface="Calibri"/>
                <a:cs typeface="Calibri"/>
              </a:rPr>
              <a:t>gateway </a:t>
            </a:r>
            <a:r>
              <a:rPr sz="3200" spc="-5" dirty="0">
                <a:latin typeface="Calibri"/>
                <a:cs typeface="Calibri"/>
              </a:rPr>
              <a:t>is a </a:t>
            </a:r>
            <a:r>
              <a:rPr sz="3200" spc="-15" dirty="0">
                <a:latin typeface="Calibri"/>
                <a:cs typeface="Calibri"/>
              </a:rPr>
              <a:t>software </a:t>
            </a:r>
            <a:r>
              <a:rPr sz="3200" spc="-25" dirty="0">
                <a:latin typeface="Calibri"/>
                <a:cs typeface="Calibri"/>
              </a:rPr>
              <a:t>program  integrated </a:t>
            </a:r>
            <a:r>
              <a:rPr sz="3200" spc="-20" dirty="0">
                <a:latin typeface="Calibri"/>
                <a:cs typeface="Calibri"/>
              </a:rPr>
              <a:t>to </a:t>
            </a:r>
            <a:r>
              <a:rPr sz="3200" spc="-5" dirty="0">
                <a:latin typeface="Calibri"/>
                <a:cs typeface="Calibri"/>
              </a:rPr>
              <a:t>a </a:t>
            </a:r>
            <a:r>
              <a:rPr sz="3200" spc="-15" dirty="0">
                <a:latin typeface="Calibri"/>
                <a:cs typeface="Calibri"/>
              </a:rPr>
              <a:t>merchant's </a:t>
            </a:r>
            <a:r>
              <a:rPr sz="3200" spc="-20" dirty="0">
                <a:latin typeface="Calibri"/>
                <a:cs typeface="Calibri"/>
              </a:rPr>
              <a:t>website to </a:t>
            </a:r>
            <a:r>
              <a:rPr sz="3200" spc="-15" dirty="0">
                <a:latin typeface="Calibri"/>
                <a:cs typeface="Calibri"/>
              </a:rPr>
              <a:t>transmit  </a:t>
            </a:r>
            <a:r>
              <a:rPr sz="3200" spc="-10" dirty="0">
                <a:latin typeface="Calibri"/>
                <a:cs typeface="Calibri"/>
              </a:rPr>
              <a:t>transaction </a:t>
            </a:r>
            <a:r>
              <a:rPr sz="3200" spc="-20" dirty="0">
                <a:latin typeface="Calibri"/>
                <a:cs typeface="Calibri"/>
              </a:rPr>
              <a:t>data</a:t>
            </a:r>
            <a:r>
              <a:rPr sz="3200" spc="6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to</a:t>
            </a:r>
            <a:r>
              <a:rPr lang="en-US" sz="3200" spc="-15" dirty="0">
                <a:latin typeface="Calibri"/>
                <a:cs typeface="Calibri"/>
              </a:rPr>
              <a:t> </a:t>
            </a:r>
            <a:r>
              <a:rPr lang="en-GB" sz="3200" spc="-15" dirty="0">
                <a:cs typeface="Calibri"/>
              </a:rPr>
              <a:t>acquirer for authorization and settlement</a:t>
            </a:r>
            <a:r>
              <a:rPr sz="3200" spc="-15" dirty="0">
                <a:latin typeface="Calibri"/>
                <a:cs typeface="Calibri"/>
              </a:rPr>
              <a:t>:</a:t>
            </a:r>
            <a:endParaRPr sz="3200" dirty="0">
              <a:latin typeface="Calibri"/>
              <a:cs typeface="Calibri"/>
            </a:endParaRPr>
          </a:p>
          <a:p>
            <a:pPr marL="984250" lvl="1" indent="-514350">
              <a:lnSpc>
                <a:spcPct val="100000"/>
              </a:lnSpc>
              <a:spcBef>
                <a:spcPts val="700"/>
              </a:spcBef>
              <a:buClr>
                <a:srgbClr val="C0504D"/>
              </a:buClr>
              <a:buFont typeface="+mj-lt"/>
              <a:buAutoNum type="arabicPeriod"/>
              <a:tabLst>
                <a:tab pos="755650" algn="l"/>
              </a:tabLst>
            </a:pPr>
            <a:r>
              <a:rPr sz="2800" spc="-10" dirty="0">
                <a:latin typeface="Calibri"/>
                <a:cs typeface="Calibri"/>
              </a:rPr>
              <a:t>Credit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Card</a:t>
            </a:r>
            <a:endParaRPr sz="2800" dirty="0">
              <a:latin typeface="Calibri"/>
              <a:cs typeface="Calibri"/>
            </a:endParaRPr>
          </a:p>
          <a:p>
            <a:pPr marL="984250" lvl="1" indent="-514350">
              <a:lnSpc>
                <a:spcPct val="100000"/>
              </a:lnSpc>
              <a:spcBef>
                <a:spcPts val="675"/>
              </a:spcBef>
              <a:buClr>
                <a:srgbClr val="C0504D"/>
              </a:buClr>
              <a:buFont typeface="+mj-lt"/>
              <a:buAutoNum type="arabicPeriod"/>
              <a:tabLst>
                <a:tab pos="755650" algn="l"/>
              </a:tabLst>
            </a:pPr>
            <a:r>
              <a:rPr sz="2800" spc="-10" dirty="0">
                <a:latin typeface="Calibri"/>
                <a:cs typeface="Calibri"/>
              </a:rPr>
              <a:t>Net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Banking</a:t>
            </a:r>
            <a:endParaRPr sz="2800" dirty="0">
              <a:latin typeface="Calibri"/>
              <a:cs typeface="Calibri"/>
            </a:endParaRPr>
          </a:p>
          <a:p>
            <a:pPr marL="984250" lvl="1" indent="-514350">
              <a:lnSpc>
                <a:spcPct val="100000"/>
              </a:lnSpc>
              <a:spcBef>
                <a:spcPts val="670"/>
              </a:spcBef>
              <a:buClr>
                <a:srgbClr val="C0504D"/>
              </a:buClr>
              <a:buFont typeface="+mj-lt"/>
              <a:buAutoNum type="arabicPeriod"/>
              <a:tabLst>
                <a:tab pos="755650" algn="l"/>
              </a:tabLst>
            </a:pPr>
            <a:r>
              <a:rPr sz="2800" dirty="0">
                <a:latin typeface="Calibri"/>
                <a:cs typeface="Calibri"/>
              </a:rPr>
              <a:t>Cash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Card</a:t>
            </a:r>
            <a:endParaRPr sz="2800" dirty="0">
              <a:latin typeface="Calibri"/>
              <a:cs typeface="Calibri"/>
            </a:endParaRPr>
          </a:p>
          <a:p>
            <a:pPr marL="984250" lvl="1" indent="-514350">
              <a:lnSpc>
                <a:spcPct val="100000"/>
              </a:lnSpc>
              <a:spcBef>
                <a:spcPts val="670"/>
              </a:spcBef>
              <a:buClr>
                <a:srgbClr val="C0504D"/>
              </a:buClr>
              <a:buFont typeface="+mj-lt"/>
              <a:buAutoNum type="arabicPeriod"/>
              <a:tabLst>
                <a:tab pos="755650" algn="l"/>
              </a:tabLst>
            </a:pPr>
            <a:r>
              <a:rPr sz="2800" spc="-5" dirty="0">
                <a:latin typeface="Calibri"/>
                <a:cs typeface="Calibri"/>
              </a:rPr>
              <a:t>Mobile </a:t>
            </a:r>
            <a:r>
              <a:rPr sz="2800" spc="-25" dirty="0">
                <a:latin typeface="Calibri"/>
                <a:cs typeface="Calibri"/>
              </a:rPr>
              <a:t>Payment</a:t>
            </a:r>
            <a:endParaRPr sz="2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21588" y="284919"/>
            <a:ext cx="150177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0" dirty="0"/>
              <a:t>P</a:t>
            </a:r>
            <a:r>
              <a:rPr spc="-90" dirty="0"/>
              <a:t>a</a:t>
            </a:r>
            <a:r>
              <a:rPr spc="-5" dirty="0"/>
              <a:t>ypal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0" y="1295400"/>
            <a:ext cx="9144000" cy="2686633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527050" marR="5080" indent="-514350">
              <a:lnSpc>
                <a:spcPts val="3190"/>
              </a:lnSpc>
              <a:spcBef>
                <a:spcPts val="350"/>
              </a:spcBef>
              <a:buFont typeface="+mj-lt"/>
              <a:buAutoNum type="arabicPeriod"/>
              <a:tabLst>
                <a:tab pos="320675" algn="l"/>
                <a:tab pos="321310" algn="l"/>
              </a:tabLst>
            </a:pPr>
            <a:r>
              <a:rPr sz="2800" spc="-35" dirty="0">
                <a:latin typeface="Calibri"/>
                <a:cs typeface="Calibri"/>
              </a:rPr>
              <a:t>PayPal </a:t>
            </a:r>
            <a:r>
              <a:rPr sz="2800" spc="-5" dirty="0">
                <a:latin typeface="Calibri"/>
                <a:cs typeface="Calibri"/>
              </a:rPr>
              <a:t>is </a:t>
            </a:r>
            <a:r>
              <a:rPr sz="2800" dirty="0">
                <a:latin typeface="Calibri"/>
                <a:cs typeface="Calibri"/>
              </a:rPr>
              <a:t>an </a:t>
            </a:r>
            <a:r>
              <a:rPr sz="2800" spc="-5" dirty="0">
                <a:latin typeface="Calibri"/>
                <a:cs typeface="Calibri"/>
              </a:rPr>
              <a:t>online </a:t>
            </a:r>
            <a:r>
              <a:rPr sz="2800" spc="-15" dirty="0">
                <a:latin typeface="Calibri"/>
                <a:cs typeface="Calibri"/>
              </a:rPr>
              <a:t>payment </a:t>
            </a:r>
            <a:r>
              <a:rPr sz="2800" dirty="0">
                <a:latin typeface="Calibri"/>
                <a:cs typeface="Calibri"/>
              </a:rPr>
              <a:t>service </a:t>
            </a:r>
            <a:r>
              <a:rPr sz="2800" spc="-15" dirty="0">
                <a:latin typeface="Calibri"/>
                <a:cs typeface="Calibri"/>
              </a:rPr>
              <a:t>founded </a:t>
            </a:r>
            <a:r>
              <a:rPr sz="2800" spc="-5" dirty="0">
                <a:latin typeface="Calibri"/>
                <a:cs typeface="Calibri"/>
              </a:rPr>
              <a:t>in </a:t>
            </a:r>
            <a:r>
              <a:rPr sz="2800" dirty="0">
                <a:latin typeface="Calibri"/>
                <a:cs typeface="Calibri"/>
              </a:rPr>
              <a:t>1998  </a:t>
            </a:r>
            <a:r>
              <a:rPr sz="2800" spc="-5" dirty="0">
                <a:latin typeface="Calibri"/>
                <a:cs typeface="Calibri"/>
              </a:rPr>
              <a:t>and owned </a:t>
            </a:r>
            <a:r>
              <a:rPr sz="2800" spc="-10" dirty="0">
                <a:latin typeface="Calibri"/>
                <a:cs typeface="Calibri"/>
              </a:rPr>
              <a:t>by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5" dirty="0">
                <a:latin typeface="Calibri"/>
                <a:cs typeface="Calibri"/>
              </a:rPr>
              <a:t>eBay.</a:t>
            </a:r>
            <a:endParaRPr sz="2800" dirty="0">
              <a:latin typeface="Calibri"/>
              <a:cs typeface="Calibri"/>
            </a:endParaRPr>
          </a:p>
          <a:p>
            <a:pPr marL="526415" marR="10160" indent="-514350">
              <a:lnSpc>
                <a:spcPts val="3190"/>
              </a:lnSpc>
              <a:spcBef>
                <a:spcPts val="675"/>
              </a:spcBef>
              <a:buFont typeface="+mj-lt"/>
              <a:buAutoNum type="arabicPeriod"/>
              <a:tabLst>
                <a:tab pos="320675" algn="l"/>
                <a:tab pos="321310" algn="l"/>
              </a:tabLst>
            </a:pPr>
            <a:r>
              <a:rPr sz="2800" dirty="0">
                <a:latin typeface="Calibri"/>
                <a:cs typeface="Calibri"/>
              </a:rPr>
              <a:t>It </a:t>
            </a:r>
            <a:r>
              <a:rPr sz="2800" spc="-20" dirty="0">
                <a:latin typeface="Calibri"/>
                <a:cs typeface="Calibri"/>
              </a:rPr>
              <a:t>facilitates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25" dirty="0">
                <a:latin typeface="Calibri"/>
                <a:cs typeface="Calibri"/>
              </a:rPr>
              <a:t>transfer </a:t>
            </a:r>
            <a:r>
              <a:rPr sz="2800" spc="-5" dirty="0">
                <a:latin typeface="Calibri"/>
                <a:cs typeface="Calibri"/>
              </a:rPr>
              <a:t>of </a:t>
            </a:r>
            <a:r>
              <a:rPr sz="2800" spc="-10" dirty="0">
                <a:latin typeface="Calibri"/>
                <a:cs typeface="Calibri"/>
              </a:rPr>
              <a:t>money </a:t>
            </a:r>
            <a:r>
              <a:rPr sz="2800" spc="-15" dirty="0">
                <a:latin typeface="Calibri"/>
                <a:cs typeface="Calibri"/>
              </a:rPr>
              <a:t>from </a:t>
            </a:r>
            <a:r>
              <a:rPr sz="2800" spc="-5" dirty="0">
                <a:latin typeface="Calibri"/>
                <a:cs typeface="Calibri"/>
              </a:rPr>
              <a:t>one party </a:t>
            </a:r>
            <a:r>
              <a:rPr sz="2800" spc="-40" dirty="0">
                <a:latin typeface="Calibri"/>
                <a:cs typeface="Calibri"/>
              </a:rPr>
              <a:t>to </a:t>
            </a:r>
            <a:r>
              <a:rPr sz="2800" spc="55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another </a:t>
            </a:r>
            <a:r>
              <a:rPr sz="2800" spc="-15" dirty="0">
                <a:latin typeface="Calibri"/>
                <a:cs typeface="Calibri"/>
              </a:rPr>
              <a:t>over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internet.</a:t>
            </a:r>
            <a:endParaRPr sz="2800" dirty="0">
              <a:latin typeface="Calibri"/>
              <a:cs typeface="Calibri"/>
            </a:endParaRPr>
          </a:p>
          <a:p>
            <a:pPr marL="526415" marR="5715" indent="-514350">
              <a:lnSpc>
                <a:spcPts val="3190"/>
              </a:lnSpc>
              <a:spcBef>
                <a:spcPts val="675"/>
              </a:spcBef>
              <a:buFont typeface="+mj-lt"/>
              <a:buAutoNum type="arabicPeriod"/>
              <a:tabLst>
                <a:tab pos="320675" algn="l"/>
                <a:tab pos="321310" algn="l"/>
                <a:tab pos="1933575" algn="l"/>
                <a:tab pos="2647315" algn="l"/>
                <a:tab pos="3219450" algn="l"/>
                <a:tab pos="4245610" algn="l"/>
                <a:tab pos="4866005" algn="l"/>
                <a:tab pos="6029960" algn="l"/>
                <a:tab pos="7479030" algn="l"/>
              </a:tabLst>
            </a:pPr>
            <a:r>
              <a:rPr sz="2800" spc="-65" dirty="0">
                <a:latin typeface="Calibri"/>
                <a:cs typeface="Calibri"/>
              </a:rPr>
              <a:t>P</a:t>
            </a:r>
            <a:r>
              <a:rPr sz="2800" spc="-55" dirty="0">
                <a:latin typeface="Calibri"/>
                <a:cs typeface="Calibri"/>
              </a:rPr>
              <a:t>a</a:t>
            </a:r>
            <a:r>
              <a:rPr sz="2800" spc="-10" dirty="0">
                <a:latin typeface="Calibri"/>
                <a:cs typeface="Calibri"/>
              </a:rPr>
              <a:t>y</a:t>
            </a:r>
            <a:r>
              <a:rPr sz="2800" spc="-5" dirty="0">
                <a:latin typeface="Calibri"/>
                <a:cs typeface="Calibri"/>
              </a:rPr>
              <a:t>me</a:t>
            </a:r>
            <a:r>
              <a:rPr sz="2800" spc="-25" dirty="0">
                <a:latin typeface="Calibri"/>
                <a:cs typeface="Calibri"/>
              </a:rPr>
              <a:t>n</a:t>
            </a:r>
            <a:r>
              <a:rPr sz="2800" spc="-5" dirty="0">
                <a:latin typeface="Calibri"/>
                <a:cs typeface="Calibri"/>
              </a:rPr>
              <a:t>t</a:t>
            </a:r>
            <a:r>
              <a:rPr sz="2800" dirty="0">
                <a:latin typeface="Calibri"/>
                <a:cs typeface="Calibri"/>
              </a:rPr>
              <a:t>s	</a:t>
            </a:r>
            <a:r>
              <a:rPr sz="2800" spc="-30" dirty="0">
                <a:latin typeface="Calibri"/>
                <a:cs typeface="Calibri"/>
              </a:rPr>
              <a:t>c</a:t>
            </a:r>
            <a:r>
              <a:rPr sz="2800" dirty="0">
                <a:latin typeface="Calibri"/>
                <a:cs typeface="Calibri"/>
              </a:rPr>
              <a:t>an	</a:t>
            </a:r>
            <a:r>
              <a:rPr sz="2800" spc="-5" dirty="0">
                <a:latin typeface="Calibri"/>
                <a:cs typeface="Calibri"/>
              </a:rPr>
              <a:t>b</a:t>
            </a:r>
            <a:r>
              <a:rPr sz="2800" dirty="0">
                <a:latin typeface="Calibri"/>
                <a:cs typeface="Calibri"/>
              </a:rPr>
              <a:t>e	</a:t>
            </a:r>
            <a:r>
              <a:rPr sz="2800" spc="-5" dirty="0">
                <a:latin typeface="Calibri"/>
                <a:cs typeface="Calibri"/>
              </a:rPr>
              <a:t>mad</a:t>
            </a:r>
            <a:r>
              <a:rPr sz="2800" dirty="0">
                <a:latin typeface="Calibri"/>
                <a:cs typeface="Calibri"/>
              </a:rPr>
              <a:t>e	</a:t>
            </a:r>
            <a:r>
              <a:rPr sz="2800" spc="-65" dirty="0">
                <a:latin typeface="Calibri"/>
                <a:cs typeface="Calibri"/>
              </a:rPr>
              <a:t>f</a:t>
            </a:r>
            <a:r>
              <a:rPr sz="2800" spc="-5" dirty="0">
                <a:latin typeface="Calibri"/>
                <a:cs typeface="Calibri"/>
              </a:rPr>
              <a:t>o</a:t>
            </a:r>
            <a:r>
              <a:rPr sz="2800" dirty="0">
                <a:latin typeface="Calibri"/>
                <a:cs typeface="Calibri"/>
              </a:rPr>
              <a:t>r	</a:t>
            </a:r>
            <a:r>
              <a:rPr sz="2800" spc="-25" dirty="0">
                <a:latin typeface="Calibri"/>
                <a:cs typeface="Calibri"/>
              </a:rPr>
              <a:t>g</a:t>
            </a:r>
            <a:r>
              <a:rPr sz="2800" spc="-5" dirty="0">
                <a:latin typeface="Calibri"/>
                <a:cs typeface="Calibri"/>
              </a:rPr>
              <a:t>ood</a:t>
            </a:r>
            <a:r>
              <a:rPr sz="2800" spc="5" dirty="0">
                <a:latin typeface="Calibri"/>
                <a:cs typeface="Calibri"/>
              </a:rPr>
              <a:t>s</a:t>
            </a:r>
            <a:r>
              <a:rPr sz="2800" dirty="0">
                <a:latin typeface="Calibri"/>
                <a:cs typeface="Calibri"/>
              </a:rPr>
              <a:t>,	s</a:t>
            </a:r>
            <a:r>
              <a:rPr sz="2800" spc="-5" dirty="0">
                <a:latin typeface="Calibri"/>
                <a:cs typeface="Calibri"/>
              </a:rPr>
              <a:t>e</a:t>
            </a:r>
            <a:r>
              <a:rPr sz="2800" spc="15" dirty="0">
                <a:latin typeface="Calibri"/>
                <a:cs typeface="Calibri"/>
              </a:rPr>
              <a:t>r</a:t>
            </a:r>
            <a:r>
              <a:rPr sz="2800" dirty="0">
                <a:latin typeface="Calibri"/>
                <a:cs typeface="Calibri"/>
              </a:rPr>
              <a:t>v</a:t>
            </a:r>
            <a:r>
              <a:rPr sz="2800" spc="-5" dirty="0">
                <a:latin typeface="Calibri"/>
                <a:cs typeface="Calibri"/>
              </a:rPr>
              <a:t>ices</a:t>
            </a:r>
            <a:r>
              <a:rPr sz="2800" dirty="0">
                <a:latin typeface="Calibri"/>
                <a:cs typeface="Calibri"/>
              </a:rPr>
              <a:t>,	a</a:t>
            </a:r>
            <a:r>
              <a:rPr sz="2800" spc="-5" dirty="0">
                <a:latin typeface="Calibri"/>
                <a:cs typeface="Calibri"/>
              </a:rPr>
              <a:t>n</a:t>
            </a:r>
            <a:r>
              <a:rPr sz="2800" dirty="0">
                <a:latin typeface="Calibri"/>
                <a:cs typeface="Calibri"/>
              </a:rPr>
              <a:t>d  </a:t>
            </a:r>
            <a:r>
              <a:rPr sz="2800" spc="-5" dirty="0">
                <a:latin typeface="Calibri"/>
                <a:cs typeface="Calibri"/>
              </a:rPr>
              <a:t>online </a:t>
            </a:r>
            <a:r>
              <a:rPr sz="2800" spc="-10" dirty="0">
                <a:latin typeface="Calibri"/>
                <a:cs typeface="Calibri"/>
              </a:rPr>
              <a:t>donations can </a:t>
            </a:r>
            <a:r>
              <a:rPr sz="2800" spc="-5" dirty="0">
                <a:latin typeface="Calibri"/>
                <a:cs typeface="Calibri"/>
              </a:rPr>
              <a:t>be made </a:t>
            </a:r>
            <a:r>
              <a:rPr sz="2800" dirty="0">
                <a:latin typeface="Calibri"/>
                <a:cs typeface="Calibri"/>
              </a:rPr>
              <a:t>as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well.</a:t>
            </a:r>
            <a:endParaRPr sz="2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1088897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38100">
            <a:solidFill>
              <a:srgbClr val="95B3D7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05614" y="284919"/>
            <a:ext cx="4132579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How </a:t>
            </a:r>
            <a:r>
              <a:rPr spc="-50" dirty="0"/>
              <a:t>PayPal</a:t>
            </a:r>
            <a:r>
              <a:rPr spc="-20" dirty="0"/>
              <a:t> works</a:t>
            </a:r>
          </a:p>
        </p:txBody>
      </p:sp>
      <p:sp>
        <p:nvSpPr>
          <p:cNvPr id="4" name="object 4"/>
          <p:cNvSpPr/>
          <p:nvPr/>
        </p:nvSpPr>
        <p:spPr>
          <a:xfrm>
            <a:off x="659891" y="1304544"/>
            <a:ext cx="7917941" cy="46596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87779" y="284919"/>
            <a:ext cx="556641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0" dirty="0"/>
              <a:t>PayPal </a:t>
            </a:r>
            <a:r>
              <a:rPr spc="-15" dirty="0"/>
              <a:t>Express</a:t>
            </a:r>
            <a:r>
              <a:rPr spc="35" dirty="0"/>
              <a:t> </a:t>
            </a:r>
            <a:r>
              <a:rPr spc="-25" dirty="0"/>
              <a:t>Checkout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0" y="980879"/>
            <a:ext cx="9144000" cy="4412746"/>
          </a:xfrm>
          <a:prstGeom prst="rect">
            <a:avLst/>
          </a:prstGeom>
        </p:spPr>
        <p:txBody>
          <a:bodyPr vert="horz" wrap="square" lIns="0" tIns="77470" rIns="0" bIns="0" rtlCol="0">
            <a:spAutoFit/>
          </a:bodyPr>
          <a:lstStyle/>
          <a:p>
            <a:pPr marL="320675" marR="10160" indent="-308610" algn="just">
              <a:lnSpc>
                <a:spcPts val="2860"/>
              </a:lnSpc>
              <a:spcBef>
                <a:spcPts val="610"/>
              </a:spcBef>
              <a:buChar char="•"/>
              <a:tabLst>
                <a:tab pos="320675" algn="l"/>
                <a:tab pos="321310" algn="l"/>
                <a:tab pos="1614805" algn="l"/>
                <a:tab pos="2863215" algn="l"/>
                <a:tab pos="4369435" algn="l"/>
                <a:tab pos="5043170" algn="l"/>
                <a:tab pos="5857875" algn="l"/>
                <a:tab pos="7512050" algn="l"/>
              </a:tabLst>
            </a:pPr>
            <a:r>
              <a:rPr sz="2800" spc="-65" dirty="0">
                <a:latin typeface="Calibri"/>
                <a:cs typeface="Calibri"/>
              </a:rPr>
              <a:t>P</a:t>
            </a:r>
            <a:r>
              <a:rPr sz="2800" spc="-55" dirty="0">
                <a:latin typeface="Calibri"/>
                <a:cs typeface="Calibri"/>
              </a:rPr>
              <a:t>a</a:t>
            </a:r>
            <a:r>
              <a:rPr sz="2800" spc="-5" dirty="0">
                <a:latin typeface="Calibri"/>
                <a:cs typeface="Calibri"/>
              </a:rPr>
              <a:t>y</a:t>
            </a:r>
            <a:r>
              <a:rPr sz="2800" spc="-65" dirty="0">
                <a:latin typeface="Calibri"/>
                <a:cs typeface="Calibri"/>
              </a:rPr>
              <a:t>P</a:t>
            </a:r>
            <a:r>
              <a:rPr sz="2800" spc="-5" dirty="0">
                <a:latin typeface="Calibri"/>
                <a:cs typeface="Calibri"/>
              </a:rPr>
              <a:t>al</a:t>
            </a:r>
            <a:r>
              <a:rPr sz="2800" spc="-175" dirty="0">
                <a:latin typeface="Calibri"/>
                <a:cs typeface="Calibri"/>
              </a:rPr>
              <a:t>’</a:t>
            </a:r>
            <a:r>
              <a:rPr sz="2800" dirty="0">
                <a:latin typeface="Calibri"/>
                <a:cs typeface="Calibri"/>
              </a:rPr>
              <a:t>s	</a:t>
            </a:r>
            <a:r>
              <a:rPr sz="2800" spc="-5" dirty="0">
                <a:latin typeface="Calibri"/>
                <a:cs typeface="Calibri"/>
              </a:rPr>
              <a:t>Exp</a:t>
            </a:r>
            <a:r>
              <a:rPr sz="2800" spc="-45" dirty="0">
                <a:latin typeface="Calibri"/>
                <a:cs typeface="Calibri"/>
              </a:rPr>
              <a:t>r</a:t>
            </a:r>
            <a:r>
              <a:rPr sz="2800" spc="-5" dirty="0">
                <a:latin typeface="Calibri"/>
                <a:cs typeface="Calibri"/>
              </a:rPr>
              <a:t>e</a:t>
            </a:r>
            <a:r>
              <a:rPr sz="2800" dirty="0">
                <a:latin typeface="Calibri"/>
                <a:cs typeface="Calibri"/>
              </a:rPr>
              <a:t>ss	C</a:t>
            </a:r>
            <a:r>
              <a:rPr sz="2800" spc="-5" dirty="0">
                <a:latin typeface="Calibri"/>
                <a:cs typeface="Calibri"/>
              </a:rPr>
              <a:t>hec</a:t>
            </a:r>
            <a:r>
              <a:rPr sz="2800" spc="-100" dirty="0">
                <a:latin typeface="Calibri"/>
                <a:cs typeface="Calibri"/>
              </a:rPr>
              <a:t>k</a:t>
            </a:r>
            <a:r>
              <a:rPr sz="2800" spc="-5" dirty="0">
                <a:latin typeface="Calibri"/>
                <a:cs typeface="Calibri"/>
              </a:rPr>
              <a:t>o</a:t>
            </a:r>
            <a:r>
              <a:rPr sz="2800" dirty="0">
                <a:latin typeface="Calibri"/>
                <a:cs typeface="Calibri"/>
              </a:rPr>
              <a:t>ut	</a:t>
            </a:r>
            <a:r>
              <a:rPr sz="2800" spc="-5" dirty="0">
                <a:latin typeface="Calibri"/>
                <a:cs typeface="Calibri"/>
              </a:rPr>
              <a:t>l</a:t>
            </a:r>
            <a:r>
              <a:rPr sz="2800" spc="-25" dirty="0">
                <a:latin typeface="Calibri"/>
                <a:cs typeface="Calibri"/>
              </a:rPr>
              <a:t>e</a:t>
            </a:r>
            <a:r>
              <a:rPr sz="2800" spc="-5" dirty="0">
                <a:latin typeface="Calibri"/>
                <a:cs typeface="Calibri"/>
              </a:rPr>
              <a:t>t</a:t>
            </a:r>
            <a:r>
              <a:rPr sz="2800" dirty="0">
                <a:latin typeface="Calibri"/>
                <a:cs typeface="Calibri"/>
              </a:rPr>
              <a:t>s	</a:t>
            </a:r>
            <a:r>
              <a:rPr sz="2800" spc="-40" dirty="0">
                <a:latin typeface="Calibri"/>
                <a:cs typeface="Calibri"/>
              </a:rPr>
              <a:t>y</a:t>
            </a:r>
            <a:r>
              <a:rPr sz="2800" dirty="0">
                <a:latin typeface="Calibri"/>
                <a:cs typeface="Calibri"/>
              </a:rPr>
              <a:t>our	c</a:t>
            </a:r>
            <a:r>
              <a:rPr sz="2800" spc="-5" dirty="0">
                <a:latin typeface="Calibri"/>
                <a:cs typeface="Calibri"/>
              </a:rPr>
              <a:t>u</a:t>
            </a:r>
            <a:r>
              <a:rPr sz="2800" spc="-25" dirty="0">
                <a:latin typeface="Calibri"/>
                <a:cs typeface="Calibri"/>
              </a:rPr>
              <a:t>s</a:t>
            </a:r>
            <a:r>
              <a:rPr sz="2800" spc="-35" dirty="0">
                <a:latin typeface="Calibri"/>
                <a:cs typeface="Calibri"/>
              </a:rPr>
              <a:t>t</a:t>
            </a:r>
            <a:r>
              <a:rPr sz="2800" spc="-5" dirty="0">
                <a:latin typeface="Calibri"/>
                <a:cs typeface="Calibri"/>
              </a:rPr>
              <a:t>ome</a:t>
            </a:r>
            <a:r>
              <a:rPr sz="2800" spc="-50" dirty="0">
                <a:latin typeface="Calibri"/>
                <a:cs typeface="Calibri"/>
              </a:rPr>
              <a:t>r</a:t>
            </a:r>
            <a:r>
              <a:rPr sz="2800" dirty="0">
                <a:latin typeface="Calibri"/>
                <a:cs typeface="Calibri"/>
              </a:rPr>
              <a:t>s	</a:t>
            </a:r>
            <a:r>
              <a:rPr sz="2800" spc="-5" dirty="0">
                <a:latin typeface="Calibri"/>
                <a:cs typeface="Calibri"/>
              </a:rPr>
              <a:t>p</a:t>
            </a:r>
            <a:r>
              <a:rPr sz="2800" spc="-45" dirty="0">
                <a:latin typeface="Calibri"/>
                <a:cs typeface="Calibri"/>
              </a:rPr>
              <a:t>ay  </a:t>
            </a:r>
            <a:r>
              <a:rPr sz="2800" spc="-5" dirty="0">
                <a:latin typeface="Calibri"/>
                <a:cs typeface="Calibri"/>
              </a:rPr>
              <a:t>quickly and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conveniently.</a:t>
            </a:r>
            <a:endParaRPr lang="en-US" sz="2800" spc="-30" dirty="0">
              <a:latin typeface="Calibri"/>
              <a:cs typeface="Calibri"/>
            </a:endParaRPr>
          </a:p>
          <a:p>
            <a:pPr marL="12065" marR="10160" algn="just">
              <a:lnSpc>
                <a:spcPts val="2860"/>
              </a:lnSpc>
              <a:spcBef>
                <a:spcPts val="610"/>
              </a:spcBef>
              <a:tabLst>
                <a:tab pos="320675" algn="l"/>
                <a:tab pos="321310" algn="l"/>
                <a:tab pos="1614805" algn="l"/>
                <a:tab pos="2863215" algn="l"/>
                <a:tab pos="4369435" algn="l"/>
                <a:tab pos="5043170" algn="l"/>
                <a:tab pos="5857875" algn="l"/>
                <a:tab pos="7512050" algn="l"/>
              </a:tabLst>
            </a:pPr>
            <a:endParaRPr sz="2800" dirty="0">
              <a:latin typeface="Calibri"/>
              <a:cs typeface="Calibri"/>
            </a:endParaRPr>
          </a:p>
          <a:p>
            <a:pPr marL="749935" lvl="1" indent="-257810" algn="just">
              <a:lnSpc>
                <a:spcPts val="2590"/>
              </a:lnSpc>
              <a:buSzPct val="78571"/>
              <a:buFont typeface="Courier New"/>
              <a:buChar char="o"/>
              <a:tabLst>
                <a:tab pos="750570" algn="l"/>
              </a:tabLst>
            </a:pPr>
            <a:r>
              <a:rPr sz="2800" spc="-5" dirty="0">
                <a:latin typeface="Calibri"/>
                <a:cs typeface="Calibri"/>
              </a:rPr>
              <a:t>With </a:t>
            </a:r>
            <a:r>
              <a:rPr sz="2800" spc="-35" dirty="0">
                <a:latin typeface="Calibri"/>
                <a:cs typeface="Calibri"/>
              </a:rPr>
              <a:t>PayPal </a:t>
            </a:r>
            <a:r>
              <a:rPr sz="2800" spc="-10" dirty="0">
                <a:latin typeface="Calibri"/>
                <a:cs typeface="Calibri"/>
              </a:rPr>
              <a:t>Express </a:t>
            </a:r>
            <a:r>
              <a:rPr sz="2800" spc="-15" dirty="0">
                <a:latin typeface="Calibri"/>
                <a:cs typeface="Calibri"/>
              </a:rPr>
              <a:t>Checkout, your customers</a:t>
            </a:r>
            <a:r>
              <a:rPr sz="2800" spc="28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get</a:t>
            </a:r>
            <a:r>
              <a:rPr lang="en-US" sz="2800" spc="-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</a:t>
            </a:r>
            <a:r>
              <a:rPr sz="2800" dirty="0">
                <a:latin typeface="Calibri"/>
                <a:cs typeface="Calibri"/>
              </a:rPr>
              <a:t>e	</a:t>
            </a:r>
            <a:r>
              <a:rPr sz="2800" spc="-60" dirty="0">
                <a:latin typeface="Calibri"/>
                <a:cs typeface="Calibri"/>
              </a:rPr>
              <a:t>f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30" dirty="0">
                <a:latin typeface="Calibri"/>
                <a:cs typeface="Calibri"/>
              </a:rPr>
              <a:t>s</a:t>
            </a:r>
            <a:r>
              <a:rPr sz="2800" spc="-40" dirty="0">
                <a:latin typeface="Calibri"/>
                <a:cs typeface="Calibri"/>
              </a:rPr>
              <a:t>t</a:t>
            </a:r>
            <a:r>
              <a:rPr sz="2800" spc="-10" dirty="0">
                <a:latin typeface="Calibri"/>
                <a:cs typeface="Calibri"/>
              </a:rPr>
              <a:t>e</a:t>
            </a:r>
            <a:r>
              <a:rPr sz="2800" spc="-30" dirty="0">
                <a:latin typeface="Calibri"/>
                <a:cs typeface="Calibri"/>
              </a:rPr>
              <a:t>s</a:t>
            </a:r>
            <a:r>
              <a:rPr sz="2800" spc="-5" dirty="0">
                <a:latin typeface="Calibri"/>
                <a:cs typeface="Calibri"/>
              </a:rPr>
              <a:t>t</a:t>
            </a:r>
            <a:r>
              <a:rPr sz="2800" dirty="0">
                <a:latin typeface="Calibri"/>
                <a:cs typeface="Calibri"/>
              </a:rPr>
              <a:t>,	</a:t>
            </a:r>
            <a:r>
              <a:rPr sz="2800" spc="-5" dirty="0">
                <a:latin typeface="Calibri"/>
                <a:cs typeface="Calibri"/>
              </a:rPr>
              <a:t>mo</a:t>
            </a:r>
            <a:r>
              <a:rPr sz="2800" spc="-30" dirty="0">
                <a:latin typeface="Calibri"/>
                <a:cs typeface="Calibri"/>
              </a:rPr>
              <a:t>s</a:t>
            </a:r>
            <a:r>
              <a:rPr sz="2800" dirty="0">
                <a:latin typeface="Calibri"/>
                <a:cs typeface="Calibri"/>
              </a:rPr>
              <a:t>t	</a:t>
            </a:r>
            <a:r>
              <a:rPr sz="2800" spc="-30" dirty="0">
                <a:latin typeface="Calibri"/>
                <a:cs typeface="Calibri"/>
              </a:rPr>
              <a:t>s</a:t>
            </a:r>
            <a:r>
              <a:rPr sz="2800" spc="-5" dirty="0">
                <a:latin typeface="Calibri"/>
                <a:cs typeface="Calibri"/>
              </a:rPr>
              <a:t>t</a:t>
            </a:r>
            <a:r>
              <a:rPr sz="2800" spc="-35" dirty="0">
                <a:latin typeface="Calibri"/>
                <a:cs typeface="Calibri"/>
              </a:rPr>
              <a:t>r</a:t>
            </a:r>
            <a:r>
              <a:rPr sz="2800" spc="-10" dirty="0">
                <a:latin typeface="Calibri"/>
                <a:cs typeface="Calibri"/>
              </a:rPr>
              <a:t>e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10" dirty="0">
                <a:latin typeface="Calibri"/>
                <a:cs typeface="Calibri"/>
              </a:rPr>
              <a:t>mli</a:t>
            </a:r>
            <a:r>
              <a:rPr sz="2800" spc="-5" dirty="0">
                <a:latin typeface="Calibri"/>
                <a:cs typeface="Calibri"/>
              </a:rPr>
              <a:t>ne</a:t>
            </a:r>
            <a:r>
              <a:rPr sz="2800" dirty="0">
                <a:latin typeface="Calibri"/>
                <a:cs typeface="Calibri"/>
              </a:rPr>
              <a:t>d	</a:t>
            </a:r>
            <a:r>
              <a:rPr sz="2800" spc="-65" dirty="0">
                <a:latin typeface="Calibri"/>
                <a:cs typeface="Calibri"/>
              </a:rPr>
              <a:t>P</a:t>
            </a:r>
            <a:r>
              <a:rPr sz="2800" spc="-55" dirty="0">
                <a:latin typeface="Calibri"/>
                <a:cs typeface="Calibri"/>
              </a:rPr>
              <a:t>a</a:t>
            </a:r>
            <a:r>
              <a:rPr sz="2800" spc="-5" dirty="0">
                <a:latin typeface="Calibri"/>
                <a:cs typeface="Calibri"/>
              </a:rPr>
              <a:t>y</a:t>
            </a:r>
            <a:r>
              <a:rPr sz="2800" spc="-65" dirty="0">
                <a:latin typeface="Calibri"/>
                <a:cs typeface="Calibri"/>
              </a:rPr>
              <a:t>P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dirty="0">
                <a:latin typeface="Calibri"/>
                <a:cs typeface="Calibri"/>
              </a:rPr>
              <a:t>l	</a:t>
            </a:r>
            <a:r>
              <a:rPr sz="2800" spc="-5" dirty="0">
                <a:latin typeface="Calibri"/>
                <a:cs typeface="Calibri"/>
              </a:rPr>
              <a:t>che</a:t>
            </a:r>
            <a:r>
              <a:rPr sz="2800" dirty="0">
                <a:latin typeface="Calibri"/>
                <a:cs typeface="Calibri"/>
              </a:rPr>
              <a:t>c</a:t>
            </a:r>
            <a:r>
              <a:rPr sz="2800" spc="-95" dirty="0">
                <a:latin typeface="Calibri"/>
                <a:cs typeface="Calibri"/>
              </a:rPr>
              <a:t>k</a:t>
            </a:r>
            <a:r>
              <a:rPr sz="2800" spc="-5" dirty="0">
                <a:latin typeface="Calibri"/>
                <a:cs typeface="Calibri"/>
              </a:rPr>
              <a:t>ou</a:t>
            </a:r>
            <a:r>
              <a:rPr sz="2800" dirty="0">
                <a:latin typeface="Calibri"/>
                <a:cs typeface="Calibri"/>
              </a:rPr>
              <a:t>t  </a:t>
            </a:r>
            <a:r>
              <a:rPr sz="2800" spc="-10" dirty="0">
                <a:latin typeface="Calibri"/>
                <a:cs typeface="Calibri"/>
              </a:rPr>
              <a:t>experience.</a:t>
            </a:r>
            <a:endParaRPr lang="en-US" sz="2800" spc="-10" dirty="0">
              <a:latin typeface="Calibri"/>
              <a:cs typeface="Calibri"/>
            </a:endParaRPr>
          </a:p>
          <a:p>
            <a:pPr marL="749935" lvl="1" indent="-257810" algn="just">
              <a:lnSpc>
                <a:spcPts val="2590"/>
              </a:lnSpc>
              <a:buSzPct val="78571"/>
              <a:buFont typeface="Courier New"/>
              <a:buChar char="o"/>
              <a:tabLst>
                <a:tab pos="750570" algn="l"/>
              </a:tabLst>
            </a:pPr>
            <a:endParaRPr sz="2800" dirty="0">
              <a:latin typeface="Calibri"/>
              <a:cs typeface="Calibri"/>
            </a:endParaRPr>
          </a:p>
          <a:p>
            <a:pPr marL="749935" lvl="1" indent="-257810" algn="just">
              <a:lnSpc>
                <a:spcPts val="2590"/>
              </a:lnSpc>
              <a:buSzPct val="78571"/>
              <a:buFont typeface="Courier New"/>
              <a:buChar char="o"/>
              <a:tabLst>
                <a:tab pos="750570" algn="l"/>
                <a:tab pos="1616710" algn="l"/>
                <a:tab pos="3333115" algn="l"/>
                <a:tab pos="4397375" algn="l"/>
                <a:tab pos="5415280" algn="l"/>
                <a:tab pos="5940425" algn="l"/>
                <a:tab pos="7479665" algn="l"/>
              </a:tabLst>
            </a:pPr>
            <a:r>
              <a:rPr sz="2800" spc="-210" dirty="0">
                <a:latin typeface="Calibri"/>
                <a:cs typeface="Calibri"/>
              </a:rPr>
              <a:t>Y</a:t>
            </a:r>
            <a:r>
              <a:rPr sz="2800" spc="-5" dirty="0">
                <a:latin typeface="Calibri"/>
                <a:cs typeface="Calibri"/>
              </a:rPr>
              <a:t>ou</a:t>
            </a:r>
            <a:r>
              <a:rPr sz="2800" dirty="0">
                <a:latin typeface="Calibri"/>
                <a:cs typeface="Calibri"/>
              </a:rPr>
              <a:t>r	c</a:t>
            </a:r>
            <a:r>
              <a:rPr sz="2800" spc="-5" dirty="0">
                <a:latin typeface="Calibri"/>
                <a:cs typeface="Calibri"/>
              </a:rPr>
              <a:t>u</a:t>
            </a:r>
            <a:r>
              <a:rPr sz="2800" spc="-25" dirty="0">
                <a:latin typeface="Calibri"/>
                <a:cs typeface="Calibri"/>
              </a:rPr>
              <a:t>s</a:t>
            </a:r>
            <a:r>
              <a:rPr sz="2800" spc="-35" dirty="0">
                <a:latin typeface="Calibri"/>
                <a:cs typeface="Calibri"/>
              </a:rPr>
              <a:t>t</a:t>
            </a:r>
            <a:r>
              <a:rPr sz="2800" spc="-5" dirty="0">
                <a:latin typeface="Calibri"/>
                <a:cs typeface="Calibri"/>
              </a:rPr>
              <a:t>ome</a:t>
            </a:r>
            <a:r>
              <a:rPr sz="2800" spc="-50" dirty="0">
                <a:latin typeface="Calibri"/>
                <a:cs typeface="Calibri"/>
              </a:rPr>
              <a:t>r</a:t>
            </a:r>
            <a:r>
              <a:rPr sz="2800" dirty="0">
                <a:latin typeface="Calibri"/>
                <a:cs typeface="Calibri"/>
              </a:rPr>
              <a:t>s	s</a:t>
            </a:r>
            <a:r>
              <a:rPr sz="2800" spc="-5" dirty="0">
                <a:latin typeface="Calibri"/>
                <a:cs typeface="Calibri"/>
              </a:rPr>
              <a:t>elec</a:t>
            </a:r>
            <a:r>
              <a:rPr sz="2800" dirty="0">
                <a:latin typeface="Calibri"/>
                <a:cs typeface="Calibri"/>
              </a:rPr>
              <a:t>t	</a:t>
            </a:r>
            <a:r>
              <a:rPr sz="2800" spc="-5" dirty="0">
                <a:latin typeface="Calibri"/>
                <a:cs typeface="Calibri"/>
              </a:rPr>
              <a:t>i</a:t>
            </a:r>
            <a:r>
              <a:rPr sz="2800" spc="-35" dirty="0">
                <a:latin typeface="Calibri"/>
                <a:cs typeface="Calibri"/>
              </a:rPr>
              <a:t>t</a:t>
            </a:r>
            <a:r>
              <a:rPr sz="2800" spc="-10" dirty="0">
                <a:latin typeface="Calibri"/>
                <a:cs typeface="Calibri"/>
              </a:rPr>
              <a:t>e</a:t>
            </a:r>
            <a:r>
              <a:rPr sz="2800" dirty="0">
                <a:latin typeface="Calibri"/>
                <a:cs typeface="Calibri"/>
              </a:rPr>
              <a:t>ms	</a:t>
            </a:r>
            <a:r>
              <a:rPr sz="2800" spc="-30" dirty="0">
                <a:latin typeface="Calibri"/>
                <a:cs typeface="Calibri"/>
              </a:rPr>
              <a:t>t</a:t>
            </a:r>
            <a:r>
              <a:rPr sz="2800" dirty="0">
                <a:latin typeface="Calibri"/>
                <a:cs typeface="Calibri"/>
              </a:rPr>
              <a:t>o	p</a:t>
            </a:r>
            <a:r>
              <a:rPr sz="2800" spc="-5" dirty="0">
                <a:latin typeface="Calibri"/>
                <a:cs typeface="Calibri"/>
              </a:rPr>
              <a:t>u</a:t>
            </a:r>
            <a:r>
              <a:rPr sz="2800" spc="-45" dirty="0">
                <a:latin typeface="Calibri"/>
                <a:cs typeface="Calibri"/>
              </a:rPr>
              <a:t>r</a:t>
            </a:r>
            <a:r>
              <a:rPr sz="2800" dirty="0">
                <a:latin typeface="Calibri"/>
                <a:cs typeface="Calibri"/>
              </a:rPr>
              <a:t>c</a:t>
            </a:r>
            <a:r>
              <a:rPr sz="2800" spc="5" dirty="0">
                <a:latin typeface="Calibri"/>
                <a:cs typeface="Calibri"/>
              </a:rPr>
              <a:t>h</a:t>
            </a:r>
            <a:r>
              <a:rPr sz="2800" dirty="0">
                <a:latin typeface="Calibri"/>
                <a:cs typeface="Calibri"/>
              </a:rPr>
              <a:t>ase</a:t>
            </a:r>
            <a:r>
              <a:rPr lang="en-US" sz="280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5" dirty="0">
                <a:latin typeface="Calibri"/>
                <a:cs typeface="Calibri"/>
              </a:rPr>
              <a:t>n</a:t>
            </a:r>
            <a:r>
              <a:rPr sz="2800" dirty="0">
                <a:latin typeface="Calibri"/>
                <a:cs typeface="Calibri"/>
              </a:rPr>
              <a:t>d</a:t>
            </a:r>
            <a:r>
              <a:rPr lang="en-US"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proceed </a:t>
            </a:r>
            <a:r>
              <a:rPr sz="2800" spc="-20" dirty="0">
                <a:latin typeface="Calibri"/>
                <a:cs typeface="Calibri"/>
              </a:rPr>
              <a:t>to </a:t>
            </a:r>
            <a:r>
              <a:rPr sz="2800" spc="-5" dirty="0">
                <a:latin typeface="Calibri"/>
                <a:cs typeface="Calibri"/>
              </a:rPr>
              <a:t>check out. When </a:t>
            </a:r>
            <a:r>
              <a:rPr sz="2800" spc="-15" dirty="0">
                <a:latin typeface="Calibri"/>
                <a:cs typeface="Calibri"/>
              </a:rPr>
              <a:t>your  customers  </a:t>
            </a:r>
            <a:r>
              <a:rPr sz="2800" spc="-5" dirty="0">
                <a:latin typeface="Calibri"/>
                <a:cs typeface="Calibri"/>
              </a:rPr>
              <a:t>choose</a:t>
            </a:r>
            <a:r>
              <a:rPr lang="en-US" sz="2800" spc="-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to pay </a:t>
            </a:r>
            <a:r>
              <a:rPr sz="2800" spc="-10" dirty="0">
                <a:latin typeface="Calibri"/>
                <a:cs typeface="Calibri"/>
              </a:rPr>
              <a:t>with </a:t>
            </a:r>
            <a:r>
              <a:rPr sz="2800" spc="-30" dirty="0">
                <a:latin typeface="Calibri"/>
                <a:cs typeface="Calibri"/>
              </a:rPr>
              <a:t>PayPal, </a:t>
            </a:r>
            <a:r>
              <a:rPr sz="2800" spc="-10" dirty="0">
                <a:latin typeface="Calibri"/>
                <a:cs typeface="Calibri"/>
              </a:rPr>
              <a:t>they </a:t>
            </a:r>
            <a:r>
              <a:rPr sz="2800" spc="-15" dirty="0">
                <a:latin typeface="Calibri"/>
                <a:cs typeface="Calibri"/>
              </a:rPr>
              <a:t>are </a:t>
            </a:r>
            <a:r>
              <a:rPr sz="2800" spc="-10" dirty="0">
                <a:latin typeface="Calibri"/>
                <a:cs typeface="Calibri"/>
              </a:rPr>
              <a:t>securely  </a:t>
            </a:r>
            <a:r>
              <a:rPr sz="2800" spc="-20" dirty="0">
                <a:latin typeface="Calibri"/>
                <a:cs typeface="Calibri"/>
              </a:rPr>
              <a:t>transferred to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PayPal.</a:t>
            </a:r>
            <a:endParaRPr lang="en-US" sz="2800" spc="-30" dirty="0">
              <a:latin typeface="Calibri"/>
              <a:cs typeface="Calibri"/>
            </a:endParaRPr>
          </a:p>
          <a:p>
            <a:pPr marL="749935" marR="5080" algn="just">
              <a:lnSpc>
                <a:spcPts val="2860"/>
              </a:lnSpc>
              <a:spcBef>
                <a:spcPts val="260"/>
              </a:spcBef>
            </a:pPr>
            <a:endParaRPr sz="2800" dirty="0">
              <a:latin typeface="Calibri"/>
              <a:cs typeface="Calibri"/>
            </a:endParaRPr>
          </a:p>
          <a:p>
            <a:pPr marL="749935" lvl="1" indent="-257810" algn="just">
              <a:lnSpc>
                <a:spcPts val="2585"/>
              </a:lnSpc>
              <a:buSzPct val="78571"/>
              <a:buFont typeface="Courier New"/>
              <a:buChar char="o"/>
              <a:tabLst>
                <a:tab pos="750570" algn="l"/>
              </a:tabLst>
            </a:pPr>
            <a:r>
              <a:rPr sz="2800" spc="-55" dirty="0">
                <a:latin typeface="Calibri"/>
                <a:cs typeface="Calibri"/>
              </a:rPr>
              <a:t>Your </a:t>
            </a:r>
            <a:r>
              <a:rPr sz="2800" spc="-15" dirty="0">
                <a:latin typeface="Calibri"/>
                <a:cs typeface="Calibri"/>
              </a:rPr>
              <a:t>customers </a:t>
            </a:r>
            <a:r>
              <a:rPr sz="2800" spc="-5" dirty="0">
                <a:latin typeface="Calibri"/>
                <a:cs typeface="Calibri"/>
              </a:rPr>
              <a:t>also </a:t>
            </a:r>
            <a:r>
              <a:rPr sz="2800" spc="-25" dirty="0">
                <a:latin typeface="Calibri"/>
                <a:cs typeface="Calibri"/>
              </a:rPr>
              <a:t>have </a:t>
            </a:r>
            <a:r>
              <a:rPr sz="2800" spc="-5" dirty="0">
                <a:latin typeface="Calibri"/>
                <a:cs typeface="Calibri"/>
              </a:rPr>
              <a:t>the option of using</a:t>
            </a:r>
            <a:r>
              <a:rPr sz="2800" spc="12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your</a:t>
            </a:r>
            <a:endParaRPr sz="2800" dirty="0">
              <a:latin typeface="Calibri"/>
              <a:cs typeface="Calibri"/>
            </a:endParaRPr>
          </a:p>
          <a:p>
            <a:pPr marL="749935" algn="just">
              <a:lnSpc>
                <a:spcPts val="3110"/>
              </a:lnSpc>
            </a:pPr>
            <a:r>
              <a:rPr sz="2800" spc="-15" dirty="0">
                <a:latin typeface="Calibri"/>
                <a:cs typeface="Calibri"/>
              </a:rPr>
              <a:t>existing </a:t>
            </a:r>
            <a:r>
              <a:rPr sz="2800" spc="-20" dirty="0">
                <a:latin typeface="Calibri"/>
                <a:cs typeface="Calibri"/>
              </a:rPr>
              <a:t>checkout </a:t>
            </a:r>
            <a:r>
              <a:rPr sz="2800" spc="-25" dirty="0">
                <a:latin typeface="Calibri"/>
                <a:cs typeface="Calibri"/>
              </a:rPr>
              <a:t>for </a:t>
            </a:r>
            <a:r>
              <a:rPr sz="2800" spc="-10" dirty="0">
                <a:latin typeface="Calibri"/>
                <a:cs typeface="Calibri"/>
              </a:rPr>
              <a:t>credit </a:t>
            </a:r>
            <a:r>
              <a:rPr sz="2800" spc="-20" dirty="0">
                <a:latin typeface="Calibri"/>
                <a:cs typeface="Calibri"/>
              </a:rPr>
              <a:t>card</a:t>
            </a:r>
            <a:r>
              <a:rPr sz="2800" spc="7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payments.</a:t>
            </a:r>
            <a:endParaRPr sz="2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1406" y="318447"/>
            <a:ext cx="746061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10" dirty="0"/>
              <a:t>How </a:t>
            </a:r>
            <a:r>
              <a:rPr sz="4000" spc="-45" dirty="0"/>
              <a:t>PayPal </a:t>
            </a:r>
            <a:r>
              <a:rPr sz="4000" spc="-10" dirty="0"/>
              <a:t>Express </a:t>
            </a:r>
            <a:r>
              <a:rPr sz="4000" spc="-20" dirty="0"/>
              <a:t>Checkout</a:t>
            </a:r>
            <a:r>
              <a:rPr sz="4000" spc="-60" dirty="0"/>
              <a:t> </a:t>
            </a:r>
            <a:r>
              <a:rPr sz="4000" spc="-15" dirty="0"/>
              <a:t>works</a:t>
            </a:r>
            <a:endParaRPr sz="4000"/>
          </a:p>
        </p:txBody>
      </p:sp>
      <p:sp>
        <p:nvSpPr>
          <p:cNvPr id="3" name="object 3"/>
          <p:cNvSpPr/>
          <p:nvPr/>
        </p:nvSpPr>
        <p:spPr>
          <a:xfrm>
            <a:off x="504140" y="2343911"/>
            <a:ext cx="8261598" cy="17250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26198" y="1934073"/>
            <a:ext cx="12471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40" dirty="0">
                <a:latin typeface="Calibri"/>
                <a:cs typeface="Calibri"/>
              </a:rPr>
              <a:t>Your</a:t>
            </a:r>
            <a:r>
              <a:rPr sz="1800" b="1" spc="-7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website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9842" y="1787311"/>
            <a:ext cx="14414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0" dirty="0">
                <a:latin typeface="Calibri"/>
                <a:cs typeface="Calibri"/>
              </a:rPr>
              <a:t>PayPal</a:t>
            </a:r>
            <a:r>
              <a:rPr sz="1800" b="1" spc="-7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website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90613" y="4234017"/>
            <a:ext cx="17494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Calibri"/>
                <a:cs typeface="Calibri"/>
              </a:rPr>
              <a:t>Customer</a:t>
            </a:r>
            <a:r>
              <a:rPr sz="1800" b="1" spc="-6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chooses  to checkout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819862" y="1922414"/>
            <a:ext cx="12471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40" dirty="0">
                <a:latin typeface="Calibri"/>
                <a:cs typeface="Calibri"/>
              </a:rPr>
              <a:t>Your</a:t>
            </a:r>
            <a:r>
              <a:rPr sz="1800" b="1" spc="-7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website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488141" y="4231502"/>
            <a:ext cx="188912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Calibri"/>
                <a:cs typeface="Calibri"/>
              </a:rPr>
              <a:t>Customer confirms  </a:t>
            </a:r>
            <a:r>
              <a:rPr sz="1800" b="1" spc="-15" dirty="0">
                <a:latin typeface="Calibri"/>
                <a:cs typeface="Calibri"/>
              </a:rPr>
              <a:t>stored </a:t>
            </a:r>
            <a:r>
              <a:rPr sz="1800" b="1" spc="-5" dirty="0">
                <a:latin typeface="Calibri"/>
                <a:cs typeface="Calibri"/>
              </a:rPr>
              <a:t>shipping</a:t>
            </a:r>
            <a:r>
              <a:rPr sz="1800" b="1" spc="-8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and  billing</a:t>
            </a:r>
            <a:r>
              <a:rPr sz="1800" b="1" spc="-15" dirty="0">
                <a:latin typeface="Calibri"/>
                <a:cs typeface="Calibri"/>
              </a:rPr>
              <a:t> info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808889" y="4179153"/>
            <a:ext cx="182181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Calibri"/>
                <a:cs typeface="Calibri"/>
              </a:rPr>
              <a:t>Customer views  order</a:t>
            </a:r>
            <a:r>
              <a:rPr sz="1800" b="1" spc="-4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confirmation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607312"/>
            <a:ext cx="7350759" cy="28536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Clr>
                <a:srgbClr val="4F81BD"/>
              </a:buClr>
              <a:buFont typeface="Wingdings 3"/>
              <a:buChar char=""/>
              <a:tabLst>
                <a:tab pos="355600" algn="l"/>
              </a:tabLst>
            </a:pPr>
            <a:r>
              <a:rPr sz="3200" spc="-15" dirty="0">
                <a:latin typeface="Calibri"/>
                <a:cs typeface="Calibri"/>
              </a:rPr>
              <a:t>Step </a:t>
            </a:r>
            <a:r>
              <a:rPr sz="3200" spc="-5" dirty="0">
                <a:latin typeface="Calibri"/>
                <a:cs typeface="Calibri"/>
              </a:rPr>
              <a:t>1: add the </a:t>
            </a:r>
            <a:r>
              <a:rPr sz="3200" spc="-15" dirty="0">
                <a:latin typeface="Calibri"/>
                <a:cs typeface="Calibri"/>
              </a:rPr>
              <a:t>checkout.js</a:t>
            </a:r>
            <a:r>
              <a:rPr sz="3200" spc="9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script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4F81BD"/>
              </a:buClr>
              <a:buFont typeface="Wingdings 3"/>
              <a:buChar char=""/>
            </a:pPr>
            <a:endParaRPr sz="4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Clr>
                <a:srgbClr val="4F81BD"/>
              </a:buClr>
              <a:buFont typeface="Wingdings 3"/>
              <a:buChar char=""/>
              <a:tabLst>
                <a:tab pos="355600" algn="l"/>
              </a:tabLst>
            </a:pPr>
            <a:r>
              <a:rPr sz="3200" spc="-15" dirty="0">
                <a:latin typeface="Calibri"/>
                <a:cs typeface="Calibri"/>
              </a:rPr>
              <a:t>Step </a:t>
            </a:r>
            <a:r>
              <a:rPr sz="3200" spc="-20" dirty="0">
                <a:latin typeface="Calibri"/>
                <a:cs typeface="Calibri"/>
              </a:rPr>
              <a:t>2:Create </a:t>
            </a:r>
            <a:r>
              <a:rPr sz="3200" spc="-5" dirty="0">
                <a:latin typeface="Calibri"/>
                <a:cs typeface="Calibri"/>
              </a:rPr>
              <a:t>a </a:t>
            </a:r>
            <a:r>
              <a:rPr sz="3200" spc="-20" dirty="0">
                <a:latin typeface="Calibri"/>
                <a:cs typeface="Calibri"/>
              </a:rPr>
              <a:t>container </a:t>
            </a:r>
            <a:r>
              <a:rPr sz="3200" spc="-25" dirty="0">
                <a:latin typeface="Calibri"/>
                <a:cs typeface="Calibri"/>
              </a:rPr>
              <a:t>for </a:t>
            </a:r>
            <a:r>
              <a:rPr sz="3200" spc="-5" dirty="0">
                <a:latin typeface="Calibri"/>
                <a:cs typeface="Calibri"/>
              </a:rPr>
              <a:t>the</a:t>
            </a:r>
            <a:r>
              <a:rPr sz="3200" spc="16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button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4F81BD"/>
              </a:buClr>
              <a:buFont typeface="Wingdings 3"/>
              <a:buChar char=""/>
            </a:pPr>
            <a:endParaRPr sz="4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Clr>
                <a:srgbClr val="4F81BD"/>
              </a:buClr>
              <a:buFont typeface="Wingdings 3"/>
              <a:buChar char=""/>
              <a:tabLst>
                <a:tab pos="355600" algn="l"/>
              </a:tabLst>
            </a:pPr>
            <a:r>
              <a:rPr sz="3200" spc="-15" dirty="0">
                <a:latin typeface="Calibri"/>
                <a:cs typeface="Calibri"/>
              </a:rPr>
              <a:t>Step </a:t>
            </a:r>
            <a:r>
              <a:rPr sz="3200" spc="-25" dirty="0">
                <a:latin typeface="Calibri"/>
                <a:cs typeface="Calibri"/>
              </a:rPr>
              <a:t>3:Write </a:t>
            </a:r>
            <a:r>
              <a:rPr sz="3200" spc="-15" dirty="0">
                <a:latin typeface="Calibri"/>
                <a:cs typeface="Calibri"/>
              </a:rPr>
              <a:t>code </a:t>
            </a:r>
            <a:r>
              <a:rPr sz="3200" spc="-20" dirty="0">
                <a:latin typeface="Calibri"/>
                <a:cs typeface="Calibri"/>
              </a:rPr>
              <a:t>to </a:t>
            </a:r>
            <a:r>
              <a:rPr sz="3200" spc="-15" dirty="0">
                <a:latin typeface="Calibri"/>
                <a:cs typeface="Calibri"/>
              </a:rPr>
              <a:t>render paypal</a:t>
            </a:r>
            <a:r>
              <a:rPr sz="3200" spc="17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button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10888" y="352738"/>
            <a:ext cx="45586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0" dirty="0"/>
              <a:t>PayPal </a:t>
            </a:r>
            <a:r>
              <a:rPr sz="3600" spc="-10" dirty="0"/>
              <a:t>Express</a:t>
            </a:r>
            <a:r>
              <a:rPr sz="3600" spc="-20" dirty="0"/>
              <a:t> Checkout</a:t>
            </a:r>
            <a:endParaRPr sz="3600"/>
          </a:p>
        </p:txBody>
      </p:sp>
      <p:sp>
        <p:nvSpPr>
          <p:cNvPr id="4" name="object 4"/>
          <p:cNvSpPr/>
          <p:nvPr/>
        </p:nvSpPr>
        <p:spPr>
          <a:xfrm>
            <a:off x="6364223" y="534162"/>
            <a:ext cx="1953767" cy="4076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10411" y="3450335"/>
            <a:ext cx="3716273" cy="3985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57833" y="2218182"/>
            <a:ext cx="7857743" cy="34747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7200" y="1069847"/>
            <a:ext cx="8229600" cy="5600065"/>
            <a:chOff x="457200" y="1069847"/>
            <a:chExt cx="8229600" cy="5600065"/>
          </a:xfrm>
        </p:grpSpPr>
        <p:sp>
          <p:nvSpPr>
            <p:cNvPr id="3" name="object 3"/>
            <p:cNvSpPr/>
            <p:nvPr/>
          </p:nvSpPr>
          <p:spPr>
            <a:xfrm>
              <a:off x="1421130" y="1116329"/>
              <a:ext cx="4943093" cy="555345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605085" y="3057524"/>
              <a:ext cx="0" cy="1092200"/>
            </a:xfrm>
            <a:custGeom>
              <a:avLst/>
              <a:gdLst/>
              <a:ahLst/>
              <a:cxnLst/>
              <a:rect l="l" t="t" r="r" b="b"/>
              <a:pathLst>
                <a:path h="1092200">
                  <a:moveTo>
                    <a:pt x="0" y="0"/>
                  </a:moveTo>
                  <a:lnTo>
                    <a:pt x="0" y="1091946"/>
                  </a:lnTo>
                  <a:lnTo>
                    <a:pt x="0" y="0"/>
                  </a:lnTo>
                  <a:close/>
                </a:path>
              </a:pathLst>
            </a:custGeom>
            <a:ln w="25146">
              <a:solidFill>
                <a:srgbClr val="385D8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346390" y="3262264"/>
              <a:ext cx="2258695" cy="464184"/>
            </a:xfrm>
            <a:custGeom>
              <a:avLst/>
              <a:gdLst/>
              <a:ahLst/>
              <a:cxnLst/>
              <a:rect l="l" t="t" r="r" b="b"/>
              <a:pathLst>
                <a:path w="2258695" h="464185">
                  <a:moveTo>
                    <a:pt x="2258695" y="0"/>
                  </a:moveTo>
                  <a:lnTo>
                    <a:pt x="0" y="464083"/>
                  </a:lnTo>
                </a:path>
              </a:pathLst>
            </a:custGeom>
            <a:ln w="25146">
              <a:solidFill>
                <a:srgbClr val="385D8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890074" y="5052440"/>
              <a:ext cx="0" cy="1092200"/>
            </a:xfrm>
            <a:custGeom>
              <a:avLst/>
              <a:gdLst/>
              <a:ahLst/>
              <a:cxnLst/>
              <a:rect l="l" t="t" r="r" b="b"/>
              <a:pathLst>
                <a:path h="1092200">
                  <a:moveTo>
                    <a:pt x="0" y="0"/>
                  </a:moveTo>
                  <a:lnTo>
                    <a:pt x="0" y="1091945"/>
                  </a:lnTo>
                  <a:lnTo>
                    <a:pt x="0" y="0"/>
                  </a:lnTo>
                  <a:close/>
                </a:path>
              </a:pathLst>
            </a:custGeom>
            <a:ln w="25146">
              <a:solidFill>
                <a:srgbClr val="385D8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631378" y="5257180"/>
              <a:ext cx="2258695" cy="464184"/>
            </a:xfrm>
            <a:custGeom>
              <a:avLst/>
              <a:gdLst/>
              <a:ahLst/>
              <a:cxnLst/>
              <a:rect l="l" t="t" r="r" b="b"/>
              <a:pathLst>
                <a:path w="2258695" h="464185">
                  <a:moveTo>
                    <a:pt x="2258695" y="0"/>
                  </a:moveTo>
                  <a:lnTo>
                    <a:pt x="0" y="464083"/>
                  </a:lnTo>
                </a:path>
              </a:pathLst>
            </a:custGeom>
            <a:ln w="25146">
              <a:solidFill>
                <a:srgbClr val="385D8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510888" y="352738"/>
            <a:ext cx="45586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0" dirty="0"/>
              <a:t>PayPal </a:t>
            </a:r>
            <a:r>
              <a:rPr sz="3600" spc="-10" dirty="0"/>
              <a:t>Express</a:t>
            </a:r>
            <a:r>
              <a:rPr sz="3600" spc="-20" dirty="0"/>
              <a:t> Checkout</a:t>
            </a:r>
            <a:endParaRPr sz="3600"/>
          </a:p>
        </p:txBody>
      </p:sp>
      <p:sp>
        <p:nvSpPr>
          <p:cNvPr id="9" name="object 9"/>
          <p:cNvSpPr/>
          <p:nvPr/>
        </p:nvSpPr>
        <p:spPr>
          <a:xfrm>
            <a:off x="6364223" y="534162"/>
            <a:ext cx="1953767" cy="40766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769989" y="3057525"/>
            <a:ext cx="1979295" cy="1092200"/>
          </a:xfrm>
          <a:prstGeom prst="rect">
            <a:avLst/>
          </a:prstGeom>
          <a:solidFill>
            <a:srgbClr val="4F81BD"/>
          </a:solidFill>
          <a:ln w="25146">
            <a:solidFill>
              <a:srgbClr val="385D8A"/>
            </a:solidFill>
          </a:ln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1750">
              <a:latin typeface="Times New Roman"/>
              <a:cs typeface="Times New Roman"/>
            </a:endParaRPr>
          </a:p>
          <a:p>
            <a:pPr marL="201295" marR="195580" indent="46355">
              <a:lnSpc>
                <a:spcPct val="100000"/>
              </a:lnSpc>
            </a:pP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Create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payment  information</a:t>
            </a:r>
            <a:r>
              <a:rPr sz="18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here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054977" y="5052440"/>
            <a:ext cx="1979295" cy="1092200"/>
          </a:xfrm>
          <a:prstGeom prst="rect">
            <a:avLst/>
          </a:prstGeom>
          <a:solidFill>
            <a:srgbClr val="4F81BD"/>
          </a:solidFill>
          <a:ln w="25146">
            <a:solidFill>
              <a:srgbClr val="385D8A"/>
            </a:solidFill>
          </a:ln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1750">
              <a:latin typeface="Times New Roman"/>
              <a:cs typeface="Times New Roman"/>
            </a:endParaRPr>
          </a:p>
          <a:p>
            <a:pPr marL="347980" marR="104139" indent="-238125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Show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confirmation 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message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here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Words>935</Words>
  <Application>Microsoft Office PowerPoint</Application>
  <PresentationFormat>On-screen Show (4:3)</PresentationFormat>
  <Paragraphs>127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Calibri</vt:lpstr>
      <vt:lpstr>Calibri Light</vt:lpstr>
      <vt:lpstr>Courier New</vt:lpstr>
      <vt:lpstr>Times New Roman</vt:lpstr>
      <vt:lpstr>Wingdings</vt:lpstr>
      <vt:lpstr>Wingdings 3</vt:lpstr>
      <vt:lpstr>Office Theme</vt:lpstr>
      <vt:lpstr>  L12 – Gadget Shop</vt:lpstr>
      <vt:lpstr>Today's problem</vt:lpstr>
      <vt:lpstr>What is the 4 payment gateways?</vt:lpstr>
      <vt:lpstr>Paypal</vt:lpstr>
      <vt:lpstr>How PayPal works</vt:lpstr>
      <vt:lpstr>PayPal Express Checkout</vt:lpstr>
      <vt:lpstr>How PayPal Express Checkout works</vt:lpstr>
      <vt:lpstr>PayPal Express Checkout</vt:lpstr>
      <vt:lpstr>PayPal Express Checkout</vt:lpstr>
      <vt:lpstr>Displaying confirmation message</vt:lpstr>
      <vt:lpstr>manageGadgetShop.js</vt:lpstr>
      <vt:lpstr>manageGadgetShop.js</vt:lpstr>
      <vt:lpstr>manageGadgetShop.js – setupPayment()</vt:lpstr>
      <vt:lpstr>manageGadgetShop.js – showConfirmation()</vt:lpstr>
      <vt:lpstr> What you learnt today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C203 Web application Development</dc:title>
  <dc:creator>charissa_chua@rp.edu.sg</dc:creator>
  <cp:lastModifiedBy>LI SHUFANG</cp:lastModifiedBy>
  <cp:revision>2</cp:revision>
  <dcterms:created xsi:type="dcterms:W3CDTF">2020-10-18T08:11:58Z</dcterms:created>
  <dcterms:modified xsi:type="dcterms:W3CDTF">2020-12-12T08:44:57Z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2020-02-07T00:00:00Z</vt:filetime>
  </property>
  <property fmtid="{D5CDD505-2E9C-101B-9397-08002B2CF9AE}" pid="3" name="Creator">
    <vt:lpwstr>Acrobat PDFMaker 18 for PowerPoint</vt:lpwstr>
  </property>
  <property fmtid="{D5CDD505-2E9C-101B-9397-08002B2CF9AE}" pid="4" name="LastSaved">
    <vt:filetime>2020-10-18T00:00:00Z</vt:filetime>
  </property>
</Properties>
</file>