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1C53-73EE-47A0-877A-7A2A5946F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AB431-F949-40C4-B555-A3CE78584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C058-76DF-491B-BF9C-7D2E347E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57A8-3149-4F81-BFBF-C1CA83CB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B937-D1EB-43A1-AF71-9D015FC7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683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ED1F-DBBF-4F02-8A6F-67DF8FD5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DCD27-DEB7-45E1-8CA7-A59362731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2577-0A7E-46F0-AA85-CBE69E8E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1D6E-5B0E-4E1C-A7CF-59C630FB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8C60-30B4-4FC5-AE39-F9BC0CD8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036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33371-16AE-4070-8936-CFEE70486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99438-10FD-4A9A-B037-4CA10A48C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5263-767C-42A5-BB93-359843DF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38233-756E-41B4-ACD2-F03AA9E4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7C27-85F4-46CC-ACD2-107737EE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195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8288-C99B-4B9D-BD51-9A01784A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39E1-9240-4D5B-B9CC-C60B7E97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E762-C1E1-49EE-B938-BBAFCAE6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ACCD-FF9F-45FA-BA41-34B07B72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DD34-AC27-4ACA-8FBC-C0C4F2E5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21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D03E-7ED3-423E-9583-7F44F922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DE901-8865-4840-990C-BF78539B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4D7B3-C1B5-47D6-9A9D-8200AA02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661D-954F-4B58-971E-38200D9D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34643-E964-4096-8683-64FFCBAE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45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B335-3C9E-4FF8-B40A-57BDDFDA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0BD7-7A64-4DD9-9FDB-A737DCDDE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703C5-84AC-4A79-B403-3F3CEBDDB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2880F-56A6-423F-ACEC-8C2B5E68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F7FBC-A508-4340-B653-D605A3C6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5F076-7F72-4DD4-8BCC-47625BBA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4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DCDA-8CF7-46F6-BD32-39CAD981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12CC-AA4A-45E3-84D0-FA9499CC3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FD6AA-4D95-44EA-8F6A-51EC0A2A4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8704F-5B4F-461D-B943-C72744A08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2AA6A-FC1B-4648-8608-099785CA8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668F7-BA53-46CA-9B67-2D3B329E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52214-49EA-481A-AE63-35945D2F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EDBEC-6365-4BDD-B83E-E9356DBD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13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E2A6-74AE-460A-A61E-30F46BB1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895AB-E218-4407-A716-D2C44DC3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8C897-9351-4AA2-AB54-07A3F436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BB0C9-6472-436A-91A6-3AF019BF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118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89D50-140F-4EEF-87BB-728174F3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E2B99-428B-4E6C-98B6-C57C04C6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28D3A-42BA-4D40-8B24-27495795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473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3130-E7E2-4088-B959-61058447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1D28-3BF0-41FB-B982-F1B4A237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E136E-748A-4B5C-B333-EE9BFA1E5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0C4D0-F539-4224-86BE-FCE83843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CA3DB-F863-466F-8481-7C2A2F76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10882-1187-4635-AEB4-793C3F39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56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4E0E-E82F-4368-A78C-6D7A2F24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25060-5F8C-47C0-9969-B1875154B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E0A-A392-42AE-96A9-5A0C4F867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44DDF-4BE2-48CB-AE2F-043478C9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4289B-4CBE-4399-8CFE-8C123522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8E3F6-8DAA-411D-B866-CEA9A68C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9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C7DE3-8663-4071-AF16-CBDBB1CC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2DB5-1D5F-491D-B40E-7B77C8876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5867-CCC6-4E58-883D-FF7CDD927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C1753-3459-4F7A-8965-A42CE36B7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1991-B85F-43A7-A67F-132F7A53D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89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string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date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omesite/hello.j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361" y="263093"/>
            <a:ext cx="4114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What </a:t>
            </a:r>
            <a:r>
              <a:rPr spc="-10" dirty="0"/>
              <a:t>is</a:t>
            </a:r>
            <a:r>
              <a:rPr spc="-75" dirty="0"/>
              <a:t> </a:t>
            </a:r>
            <a:r>
              <a:rPr spc="-15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318005"/>
            <a:ext cx="7301230" cy="4081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600" spc="-5" dirty="0">
                <a:latin typeface="Calibri"/>
                <a:cs typeface="Calibri"/>
              </a:rPr>
              <a:t>Designed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dirty="0">
                <a:latin typeface="Calibri"/>
                <a:cs typeface="Calibri"/>
              </a:rPr>
              <a:t>add </a:t>
            </a:r>
            <a:r>
              <a:rPr sz="3600" spc="-15" dirty="0">
                <a:latin typeface="Calibri"/>
                <a:cs typeface="Calibri"/>
              </a:rPr>
              <a:t>interactivity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5" dirty="0">
                <a:latin typeface="Calibri"/>
                <a:cs typeface="Calibri"/>
              </a:rPr>
              <a:t>HTML  </a:t>
            </a:r>
            <a:r>
              <a:rPr sz="3600" spc="-10" dirty="0">
                <a:latin typeface="Calibri"/>
                <a:cs typeface="Calibri"/>
              </a:rPr>
              <a:t>pages</a:t>
            </a:r>
            <a:endParaRPr sz="36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600" dirty="0">
                <a:latin typeface="Calibri"/>
                <a:cs typeface="Calibri"/>
              </a:rPr>
              <a:t>Is a </a:t>
            </a:r>
            <a:r>
              <a:rPr sz="3600" spc="-5" dirty="0">
                <a:latin typeface="Calibri"/>
                <a:cs typeface="Calibri"/>
              </a:rPr>
              <a:t>scripting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language</a:t>
            </a:r>
            <a:endParaRPr sz="3600">
              <a:latin typeface="Calibri"/>
              <a:cs typeface="Calibri"/>
            </a:endParaRPr>
          </a:p>
          <a:p>
            <a:pPr marL="561340" marR="10160" lvl="1" indent="-274320">
              <a:lnSpc>
                <a:spcPct val="100000"/>
              </a:lnSpc>
              <a:spcBef>
                <a:spcPts val="495"/>
              </a:spcBef>
              <a:buClr>
                <a:srgbClr val="C0504D"/>
              </a:buClr>
              <a:buSzPct val="75000"/>
              <a:buFont typeface="Wingdings 3"/>
              <a:buChar char=""/>
              <a:tabLst>
                <a:tab pos="561340" algn="l"/>
              </a:tabLst>
            </a:pPr>
            <a:r>
              <a:rPr sz="3600" spc="-5" dirty="0">
                <a:solidFill>
                  <a:srgbClr val="1F487C"/>
                </a:solidFill>
                <a:latin typeface="Calibri"/>
                <a:cs typeface="Calibri"/>
              </a:rPr>
              <a:t>Scripts </a:t>
            </a:r>
            <a:r>
              <a:rPr sz="3600" spc="-30" dirty="0">
                <a:solidFill>
                  <a:srgbClr val="1F487C"/>
                </a:solidFill>
                <a:latin typeface="Calibri"/>
                <a:cs typeface="Calibri"/>
              </a:rPr>
              <a:t>execute </a:t>
            </a:r>
            <a:r>
              <a:rPr sz="3600" spc="-5" dirty="0">
                <a:solidFill>
                  <a:srgbClr val="1F487C"/>
                </a:solidFill>
                <a:latin typeface="Calibri"/>
                <a:cs typeface="Calibri"/>
              </a:rPr>
              <a:t>without </a:t>
            </a:r>
            <a:r>
              <a:rPr sz="3600" spc="-10" dirty="0">
                <a:solidFill>
                  <a:srgbClr val="1F487C"/>
                </a:solidFill>
                <a:latin typeface="Calibri"/>
                <a:cs typeface="Calibri"/>
              </a:rPr>
              <a:t>having </a:t>
            </a:r>
            <a:r>
              <a:rPr sz="3600" spc="-2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600" spc="-1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1F487C"/>
                </a:solidFill>
                <a:latin typeface="Calibri"/>
                <a:cs typeface="Calibri"/>
              </a:rPr>
              <a:t>be  </a:t>
            </a:r>
            <a:r>
              <a:rPr sz="3600" spc="-10" dirty="0">
                <a:solidFill>
                  <a:srgbClr val="1F487C"/>
                </a:solidFill>
                <a:latin typeface="Calibri"/>
                <a:cs typeface="Calibri"/>
              </a:rPr>
              <a:t>compiled</a:t>
            </a:r>
            <a:r>
              <a:rPr sz="3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1F487C"/>
                </a:solidFill>
                <a:latin typeface="Calibri"/>
                <a:cs typeface="Calibri"/>
              </a:rPr>
              <a:t>first</a:t>
            </a:r>
            <a:endParaRPr sz="3600">
              <a:latin typeface="Calibri"/>
              <a:cs typeface="Calibri"/>
            </a:endParaRPr>
          </a:p>
          <a:p>
            <a:pPr marL="286385" marR="27305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600" spc="-15" dirty="0">
                <a:latin typeface="Calibri"/>
                <a:cs typeface="Calibri"/>
              </a:rPr>
              <a:t>JavaScript </a:t>
            </a:r>
            <a:r>
              <a:rPr sz="3600" spc="-10" dirty="0">
                <a:latin typeface="Calibri"/>
                <a:cs typeface="Calibri"/>
              </a:rPr>
              <a:t>code </a:t>
            </a:r>
            <a:r>
              <a:rPr sz="3600" dirty="0">
                <a:latin typeface="Calibri"/>
                <a:cs typeface="Calibri"/>
              </a:rPr>
              <a:t>is </a:t>
            </a:r>
            <a:r>
              <a:rPr sz="3600" spc="-5" dirty="0">
                <a:latin typeface="Calibri"/>
                <a:cs typeface="Calibri"/>
              </a:rPr>
              <a:t>usually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embedded  </a:t>
            </a:r>
            <a:r>
              <a:rPr sz="3600" spc="-10" dirty="0">
                <a:latin typeface="Calibri"/>
                <a:cs typeface="Calibri"/>
              </a:rPr>
              <a:t>directly </a:t>
            </a:r>
            <a:r>
              <a:rPr sz="3600" spc="-20" dirty="0">
                <a:latin typeface="Calibri"/>
                <a:cs typeface="Calibri"/>
              </a:rPr>
              <a:t>into </a:t>
            </a:r>
            <a:r>
              <a:rPr sz="3600" spc="-5" dirty="0">
                <a:latin typeface="Calibri"/>
                <a:cs typeface="Calibri"/>
              </a:rPr>
              <a:t>HTML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pages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1370" y="284175"/>
            <a:ext cx="2461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Conditions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158354"/>
            <a:ext cx="6885305" cy="101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7200" y="2224658"/>
            <a:ext cx="6994525" cy="4524375"/>
            <a:chOff x="457200" y="2224658"/>
            <a:chExt cx="6994525" cy="4524375"/>
          </a:xfrm>
        </p:grpSpPr>
        <p:sp>
          <p:nvSpPr>
            <p:cNvPr id="6" name="object 6"/>
            <p:cNvSpPr/>
            <p:nvPr/>
          </p:nvSpPr>
          <p:spPr>
            <a:xfrm>
              <a:off x="457200" y="2224658"/>
              <a:ext cx="6994525" cy="1888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4158015"/>
              <a:ext cx="6705600" cy="2590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1534" y="284175"/>
            <a:ext cx="1362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</a:t>
            </a:r>
            <a:r>
              <a:rPr spc="10" dirty="0"/>
              <a:t>o</a:t>
            </a:r>
            <a:r>
              <a:rPr spc="-20" dirty="0"/>
              <a:t>p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67473" y="2987675"/>
            <a:ext cx="2330577" cy="204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7473" y="1406778"/>
            <a:ext cx="4526915" cy="139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342" y="284175"/>
            <a:ext cx="2909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Popup</a:t>
            </a:r>
            <a:r>
              <a:rPr spc="-80" dirty="0"/>
              <a:t> </a:t>
            </a:r>
            <a:r>
              <a:rPr spc="-40" dirty="0"/>
              <a:t>boxes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249424"/>
            <a:ext cx="3117850" cy="10928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6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5" dirty="0">
                <a:latin typeface="Calibri"/>
                <a:cs typeface="Calibri"/>
              </a:rPr>
              <a:t>Alert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box</a:t>
            </a:r>
            <a:endParaRPr sz="3200">
              <a:latin typeface="Calibri"/>
              <a:cs typeface="Calibri"/>
            </a:endParaRPr>
          </a:p>
          <a:p>
            <a:pPr marL="561340" lvl="1" indent="-274955">
              <a:lnSpc>
                <a:spcPct val="100000"/>
              </a:lnSpc>
              <a:spcBef>
                <a:spcPts val="520"/>
              </a:spcBef>
              <a:buClr>
                <a:srgbClr val="C0504D"/>
              </a:buClr>
              <a:buSzPct val="75862"/>
              <a:buFont typeface="Wingdings 3"/>
              <a:buChar char=""/>
              <a:tabLst>
                <a:tab pos="561340" algn="l"/>
              </a:tabLst>
            </a:pPr>
            <a:r>
              <a:rPr sz="2900" spc="-5" dirty="0">
                <a:solidFill>
                  <a:srgbClr val="1F487C"/>
                </a:solidFill>
                <a:latin typeface="Calibri"/>
                <a:cs typeface="Calibri"/>
              </a:rPr>
              <a:t>alert(“Hi</a:t>
            </a:r>
            <a:r>
              <a:rPr sz="29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1F487C"/>
                </a:solidFill>
                <a:latin typeface="Calibri"/>
                <a:cs typeface="Calibri"/>
              </a:rPr>
              <a:t>there!")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3443927"/>
            <a:ext cx="4281805" cy="10966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10" dirty="0">
                <a:latin typeface="Calibri"/>
                <a:cs typeface="Calibri"/>
              </a:rPr>
              <a:t>Confirm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box</a:t>
            </a:r>
            <a:endParaRPr sz="3200">
              <a:latin typeface="Calibri"/>
              <a:cs typeface="Calibri"/>
            </a:endParaRPr>
          </a:p>
          <a:p>
            <a:pPr marL="561340" lvl="1" indent="-274955">
              <a:lnSpc>
                <a:spcPct val="100000"/>
              </a:lnSpc>
              <a:spcBef>
                <a:spcPts val="530"/>
              </a:spcBef>
              <a:buClr>
                <a:srgbClr val="C0504D"/>
              </a:buClr>
              <a:buSzPct val="75862"/>
              <a:buFont typeface="Wingdings 3"/>
              <a:buChar char=""/>
              <a:tabLst>
                <a:tab pos="561340" algn="l"/>
              </a:tabLst>
            </a:pPr>
            <a:r>
              <a:rPr sz="2900" spc="-10" dirty="0">
                <a:solidFill>
                  <a:srgbClr val="1F487C"/>
                </a:solidFill>
                <a:latin typeface="Calibri"/>
                <a:cs typeface="Calibri"/>
              </a:rPr>
              <a:t>confirm(“OK </a:t>
            </a:r>
            <a:r>
              <a:rPr sz="2900" spc="-1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900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1F487C"/>
                </a:solidFill>
                <a:latin typeface="Calibri"/>
                <a:cs typeface="Calibri"/>
              </a:rPr>
              <a:t>delete?")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55234" y="1313688"/>
            <a:ext cx="2268347" cy="210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5234" y="3842892"/>
            <a:ext cx="3233674" cy="2203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27175"/>
            <a:ext cx="91440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u="sng" spc="-15" dirty="0">
                <a:latin typeface="+mn-lt"/>
              </a:rPr>
              <a:t>Javascript</a:t>
            </a:r>
            <a:r>
              <a:rPr b="1" u="sng" spc="-50" dirty="0">
                <a:latin typeface="+mn-lt"/>
              </a:rPr>
              <a:t> </a:t>
            </a:r>
            <a:r>
              <a:rPr b="1" u="sng" dirty="0">
                <a:latin typeface="+mn-lt"/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3810" y="784200"/>
            <a:ext cx="9144000" cy="603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43840" indent="-45720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JavaScript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5" dirty="0">
                <a:latin typeface="Calibri"/>
                <a:cs typeface="Calibri"/>
              </a:rPr>
              <a:t>contains </a:t>
            </a:r>
            <a:r>
              <a:rPr sz="2800" spc="-5" dirty="0">
                <a:latin typeface="Calibri"/>
                <a:cs typeface="Calibri"/>
              </a:rPr>
              <a:t>some </a:t>
            </a:r>
            <a:r>
              <a:rPr sz="2800" spc="-10" dirty="0">
                <a:latin typeface="Calibri"/>
                <a:cs typeface="Calibri"/>
              </a:rPr>
              <a:t>code that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be  </a:t>
            </a:r>
            <a:r>
              <a:rPr sz="2800" spc="-15" dirty="0">
                <a:latin typeface="Calibri"/>
                <a:cs typeface="Calibri"/>
              </a:rPr>
              <a:t>executed </a:t>
            </a:r>
            <a:r>
              <a:rPr sz="2800" spc="-5" dirty="0">
                <a:latin typeface="Calibri"/>
                <a:cs typeface="Calibri"/>
              </a:rPr>
              <a:t>only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event </a:t>
            </a:r>
            <a:r>
              <a:rPr sz="2800" spc="-5" dirty="0">
                <a:latin typeface="Calibri"/>
                <a:cs typeface="Calibri"/>
              </a:rPr>
              <a:t>(user clicks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button)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call 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  <a:p>
            <a:pPr marL="629285" lvl="1" indent="-342900">
              <a:lnSpc>
                <a:spcPct val="100000"/>
              </a:lnSpc>
              <a:spcBef>
                <a:spcPts val="505"/>
              </a:spcBef>
              <a:buClr>
                <a:srgbClr val="C0504D"/>
              </a:buClr>
              <a:buSzPct val="75000"/>
              <a:buFont typeface="Arial" panose="020B0604020202020204" pitchFamily="34" charset="0"/>
              <a:buChar char="•"/>
              <a:tabLst>
                <a:tab pos="560705" algn="l"/>
                <a:tab pos="561340" algn="l"/>
              </a:tabLst>
            </a:pPr>
            <a:r>
              <a:rPr sz="2800" spc="-114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keep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browser from executing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script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as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soon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800" spc="1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dirty="0" err="1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-10" dirty="0" err="1">
                <a:solidFill>
                  <a:srgbClr val="1F487C"/>
                </a:solidFill>
                <a:latin typeface="Calibri"/>
                <a:cs typeface="Calibri"/>
              </a:rPr>
              <a:t>page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loaded,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you can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write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your script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as a</a:t>
            </a:r>
            <a:r>
              <a:rPr sz="2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function</a:t>
            </a:r>
            <a:endParaRPr lang="en-US" sz="2800" spc="-5" dirty="0">
              <a:solidFill>
                <a:srgbClr val="1F487C"/>
              </a:solidFill>
              <a:latin typeface="Calibri"/>
              <a:cs typeface="Calibri"/>
            </a:endParaRPr>
          </a:p>
          <a:p>
            <a:pPr marL="629285" lvl="1" indent="-342900">
              <a:lnSpc>
                <a:spcPct val="100000"/>
              </a:lnSpc>
              <a:spcBef>
                <a:spcPts val="505"/>
              </a:spcBef>
              <a:buClr>
                <a:srgbClr val="C0504D"/>
              </a:buClr>
              <a:buSzPct val="75000"/>
              <a:buFont typeface="Arial" panose="020B0604020202020204" pitchFamily="34" charset="0"/>
              <a:buChar char="•"/>
              <a:tabLst>
                <a:tab pos="560705" algn="l"/>
                <a:tab pos="561340" algn="l"/>
              </a:tabLst>
            </a:pPr>
            <a:endParaRPr sz="2800" dirty="0">
              <a:latin typeface="Calibri"/>
              <a:cs typeface="Calibri"/>
            </a:endParaRPr>
          </a:p>
          <a:p>
            <a:pPr marL="469265" marR="274955" indent="-45720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800" spc="-65" dirty="0">
                <a:latin typeface="Calibri"/>
                <a:cs typeface="Calibri"/>
              </a:rPr>
              <a:t>You </a:t>
            </a:r>
            <a:r>
              <a:rPr sz="2800" spc="-15" dirty="0">
                <a:latin typeface="Calibri"/>
                <a:cs typeface="Calibri"/>
              </a:rPr>
              <a:t>may </a:t>
            </a:r>
            <a:r>
              <a:rPr sz="2800" spc="-5" dirty="0">
                <a:latin typeface="Calibri"/>
                <a:cs typeface="Calibri"/>
              </a:rPr>
              <a:t>call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anywhere </a:t>
            </a:r>
            <a:r>
              <a:rPr sz="2800" dirty="0">
                <a:latin typeface="Calibri"/>
                <a:cs typeface="Calibri"/>
              </a:rPr>
              <a:t>within the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(or  </a:t>
            </a:r>
            <a:r>
              <a:rPr sz="2800" spc="-10" dirty="0">
                <a:latin typeface="Calibri"/>
                <a:cs typeface="Calibri"/>
              </a:rPr>
              <a:t>even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spc="-10" dirty="0">
                <a:latin typeface="Calibri"/>
                <a:cs typeface="Calibri"/>
              </a:rPr>
              <a:t>pages </a:t>
            </a:r>
            <a:r>
              <a:rPr sz="2800" dirty="0">
                <a:latin typeface="Calibri"/>
                <a:cs typeface="Calibri"/>
              </a:rPr>
              <a:t>if the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embedded </a:t>
            </a:r>
            <a:r>
              <a:rPr sz="2800" dirty="0">
                <a:latin typeface="Calibri"/>
                <a:cs typeface="Calibri"/>
              </a:rPr>
              <a:t>in an  </a:t>
            </a:r>
            <a:r>
              <a:rPr sz="2800" spc="-10" dirty="0">
                <a:latin typeface="Calibri"/>
                <a:cs typeface="Calibri"/>
              </a:rPr>
              <a:t>external </a:t>
            </a:r>
            <a:r>
              <a:rPr sz="2800" dirty="0">
                <a:latin typeface="Calibri"/>
                <a:cs typeface="Calibri"/>
              </a:rPr>
              <a:t>.js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file).</a:t>
            </a:r>
            <a:endParaRPr lang="en-US" sz="2800" spc="-5" dirty="0">
              <a:latin typeface="Calibri"/>
              <a:cs typeface="Calibri"/>
            </a:endParaRPr>
          </a:p>
          <a:p>
            <a:pPr marL="469265" marR="274955" indent="-45720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Functions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dirty="0">
                <a:latin typeface="Calibri"/>
                <a:cs typeface="Calibri"/>
              </a:rPr>
              <a:t>either </a:t>
            </a:r>
            <a:r>
              <a:rPr sz="2800" spc="-5" dirty="0">
                <a:latin typeface="Calibri"/>
                <a:cs typeface="Calibri"/>
              </a:rPr>
              <a:t>&lt;head&gt; or </a:t>
            </a:r>
            <a:r>
              <a:rPr sz="2800" dirty="0">
                <a:latin typeface="Calibri"/>
                <a:cs typeface="Calibri"/>
              </a:rPr>
              <a:t>&lt;body&gt;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section</a:t>
            </a:r>
            <a:endParaRPr sz="2800" dirty="0">
              <a:latin typeface="Calibri"/>
              <a:cs typeface="Calibri"/>
            </a:endParaRPr>
          </a:p>
          <a:p>
            <a:pPr marL="744220" marR="227965" lvl="1" indent="-457200">
              <a:lnSpc>
                <a:spcPct val="100000"/>
              </a:lnSpc>
              <a:spcBef>
                <a:spcPts val="500"/>
              </a:spcBef>
              <a:buClr>
                <a:srgbClr val="C0504D"/>
              </a:buClr>
              <a:buSzPct val="75000"/>
              <a:buFont typeface="Arial" panose="020B0604020202020204" pitchFamily="34" charset="0"/>
              <a:buChar char="•"/>
              <a:tabLst>
                <a:tab pos="560705" algn="l"/>
                <a:tab pos="561340" algn="l"/>
              </a:tabLst>
            </a:pP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As a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convention,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they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typically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defined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in the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&lt;head&gt;  section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585" y="284175"/>
            <a:ext cx="3580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</a:t>
            </a:r>
            <a:r>
              <a:rPr spc="-45" dirty="0"/>
              <a:t> </a:t>
            </a:r>
            <a:r>
              <a:rPr spc="-3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327150"/>
            <a:ext cx="7687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Function names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contain letters, </a:t>
            </a:r>
            <a:r>
              <a:rPr sz="2400" spc="-5" dirty="0">
                <a:latin typeface="Calibri"/>
                <a:cs typeface="Calibri"/>
              </a:rPr>
              <a:t>digits, </a:t>
            </a:r>
            <a:r>
              <a:rPr sz="2400" spc="-15" dirty="0">
                <a:latin typeface="Calibri"/>
                <a:cs typeface="Calibri"/>
              </a:rPr>
              <a:t>underscores,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dollar signs (same </a:t>
            </a:r>
            <a:r>
              <a:rPr sz="2400" dirty="0">
                <a:latin typeface="Calibri"/>
                <a:cs typeface="Calibri"/>
              </a:rPr>
              <a:t>rules 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3903040"/>
            <a:ext cx="7472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JavaScript </a:t>
            </a:r>
            <a:r>
              <a:rPr sz="2400" spc="-5" dirty="0">
                <a:latin typeface="Calibri"/>
                <a:cs typeface="Calibri"/>
              </a:rPr>
              <a:t>reaches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return </a:t>
            </a:r>
            <a:r>
              <a:rPr sz="2400" b="1" spc="-15" dirty="0">
                <a:latin typeface="Calibri"/>
                <a:cs typeface="Calibri"/>
              </a:rPr>
              <a:t>statement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stop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executing.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7039" y="2211281"/>
            <a:ext cx="8071484" cy="1397635"/>
            <a:chOff x="637039" y="2211281"/>
            <a:chExt cx="8071484" cy="1397635"/>
          </a:xfrm>
        </p:grpSpPr>
        <p:sp>
          <p:nvSpPr>
            <p:cNvPr id="6" name="object 6"/>
            <p:cNvSpPr/>
            <p:nvPr/>
          </p:nvSpPr>
          <p:spPr>
            <a:xfrm>
              <a:off x="637039" y="2211281"/>
              <a:ext cx="8071088" cy="1397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5906" y="2400312"/>
              <a:ext cx="7693786" cy="1020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47293" y="4808258"/>
            <a:ext cx="8279130" cy="1491615"/>
            <a:chOff x="547293" y="4808258"/>
            <a:chExt cx="8279130" cy="1491615"/>
          </a:xfrm>
        </p:grpSpPr>
        <p:sp>
          <p:nvSpPr>
            <p:cNvPr id="9" name="object 9"/>
            <p:cNvSpPr/>
            <p:nvPr/>
          </p:nvSpPr>
          <p:spPr>
            <a:xfrm>
              <a:off x="556818" y="4817783"/>
              <a:ext cx="8259572" cy="14720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2056" y="4813020"/>
              <a:ext cx="8269605" cy="1482090"/>
            </a:xfrm>
            <a:custGeom>
              <a:avLst/>
              <a:gdLst/>
              <a:ahLst/>
              <a:cxnLst/>
              <a:rect l="l" t="t" r="r" b="b"/>
              <a:pathLst>
                <a:path w="8269605" h="1482089">
                  <a:moveTo>
                    <a:pt x="0" y="1481582"/>
                  </a:moveTo>
                  <a:lnTo>
                    <a:pt x="8269097" y="1481582"/>
                  </a:lnTo>
                  <a:lnTo>
                    <a:pt x="8269097" y="0"/>
                  </a:lnTo>
                  <a:lnTo>
                    <a:pt x="0" y="0"/>
                  </a:lnTo>
                  <a:lnTo>
                    <a:pt x="0" y="14815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7675" y="1230680"/>
            <a:ext cx="8133080" cy="5015865"/>
            <a:chOff x="447675" y="1230680"/>
            <a:chExt cx="8133080" cy="5015865"/>
          </a:xfrm>
        </p:grpSpPr>
        <p:sp>
          <p:nvSpPr>
            <p:cNvPr id="4" name="object 4"/>
            <p:cNvSpPr/>
            <p:nvPr/>
          </p:nvSpPr>
          <p:spPr>
            <a:xfrm>
              <a:off x="457200" y="1240205"/>
              <a:ext cx="8113649" cy="4996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437" y="1235443"/>
              <a:ext cx="8123555" cy="5006340"/>
            </a:xfrm>
            <a:custGeom>
              <a:avLst/>
              <a:gdLst/>
              <a:ahLst/>
              <a:cxnLst/>
              <a:rect l="l" t="t" r="r" b="b"/>
              <a:pathLst>
                <a:path w="8123555" h="5006340">
                  <a:moveTo>
                    <a:pt x="0" y="5006340"/>
                  </a:moveTo>
                  <a:lnTo>
                    <a:pt x="8123174" y="5006340"/>
                  </a:lnTo>
                  <a:lnTo>
                    <a:pt x="8123174" y="0"/>
                  </a:lnTo>
                  <a:lnTo>
                    <a:pt x="0" y="0"/>
                  </a:lnTo>
                  <a:lnTo>
                    <a:pt x="0" y="50063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77408" y="4462780"/>
              <a:ext cx="2784475" cy="464184"/>
            </a:xfrm>
            <a:custGeom>
              <a:avLst/>
              <a:gdLst/>
              <a:ahLst/>
              <a:cxnLst/>
              <a:rect l="l" t="t" r="r" b="b"/>
              <a:pathLst>
                <a:path w="2784475" h="464185">
                  <a:moveTo>
                    <a:pt x="0" y="77343"/>
                  </a:moveTo>
                  <a:lnTo>
                    <a:pt x="6084" y="47255"/>
                  </a:lnTo>
                  <a:lnTo>
                    <a:pt x="22669" y="22669"/>
                  </a:lnTo>
                  <a:lnTo>
                    <a:pt x="47255" y="6084"/>
                  </a:lnTo>
                  <a:lnTo>
                    <a:pt x="77342" y="0"/>
                  </a:lnTo>
                  <a:lnTo>
                    <a:pt x="2706877" y="0"/>
                  </a:lnTo>
                  <a:lnTo>
                    <a:pt x="2736965" y="6084"/>
                  </a:lnTo>
                  <a:lnTo>
                    <a:pt x="2761551" y="22669"/>
                  </a:lnTo>
                  <a:lnTo>
                    <a:pt x="2778136" y="47255"/>
                  </a:lnTo>
                  <a:lnTo>
                    <a:pt x="2784220" y="77343"/>
                  </a:lnTo>
                  <a:lnTo>
                    <a:pt x="2784220" y="386715"/>
                  </a:lnTo>
                  <a:lnTo>
                    <a:pt x="2778136" y="416802"/>
                  </a:lnTo>
                  <a:lnTo>
                    <a:pt x="2761551" y="441388"/>
                  </a:lnTo>
                  <a:lnTo>
                    <a:pt x="2736965" y="457973"/>
                  </a:lnTo>
                  <a:lnTo>
                    <a:pt x="2706877" y="464058"/>
                  </a:lnTo>
                  <a:lnTo>
                    <a:pt x="77342" y="464058"/>
                  </a:lnTo>
                  <a:lnTo>
                    <a:pt x="47255" y="457973"/>
                  </a:lnTo>
                  <a:lnTo>
                    <a:pt x="22669" y="441388"/>
                  </a:lnTo>
                  <a:lnTo>
                    <a:pt x="6084" y="416802"/>
                  </a:lnTo>
                  <a:lnTo>
                    <a:pt x="0" y="386715"/>
                  </a:lnTo>
                  <a:lnTo>
                    <a:pt x="0" y="77343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3816" y="284175"/>
            <a:ext cx="5984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 </a:t>
            </a:r>
            <a:r>
              <a:rPr spc="-35" dirty="0"/>
              <a:t>invoked </a:t>
            </a:r>
            <a:r>
              <a:rPr spc="-10" dirty="0"/>
              <a:t>by</a:t>
            </a:r>
            <a:r>
              <a:rPr spc="-15" dirty="0"/>
              <a:t> </a:t>
            </a:r>
            <a:r>
              <a:rPr spc="-20" dirty="0"/>
              <a:t>event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2917" y="372141"/>
            <a:ext cx="3592829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sng" spc="-5" dirty="0"/>
              <a:t>String</a:t>
            </a:r>
            <a:r>
              <a:rPr b="1" u="sng" spc="-55" dirty="0"/>
              <a:t> </a:t>
            </a:r>
            <a:r>
              <a:rPr b="1" u="sng" spc="-5" dirty="0"/>
              <a:t>functions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971886"/>
              </p:ext>
            </p:extLst>
          </p:nvPr>
        </p:nvGraphicFramePr>
        <p:xfrm>
          <a:off x="0" y="1593850"/>
          <a:ext cx="9144000" cy="4958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1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charAt(x)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myString.charAt(5)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returns</a:t>
                      </a:r>
                      <a:r>
                        <a:rPr sz="1800" b="1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“p”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indexOf(substr)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myString.indexOf(“apple")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returns</a:t>
                      </a:r>
                      <a:r>
                        <a:rPr sz="1800" b="1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replace(substr,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replacetext)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myString.replace(“apple”,</a:t>
                      </a:r>
                      <a:r>
                        <a:rPr sz="1800" b="1" spc="-6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“orange")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returns 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“An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orange”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substring(from,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[to])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myString.substring(0,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myString.indexOf(“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“))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returns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“An”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split(delimiter,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[limit])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59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var word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myString.split(“</a:t>
                      </a:r>
                      <a:r>
                        <a:rPr sz="1800" b="1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“);  word[0] // contains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“An”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word[1] // contains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“apple”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toLowerCase(),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toUpperCase()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myString.toLowerCase()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returns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“an</a:t>
                      </a:r>
                      <a:r>
                        <a:rPr sz="1800" b="1" spc="-6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apple”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myString.toUpperCase()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returns 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“AN</a:t>
                      </a:r>
                      <a:r>
                        <a:rPr sz="1800" b="1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APPLE”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length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myString.length // returns</a:t>
                      </a:r>
                      <a:r>
                        <a:rPr sz="1800" b="1" spc="-8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many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more….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http://www.w3schools.com/jsref/jsref_obj_string.asp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0" y="1211656"/>
            <a:ext cx="914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var myString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5" dirty="0">
                <a:latin typeface="Calibri"/>
                <a:cs typeface="Calibri"/>
              </a:rPr>
              <a:t>“An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apple“;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204" y="284175"/>
            <a:ext cx="5102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Other </a:t>
            </a:r>
            <a:r>
              <a:rPr spc="-10" dirty="0"/>
              <a:t>useful</a:t>
            </a:r>
            <a:r>
              <a:rPr spc="-30" dirty="0"/>
              <a:t> </a:t>
            </a:r>
            <a:r>
              <a:rPr spc="-5" dirty="0"/>
              <a:t>functions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233805"/>
          <a:ext cx="8229600" cy="3037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parseInt()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Converts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integer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511175" marR="2296795" indent="-41910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var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num =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“5”; 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num.parseInt()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returns</a:t>
                      </a:r>
                      <a:r>
                        <a:rPr sz="1800" b="1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set/getDate()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Set/Get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day to/as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(1-31)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set/getFullYear()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Set/Get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four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digit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(yyyy)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set/getMonth()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Set/Get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month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(0-11)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many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more….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u="heavy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http://www.w3schools.com/jsref/jsref_obj_date.asp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48232" y="4645279"/>
            <a:ext cx="40493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var currentTime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Date();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5" dirty="0">
                <a:latin typeface="Calibri"/>
                <a:cs typeface="Calibri"/>
              </a:rPr>
              <a:t>month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currentTime.getMonth()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15" dirty="0">
                <a:latin typeface="Calibri"/>
                <a:cs typeface="Calibri"/>
              </a:rPr>
              <a:t>day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currentTime.getDate();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year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currentTime.getFullYear();  </a:t>
            </a:r>
            <a:r>
              <a:rPr sz="1800" spc="-5" dirty="0">
                <a:latin typeface="Calibri"/>
                <a:cs typeface="Calibri"/>
              </a:rPr>
              <a:t>console.log(month </a:t>
            </a:r>
            <a:r>
              <a:rPr sz="1800" dirty="0">
                <a:latin typeface="Calibri"/>
                <a:cs typeface="Calibri"/>
              </a:rPr>
              <a:t>+ "/" + </a:t>
            </a:r>
            <a:r>
              <a:rPr sz="1800" spc="-15" dirty="0">
                <a:latin typeface="Calibri"/>
                <a:cs typeface="Calibri"/>
              </a:rPr>
              <a:t>day </a:t>
            </a:r>
            <a:r>
              <a:rPr sz="1800" dirty="0">
                <a:latin typeface="Calibri"/>
                <a:cs typeface="Calibri"/>
              </a:rPr>
              <a:t>+ "/" 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Anonymous</a:t>
            </a:r>
            <a:r>
              <a:rPr spc="-3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327150"/>
            <a:ext cx="76187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anonymous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that was declared  </a:t>
            </a:r>
            <a:r>
              <a:rPr sz="2400" dirty="0">
                <a:latin typeface="Calibri"/>
                <a:cs typeface="Calibri"/>
              </a:rPr>
              <a:t>without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named identifier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5" dirty="0">
                <a:latin typeface="Calibri"/>
                <a:cs typeface="Calibri"/>
              </a:rPr>
              <a:t>refer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it.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such, </a:t>
            </a:r>
            <a:r>
              <a:rPr sz="2400" dirty="0">
                <a:latin typeface="Calibri"/>
                <a:cs typeface="Calibri"/>
              </a:rPr>
              <a:t>an  </a:t>
            </a:r>
            <a:r>
              <a:rPr sz="2400" spc="-10" dirty="0">
                <a:latin typeface="Calibri"/>
                <a:cs typeface="Calibri"/>
              </a:rPr>
              <a:t>anonymous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usually not accessible </a:t>
            </a:r>
            <a:r>
              <a:rPr sz="2400" spc="-10" dirty="0">
                <a:latin typeface="Calibri"/>
                <a:cs typeface="Calibri"/>
              </a:rPr>
              <a:t>after </a:t>
            </a:r>
            <a:r>
              <a:rPr sz="2400" dirty="0">
                <a:latin typeface="Calibri"/>
                <a:cs typeface="Calibri"/>
              </a:rPr>
              <a:t>its initial  </a:t>
            </a:r>
            <a:r>
              <a:rPr sz="2400" spc="-10" dirty="0">
                <a:latin typeface="Calibri"/>
                <a:cs typeface="Calibri"/>
              </a:rPr>
              <a:t>creation.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0713" y="3278123"/>
            <a:ext cx="4031361" cy="1553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8800" y="5597144"/>
            <a:ext cx="5941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https://en.wikibooks.org/wiki/JavaScript/Anonymous_functions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9144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b="1" u="sng" spc="-5"/>
              <a:t>What </a:t>
            </a:r>
            <a:r>
              <a:rPr lang="en-SG" b="1" u="sng" spc="-20"/>
              <a:t>can </a:t>
            </a:r>
            <a:r>
              <a:rPr lang="en-SG" b="1" u="sng" spc="-15"/>
              <a:t>Javascript</a:t>
            </a:r>
            <a:r>
              <a:rPr lang="en-SG" b="1" u="sng" spc="-35"/>
              <a:t> </a:t>
            </a:r>
            <a:r>
              <a:rPr lang="en-SG" b="1" u="sng"/>
              <a:t>do?</a:t>
            </a:r>
            <a:endParaRPr lang="en-SG" b="1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558800" y="1321053"/>
            <a:ext cx="7799070" cy="4309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4604" indent="-27432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10" dirty="0">
                <a:latin typeface="Calibri"/>
                <a:cs typeface="Calibri"/>
              </a:rPr>
              <a:t>JavaScript can </a:t>
            </a:r>
            <a:r>
              <a:rPr sz="3200" spc="-5" dirty="0">
                <a:latin typeface="Calibri"/>
                <a:cs typeface="Calibri"/>
              </a:rPr>
              <a:t>put dynamic </a:t>
            </a:r>
            <a:r>
              <a:rPr sz="3200" spc="-20" dirty="0">
                <a:latin typeface="Calibri"/>
                <a:cs typeface="Calibri"/>
              </a:rPr>
              <a:t>text </a:t>
            </a:r>
            <a:r>
              <a:rPr sz="3200" spc="-25" dirty="0">
                <a:latin typeface="Calibri"/>
                <a:cs typeface="Calibri"/>
              </a:rPr>
              <a:t>into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HTML  </a:t>
            </a:r>
            <a:r>
              <a:rPr sz="3200" spc="-10" dirty="0">
                <a:latin typeface="Calibri"/>
                <a:cs typeface="Calibri"/>
              </a:rPr>
              <a:t>page</a:t>
            </a:r>
            <a:endParaRPr sz="32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10" dirty="0">
                <a:latin typeface="Calibri"/>
                <a:cs typeface="Calibri"/>
              </a:rPr>
              <a:t>JavaScript can </a:t>
            </a:r>
            <a:r>
              <a:rPr sz="3200" spc="-5" dirty="0">
                <a:latin typeface="Calibri"/>
                <a:cs typeface="Calibri"/>
              </a:rPr>
              <a:t>react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events</a:t>
            </a:r>
            <a:endParaRPr sz="32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10" dirty="0">
                <a:latin typeface="Calibri"/>
                <a:cs typeface="Calibri"/>
              </a:rPr>
              <a:t>JavaScript can read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write </a:t>
            </a: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elements</a:t>
            </a:r>
            <a:endParaRPr sz="32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10" dirty="0">
                <a:latin typeface="Calibri"/>
                <a:cs typeface="Calibri"/>
              </a:rPr>
              <a:t>JavaScript can </a:t>
            </a:r>
            <a:r>
              <a:rPr sz="3200" spc="-5" dirty="0">
                <a:latin typeface="Calibri"/>
                <a:cs typeface="Calibri"/>
              </a:rPr>
              <a:t>be used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validate </a:t>
            </a: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endParaRPr sz="3200" dirty="0">
              <a:latin typeface="Calibri"/>
              <a:cs typeface="Calibri"/>
            </a:endParaRPr>
          </a:p>
          <a:p>
            <a:pPr marL="286385" marR="221615" indent="-274320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10" dirty="0">
                <a:latin typeface="Calibri"/>
                <a:cs typeface="Calibri"/>
              </a:rPr>
              <a:t>JavaScript can </a:t>
            </a:r>
            <a:r>
              <a:rPr sz="3200" spc="-5" dirty="0">
                <a:latin typeface="Calibri"/>
                <a:cs typeface="Calibri"/>
              </a:rPr>
              <a:t>be used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detect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visitor's  </a:t>
            </a:r>
            <a:r>
              <a:rPr sz="3200" spc="-15" dirty="0">
                <a:latin typeface="Calibri"/>
                <a:cs typeface="Calibri"/>
              </a:rPr>
              <a:t>browser</a:t>
            </a:r>
            <a:endParaRPr sz="32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10" dirty="0">
                <a:latin typeface="Calibri"/>
                <a:cs typeface="Calibri"/>
              </a:rPr>
              <a:t>JavaScript can </a:t>
            </a:r>
            <a:r>
              <a:rPr sz="3200" spc="-5" dirty="0">
                <a:latin typeface="Calibri"/>
                <a:cs typeface="Calibri"/>
              </a:rPr>
              <a:t>be used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create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cookies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4175"/>
            <a:ext cx="9144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u="sng" spc="-10" dirty="0"/>
              <a:t>Where </a:t>
            </a:r>
            <a:r>
              <a:rPr b="1" u="sng" spc="-25" dirty="0"/>
              <a:t>to </a:t>
            </a:r>
            <a:r>
              <a:rPr b="1" u="sng" spc="-5" dirty="0"/>
              <a:t>put </a:t>
            </a:r>
            <a:r>
              <a:rPr b="1" u="sng" spc="-15" dirty="0"/>
              <a:t>Javascript</a:t>
            </a:r>
            <a:r>
              <a:rPr b="1" u="sng" spc="-20" dirty="0"/>
              <a:t> </a:t>
            </a:r>
            <a:r>
              <a:rPr b="1" u="sng" spc="-10" dirty="0"/>
              <a:t>code?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245463"/>
            <a:ext cx="9144000" cy="51212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41350" indent="-514350">
              <a:lnSpc>
                <a:spcPct val="100000"/>
              </a:lnSpc>
              <a:spcBef>
                <a:spcPts val="7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401320" algn="l"/>
              </a:tabLst>
            </a:pPr>
            <a:r>
              <a:rPr sz="3200" spc="-5" dirty="0">
                <a:latin typeface="Calibri"/>
                <a:cs typeface="Calibri"/>
              </a:rPr>
              <a:t>Use the &lt;script&gt;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tag</a:t>
            </a:r>
            <a:endParaRPr sz="3200" dirty="0">
              <a:latin typeface="Calibri"/>
              <a:cs typeface="Calibri"/>
            </a:endParaRPr>
          </a:p>
          <a:p>
            <a:pPr marL="640715" marR="477520" indent="-51435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401320" algn="l"/>
              </a:tabLst>
            </a:pPr>
            <a:r>
              <a:rPr sz="3200" spc="-5" dirty="0">
                <a:latin typeface="Calibri"/>
                <a:cs typeface="Calibri"/>
              </a:rPr>
              <a:t>Can be placed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5" dirty="0">
                <a:latin typeface="Calibri"/>
                <a:cs typeface="Calibri"/>
              </a:rPr>
              <a:t>&lt;body&gt;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-5" dirty="0">
                <a:latin typeface="Calibri"/>
                <a:cs typeface="Calibri"/>
              </a:rPr>
              <a:t>&lt;head&gt;  sections </a:t>
            </a:r>
            <a:r>
              <a:rPr sz="3200" dirty="0">
                <a:latin typeface="Calibri"/>
                <a:cs typeface="Calibri"/>
              </a:rPr>
              <a:t>of an HTML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page.</a:t>
            </a:r>
            <a:endParaRPr sz="3200" dirty="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1475"/>
              </a:spcBef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&lt;html&gt;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568325">
              <a:lnSpc>
                <a:spcPct val="100000"/>
              </a:lnSpc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&lt;head&gt;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77851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&lt;script&gt;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10922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-- </a:t>
            </a:r>
            <a:r>
              <a:rPr sz="1800" spc="-1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Javascript code </a:t>
            </a:r>
            <a:r>
              <a:rPr sz="18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placed</a:t>
            </a:r>
            <a:r>
              <a:rPr sz="1800" spc="4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here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77851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&lt;/script&gt;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673100">
              <a:lnSpc>
                <a:spcPct val="100000"/>
              </a:lnSpc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&lt;/head&gt;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673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&lt;body&gt;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88201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Consolas" panose="020B0609020204030204" pitchFamily="49" charset="0"/>
                <a:cs typeface="Calibri"/>
              </a:rPr>
              <a:t>&lt;script&gt;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1144270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Consolas" panose="020B0609020204030204" pitchFamily="49" charset="0"/>
                <a:cs typeface="Calibri"/>
              </a:rPr>
              <a:t>-- </a:t>
            </a:r>
            <a:r>
              <a:rPr sz="1800" spc="-10" dirty="0">
                <a:solidFill>
                  <a:srgbClr val="00AF50"/>
                </a:solidFill>
                <a:latin typeface="Consolas" panose="020B0609020204030204" pitchFamily="49" charset="0"/>
                <a:cs typeface="Calibri"/>
              </a:rPr>
              <a:t>Javascript code </a:t>
            </a:r>
            <a:r>
              <a:rPr sz="1800" spc="-5" dirty="0">
                <a:solidFill>
                  <a:srgbClr val="00AF50"/>
                </a:solidFill>
                <a:latin typeface="Consolas" panose="020B0609020204030204" pitchFamily="49" charset="0"/>
                <a:cs typeface="Calibri"/>
              </a:rPr>
              <a:t>placed</a:t>
            </a:r>
            <a:r>
              <a:rPr sz="1800" spc="50" dirty="0">
                <a:solidFill>
                  <a:srgbClr val="00AF50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onsolas" panose="020B0609020204030204" pitchFamily="49" charset="0"/>
                <a:cs typeface="Calibri"/>
              </a:rPr>
              <a:t>here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882015">
              <a:lnSpc>
                <a:spcPct val="100000"/>
              </a:lnSpc>
            </a:pPr>
            <a:r>
              <a:rPr sz="1800" spc="-10" dirty="0">
                <a:solidFill>
                  <a:srgbClr val="00AF50"/>
                </a:solidFill>
                <a:latin typeface="Consolas" panose="020B0609020204030204" pitchFamily="49" charset="0"/>
                <a:cs typeface="Calibri"/>
              </a:rPr>
              <a:t>&lt;/script&gt;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673100">
              <a:lnSpc>
                <a:spcPct val="100000"/>
              </a:lnSpc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&lt;/body&gt;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10845" algn="l"/>
                <a:tab pos="8241665" algn="l"/>
              </a:tabLst>
            </a:pPr>
            <a:r>
              <a:rPr sz="1800" u="heavy" dirty="0">
                <a:uFill>
                  <a:solidFill>
                    <a:srgbClr val="94B3D6"/>
                  </a:solidFill>
                </a:uFill>
                <a:latin typeface="Consolas" panose="020B0609020204030204" pitchFamily="49" charset="0"/>
                <a:cs typeface="Calibri"/>
              </a:rPr>
              <a:t> 	</a:t>
            </a:r>
            <a:r>
              <a:rPr sz="1800" u="heavy" spc="-5" dirty="0">
                <a:uFill>
                  <a:solidFill>
                    <a:srgbClr val="94B3D6"/>
                  </a:solidFill>
                </a:uFill>
                <a:latin typeface="Consolas" panose="020B0609020204030204" pitchFamily="49" charset="0"/>
                <a:cs typeface="Calibri"/>
              </a:rPr>
              <a:t>&lt;/htm</a:t>
            </a:r>
            <a:r>
              <a:rPr lang="en-SG" sz="1800" u="heavy" spc="-5" dirty="0">
                <a:uFill>
                  <a:solidFill>
                    <a:srgbClr val="94B3D6"/>
                  </a:solidFill>
                </a:uFill>
                <a:latin typeface="Consolas" panose="020B0609020204030204" pitchFamily="49" charset="0"/>
                <a:cs typeface="Calibri"/>
              </a:rPr>
              <a:t>l</a:t>
            </a:r>
            <a:r>
              <a:rPr sz="1800" u="heavy" spc="-5" dirty="0">
                <a:uFill>
                  <a:solidFill>
                    <a:srgbClr val="94B3D6"/>
                  </a:solidFill>
                </a:uFill>
                <a:latin typeface="Consolas" panose="020B0609020204030204" pitchFamily="49" charset="0"/>
                <a:cs typeface="Calibri"/>
              </a:rPr>
              <a:t>&gt;</a:t>
            </a:r>
            <a:r>
              <a:rPr sz="1800" u="heavy" spc="-5" dirty="0">
                <a:uFill>
                  <a:solidFill>
                    <a:srgbClr val="94B3D6"/>
                  </a:solidFill>
                </a:uFill>
                <a:latin typeface="Calibri"/>
                <a:cs typeface="Calibri"/>
              </a:rPr>
              <a:t>	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2141"/>
            <a:ext cx="91440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u="sng" spc="-25" dirty="0">
                <a:latin typeface="+mn-lt"/>
              </a:rPr>
              <a:t>Referencing </a:t>
            </a:r>
            <a:r>
              <a:rPr b="1" u="sng" spc="-5" dirty="0">
                <a:latin typeface="+mn-lt"/>
              </a:rPr>
              <a:t>External </a:t>
            </a:r>
            <a:r>
              <a:rPr b="1" u="sng" spc="-15" dirty="0">
                <a:latin typeface="+mn-lt"/>
              </a:rPr>
              <a:t>Javascript</a:t>
            </a:r>
            <a:r>
              <a:rPr b="1" u="sng" spc="-90" dirty="0">
                <a:latin typeface="+mn-lt"/>
              </a:rPr>
              <a:t> </a:t>
            </a:r>
            <a:r>
              <a:rPr b="1" u="sng" spc="-5" dirty="0">
                <a:latin typeface="+mn-lt"/>
              </a:rPr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321053"/>
            <a:ext cx="9144000" cy="34656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6415" marR="5080" indent="-51435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200" spc="-5" dirty="0">
                <a:latin typeface="Calibri"/>
                <a:cs typeface="Calibri"/>
              </a:rPr>
              <a:t>Scripts can be </a:t>
            </a:r>
            <a:r>
              <a:rPr sz="3200" spc="-15" dirty="0">
                <a:latin typeface="Calibri"/>
                <a:cs typeface="Calibri"/>
              </a:rPr>
              <a:t>provided </a:t>
            </a:r>
            <a:r>
              <a:rPr sz="3200" spc="-5" dirty="0">
                <a:latin typeface="Calibri"/>
                <a:cs typeface="Calibri"/>
              </a:rPr>
              <a:t>locally or </a:t>
            </a:r>
            <a:r>
              <a:rPr sz="3200" spc="-10" dirty="0">
                <a:latin typeface="Calibri"/>
                <a:cs typeface="Calibri"/>
              </a:rPr>
              <a:t>remotely  </a:t>
            </a:r>
            <a:r>
              <a:rPr sz="3200" spc="-5" dirty="0">
                <a:latin typeface="Calibri"/>
                <a:cs typeface="Calibri"/>
              </a:rPr>
              <a:t>accessible </a:t>
            </a:r>
            <a:r>
              <a:rPr sz="3200" spc="-10" dirty="0">
                <a:latin typeface="Calibri"/>
                <a:cs typeface="Calibri"/>
              </a:rPr>
              <a:t>JavaScript </a:t>
            </a:r>
            <a:r>
              <a:rPr sz="3200" spc="-5" dirty="0">
                <a:latin typeface="Calibri"/>
                <a:cs typeface="Calibri"/>
              </a:rPr>
              <a:t>file using </a:t>
            </a:r>
            <a:r>
              <a:rPr sz="3200" i="1" spc="-5" dirty="0">
                <a:latin typeface="Calibri"/>
                <a:cs typeface="Calibri"/>
              </a:rPr>
              <a:t>src</a:t>
            </a:r>
            <a:r>
              <a:rPr sz="3200" i="1" spc="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attribute.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 dirty="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&lt;html&gt;</a:t>
            </a:r>
            <a:endParaRPr sz="3200" dirty="0">
              <a:latin typeface="Calibri"/>
              <a:cs typeface="Calibri"/>
            </a:endParaRPr>
          </a:p>
          <a:p>
            <a:pPr marL="37592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&lt;head&gt;</a:t>
            </a:r>
            <a:endParaRPr sz="3200" dirty="0">
              <a:latin typeface="Calibri"/>
              <a:cs typeface="Calibri"/>
            </a:endParaRPr>
          </a:p>
          <a:p>
            <a:pPr marL="83693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&lt;script </a:t>
            </a:r>
            <a:r>
              <a:rPr sz="3200" spc="-15" dirty="0">
                <a:latin typeface="Calibri"/>
                <a:cs typeface="Calibri"/>
              </a:rPr>
              <a:t>src=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http://somesite/hello.js</a:t>
            </a:r>
            <a:r>
              <a:rPr sz="3200" spc="8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200" spc="-5" dirty="0">
                <a:latin typeface="Calibri"/>
                <a:cs typeface="Calibri"/>
              </a:rPr>
              <a:t>/&gt;</a:t>
            </a:r>
            <a:endParaRPr sz="3200" dirty="0">
              <a:latin typeface="Calibri"/>
              <a:cs typeface="Calibri"/>
            </a:endParaRPr>
          </a:p>
          <a:p>
            <a:pPr marL="83693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&lt;script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src=“subfolder/hello2.js"/&gt;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2141"/>
            <a:ext cx="91440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u="sng" spc="-20" dirty="0">
                <a:latin typeface="+mn-lt"/>
              </a:rPr>
              <a:t>4 </a:t>
            </a:r>
            <a:r>
              <a:rPr b="1" u="sng" spc="-20" dirty="0">
                <a:latin typeface="+mn-lt"/>
              </a:rPr>
              <a:t>Advantages </a:t>
            </a:r>
            <a:r>
              <a:rPr b="1" u="sng" dirty="0">
                <a:latin typeface="+mn-lt"/>
              </a:rPr>
              <a:t>of </a:t>
            </a:r>
            <a:r>
              <a:rPr b="1" u="sng" spc="-15" dirty="0">
                <a:latin typeface="+mn-lt"/>
              </a:rPr>
              <a:t>external</a:t>
            </a:r>
            <a:r>
              <a:rPr b="1" u="sng" spc="-40" dirty="0">
                <a:latin typeface="+mn-lt"/>
              </a:rPr>
              <a:t> </a:t>
            </a:r>
            <a:r>
              <a:rPr b="1" u="sng" spc="-15" dirty="0">
                <a:latin typeface="+mn-lt"/>
              </a:rPr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540586"/>
            <a:ext cx="9144000" cy="439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980440" indent="-51435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000" dirty="0">
                <a:latin typeface="Calibri"/>
                <a:cs typeface="Calibri"/>
              </a:rPr>
              <a:t>Access the </a:t>
            </a:r>
            <a:r>
              <a:rPr sz="3000" spc="-5" dirty="0">
                <a:latin typeface="Calibri"/>
                <a:cs typeface="Calibri"/>
              </a:rPr>
              <a:t>same </a:t>
            </a:r>
            <a:r>
              <a:rPr sz="3000" spc="-10" dirty="0">
                <a:latin typeface="Calibri"/>
                <a:cs typeface="Calibri"/>
              </a:rPr>
              <a:t>script </a:t>
            </a:r>
            <a:r>
              <a:rPr sz="3000" b="1" spc="-10" dirty="0">
                <a:latin typeface="Calibri"/>
                <a:cs typeface="Calibri"/>
              </a:rPr>
              <a:t>from </a:t>
            </a:r>
            <a:r>
              <a:rPr sz="3000" b="1" spc="-20" dirty="0">
                <a:latin typeface="Calibri"/>
                <a:cs typeface="Calibri"/>
              </a:rPr>
              <a:t>many different  </a:t>
            </a:r>
            <a:r>
              <a:rPr sz="3000" b="1" spc="-15" dirty="0">
                <a:latin typeface="Calibri"/>
                <a:cs typeface="Calibri"/>
              </a:rPr>
              <a:t>webpages</a:t>
            </a:r>
            <a:endParaRPr sz="3000" dirty="0">
              <a:latin typeface="Calibri"/>
              <a:cs typeface="Calibri"/>
            </a:endParaRPr>
          </a:p>
          <a:p>
            <a:pPr marL="526415" marR="1479550" indent="-514350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000" dirty="0">
                <a:latin typeface="Calibri"/>
                <a:cs typeface="Calibri"/>
              </a:rPr>
              <a:t>An </a:t>
            </a:r>
            <a:r>
              <a:rPr sz="3000" spc="-15" dirty="0">
                <a:latin typeface="Calibri"/>
                <a:cs typeface="Calibri"/>
              </a:rPr>
              <a:t>external </a:t>
            </a:r>
            <a:r>
              <a:rPr sz="3000" spc="-10" dirty="0">
                <a:latin typeface="Calibri"/>
                <a:cs typeface="Calibri"/>
              </a:rPr>
              <a:t>code can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b="1" spc="-10" dirty="0">
                <a:latin typeface="Calibri"/>
                <a:cs typeface="Calibri"/>
              </a:rPr>
              <a:t>reused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spc="-15" dirty="0">
                <a:latin typeface="Calibri"/>
                <a:cs typeface="Calibri"/>
              </a:rPr>
              <a:t>many  </a:t>
            </a:r>
            <a:r>
              <a:rPr sz="3000" spc="-5" dirty="0">
                <a:latin typeface="Calibri"/>
                <a:cs typeface="Calibri"/>
              </a:rPr>
              <a:t>applications.</a:t>
            </a:r>
            <a:endParaRPr sz="3000" dirty="0">
              <a:latin typeface="Calibri"/>
              <a:cs typeface="Calibri"/>
            </a:endParaRPr>
          </a:p>
          <a:p>
            <a:pPr marL="526415" marR="600075" indent="-51435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Single </a:t>
            </a:r>
            <a:r>
              <a:rPr sz="3000" spc="-15" dirty="0">
                <a:latin typeface="Calibri"/>
                <a:cs typeface="Calibri"/>
              </a:rPr>
              <a:t>source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20" dirty="0">
                <a:latin typeface="Calibri"/>
                <a:cs typeface="Calibri"/>
              </a:rPr>
              <a:t>avoid </a:t>
            </a:r>
            <a:r>
              <a:rPr sz="3000" spc="-25" dirty="0">
                <a:latin typeface="Calibri"/>
                <a:cs typeface="Calibri"/>
              </a:rPr>
              <a:t>different </a:t>
            </a:r>
            <a:r>
              <a:rPr sz="3000" spc="-15" dirty="0">
                <a:latin typeface="Calibri"/>
                <a:cs typeface="Calibri"/>
              </a:rPr>
              <a:t>versions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10" dirty="0">
                <a:latin typeface="Calibri"/>
                <a:cs typeface="Calibri"/>
              </a:rPr>
              <a:t>script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spc="-25" dirty="0">
                <a:latin typeface="Calibri"/>
                <a:cs typeface="Calibri"/>
              </a:rPr>
              <a:t>different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files.</a:t>
            </a:r>
            <a:endParaRPr sz="3000" dirty="0">
              <a:latin typeface="Calibri"/>
              <a:cs typeface="Calibri"/>
            </a:endParaRPr>
          </a:p>
          <a:p>
            <a:pPr marL="526415" marR="5080" indent="-51435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script </a:t>
            </a:r>
            <a:r>
              <a:rPr sz="3000" spc="-5" dirty="0">
                <a:latin typeface="Calibri"/>
                <a:cs typeface="Calibri"/>
              </a:rPr>
              <a:t>file </a:t>
            </a:r>
            <a:r>
              <a:rPr sz="3000" b="1" dirty="0">
                <a:latin typeface="Calibri"/>
                <a:cs typeface="Calibri"/>
              </a:rPr>
              <a:t>is </a:t>
            </a:r>
            <a:r>
              <a:rPr sz="3000" b="1" spc="-10" dirty="0">
                <a:latin typeface="Calibri"/>
                <a:cs typeface="Calibri"/>
              </a:rPr>
              <a:t>cached </a:t>
            </a:r>
            <a:r>
              <a:rPr sz="3000" spc="-5" dirty="0">
                <a:latin typeface="Calibri"/>
                <a:cs typeface="Calibri"/>
              </a:rPr>
              <a:t>once downloaded </a:t>
            </a:r>
            <a:r>
              <a:rPr sz="3000" dirty="0">
                <a:latin typeface="Calibri"/>
                <a:cs typeface="Calibri"/>
              </a:rPr>
              <a:t>which  means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script </a:t>
            </a:r>
            <a:r>
              <a:rPr sz="3000" spc="-5" dirty="0">
                <a:latin typeface="Calibri"/>
                <a:cs typeface="Calibri"/>
              </a:rPr>
              <a:t>does not need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be  downloaded </a:t>
            </a:r>
            <a:r>
              <a:rPr sz="3000" spc="-20" dirty="0">
                <a:latin typeface="Calibri"/>
                <a:cs typeface="Calibri"/>
              </a:rPr>
              <a:t>separately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5" dirty="0">
                <a:latin typeface="Calibri"/>
                <a:cs typeface="Calibri"/>
              </a:rPr>
              <a:t>part of </a:t>
            </a:r>
            <a:r>
              <a:rPr sz="3000" spc="-15" dirty="0">
                <a:latin typeface="Calibri"/>
                <a:cs typeface="Calibri"/>
              </a:rPr>
              <a:t>every </a:t>
            </a:r>
            <a:r>
              <a:rPr sz="3000" spc="-40" dirty="0">
                <a:latin typeface="Calibri"/>
                <a:cs typeface="Calibri"/>
              </a:rPr>
              <a:t>Web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page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176" y="284175"/>
            <a:ext cx="4788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</a:t>
            </a:r>
            <a:r>
              <a:rPr spc="-50" dirty="0"/>
              <a:t> </a:t>
            </a:r>
            <a:r>
              <a:rPr spc="-15" dirty="0"/>
              <a:t>Javascript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9876" y="3714813"/>
            <a:ext cx="8144509" cy="2521585"/>
            <a:chOff x="499876" y="3714813"/>
            <a:chExt cx="8144509" cy="2521585"/>
          </a:xfrm>
        </p:grpSpPr>
        <p:sp>
          <p:nvSpPr>
            <p:cNvPr id="4" name="object 4"/>
            <p:cNvSpPr/>
            <p:nvPr/>
          </p:nvSpPr>
          <p:spPr>
            <a:xfrm>
              <a:off x="499876" y="5036848"/>
              <a:ext cx="8144247" cy="11993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125" y="5155374"/>
              <a:ext cx="7905750" cy="962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125" y="3724402"/>
              <a:ext cx="4686300" cy="8096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4362" y="3719576"/>
              <a:ext cx="4695825" cy="838200"/>
            </a:xfrm>
            <a:custGeom>
              <a:avLst/>
              <a:gdLst/>
              <a:ahLst/>
              <a:cxnLst/>
              <a:rect l="l" t="t" r="r" b="b"/>
              <a:pathLst>
                <a:path w="4695825" h="838200">
                  <a:moveTo>
                    <a:pt x="0" y="838200"/>
                  </a:moveTo>
                  <a:lnTo>
                    <a:pt x="4695825" y="838200"/>
                  </a:lnTo>
                  <a:lnTo>
                    <a:pt x="4695825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15667" y="4553077"/>
              <a:ext cx="232410" cy="483234"/>
            </a:xfrm>
            <a:custGeom>
              <a:avLst/>
              <a:gdLst/>
              <a:ahLst/>
              <a:cxnLst/>
              <a:rect l="l" t="t" r="r" b="b"/>
              <a:pathLst>
                <a:path w="232410" h="483235">
                  <a:moveTo>
                    <a:pt x="173989" y="0"/>
                  </a:moveTo>
                  <a:lnTo>
                    <a:pt x="58038" y="0"/>
                  </a:lnTo>
                  <a:lnTo>
                    <a:pt x="58038" y="366903"/>
                  </a:lnTo>
                  <a:lnTo>
                    <a:pt x="0" y="366903"/>
                  </a:lnTo>
                  <a:lnTo>
                    <a:pt x="115950" y="482981"/>
                  </a:lnTo>
                  <a:lnTo>
                    <a:pt x="232028" y="366903"/>
                  </a:lnTo>
                  <a:lnTo>
                    <a:pt x="173989" y="366903"/>
                  </a:lnTo>
                  <a:lnTo>
                    <a:pt x="17398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5667" y="4553077"/>
              <a:ext cx="232410" cy="483234"/>
            </a:xfrm>
            <a:custGeom>
              <a:avLst/>
              <a:gdLst/>
              <a:ahLst/>
              <a:cxnLst/>
              <a:rect l="l" t="t" r="r" b="b"/>
              <a:pathLst>
                <a:path w="232410" h="483235">
                  <a:moveTo>
                    <a:pt x="0" y="366903"/>
                  </a:moveTo>
                  <a:lnTo>
                    <a:pt x="58038" y="366903"/>
                  </a:lnTo>
                  <a:lnTo>
                    <a:pt x="58038" y="0"/>
                  </a:lnTo>
                  <a:lnTo>
                    <a:pt x="173989" y="0"/>
                  </a:lnTo>
                  <a:lnTo>
                    <a:pt x="173989" y="366903"/>
                  </a:lnTo>
                  <a:lnTo>
                    <a:pt x="232028" y="366903"/>
                  </a:lnTo>
                  <a:lnTo>
                    <a:pt x="115950" y="482981"/>
                  </a:lnTo>
                  <a:lnTo>
                    <a:pt x="0" y="36690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8800" y="1321053"/>
            <a:ext cx="7663815" cy="2053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6415" marR="5080" indent="-51435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spc="-10" dirty="0">
                <a:latin typeface="Calibri"/>
                <a:cs typeface="Calibri"/>
              </a:rPr>
              <a:t>console.log()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display </a:t>
            </a:r>
            <a:r>
              <a:rPr sz="3200" spc="-10" dirty="0">
                <a:latin typeface="Calibri"/>
                <a:cs typeface="Calibri"/>
              </a:rPr>
              <a:t>JavaScript values 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5" dirty="0">
                <a:latin typeface="Calibri"/>
                <a:cs typeface="Calibri"/>
              </a:rPr>
              <a:t>debugger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window.</a:t>
            </a:r>
            <a:endParaRPr sz="3200" dirty="0">
              <a:latin typeface="Calibri"/>
              <a:cs typeface="Calibri"/>
            </a:endParaRPr>
          </a:p>
          <a:p>
            <a:pPr marL="526415" marR="1284605" indent="-51435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200" spc="-15" dirty="0">
                <a:latin typeface="Calibri"/>
                <a:cs typeface="Calibri"/>
              </a:rPr>
              <a:t>Chrome browser: </a:t>
            </a:r>
            <a:r>
              <a:rPr sz="3200" spc="-5" dirty="0">
                <a:latin typeface="Calibri"/>
                <a:cs typeface="Calibri"/>
              </a:rPr>
              <a:t>Ctrl-Shift-J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show  </a:t>
            </a:r>
            <a:r>
              <a:rPr sz="3200" spc="-15" dirty="0">
                <a:latin typeface="Calibri"/>
                <a:cs typeface="Calibri"/>
              </a:rPr>
              <a:t>Javascript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Console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736" y="284175"/>
            <a:ext cx="4208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Javascript</a:t>
            </a:r>
            <a:r>
              <a:rPr spc="-55" dirty="0"/>
              <a:t> </a:t>
            </a:r>
            <a:r>
              <a:rPr spc="-30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321053"/>
            <a:ext cx="75730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85" dirty="0">
                <a:latin typeface="Calibri"/>
                <a:cs typeface="Calibri"/>
              </a:rPr>
              <a:t>You </a:t>
            </a:r>
            <a:r>
              <a:rPr sz="3200" spc="-20" dirty="0">
                <a:latin typeface="Calibri"/>
                <a:cs typeface="Calibri"/>
              </a:rPr>
              <a:t>create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variable </a:t>
            </a:r>
            <a:r>
              <a:rPr sz="3200" dirty="0">
                <a:latin typeface="Calibri"/>
                <a:cs typeface="Calibri"/>
              </a:rPr>
              <a:t>with the </a:t>
            </a:r>
            <a:r>
              <a:rPr sz="3200" spc="-15" dirty="0">
                <a:latin typeface="Calibri"/>
                <a:cs typeface="Calibri"/>
              </a:rPr>
              <a:t>var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4141089"/>
            <a:ext cx="777557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lifetime </a:t>
            </a:r>
            <a:r>
              <a:rPr sz="3200" spc="-5" dirty="0">
                <a:latin typeface="Calibri"/>
                <a:cs typeface="Calibri"/>
              </a:rPr>
              <a:t>of these </a:t>
            </a:r>
            <a:r>
              <a:rPr sz="3200" spc="-10" dirty="0">
                <a:latin typeface="Calibri"/>
                <a:cs typeface="Calibri"/>
              </a:rPr>
              <a:t>variables </a:t>
            </a:r>
            <a:r>
              <a:rPr sz="3200" spc="-15" dirty="0">
                <a:latin typeface="Calibri"/>
                <a:cs typeface="Calibri"/>
              </a:rPr>
              <a:t>starts </a:t>
            </a:r>
            <a:r>
              <a:rPr sz="3200" dirty="0">
                <a:latin typeface="Calibri"/>
                <a:cs typeface="Calibri"/>
              </a:rPr>
              <a:t>when  </a:t>
            </a:r>
            <a:r>
              <a:rPr sz="3200" spc="-10" dirty="0">
                <a:latin typeface="Calibri"/>
                <a:cs typeface="Calibri"/>
              </a:rPr>
              <a:t>they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declared, </a:t>
            </a:r>
            <a:r>
              <a:rPr sz="3200" dirty="0">
                <a:latin typeface="Calibri"/>
                <a:cs typeface="Calibri"/>
              </a:rPr>
              <a:t>and ends when the </a:t>
            </a:r>
            <a:r>
              <a:rPr sz="3200" spc="-10" dirty="0">
                <a:latin typeface="Calibri"/>
                <a:cs typeface="Calibri"/>
              </a:rPr>
              <a:t>page </a:t>
            </a:r>
            <a:r>
              <a:rPr sz="3200" dirty="0">
                <a:latin typeface="Calibri"/>
                <a:cs typeface="Calibri"/>
              </a:rPr>
              <a:t>is  closed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7965" y="2904236"/>
            <a:ext cx="52800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9136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var length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10" dirty="0">
                <a:latin typeface="Calibri"/>
                <a:cs typeface="Calibri"/>
              </a:rPr>
              <a:t>16;  lastName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"Johnson";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var </a:t>
            </a:r>
            <a:r>
              <a:rPr sz="2800" spc="-20" dirty="0">
                <a:latin typeface="Calibri"/>
                <a:cs typeface="Calibri"/>
              </a:rPr>
              <a:t>cars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10" dirty="0">
                <a:latin typeface="Calibri"/>
                <a:cs typeface="Calibri"/>
              </a:rPr>
              <a:t>["Saab", </a:t>
            </a:r>
            <a:r>
              <a:rPr sz="2800" spc="-25" dirty="0">
                <a:latin typeface="Calibri"/>
                <a:cs typeface="Calibri"/>
              </a:rPr>
              <a:t>"Volvo",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"BMW"];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2816" y="2904236"/>
            <a:ext cx="162433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//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endParaRPr sz="28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// </a:t>
            </a:r>
            <a:r>
              <a:rPr sz="2800" spc="-10" dirty="0">
                <a:latin typeface="Calibri"/>
                <a:cs typeface="Calibri"/>
              </a:rPr>
              <a:t>String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//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Array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0628" y="2116582"/>
            <a:ext cx="1096645" cy="1038860"/>
          </a:xfrm>
          <a:custGeom>
            <a:avLst/>
            <a:gdLst/>
            <a:ahLst/>
            <a:cxnLst/>
            <a:rect l="l" t="t" r="r" b="b"/>
            <a:pathLst>
              <a:path w="1096645" h="1038860">
                <a:moveTo>
                  <a:pt x="1096264" y="0"/>
                </a:moveTo>
                <a:lnTo>
                  <a:pt x="0" y="1038351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86197" y="2001647"/>
            <a:ext cx="3472179" cy="61277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21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statements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semicolon.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141" y="284175"/>
            <a:ext cx="2299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249424"/>
            <a:ext cx="7278370" cy="432054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6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5" dirty="0">
                <a:latin typeface="Calibri"/>
                <a:cs typeface="Calibri"/>
              </a:rPr>
              <a:t>Arithmetic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520"/>
              </a:spcBef>
            </a:pPr>
            <a:r>
              <a:rPr sz="2200" dirty="0">
                <a:solidFill>
                  <a:srgbClr val="C0504D"/>
                </a:solidFill>
                <a:latin typeface="Wingdings 3"/>
                <a:cs typeface="Wingdings 3"/>
              </a:rPr>
              <a:t>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1F487C"/>
                </a:solidFill>
                <a:latin typeface="Calibri"/>
                <a:cs typeface="Calibri"/>
              </a:rPr>
              <a:t>+, -, *, /, </a:t>
            </a:r>
            <a:r>
              <a:rPr sz="2900" dirty="0">
                <a:solidFill>
                  <a:srgbClr val="1F487C"/>
                </a:solidFill>
                <a:latin typeface="Calibri"/>
                <a:cs typeface="Calibri"/>
              </a:rPr>
              <a:t>%, </a:t>
            </a:r>
            <a:r>
              <a:rPr sz="2900" spc="5" dirty="0">
                <a:solidFill>
                  <a:srgbClr val="1F487C"/>
                </a:solidFill>
                <a:latin typeface="Calibri"/>
                <a:cs typeface="Calibri"/>
              </a:rPr>
              <a:t>++,</a:t>
            </a:r>
            <a:r>
              <a:rPr sz="2900" spc="-1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1F487C"/>
                </a:solidFill>
                <a:latin typeface="Calibri"/>
                <a:cs typeface="Calibri"/>
              </a:rPr>
              <a:t>--</a:t>
            </a:r>
            <a:endParaRPr sz="29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5" dirty="0">
                <a:latin typeface="Calibri"/>
                <a:cs typeface="Calibri"/>
              </a:rPr>
              <a:t>Assignment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C0504D"/>
                </a:solidFill>
                <a:latin typeface="Wingdings 3"/>
                <a:cs typeface="Wingdings 3"/>
              </a:rPr>
              <a:t>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1F487C"/>
                </a:solidFill>
                <a:latin typeface="Calibri"/>
                <a:cs typeface="Calibri"/>
              </a:rPr>
              <a:t>=, +=, -=, *=, /=,</a:t>
            </a:r>
            <a:r>
              <a:rPr sz="2900" spc="-11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1F487C"/>
                </a:solidFill>
                <a:latin typeface="Calibri"/>
                <a:cs typeface="Calibri"/>
              </a:rPr>
              <a:t>%=</a:t>
            </a:r>
            <a:endParaRPr sz="29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5" dirty="0">
                <a:latin typeface="Calibri"/>
                <a:cs typeface="Calibri"/>
              </a:rPr>
              <a:t>String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  <a:p>
            <a:pPr marL="474345" marR="4660900">
              <a:lnSpc>
                <a:spcPct val="100000"/>
              </a:lnSpc>
              <a:spcBef>
                <a:spcPts val="1050"/>
              </a:spcBef>
            </a:pPr>
            <a:r>
              <a:rPr sz="2400" spc="-15" dirty="0">
                <a:latin typeface="Calibri"/>
                <a:cs typeface="Calibri"/>
              </a:rPr>
              <a:t>var </a:t>
            </a:r>
            <a:r>
              <a:rPr sz="2400" dirty="0">
                <a:latin typeface="Calibri"/>
                <a:cs typeface="Calibri"/>
              </a:rPr>
              <a:t>txt1 =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“John”;  var </a:t>
            </a:r>
            <a:r>
              <a:rPr sz="2400" dirty="0">
                <a:latin typeface="Calibri"/>
                <a:cs typeface="Calibri"/>
              </a:rPr>
              <a:t>txt2 =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“Doe”;</a:t>
            </a:r>
            <a:endParaRPr sz="2400">
              <a:latin typeface="Calibri"/>
              <a:cs typeface="Calibri"/>
            </a:endParaRPr>
          </a:p>
          <a:p>
            <a:pPr marL="474345" marR="5080">
              <a:lnSpc>
                <a:spcPct val="100000"/>
              </a:lnSpc>
              <a:spcBef>
                <a:spcPts val="5"/>
              </a:spcBef>
              <a:tabLst>
                <a:tab pos="3743960" algn="l"/>
              </a:tabLst>
            </a:pPr>
            <a:r>
              <a:rPr sz="2400" spc="-15" dirty="0">
                <a:latin typeface="Calibri"/>
                <a:cs typeface="Calibri"/>
              </a:rPr>
              <a:t>var </a:t>
            </a:r>
            <a:r>
              <a:rPr sz="2400" dirty="0">
                <a:latin typeface="Calibri"/>
                <a:cs typeface="Calibri"/>
              </a:rPr>
              <a:t>txt3 = txt1 + “ “ + txt2; </a:t>
            </a:r>
            <a:r>
              <a:rPr sz="2400" spc="-5" dirty="0">
                <a:latin typeface="Calibri"/>
                <a:cs typeface="Calibri"/>
              </a:rPr>
              <a:t>//txt3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spc="-25" dirty="0">
                <a:latin typeface="Calibri"/>
                <a:cs typeface="Calibri"/>
              </a:rPr>
              <a:t>“John </a:t>
            </a:r>
            <a:r>
              <a:rPr sz="2400" spc="-5" dirty="0">
                <a:latin typeface="Calibri"/>
                <a:cs typeface="Calibri"/>
              </a:rPr>
              <a:t>Doe”  </a:t>
            </a:r>
            <a:r>
              <a:rPr sz="2400" spc="-15" dirty="0">
                <a:latin typeface="Calibri"/>
                <a:cs typeface="Calibri"/>
              </a:rPr>
              <a:t>var </a:t>
            </a:r>
            <a:r>
              <a:rPr sz="2400" dirty="0">
                <a:latin typeface="Calibri"/>
                <a:cs typeface="Calibri"/>
              </a:rPr>
              <a:t>txt4 = 4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txt3;	</a:t>
            </a:r>
            <a:r>
              <a:rPr sz="2400" spc="-5" dirty="0">
                <a:latin typeface="Calibri"/>
                <a:cs typeface="Calibri"/>
              </a:rPr>
              <a:t>//txt4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spc="-5" dirty="0">
                <a:latin typeface="Calibri"/>
                <a:cs typeface="Calibri"/>
              </a:rPr>
              <a:t>“4 </a:t>
            </a:r>
            <a:r>
              <a:rPr sz="2400" dirty="0">
                <a:latin typeface="Calibri"/>
                <a:cs typeface="Calibri"/>
              </a:rPr>
              <a:t>John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517" y="284175"/>
            <a:ext cx="7824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Comparison and </a:t>
            </a:r>
            <a:r>
              <a:rPr spc="-10" dirty="0"/>
              <a:t>Logical</a:t>
            </a:r>
            <a:r>
              <a:rPr dirty="0"/>
              <a:t> </a:t>
            </a:r>
            <a:r>
              <a:rPr spc="-25"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8652" y="1266063"/>
          <a:ext cx="4017010" cy="4541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==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===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752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equal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equal  type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!=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equal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9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!==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3733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not equal value or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not 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type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&gt;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than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&lt;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than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&gt;=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than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&lt;=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less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than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64379" y="2634995"/>
            <a:ext cx="4217924" cy="1786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1011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Wingdings 3</vt:lpstr>
      <vt:lpstr>Office Theme</vt:lpstr>
      <vt:lpstr>What is JavaScript</vt:lpstr>
      <vt:lpstr>What can Javascript do?</vt:lpstr>
      <vt:lpstr>Where to put Javascript code?</vt:lpstr>
      <vt:lpstr>Referencing External Javascript File</vt:lpstr>
      <vt:lpstr>4 Advantages of external JavaScript</vt:lpstr>
      <vt:lpstr>Debugging Javascript</vt:lpstr>
      <vt:lpstr>Javascript Variable</vt:lpstr>
      <vt:lpstr>Operators</vt:lpstr>
      <vt:lpstr>Comparison and Logical Operators</vt:lpstr>
      <vt:lpstr>Conditions</vt:lpstr>
      <vt:lpstr>Loops</vt:lpstr>
      <vt:lpstr>Popup boxes</vt:lpstr>
      <vt:lpstr>Javascript Functions</vt:lpstr>
      <vt:lpstr>Function syntax</vt:lpstr>
      <vt:lpstr>Function invoked by event</vt:lpstr>
      <vt:lpstr>String functions</vt:lpstr>
      <vt:lpstr>Other useful functions</vt:lpstr>
      <vt:lpstr>Anonymous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C203 Web application Development</dc:title>
  <dc:creator>charissa_chua@rp.edu.sg</dc:creator>
  <cp:lastModifiedBy>LI SHUFANG</cp:lastModifiedBy>
  <cp:revision>4</cp:revision>
  <dcterms:created xsi:type="dcterms:W3CDTF">2020-10-18T08:14:15Z</dcterms:created>
  <dcterms:modified xsi:type="dcterms:W3CDTF">2020-11-23T18:10:03Z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2020-10-18T00:00:00Z</vt:filetime>
  </property>
</Properties>
</file>