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0045" y="81821"/>
            <a:ext cx="2150008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2373A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2373A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2373A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94" y="636387"/>
            <a:ext cx="900430" cy="520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22373A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5767" y="641048"/>
            <a:ext cx="3558565" cy="2366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6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.xml"/><Relationship Id="rId3" Type="http://schemas.openxmlformats.org/officeDocument/2006/relationships/slide" Target="slide45.xml"/><Relationship Id="rId4" Type="http://schemas.openxmlformats.org/officeDocument/2006/relationships/slide" Target="slide5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6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Relationship Id="rId6" Type="http://schemas.openxmlformats.org/officeDocument/2006/relationships/image" Target="../media/image6.png"/><Relationship Id="rId7" Type="http://schemas.openxmlformats.org/officeDocument/2006/relationships/image" Target="../media/image23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Relationship Id="rId6" Type="http://schemas.openxmlformats.org/officeDocument/2006/relationships/image" Target="../media/image6.png"/><Relationship Id="rId7" Type="http://schemas.openxmlformats.org/officeDocument/2006/relationships/image" Target="../media/image23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Relationship Id="rId6" Type="http://schemas.openxmlformats.org/officeDocument/2006/relationships/image" Target="../media/image6.png"/><Relationship Id="rId7" Type="http://schemas.openxmlformats.org/officeDocument/2006/relationships/image" Target="../media/image23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.xml"/><Relationship Id="rId3" Type="http://schemas.openxmlformats.org/officeDocument/2006/relationships/slide" Target="slide45.xml"/><Relationship Id="rId4" Type="http://schemas.openxmlformats.org/officeDocument/2006/relationships/slide" Target="slide5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laymath.org/millennium-problems" TargetMode="Externa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.xml"/><Relationship Id="rId3" Type="http://schemas.openxmlformats.org/officeDocument/2006/relationships/slide" Target="slide45.xml"/><Relationship Id="rId4" Type="http://schemas.openxmlformats.org/officeDocument/2006/relationships/slide" Target="slide5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/Relationships>
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/Relationships>
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9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573220"/>
            <a:ext cx="3169285" cy="75311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95"/>
              </a:spcBef>
            </a:pPr>
            <a:r>
              <a:rPr dirty="0" sz="2050" spc="5" b="1">
                <a:latin typeface="Arial"/>
                <a:cs typeface="Arial"/>
              </a:rPr>
              <a:t>Eulerian</a:t>
            </a:r>
            <a:r>
              <a:rPr dirty="0" sz="2050" spc="-85" b="1">
                <a:latin typeface="Arial"/>
                <a:cs typeface="Arial"/>
              </a:rPr>
              <a:t> </a:t>
            </a:r>
            <a:r>
              <a:rPr dirty="0" sz="2050" spc="-15" b="1">
                <a:latin typeface="Arial"/>
                <a:cs typeface="Arial"/>
              </a:rPr>
              <a:t>and</a:t>
            </a:r>
            <a:r>
              <a:rPr dirty="0" sz="2050" spc="-85" b="1">
                <a:latin typeface="Arial"/>
                <a:cs typeface="Arial"/>
              </a:rPr>
              <a:t> </a:t>
            </a:r>
            <a:r>
              <a:rPr dirty="0" sz="2050" spc="20" b="1">
                <a:latin typeface="Arial"/>
                <a:cs typeface="Arial"/>
              </a:rPr>
              <a:t>Hamiltonian </a:t>
            </a:r>
            <a:r>
              <a:rPr dirty="0" sz="2050" spc="-560" b="1">
                <a:latin typeface="Arial"/>
                <a:cs typeface="Arial"/>
              </a:rPr>
              <a:t> </a:t>
            </a:r>
            <a:r>
              <a:rPr dirty="0" sz="2050" spc="-50" b="1">
                <a:latin typeface="Arial"/>
                <a:cs typeface="Arial"/>
              </a:rPr>
              <a:t>Cycles</a:t>
            </a:r>
            <a:endParaRPr sz="20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634445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1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7294" y="1982340"/>
            <a:ext cx="141732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10">
                <a:solidFill>
                  <a:srgbClr val="22373A"/>
                </a:solidFill>
                <a:latin typeface="Microsoft Sans Serif"/>
                <a:cs typeface="Microsoft Sans Serif"/>
              </a:rPr>
              <a:t>Alexander</a:t>
            </a:r>
            <a:r>
              <a:rPr dirty="0" sz="12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105">
                <a:solidFill>
                  <a:srgbClr val="22373A"/>
                </a:solidFill>
                <a:latin typeface="Microsoft Sans Serif"/>
                <a:cs typeface="Microsoft Sans Serif"/>
              </a:rPr>
              <a:t>S.</a:t>
            </a:r>
            <a:r>
              <a:rPr dirty="0" sz="12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65">
                <a:solidFill>
                  <a:srgbClr val="22373A"/>
                </a:solidFill>
                <a:latin typeface="Microsoft Sans Serif"/>
                <a:cs typeface="Microsoft Sans Serif"/>
              </a:rPr>
              <a:t>K</a:t>
            </a:r>
            <a:r>
              <a:rPr dirty="0" sz="1200" spc="25">
                <a:solidFill>
                  <a:srgbClr val="22373A"/>
                </a:solidFill>
                <a:latin typeface="Microsoft Sans Serif"/>
                <a:cs typeface="Microsoft Sans Serif"/>
              </a:rPr>
              <a:t>uli</a:t>
            </a:r>
            <a:r>
              <a:rPr dirty="0" sz="1200" spc="5">
                <a:solidFill>
                  <a:srgbClr val="22373A"/>
                </a:solidFill>
                <a:latin typeface="Microsoft Sans Serif"/>
                <a:cs typeface="Microsoft Sans Serif"/>
              </a:rPr>
              <a:t>k</a:t>
            </a:r>
            <a:r>
              <a:rPr dirty="0" sz="1200" spc="15">
                <a:solidFill>
                  <a:srgbClr val="22373A"/>
                </a:solidFill>
                <a:latin typeface="Microsoft Sans Serif"/>
                <a:cs typeface="Microsoft Sans Serif"/>
              </a:rPr>
              <a:t>o</a:t>
            </a:r>
            <a:r>
              <a:rPr dirty="0" sz="1200">
                <a:solidFill>
                  <a:srgbClr val="22373A"/>
                </a:solidFill>
                <a:latin typeface="Microsoft Sans Serif"/>
                <a:cs typeface="Microsoft Sans Serif"/>
              </a:rPr>
              <a:t>v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2300376"/>
            <a:ext cx="3602354" cy="440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399"/>
              </a:lnSpc>
              <a:spcBef>
                <a:spcPts val="100"/>
              </a:spcBef>
            </a:pPr>
            <a:r>
              <a:rPr dirty="0" sz="800" spc="5">
                <a:solidFill>
                  <a:srgbClr val="22373A"/>
                </a:solidFill>
                <a:latin typeface="Microsoft Sans Serif"/>
                <a:cs typeface="Microsoft Sans Serif"/>
              </a:rPr>
              <a:t>Steklov</a:t>
            </a:r>
            <a:r>
              <a:rPr dirty="0" sz="800" spc="-3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15">
                <a:solidFill>
                  <a:srgbClr val="22373A"/>
                </a:solidFill>
                <a:latin typeface="Microsoft Sans Serif"/>
                <a:cs typeface="Microsoft Sans Serif"/>
              </a:rPr>
              <a:t>Mathematical</a:t>
            </a:r>
            <a:r>
              <a:rPr dirty="0" sz="800" spc="-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30">
                <a:solidFill>
                  <a:srgbClr val="22373A"/>
                </a:solidFill>
                <a:latin typeface="Microsoft Sans Serif"/>
                <a:cs typeface="Microsoft Sans Serif"/>
              </a:rPr>
              <a:t>Institute</a:t>
            </a:r>
            <a:r>
              <a:rPr dirty="0" sz="800" spc="-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30">
                <a:solidFill>
                  <a:srgbClr val="22373A"/>
                </a:solidFill>
                <a:latin typeface="Microsoft Sans Serif"/>
                <a:cs typeface="Microsoft Sans Serif"/>
              </a:rPr>
              <a:t>at</a:t>
            </a:r>
            <a:r>
              <a:rPr dirty="0" sz="800" spc="-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5">
                <a:solidFill>
                  <a:srgbClr val="22373A"/>
                </a:solidFill>
                <a:latin typeface="Microsoft Sans Serif"/>
                <a:cs typeface="Microsoft Sans Serif"/>
              </a:rPr>
              <a:t>St.</a:t>
            </a:r>
            <a:r>
              <a:rPr dirty="0" sz="800" spc="-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5">
                <a:solidFill>
                  <a:srgbClr val="22373A"/>
                </a:solidFill>
                <a:latin typeface="Microsoft Sans Serif"/>
                <a:cs typeface="Microsoft Sans Serif"/>
              </a:rPr>
              <a:t>Petersburg,</a:t>
            </a:r>
            <a:r>
              <a:rPr dirty="0" sz="800" spc="-25">
                <a:solidFill>
                  <a:srgbClr val="22373A"/>
                </a:solidFill>
                <a:latin typeface="Microsoft Sans Serif"/>
                <a:cs typeface="Microsoft Sans Serif"/>
              </a:rPr>
              <a:t> Russian 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Academy</a:t>
            </a:r>
            <a:r>
              <a:rPr dirty="0" sz="800" spc="-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55">
                <a:solidFill>
                  <a:srgbClr val="22373A"/>
                </a:solidFill>
                <a:latin typeface="Microsoft Sans Serif"/>
                <a:cs typeface="Microsoft Sans Serif"/>
              </a:rPr>
              <a:t>of</a:t>
            </a:r>
            <a:r>
              <a:rPr dirty="0" sz="800" spc="-3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25">
                <a:solidFill>
                  <a:srgbClr val="22373A"/>
                </a:solidFill>
                <a:latin typeface="Microsoft Sans Serif"/>
                <a:cs typeface="Microsoft Sans Serif"/>
              </a:rPr>
              <a:t>Sciences </a:t>
            </a:r>
            <a:r>
              <a:rPr dirty="0" sz="800" spc="-19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and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Uni</a:t>
            </a:r>
            <a:r>
              <a:rPr dirty="0" sz="800" spc="-15">
                <a:solidFill>
                  <a:srgbClr val="22373A"/>
                </a:solidFill>
                <a:latin typeface="Microsoft Sans Serif"/>
                <a:cs typeface="Microsoft Sans Serif"/>
              </a:rPr>
              <a:t>v</a:t>
            </a:r>
            <a:r>
              <a:rPr dirty="0" sz="800" spc="15">
                <a:solidFill>
                  <a:srgbClr val="22373A"/>
                </a:solidFill>
                <a:latin typeface="Microsoft Sans Serif"/>
                <a:cs typeface="Microsoft Sans Serif"/>
              </a:rPr>
              <a:t>ersity</a:t>
            </a:r>
            <a:r>
              <a:rPr dirty="0" sz="800" spc="-3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55">
                <a:solidFill>
                  <a:srgbClr val="22373A"/>
                </a:solidFill>
                <a:latin typeface="Microsoft Sans Serif"/>
                <a:cs typeface="Microsoft Sans Serif"/>
              </a:rPr>
              <a:t>of</a:t>
            </a:r>
            <a:r>
              <a:rPr dirty="0" sz="800" spc="-3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5">
                <a:solidFill>
                  <a:srgbClr val="22373A"/>
                </a:solidFill>
                <a:latin typeface="Microsoft Sans Serif"/>
                <a:cs typeface="Microsoft Sans Serif"/>
              </a:rPr>
              <a:t>California,</a:t>
            </a:r>
            <a:r>
              <a:rPr dirty="0" sz="800" spc="-3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45">
                <a:solidFill>
                  <a:srgbClr val="22373A"/>
                </a:solidFill>
                <a:latin typeface="Microsoft Sans Serif"/>
                <a:cs typeface="Microsoft Sans Serif"/>
              </a:rPr>
              <a:t>San</a:t>
            </a:r>
            <a:r>
              <a:rPr dirty="0" sz="800" spc="-3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10">
                <a:solidFill>
                  <a:srgbClr val="22373A"/>
                </a:solidFill>
                <a:latin typeface="Microsoft Sans Serif"/>
                <a:cs typeface="Microsoft Sans Serif"/>
              </a:rPr>
              <a:t>Diego</a:t>
            </a:r>
            <a:endParaRPr sz="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5716" y="81821"/>
            <a:ext cx="91694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60" b="1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700" spc="-35" b="1">
                <a:solidFill>
                  <a:srgbClr val="7F7F7F"/>
                </a:solidFill>
                <a:latin typeface="Arial"/>
                <a:cs typeface="Arial"/>
              </a:rPr>
              <a:t>x</a:t>
            </a:r>
            <a:r>
              <a:rPr dirty="0" sz="1700" spc="20" b="1">
                <a:solidFill>
                  <a:srgbClr val="7F7F7F"/>
                </a:solidFill>
                <a:latin typeface="Arial"/>
                <a:cs typeface="Arial"/>
              </a:rPr>
              <a:t>ample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004" y="722604"/>
            <a:ext cx="1983105" cy="257810"/>
          </a:xfrm>
          <a:prstGeom prst="rect">
            <a:avLst/>
          </a:prstGeom>
          <a:solidFill>
            <a:srgbClr val="CED2D3"/>
          </a:solidFill>
        </p:spPr>
        <p:txBody>
          <a:bodyPr wrap="square" lIns="0" tIns="5080" rIns="0" bIns="0" rtlCol="0" vert="horz">
            <a:spAutoFit/>
          </a:bodyPr>
          <a:lstStyle/>
          <a:p>
            <a:pPr marL="60325">
              <a:lnSpc>
                <a:spcPct val="100000"/>
              </a:lnSpc>
              <a:spcBef>
                <a:spcPts val="40"/>
              </a:spcBef>
            </a:pPr>
            <a:r>
              <a:rPr dirty="0" sz="1400" spc="20" b="1">
                <a:solidFill>
                  <a:srgbClr val="22373A"/>
                </a:solidFill>
                <a:latin typeface="Arial"/>
                <a:cs typeface="Arial"/>
              </a:rPr>
              <a:t>Non-Eulerian</a:t>
            </a:r>
            <a:r>
              <a:rPr dirty="0" sz="1400" spc="-85" b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400" spc="10" b="1">
                <a:solidFill>
                  <a:srgbClr val="22373A"/>
                </a:solidFill>
                <a:latin typeface="Arial"/>
                <a:cs typeface="Arial"/>
              </a:rPr>
              <a:t>graph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0004" y="980414"/>
            <a:ext cx="1983105" cy="1865630"/>
            <a:chOff x="240004" y="980414"/>
            <a:chExt cx="1983105" cy="1865630"/>
          </a:xfrm>
        </p:grpSpPr>
        <p:sp>
          <p:nvSpPr>
            <p:cNvPr id="5" name="object 5"/>
            <p:cNvSpPr/>
            <p:nvPr/>
          </p:nvSpPr>
          <p:spPr>
            <a:xfrm>
              <a:off x="240004" y="980414"/>
              <a:ext cx="1983105" cy="1865630"/>
            </a:xfrm>
            <a:custGeom>
              <a:avLst/>
              <a:gdLst/>
              <a:ahLst/>
              <a:cxnLst/>
              <a:rect l="l" t="t" r="r" b="b"/>
              <a:pathLst>
                <a:path w="1983105" h="1865630">
                  <a:moveTo>
                    <a:pt x="1982863" y="0"/>
                  </a:moveTo>
                  <a:lnTo>
                    <a:pt x="0" y="0"/>
                  </a:lnTo>
                  <a:lnTo>
                    <a:pt x="0" y="1865007"/>
                  </a:lnTo>
                  <a:lnTo>
                    <a:pt x="1982863" y="1865007"/>
                  </a:lnTo>
                  <a:lnTo>
                    <a:pt x="1982863" y="0"/>
                  </a:lnTo>
                  <a:close/>
                </a:path>
              </a:pathLst>
            </a:custGeom>
            <a:solidFill>
              <a:srgbClr val="E4E6E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939" y="1849416"/>
              <a:ext cx="126979" cy="1269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7956" y="1849416"/>
              <a:ext cx="126980" cy="1269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7947" y="1129407"/>
              <a:ext cx="126980" cy="1269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7947" y="2569425"/>
              <a:ext cx="126980" cy="12698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56323" y="1209328"/>
              <a:ext cx="1379220" cy="1407160"/>
            </a:xfrm>
            <a:custGeom>
              <a:avLst/>
              <a:gdLst/>
              <a:ahLst/>
              <a:cxnLst/>
              <a:rect l="l" t="t" r="r" b="b"/>
              <a:pathLst>
                <a:path w="1379220" h="1407160">
                  <a:moveTo>
                    <a:pt x="0" y="658684"/>
                  </a:moveTo>
                  <a:lnTo>
                    <a:pt x="630220" y="28463"/>
                  </a:lnTo>
                </a:path>
                <a:path w="1379220" h="1407160">
                  <a:moveTo>
                    <a:pt x="18595" y="703578"/>
                  </a:moveTo>
                  <a:lnTo>
                    <a:pt x="1331633" y="703578"/>
                  </a:lnTo>
                </a:path>
                <a:path w="1379220" h="1407160">
                  <a:moveTo>
                    <a:pt x="0" y="748472"/>
                  </a:moveTo>
                  <a:lnTo>
                    <a:pt x="630220" y="1378693"/>
                  </a:lnTo>
                </a:path>
                <a:path w="1379220" h="1407160">
                  <a:moveTo>
                    <a:pt x="1333796" y="687148"/>
                  </a:moveTo>
                  <a:lnTo>
                    <a:pt x="1283294" y="672478"/>
                  </a:lnTo>
                  <a:lnTo>
                    <a:pt x="1234826" y="656073"/>
                  </a:lnTo>
                  <a:lnTo>
                    <a:pt x="1188378" y="637914"/>
                  </a:lnTo>
                  <a:lnTo>
                    <a:pt x="1143931" y="617986"/>
                  </a:lnTo>
                  <a:lnTo>
                    <a:pt x="1101471" y="596271"/>
                  </a:lnTo>
                  <a:lnTo>
                    <a:pt x="1060979" y="572753"/>
                  </a:lnTo>
                  <a:lnTo>
                    <a:pt x="1022440" y="547416"/>
                  </a:lnTo>
                  <a:lnTo>
                    <a:pt x="985837" y="520243"/>
                  </a:lnTo>
                  <a:lnTo>
                    <a:pt x="951153" y="491216"/>
                  </a:lnTo>
                  <a:lnTo>
                    <a:pt x="918371" y="460321"/>
                  </a:lnTo>
                  <a:lnTo>
                    <a:pt x="887476" y="427539"/>
                  </a:lnTo>
                  <a:lnTo>
                    <a:pt x="858450" y="392855"/>
                  </a:lnTo>
                  <a:lnTo>
                    <a:pt x="831276" y="356252"/>
                  </a:lnTo>
                  <a:lnTo>
                    <a:pt x="805939" y="317713"/>
                  </a:lnTo>
                  <a:lnTo>
                    <a:pt x="782421" y="277221"/>
                  </a:lnTo>
                  <a:lnTo>
                    <a:pt x="760707" y="234761"/>
                  </a:lnTo>
                  <a:lnTo>
                    <a:pt x="740778" y="190314"/>
                  </a:lnTo>
                  <a:lnTo>
                    <a:pt x="722620" y="143866"/>
                  </a:lnTo>
                  <a:lnTo>
                    <a:pt x="706214" y="95399"/>
                  </a:lnTo>
                  <a:lnTo>
                    <a:pt x="691545" y="44896"/>
                  </a:lnTo>
                </a:path>
                <a:path w="1379220" h="1407160">
                  <a:moveTo>
                    <a:pt x="1378693" y="642251"/>
                  </a:moveTo>
                  <a:lnTo>
                    <a:pt x="1364024" y="591748"/>
                  </a:lnTo>
                  <a:lnTo>
                    <a:pt x="1347618" y="543281"/>
                  </a:lnTo>
                  <a:lnTo>
                    <a:pt x="1329459" y="496832"/>
                  </a:lnTo>
                  <a:lnTo>
                    <a:pt x="1309531" y="452386"/>
                  </a:lnTo>
                  <a:lnTo>
                    <a:pt x="1287816" y="409926"/>
                  </a:lnTo>
                  <a:lnTo>
                    <a:pt x="1264298" y="369434"/>
                  </a:lnTo>
                  <a:lnTo>
                    <a:pt x="1238961" y="330895"/>
                  </a:lnTo>
                  <a:lnTo>
                    <a:pt x="1211788" y="294292"/>
                  </a:lnTo>
                  <a:lnTo>
                    <a:pt x="1182762" y="259608"/>
                  </a:lnTo>
                  <a:lnTo>
                    <a:pt x="1151866" y="226826"/>
                  </a:lnTo>
                  <a:lnTo>
                    <a:pt x="1119085" y="195931"/>
                  </a:lnTo>
                  <a:lnTo>
                    <a:pt x="1084401" y="166904"/>
                  </a:lnTo>
                  <a:lnTo>
                    <a:pt x="1047797" y="139731"/>
                  </a:lnTo>
                  <a:lnTo>
                    <a:pt x="1009258" y="114394"/>
                  </a:lnTo>
                  <a:lnTo>
                    <a:pt x="968767" y="90876"/>
                  </a:lnTo>
                  <a:lnTo>
                    <a:pt x="926306" y="69161"/>
                  </a:lnTo>
                  <a:lnTo>
                    <a:pt x="881860" y="49233"/>
                  </a:lnTo>
                  <a:lnTo>
                    <a:pt x="835411" y="31074"/>
                  </a:lnTo>
                  <a:lnTo>
                    <a:pt x="786944" y="14669"/>
                  </a:lnTo>
                  <a:lnTo>
                    <a:pt x="736441" y="0"/>
                  </a:lnTo>
                </a:path>
                <a:path w="1379220" h="1407160">
                  <a:moveTo>
                    <a:pt x="691545" y="1362260"/>
                  </a:moveTo>
                  <a:lnTo>
                    <a:pt x="706214" y="1311757"/>
                  </a:lnTo>
                  <a:lnTo>
                    <a:pt x="722620" y="1263290"/>
                  </a:lnTo>
                  <a:lnTo>
                    <a:pt x="740778" y="1216841"/>
                  </a:lnTo>
                  <a:lnTo>
                    <a:pt x="760707" y="1172395"/>
                  </a:lnTo>
                  <a:lnTo>
                    <a:pt x="782421" y="1129935"/>
                  </a:lnTo>
                  <a:lnTo>
                    <a:pt x="805939" y="1089443"/>
                  </a:lnTo>
                  <a:lnTo>
                    <a:pt x="831276" y="1050904"/>
                  </a:lnTo>
                  <a:lnTo>
                    <a:pt x="858450" y="1014301"/>
                  </a:lnTo>
                  <a:lnTo>
                    <a:pt x="887476" y="979617"/>
                  </a:lnTo>
                  <a:lnTo>
                    <a:pt x="918371" y="946835"/>
                  </a:lnTo>
                  <a:lnTo>
                    <a:pt x="951153" y="915940"/>
                  </a:lnTo>
                  <a:lnTo>
                    <a:pt x="985837" y="886913"/>
                  </a:lnTo>
                  <a:lnTo>
                    <a:pt x="1022440" y="859740"/>
                  </a:lnTo>
                  <a:lnTo>
                    <a:pt x="1060979" y="834403"/>
                  </a:lnTo>
                  <a:lnTo>
                    <a:pt x="1101471" y="810885"/>
                  </a:lnTo>
                  <a:lnTo>
                    <a:pt x="1143931" y="789170"/>
                  </a:lnTo>
                  <a:lnTo>
                    <a:pt x="1188378" y="769242"/>
                  </a:lnTo>
                  <a:lnTo>
                    <a:pt x="1234826" y="751083"/>
                  </a:lnTo>
                  <a:lnTo>
                    <a:pt x="1283294" y="734678"/>
                  </a:lnTo>
                  <a:lnTo>
                    <a:pt x="1333796" y="720008"/>
                  </a:lnTo>
                </a:path>
                <a:path w="1379220" h="1407160">
                  <a:moveTo>
                    <a:pt x="736441" y="1407157"/>
                  </a:moveTo>
                  <a:lnTo>
                    <a:pt x="786944" y="1392487"/>
                  </a:lnTo>
                  <a:lnTo>
                    <a:pt x="835411" y="1376082"/>
                  </a:lnTo>
                  <a:lnTo>
                    <a:pt x="881860" y="1357923"/>
                  </a:lnTo>
                  <a:lnTo>
                    <a:pt x="926306" y="1337995"/>
                  </a:lnTo>
                  <a:lnTo>
                    <a:pt x="968767" y="1316280"/>
                  </a:lnTo>
                  <a:lnTo>
                    <a:pt x="1009258" y="1292762"/>
                  </a:lnTo>
                  <a:lnTo>
                    <a:pt x="1047797" y="1267425"/>
                  </a:lnTo>
                  <a:lnTo>
                    <a:pt x="1084401" y="1240251"/>
                  </a:lnTo>
                  <a:lnTo>
                    <a:pt x="1119085" y="1211225"/>
                  </a:lnTo>
                  <a:lnTo>
                    <a:pt x="1151866" y="1180330"/>
                  </a:lnTo>
                  <a:lnTo>
                    <a:pt x="1182762" y="1147548"/>
                  </a:lnTo>
                  <a:lnTo>
                    <a:pt x="1211788" y="1112864"/>
                  </a:lnTo>
                  <a:lnTo>
                    <a:pt x="1238961" y="1076261"/>
                  </a:lnTo>
                  <a:lnTo>
                    <a:pt x="1264298" y="1037722"/>
                  </a:lnTo>
                  <a:lnTo>
                    <a:pt x="1287816" y="997230"/>
                  </a:lnTo>
                  <a:lnTo>
                    <a:pt x="1309531" y="954770"/>
                  </a:lnTo>
                  <a:lnTo>
                    <a:pt x="1329459" y="910323"/>
                  </a:lnTo>
                  <a:lnTo>
                    <a:pt x="1347618" y="863875"/>
                  </a:lnTo>
                  <a:lnTo>
                    <a:pt x="1364024" y="815407"/>
                  </a:lnTo>
                  <a:lnTo>
                    <a:pt x="1378693" y="764905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462860" y="722604"/>
            <a:ext cx="1905635" cy="257810"/>
          </a:xfrm>
          <a:prstGeom prst="rect">
            <a:avLst/>
          </a:prstGeom>
          <a:solidFill>
            <a:srgbClr val="CED2D3"/>
          </a:solidFill>
        </p:spPr>
        <p:txBody>
          <a:bodyPr wrap="square" lIns="0" tIns="5080" rIns="0" bIns="0" rtlCol="0" vert="horz">
            <a:spAutoFit/>
          </a:bodyPr>
          <a:lstStyle/>
          <a:p>
            <a:pPr marL="60325">
              <a:lnSpc>
                <a:spcPct val="100000"/>
              </a:lnSpc>
              <a:spcBef>
                <a:spcPts val="40"/>
              </a:spcBef>
            </a:pPr>
            <a:r>
              <a:rPr dirty="0" sz="1400" spc="15" b="1">
                <a:solidFill>
                  <a:srgbClr val="22373A"/>
                </a:solidFill>
                <a:latin typeface="Arial"/>
                <a:cs typeface="Arial"/>
              </a:rPr>
              <a:t>Eulerian</a:t>
            </a:r>
            <a:r>
              <a:rPr dirty="0" sz="1400" spc="-80" b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400" spc="10" b="1">
                <a:solidFill>
                  <a:srgbClr val="22373A"/>
                </a:solidFill>
                <a:latin typeface="Arial"/>
                <a:cs typeface="Arial"/>
              </a:rPr>
              <a:t>graph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462860" y="980414"/>
            <a:ext cx="1905635" cy="1865630"/>
            <a:chOff x="2462860" y="980414"/>
            <a:chExt cx="1905635" cy="1865630"/>
          </a:xfrm>
        </p:grpSpPr>
        <p:sp>
          <p:nvSpPr>
            <p:cNvPr id="13" name="object 13"/>
            <p:cNvSpPr/>
            <p:nvPr/>
          </p:nvSpPr>
          <p:spPr>
            <a:xfrm>
              <a:off x="2462860" y="980414"/>
              <a:ext cx="1905635" cy="1865630"/>
            </a:xfrm>
            <a:custGeom>
              <a:avLst/>
              <a:gdLst/>
              <a:ahLst/>
              <a:cxnLst/>
              <a:rect l="l" t="t" r="r" b="b"/>
              <a:pathLst>
                <a:path w="1905635" h="1865630">
                  <a:moveTo>
                    <a:pt x="1905139" y="0"/>
                  </a:moveTo>
                  <a:lnTo>
                    <a:pt x="0" y="0"/>
                  </a:lnTo>
                  <a:lnTo>
                    <a:pt x="0" y="1865007"/>
                  </a:lnTo>
                  <a:lnTo>
                    <a:pt x="1905139" y="1865007"/>
                  </a:lnTo>
                  <a:lnTo>
                    <a:pt x="1905139" y="0"/>
                  </a:lnTo>
                  <a:close/>
                </a:path>
              </a:pathLst>
            </a:custGeom>
            <a:solidFill>
              <a:srgbClr val="E4E6E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1945" y="1849416"/>
              <a:ext cx="126979" cy="12698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1962" y="1849416"/>
              <a:ext cx="126980" cy="12698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51954" y="1129407"/>
              <a:ext cx="126980" cy="12698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1954" y="2569425"/>
              <a:ext cx="126980" cy="12698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31945" y="1129407"/>
              <a:ext cx="126979" cy="12698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1962" y="2569425"/>
              <a:ext cx="126980" cy="12698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695435" y="1192897"/>
              <a:ext cx="1440180" cy="1440180"/>
            </a:xfrm>
            <a:custGeom>
              <a:avLst/>
              <a:gdLst/>
              <a:ahLst/>
              <a:cxnLst/>
              <a:rect l="l" t="t" r="r" b="b"/>
              <a:pathLst>
                <a:path w="1440179" h="1440180">
                  <a:moveTo>
                    <a:pt x="0" y="656518"/>
                  </a:moveTo>
                  <a:lnTo>
                    <a:pt x="0" y="63489"/>
                  </a:lnTo>
                </a:path>
                <a:path w="1440179" h="1440180">
                  <a:moveTo>
                    <a:pt x="63489" y="0"/>
                  </a:moveTo>
                  <a:lnTo>
                    <a:pt x="656518" y="0"/>
                  </a:lnTo>
                </a:path>
                <a:path w="1440179" h="1440180">
                  <a:moveTo>
                    <a:pt x="1376527" y="720008"/>
                  </a:moveTo>
                  <a:lnTo>
                    <a:pt x="63489" y="720008"/>
                  </a:lnTo>
                </a:path>
                <a:path w="1440179" h="1440180">
                  <a:moveTo>
                    <a:pt x="44894" y="764903"/>
                  </a:moveTo>
                  <a:lnTo>
                    <a:pt x="675114" y="1395123"/>
                  </a:lnTo>
                </a:path>
                <a:path w="1440179" h="1440180">
                  <a:moveTo>
                    <a:pt x="783498" y="1440017"/>
                  </a:moveTo>
                  <a:lnTo>
                    <a:pt x="1376527" y="1440017"/>
                  </a:lnTo>
                </a:path>
                <a:path w="1440179" h="1440180">
                  <a:moveTo>
                    <a:pt x="1440017" y="1376527"/>
                  </a:moveTo>
                  <a:lnTo>
                    <a:pt x="1440017" y="783499"/>
                  </a:lnTo>
                </a:path>
                <a:path w="1440179" h="1440180">
                  <a:moveTo>
                    <a:pt x="675114" y="44894"/>
                  </a:moveTo>
                  <a:lnTo>
                    <a:pt x="44894" y="675114"/>
                  </a:lnTo>
                </a:path>
                <a:path w="1440179" h="1440180">
                  <a:moveTo>
                    <a:pt x="1378691" y="703578"/>
                  </a:moveTo>
                  <a:lnTo>
                    <a:pt x="1328188" y="688909"/>
                  </a:lnTo>
                  <a:lnTo>
                    <a:pt x="1279720" y="672503"/>
                  </a:lnTo>
                  <a:lnTo>
                    <a:pt x="1233272" y="654345"/>
                  </a:lnTo>
                  <a:lnTo>
                    <a:pt x="1188826" y="634416"/>
                  </a:lnTo>
                  <a:lnTo>
                    <a:pt x="1146365" y="612701"/>
                  </a:lnTo>
                  <a:lnTo>
                    <a:pt x="1105873" y="589184"/>
                  </a:lnTo>
                  <a:lnTo>
                    <a:pt x="1067334" y="563846"/>
                  </a:lnTo>
                  <a:lnTo>
                    <a:pt x="1030731" y="536673"/>
                  </a:lnTo>
                  <a:lnTo>
                    <a:pt x="996047" y="507647"/>
                  </a:lnTo>
                  <a:lnTo>
                    <a:pt x="963265" y="476751"/>
                  </a:lnTo>
                  <a:lnTo>
                    <a:pt x="932370" y="443970"/>
                  </a:lnTo>
                  <a:lnTo>
                    <a:pt x="903344" y="409286"/>
                  </a:lnTo>
                  <a:lnTo>
                    <a:pt x="876170" y="372682"/>
                  </a:lnTo>
                  <a:lnTo>
                    <a:pt x="850833" y="334143"/>
                  </a:lnTo>
                  <a:lnTo>
                    <a:pt x="827316" y="293652"/>
                  </a:lnTo>
                  <a:lnTo>
                    <a:pt x="805601" y="251191"/>
                  </a:lnTo>
                  <a:lnTo>
                    <a:pt x="785672" y="206745"/>
                  </a:lnTo>
                  <a:lnTo>
                    <a:pt x="767514" y="160296"/>
                  </a:lnTo>
                  <a:lnTo>
                    <a:pt x="751108" y="111829"/>
                  </a:lnTo>
                  <a:lnTo>
                    <a:pt x="736439" y="61326"/>
                  </a:lnTo>
                </a:path>
                <a:path w="1440179" h="1440180">
                  <a:moveTo>
                    <a:pt x="1423587" y="658682"/>
                  </a:moveTo>
                  <a:lnTo>
                    <a:pt x="1408918" y="608179"/>
                  </a:lnTo>
                  <a:lnTo>
                    <a:pt x="1392512" y="559711"/>
                  </a:lnTo>
                  <a:lnTo>
                    <a:pt x="1374353" y="513263"/>
                  </a:lnTo>
                  <a:lnTo>
                    <a:pt x="1354425" y="468817"/>
                  </a:lnTo>
                  <a:lnTo>
                    <a:pt x="1332710" y="426356"/>
                  </a:lnTo>
                  <a:lnTo>
                    <a:pt x="1309192" y="385865"/>
                  </a:lnTo>
                  <a:lnTo>
                    <a:pt x="1283855" y="347325"/>
                  </a:lnTo>
                  <a:lnTo>
                    <a:pt x="1256682" y="310722"/>
                  </a:lnTo>
                  <a:lnTo>
                    <a:pt x="1227656" y="276038"/>
                  </a:lnTo>
                  <a:lnTo>
                    <a:pt x="1196760" y="243257"/>
                  </a:lnTo>
                  <a:lnTo>
                    <a:pt x="1163979" y="212361"/>
                  </a:lnTo>
                  <a:lnTo>
                    <a:pt x="1129295" y="183335"/>
                  </a:lnTo>
                  <a:lnTo>
                    <a:pt x="1092691" y="156162"/>
                  </a:lnTo>
                  <a:lnTo>
                    <a:pt x="1054152" y="130824"/>
                  </a:lnTo>
                  <a:lnTo>
                    <a:pt x="1013661" y="107307"/>
                  </a:lnTo>
                  <a:lnTo>
                    <a:pt x="971200" y="85592"/>
                  </a:lnTo>
                  <a:lnTo>
                    <a:pt x="926754" y="65663"/>
                  </a:lnTo>
                  <a:lnTo>
                    <a:pt x="880305" y="47505"/>
                  </a:lnTo>
                  <a:lnTo>
                    <a:pt x="831838" y="31099"/>
                  </a:lnTo>
                  <a:lnTo>
                    <a:pt x="781335" y="16430"/>
                  </a:lnTo>
                </a:path>
                <a:path w="1440179" h="1440180">
                  <a:moveTo>
                    <a:pt x="736439" y="1378691"/>
                  </a:moveTo>
                  <a:lnTo>
                    <a:pt x="751108" y="1328188"/>
                  </a:lnTo>
                  <a:lnTo>
                    <a:pt x="767514" y="1279721"/>
                  </a:lnTo>
                  <a:lnTo>
                    <a:pt x="785672" y="1233272"/>
                  </a:lnTo>
                  <a:lnTo>
                    <a:pt x="805601" y="1188826"/>
                  </a:lnTo>
                  <a:lnTo>
                    <a:pt x="827316" y="1146365"/>
                  </a:lnTo>
                  <a:lnTo>
                    <a:pt x="850833" y="1105874"/>
                  </a:lnTo>
                  <a:lnTo>
                    <a:pt x="876170" y="1067334"/>
                  </a:lnTo>
                  <a:lnTo>
                    <a:pt x="903344" y="1030731"/>
                  </a:lnTo>
                  <a:lnTo>
                    <a:pt x="932370" y="996047"/>
                  </a:lnTo>
                  <a:lnTo>
                    <a:pt x="963265" y="963266"/>
                  </a:lnTo>
                  <a:lnTo>
                    <a:pt x="996047" y="932370"/>
                  </a:lnTo>
                  <a:lnTo>
                    <a:pt x="1030731" y="903344"/>
                  </a:lnTo>
                  <a:lnTo>
                    <a:pt x="1067334" y="876171"/>
                  </a:lnTo>
                  <a:lnTo>
                    <a:pt x="1105873" y="850833"/>
                  </a:lnTo>
                  <a:lnTo>
                    <a:pt x="1146365" y="827316"/>
                  </a:lnTo>
                  <a:lnTo>
                    <a:pt x="1188826" y="805601"/>
                  </a:lnTo>
                  <a:lnTo>
                    <a:pt x="1233272" y="785672"/>
                  </a:lnTo>
                  <a:lnTo>
                    <a:pt x="1279720" y="767514"/>
                  </a:lnTo>
                  <a:lnTo>
                    <a:pt x="1328188" y="751108"/>
                  </a:lnTo>
                  <a:lnTo>
                    <a:pt x="1378691" y="736439"/>
                  </a:lnTo>
                </a:path>
                <a:path w="1440179" h="1440180">
                  <a:moveTo>
                    <a:pt x="781335" y="1423587"/>
                  </a:moveTo>
                  <a:lnTo>
                    <a:pt x="831838" y="1408918"/>
                  </a:lnTo>
                  <a:lnTo>
                    <a:pt x="880305" y="1392512"/>
                  </a:lnTo>
                  <a:lnTo>
                    <a:pt x="926754" y="1374354"/>
                  </a:lnTo>
                  <a:lnTo>
                    <a:pt x="971200" y="1354425"/>
                  </a:lnTo>
                  <a:lnTo>
                    <a:pt x="1013661" y="1332710"/>
                  </a:lnTo>
                  <a:lnTo>
                    <a:pt x="1054152" y="1309193"/>
                  </a:lnTo>
                  <a:lnTo>
                    <a:pt x="1092691" y="1283855"/>
                  </a:lnTo>
                  <a:lnTo>
                    <a:pt x="1129295" y="1256682"/>
                  </a:lnTo>
                  <a:lnTo>
                    <a:pt x="1163979" y="1227656"/>
                  </a:lnTo>
                  <a:lnTo>
                    <a:pt x="1196760" y="1196760"/>
                  </a:lnTo>
                  <a:lnTo>
                    <a:pt x="1227656" y="1163979"/>
                  </a:lnTo>
                  <a:lnTo>
                    <a:pt x="1256682" y="1129295"/>
                  </a:lnTo>
                  <a:lnTo>
                    <a:pt x="1283855" y="1092691"/>
                  </a:lnTo>
                  <a:lnTo>
                    <a:pt x="1309192" y="1054152"/>
                  </a:lnTo>
                  <a:lnTo>
                    <a:pt x="1332710" y="1013661"/>
                  </a:lnTo>
                  <a:lnTo>
                    <a:pt x="1354425" y="971200"/>
                  </a:lnTo>
                  <a:lnTo>
                    <a:pt x="1374353" y="926754"/>
                  </a:lnTo>
                  <a:lnTo>
                    <a:pt x="1392512" y="880305"/>
                  </a:lnTo>
                  <a:lnTo>
                    <a:pt x="1408918" y="831838"/>
                  </a:lnTo>
                  <a:lnTo>
                    <a:pt x="1423587" y="781335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5716" y="81821"/>
            <a:ext cx="91694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60" b="1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700" spc="-35" b="1">
                <a:solidFill>
                  <a:srgbClr val="7F7F7F"/>
                </a:solidFill>
                <a:latin typeface="Arial"/>
                <a:cs typeface="Arial"/>
              </a:rPr>
              <a:t>x</a:t>
            </a:r>
            <a:r>
              <a:rPr dirty="0" sz="1700" spc="20" b="1">
                <a:solidFill>
                  <a:srgbClr val="7F7F7F"/>
                </a:solidFill>
                <a:latin typeface="Arial"/>
                <a:cs typeface="Arial"/>
              </a:rPr>
              <a:t>ample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004" y="722604"/>
            <a:ext cx="1983105" cy="257810"/>
          </a:xfrm>
          <a:prstGeom prst="rect">
            <a:avLst/>
          </a:prstGeom>
          <a:solidFill>
            <a:srgbClr val="CED2D3"/>
          </a:solidFill>
        </p:spPr>
        <p:txBody>
          <a:bodyPr wrap="square" lIns="0" tIns="5080" rIns="0" bIns="0" rtlCol="0" vert="horz">
            <a:spAutoFit/>
          </a:bodyPr>
          <a:lstStyle/>
          <a:p>
            <a:pPr marL="60325">
              <a:lnSpc>
                <a:spcPct val="100000"/>
              </a:lnSpc>
              <a:spcBef>
                <a:spcPts val="40"/>
              </a:spcBef>
            </a:pPr>
            <a:r>
              <a:rPr dirty="0" sz="1400" spc="20" b="1">
                <a:solidFill>
                  <a:srgbClr val="22373A"/>
                </a:solidFill>
                <a:latin typeface="Arial"/>
                <a:cs typeface="Arial"/>
              </a:rPr>
              <a:t>Non-Eulerian</a:t>
            </a:r>
            <a:r>
              <a:rPr dirty="0" sz="1400" spc="-85" b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400" spc="10" b="1">
                <a:solidFill>
                  <a:srgbClr val="22373A"/>
                </a:solidFill>
                <a:latin typeface="Arial"/>
                <a:cs typeface="Arial"/>
              </a:rPr>
              <a:t>graph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0004" y="980414"/>
            <a:ext cx="1983105" cy="1865630"/>
            <a:chOff x="240004" y="980414"/>
            <a:chExt cx="1983105" cy="1865630"/>
          </a:xfrm>
        </p:grpSpPr>
        <p:sp>
          <p:nvSpPr>
            <p:cNvPr id="5" name="object 5"/>
            <p:cNvSpPr/>
            <p:nvPr/>
          </p:nvSpPr>
          <p:spPr>
            <a:xfrm>
              <a:off x="240004" y="980414"/>
              <a:ext cx="1983105" cy="1865630"/>
            </a:xfrm>
            <a:custGeom>
              <a:avLst/>
              <a:gdLst/>
              <a:ahLst/>
              <a:cxnLst/>
              <a:rect l="l" t="t" r="r" b="b"/>
              <a:pathLst>
                <a:path w="1983105" h="1865630">
                  <a:moveTo>
                    <a:pt x="1982863" y="0"/>
                  </a:moveTo>
                  <a:lnTo>
                    <a:pt x="0" y="0"/>
                  </a:lnTo>
                  <a:lnTo>
                    <a:pt x="0" y="1865007"/>
                  </a:lnTo>
                  <a:lnTo>
                    <a:pt x="1982863" y="1865007"/>
                  </a:lnTo>
                  <a:lnTo>
                    <a:pt x="1982863" y="0"/>
                  </a:lnTo>
                  <a:close/>
                </a:path>
              </a:pathLst>
            </a:custGeom>
            <a:solidFill>
              <a:srgbClr val="E4E6E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939" y="1849416"/>
              <a:ext cx="126979" cy="1269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7956" y="1849416"/>
              <a:ext cx="126980" cy="1269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7947" y="1129407"/>
              <a:ext cx="126980" cy="1269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7947" y="2569425"/>
              <a:ext cx="126980" cy="12698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56323" y="1209328"/>
              <a:ext cx="1379220" cy="1407160"/>
            </a:xfrm>
            <a:custGeom>
              <a:avLst/>
              <a:gdLst/>
              <a:ahLst/>
              <a:cxnLst/>
              <a:rect l="l" t="t" r="r" b="b"/>
              <a:pathLst>
                <a:path w="1379220" h="1407160">
                  <a:moveTo>
                    <a:pt x="0" y="658684"/>
                  </a:moveTo>
                  <a:lnTo>
                    <a:pt x="630220" y="28463"/>
                  </a:lnTo>
                </a:path>
                <a:path w="1379220" h="1407160">
                  <a:moveTo>
                    <a:pt x="18595" y="703578"/>
                  </a:moveTo>
                  <a:lnTo>
                    <a:pt x="1331633" y="703578"/>
                  </a:lnTo>
                </a:path>
                <a:path w="1379220" h="1407160">
                  <a:moveTo>
                    <a:pt x="0" y="748472"/>
                  </a:moveTo>
                  <a:lnTo>
                    <a:pt x="630220" y="1378693"/>
                  </a:lnTo>
                </a:path>
                <a:path w="1379220" h="1407160">
                  <a:moveTo>
                    <a:pt x="1333796" y="687148"/>
                  </a:moveTo>
                  <a:lnTo>
                    <a:pt x="1283294" y="672478"/>
                  </a:lnTo>
                  <a:lnTo>
                    <a:pt x="1234826" y="656073"/>
                  </a:lnTo>
                  <a:lnTo>
                    <a:pt x="1188378" y="637914"/>
                  </a:lnTo>
                  <a:lnTo>
                    <a:pt x="1143931" y="617986"/>
                  </a:lnTo>
                  <a:lnTo>
                    <a:pt x="1101471" y="596271"/>
                  </a:lnTo>
                  <a:lnTo>
                    <a:pt x="1060979" y="572753"/>
                  </a:lnTo>
                  <a:lnTo>
                    <a:pt x="1022440" y="547416"/>
                  </a:lnTo>
                  <a:lnTo>
                    <a:pt x="985837" y="520243"/>
                  </a:lnTo>
                  <a:lnTo>
                    <a:pt x="951153" y="491216"/>
                  </a:lnTo>
                  <a:lnTo>
                    <a:pt x="918371" y="460321"/>
                  </a:lnTo>
                  <a:lnTo>
                    <a:pt x="887476" y="427539"/>
                  </a:lnTo>
                  <a:lnTo>
                    <a:pt x="858450" y="392855"/>
                  </a:lnTo>
                  <a:lnTo>
                    <a:pt x="831276" y="356252"/>
                  </a:lnTo>
                  <a:lnTo>
                    <a:pt x="805939" y="317713"/>
                  </a:lnTo>
                  <a:lnTo>
                    <a:pt x="782421" y="277221"/>
                  </a:lnTo>
                  <a:lnTo>
                    <a:pt x="760707" y="234761"/>
                  </a:lnTo>
                  <a:lnTo>
                    <a:pt x="740778" y="190314"/>
                  </a:lnTo>
                  <a:lnTo>
                    <a:pt x="722620" y="143866"/>
                  </a:lnTo>
                  <a:lnTo>
                    <a:pt x="706214" y="95399"/>
                  </a:lnTo>
                  <a:lnTo>
                    <a:pt x="691545" y="44896"/>
                  </a:lnTo>
                </a:path>
                <a:path w="1379220" h="1407160">
                  <a:moveTo>
                    <a:pt x="1378693" y="642251"/>
                  </a:moveTo>
                  <a:lnTo>
                    <a:pt x="1364024" y="591748"/>
                  </a:lnTo>
                  <a:lnTo>
                    <a:pt x="1347618" y="543281"/>
                  </a:lnTo>
                  <a:lnTo>
                    <a:pt x="1329459" y="496832"/>
                  </a:lnTo>
                  <a:lnTo>
                    <a:pt x="1309531" y="452386"/>
                  </a:lnTo>
                  <a:lnTo>
                    <a:pt x="1287816" y="409926"/>
                  </a:lnTo>
                  <a:lnTo>
                    <a:pt x="1264298" y="369434"/>
                  </a:lnTo>
                  <a:lnTo>
                    <a:pt x="1238961" y="330895"/>
                  </a:lnTo>
                  <a:lnTo>
                    <a:pt x="1211788" y="294292"/>
                  </a:lnTo>
                  <a:lnTo>
                    <a:pt x="1182762" y="259608"/>
                  </a:lnTo>
                  <a:lnTo>
                    <a:pt x="1151866" y="226826"/>
                  </a:lnTo>
                  <a:lnTo>
                    <a:pt x="1119085" y="195931"/>
                  </a:lnTo>
                  <a:lnTo>
                    <a:pt x="1084401" y="166904"/>
                  </a:lnTo>
                  <a:lnTo>
                    <a:pt x="1047797" y="139731"/>
                  </a:lnTo>
                  <a:lnTo>
                    <a:pt x="1009258" y="114394"/>
                  </a:lnTo>
                  <a:lnTo>
                    <a:pt x="968767" y="90876"/>
                  </a:lnTo>
                  <a:lnTo>
                    <a:pt x="926306" y="69161"/>
                  </a:lnTo>
                  <a:lnTo>
                    <a:pt x="881860" y="49233"/>
                  </a:lnTo>
                  <a:lnTo>
                    <a:pt x="835411" y="31074"/>
                  </a:lnTo>
                  <a:lnTo>
                    <a:pt x="786944" y="14669"/>
                  </a:lnTo>
                  <a:lnTo>
                    <a:pt x="736441" y="0"/>
                  </a:lnTo>
                </a:path>
                <a:path w="1379220" h="1407160">
                  <a:moveTo>
                    <a:pt x="691545" y="1362260"/>
                  </a:moveTo>
                  <a:lnTo>
                    <a:pt x="706214" y="1311757"/>
                  </a:lnTo>
                  <a:lnTo>
                    <a:pt x="722620" y="1263290"/>
                  </a:lnTo>
                  <a:lnTo>
                    <a:pt x="740778" y="1216841"/>
                  </a:lnTo>
                  <a:lnTo>
                    <a:pt x="760707" y="1172395"/>
                  </a:lnTo>
                  <a:lnTo>
                    <a:pt x="782421" y="1129935"/>
                  </a:lnTo>
                  <a:lnTo>
                    <a:pt x="805939" y="1089443"/>
                  </a:lnTo>
                  <a:lnTo>
                    <a:pt x="831276" y="1050904"/>
                  </a:lnTo>
                  <a:lnTo>
                    <a:pt x="858450" y="1014301"/>
                  </a:lnTo>
                  <a:lnTo>
                    <a:pt x="887476" y="979617"/>
                  </a:lnTo>
                  <a:lnTo>
                    <a:pt x="918371" y="946835"/>
                  </a:lnTo>
                  <a:lnTo>
                    <a:pt x="951153" y="915940"/>
                  </a:lnTo>
                  <a:lnTo>
                    <a:pt x="985837" y="886913"/>
                  </a:lnTo>
                  <a:lnTo>
                    <a:pt x="1022440" y="859740"/>
                  </a:lnTo>
                  <a:lnTo>
                    <a:pt x="1060979" y="834403"/>
                  </a:lnTo>
                  <a:lnTo>
                    <a:pt x="1101471" y="810885"/>
                  </a:lnTo>
                  <a:lnTo>
                    <a:pt x="1143931" y="789170"/>
                  </a:lnTo>
                  <a:lnTo>
                    <a:pt x="1188378" y="769242"/>
                  </a:lnTo>
                  <a:lnTo>
                    <a:pt x="1234826" y="751083"/>
                  </a:lnTo>
                  <a:lnTo>
                    <a:pt x="1283294" y="734678"/>
                  </a:lnTo>
                  <a:lnTo>
                    <a:pt x="1333796" y="720008"/>
                  </a:lnTo>
                </a:path>
                <a:path w="1379220" h="1407160">
                  <a:moveTo>
                    <a:pt x="736441" y="1407157"/>
                  </a:moveTo>
                  <a:lnTo>
                    <a:pt x="786944" y="1392487"/>
                  </a:lnTo>
                  <a:lnTo>
                    <a:pt x="835411" y="1376082"/>
                  </a:lnTo>
                  <a:lnTo>
                    <a:pt x="881860" y="1357923"/>
                  </a:lnTo>
                  <a:lnTo>
                    <a:pt x="926306" y="1337995"/>
                  </a:lnTo>
                  <a:lnTo>
                    <a:pt x="968767" y="1316280"/>
                  </a:lnTo>
                  <a:lnTo>
                    <a:pt x="1009258" y="1292762"/>
                  </a:lnTo>
                  <a:lnTo>
                    <a:pt x="1047797" y="1267425"/>
                  </a:lnTo>
                  <a:lnTo>
                    <a:pt x="1084401" y="1240251"/>
                  </a:lnTo>
                  <a:lnTo>
                    <a:pt x="1119085" y="1211225"/>
                  </a:lnTo>
                  <a:lnTo>
                    <a:pt x="1151866" y="1180330"/>
                  </a:lnTo>
                  <a:lnTo>
                    <a:pt x="1182762" y="1147548"/>
                  </a:lnTo>
                  <a:lnTo>
                    <a:pt x="1211788" y="1112864"/>
                  </a:lnTo>
                  <a:lnTo>
                    <a:pt x="1238961" y="1076261"/>
                  </a:lnTo>
                  <a:lnTo>
                    <a:pt x="1264298" y="1037722"/>
                  </a:lnTo>
                  <a:lnTo>
                    <a:pt x="1287816" y="997230"/>
                  </a:lnTo>
                  <a:lnTo>
                    <a:pt x="1309531" y="954770"/>
                  </a:lnTo>
                  <a:lnTo>
                    <a:pt x="1329459" y="910323"/>
                  </a:lnTo>
                  <a:lnTo>
                    <a:pt x="1347618" y="863875"/>
                  </a:lnTo>
                  <a:lnTo>
                    <a:pt x="1364024" y="815407"/>
                  </a:lnTo>
                  <a:lnTo>
                    <a:pt x="1378693" y="764905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462860" y="722604"/>
            <a:ext cx="1905635" cy="257810"/>
          </a:xfrm>
          <a:prstGeom prst="rect">
            <a:avLst/>
          </a:prstGeom>
          <a:solidFill>
            <a:srgbClr val="CED2D3"/>
          </a:solidFill>
        </p:spPr>
        <p:txBody>
          <a:bodyPr wrap="square" lIns="0" tIns="5080" rIns="0" bIns="0" rtlCol="0" vert="horz">
            <a:spAutoFit/>
          </a:bodyPr>
          <a:lstStyle/>
          <a:p>
            <a:pPr marL="60325">
              <a:lnSpc>
                <a:spcPct val="100000"/>
              </a:lnSpc>
              <a:spcBef>
                <a:spcPts val="40"/>
              </a:spcBef>
            </a:pPr>
            <a:r>
              <a:rPr dirty="0" sz="1400" spc="15" b="1">
                <a:solidFill>
                  <a:srgbClr val="22373A"/>
                </a:solidFill>
                <a:latin typeface="Arial"/>
                <a:cs typeface="Arial"/>
              </a:rPr>
              <a:t>Eulerian</a:t>
            </a:r>
            <a:r>
              <a:rPr dirty="0" sz="1400" spc="-80" b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400" spc="10" b="1">
                <a:solidFill>
                  <a:srgbClr val="22373A"/>
                </a:solidFill>
                <a:latin typeface="Arial"/>
                <a:cs typeface="Arial"/>
              </a:rPr>
              <a:t>graph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462860" y="980414"/>
            <a:ext cx="1905635" cy="1865630"/>
            <a:chOff x="2462860" y="980414"/>
            <a:chExt cx="1905635" cy="1865630"/>
          </a:xfrm>
        </p:grpSpPr>
        <p:sp>
          <p:nvSpPr>
            <p:cNvPr id="13" name="object 13"/>
            <p:cNvSpPr/>
            <p:nvPr/>
          </p:nvSpPr>
          <p:spPr>
            <a:xfrm>
              <a:off x="2462860" y="980414"/>
              <a:ext cx="1905635" cy="1865630"/>
            </a:xfrm>
            <a:custGeom>
              <a:avLst/>
              <a:gdLst/>
              <a:ahLst/>
              <a:cxnLst/>
              <a:rect l="l" t="t" r="r" b="b"/>
              <a:pathLst>
                <a:path w="1905635" h="1865630">
                  <a:moveTo>
                    <a:pt x="1905139" y="0"/>
                  </a:moveTo>
                  <a:lnTo>
                    <a:pt x="0" y="0"/>
                  </a:lnTo>
                  <a:lnTo>
                    <a:pt x="0" y="1865007"/>
                  </a:lnTo>
                  <a:lnTo>
                    <a:pt x="1905139" y="1865007"/>
                  </a:lnTo>
                  <a:lnTo>
                    <a:pt x="1905139" y="0"/>
                  </a:lnTo>
                  <a:close/>
                </a:path>
              </a:pathLst>
            </a:custGeom>
            <a:solidFill>
              <a:srgbClr val="E4E6E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1945" y="1849416"/>
              <a:ext cx="126979" cy="12698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1962" y="1849416"/>
              <a:ext cx="126980" cy="12698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51954" y="1129407"/>
              <a:ext cx="126980" cy="12698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1954" y="2569425"/>
              <a:ext cx="126980" cy="12698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31945" y="1129407"/>
              <a:ext cx="126979" cy="12698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1962" y="2569425"/>
              <a:ext cx="126980" cy="12698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695435" y="1256387"/>
              <a:ext cx="0" cy="593090"/>
            </a:xfrm>
            <a:custGeom>
              <a:avLst/>
              <a:gdLst/>
              <a:ahLst/>
              <a:cxnLst/>
              <a:rect l="l" t="t" r="r" b="b"/>
              <a:pathLst>
                <a:path w="0" h="593089">
                  <a:moveTo>
                    <a:pt x="0" y="59302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2522461" y="1421140"/>
            <a:ext cx="1155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EB811B"/>
                </a:solidFill>
                <a:latin typeface="Microsoft Sans Serif"/>
                <a:cs typeface="Microsoft Sans Serif"/>
              </a:rPr>
              <a:t>1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758925" y="1192897"/>
            <a:ext cx="1313180" cy="720090"/>
          </a:xfrm>
          <a:custGeom>
            <a:avLst/>
            <a:gdLst/>
            <a:ahLst/>
            <a:cxnLst/>
            <a:rect l="l" t="t" r="r" b="b"/>
            <a:pathLst>
              <a:path w="1313179" h="720089">
                <a:moveTo>
                  <a:pt x="0" y="0"/>
                </a:moveTo>
                <a:lnTo>
                  <a:pt x="593029" y="0"/>
                </a:lnTo>
              </a:path>
              <a:path w="1313179" h="720089">
                <a:moveTo>
                  <a:pt x="1313038" y="720008"/>
                </a:moveTo>
                <a:lnTo>
                  <a:pt x="0" y="720008"/>
                </a:lnTo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364064" y="1914484"/>
            <a:ext cx="1155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EB811B"/>
                </a:solidFill>
                <a:latin typeface="Microsoft Sans Serif"/>
                <a:cs typeface="Microsoft Sans Serif"/>
              </a:rPr>
              <a:t>4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40329" y="1957801"/>
            <a:ext cx="630555" cy="630555"/>
          </a:xfrm>
          <a:custGeom>
            <a:avLst/>
            <a:gdLst/>
            <a:ahLst/>
            <a:cxnLst/>
            <a:rect l="l" t="t" r="r" b="b"/>
            <a:pathLst>
              <a:path w="630554" h="630555">
                <a:moveTo>
                  <a:pt x="0" y="0"/>
                </a:moveTo>
                <a:lnTo>
                  <a:pt x="630220" y="630220"/>
                </a:lnTo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882468" y="2139782"/>
            <a:ext cx="1155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EB811B"/>
                </a:solidFill>
                <a:latin typeface="Microsoft Sans Serif"/>
                <a:cs typeface="Microsoft Sans Serif"/>
              </a:rPr>
              <a:t>5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478934" y="2632915"/>
            <a:ext cx="593090" cy="0"/>
          </a:xfrm>
          <a:custGeom>
            <a:avLst/>
            <a:gdLst/>
            <a:ahLst/>
            <a:cxnLst/>
            <a:rect l="l" t="t" r="r" b="b"/>
            <a:pathLst>
              <a:path w="593089" h="0">
                <a:moveTo>
                  <a:pt x="0" y="0"/>
                </a:moveTo>
                <a:lnTo>
                  <a:pt x="593028" y="0"/>
                </a:lnTo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724071" y="2635044"/>
            <a:ext cx="1155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EB811B"/>
                </a:solidFill>
                <a:latin typeface="Microsoft Sans Serif"/>
                <a:cs typeface="Microsoft Sans Serif"/>
              </a:rPr>
              <a:t>6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740329" y="1237791"/>
            <a:ext cx="1395730" cy="1332230"/>
          </a:xfrm>
          <a:custGeom>
            <a:avLst/>
            <a:gdLst/>
            <a:ahLst/>
            <a:cxnLst/>
            <a:rect l="l" t="t" r="r" b="b"/>
            <a:pathLst>
              <a:path w="1395729" h="1332230">
                <a:moveTo>
                  <a:pt x="1395123" y="1331633"/>
                </a:moveTo>
                <a:lnTo>
                  <a:pt x="1395123" y="738604"/>
                </a:lnTo>
              </a:path>
              <a:path w="1395729" h="1332230">
                <a:moveTo>
                  <a:pt x="630220" y="0"/>
                </a:moveTo>
                <a:lnTo>
                  <a:pt x="0" y="630220"/>
                </a:lnTo>
              </a:path>
              <a:path w="1395729" h="1332230">
                <a:moveTo>
                  <a:pt x="1333796" y="658684"/>
                </a:moveTo>
                <a:lnTo>
                  <a:pt x="1283294" y="644015"/>
                </a:lnTo>
                <a:lnTo>
                  <a:pt x="1234826" y="627609"/>
                </a:lnTo>
                <a:lnTo>
                  <a:pt x="1188378" y="609450"/>
                </a:lnTo>
                <a:lnTo>
                  <a:pt x="1143931" y="589522"/>
                </a:lnTo>
                <a:lnTo>
                  <a:pt x="1101471" y="567807"/>
                </a:lnTo>
                <a:lnTo>
                  <a:pt x="1060979" y="544290"/>
                </a:lnTo>
                <a:lnTo>
                  <a:pt x="1022440" y="518952"/>
                </a:lnTo>
                <a:lnTo>
                  <a:pt x="985837" y="491779"/>
                </a:lnTo>
                <a:lnTo>
                  <a:pt x="951153" y="462753"/>
                </a:lnTo>
                <a:lnTo>
                  <a:pt x="918371" y="431857"/>
                </a:lnTo>
                <a:lnTo>
                  <a:pt x="887476" y="399076"/>
                </a:lnTo>
                <a:lnTo>
                  <a:pt x="858450" y="364392"/>
                </a:lnTo>
                <a:lnTo>
                  <a:pt x="831276" y="327788"/>
                </a:lnTo>
                <a:lnTo>
                  <a:pt x="805939" y="289249"/>
                </a:lnTo>
                <a:lnTo>
                  <a:pt x="782421" y="248758"/>
                </a:lnTo>
                <a:lnTo>
                  <a:pt x="760707" y="206297"/>
                </a:lnTo>
                <a:lnTo>
                  <a:pt x="740778" y="161851"/>
                </a:lnTo>
                <a:lnTo>
                  <a:pt x="722620" y="115402"/>
                </a:lnTo>
                <a:lnTo>
                  <a:pt x="706214" y="66935"/>
                </a:lnTo>
                <a:lnTo>
                  <a:pt x="691545" y="16432"/>
                </a:lnTo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205668" y="2141141"/>
            <a:ext cx="1155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EB811B"/>
                </a:solidFill>
                <a:latin typeface="Microsoft Sans Serif"/>
                <a:cs typeface="Microsoft Sans Serif"/>
              </a:rPr>
              <a:t>7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00260" y="1401810"/>
            <a:ext cx="6997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  <a:tabLst>
                <a:tab pos="455295" algn="l"/>
              </a:tabLst>
            </a:pPr>
            <a:r>
              <a:rPr dirty="0" baseline="-5952" sz="2100" spc="44">
                <a:solidFill>
                  <a:srgbClr val="EB811B"/>
                </a:solidFill>
                <a:latin typeface="Microsoft Sans Serif"/>
                <a:cs typeface="Microsoft Sans Serif"/>
              </a:rPr>
              <a:t>11	</a:t>
            </a:r>
            <a:r>
              <a:rPr dirty="0" sz="1400" spc="30">
                <a:solidFill>
                  <a:srgbClr val="EB811B"/>
                </a:solidFill>
                <a:latin typeface="Microsoft Sans Serif"/>
                <a:cs typeface="Microsoft Sans Serif"/>
              </a:rPr>
              <a:t>10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476771" y="1209328"/>
            <a:ext cx="642620" cy="642620"/>
          </a:xfrm>
          <a:custGeom>
            <a:avLst/>
            <a:gdLst/>
            <a:ahLst/>
            <a:cxnLst/>
            <a:rect l="l" t="t" r="r" b="b"/>
            <a:pathLst>
              <a:path w="642620" h="642619">
                <a:moveTo>
                  <a:pt x="642251" y="642251"/>
                </a:moveTo>
                <a:lnTo>
                  <a:pt x="627582" y="591748"/>
                </a:lnTo>
                <a:lnTo>
                  <a:pt x="611176" y="543281"/>
                </a:lnTo>
                <a:lnTo>
                  <a:pt x="593018" y="496832"/>
                </a:lnTo>
                <a:lnTo>
                  <a:pt x="573089" y="452386"/>
                </a:lnTo>
                <a:lnTo>
                  <a:pt x="551375" y="409926"/>
                </a:lnTo>
                <a:lnTo>
                  <a:pt x="527857" y="369434"/>
                </a:lnTo>
                <a:lnTo>
                  <a:pt x="502520" y="330895"/>
                </a:lnTo>
                <a:lnTo>
                  <a:pt x="475346" y="294292"/>
                </a:lnTo>
                <a:lnTo>
                  <a:pt x="446320" y="259608"/>
                </a:lnTo>
                <a:lnTo>
                  <a:pt x="415425" y="226826"/>
                </a:lnTo>
                <a:lnTo>
                  <a:pt x="382643" y="195931"/>
                </a:lnTo>
                <a:lnTo>
                  <a:pt x="347959" y="166904"/>
                </a:lnTo>
                <a:lnTo>
                  <a:pt x="311356" y="139731"/>
                </a:lnTo>
                <a:lnTo>
                  <a:pt x="272817" y="114394"/>
                </a:lnTo>
                <a:lnTo>
                  <a:pt x="232325" y="90876"/>
                </a:lnTo>
                <a:lnTo>
                  <a:pt x="189865" y="69161"/>
                </a:lnTo>
                <a:lnTo>
                  <a:pt x="145418" y="49233"/>
                </a:lnTo>
                <a:lnTo>
                  <a:pt x="98970" y="31074"/>
                </a:lnTo>
                <a:lnTo>
                  <a:pt x="50502" y="14669"/>
                </a:lnTo>
                <a:lnTo>
                  <a:pt x="0" y="0"/>
                </a:lnTo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004057" y="905894"/>
            <a:ext cx="952500" cy="50673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5"/>
              </a:spcBef>
            </a:pPr>
            <a:r>
              <a:rPr dirty="0" sz="1400" spc="30">
                <a:solidFill>
                  <a:srgbClr val="EB811B"/>
                </a:solidFill>
                <a:latin typeface="Microsoft Sans Serif"/>
                <a:cs typeface="Microsoft Sans Serif"/>
              </a:rPr>
              <a:t>2</a:t>
            </a:r>
            <a:endParaRPr sz="1400">
              <a:latin typeface="Microsoft Sans Serif"/>
              <a:cs typeface="Microsoft Sans Serif"/>
            </a:endParaRPr>
          </a:p>
          <a:p>
            <a:pPr marL="836294">
              <a:lnSpc>
                <a:spcPct val="100000"/>
              </a:lnSpc>
              <a:spcBef>
                <a:spcPts val="215"/>
              </a:spcBef>
            </a:pPr>
            <a:r>
              <a:rPr dirty="0" sz="1400" spc="30">
                <a:solidFill>
                  <a:srgbClr val="EB811B"/>
                </a:solidFill>
                <a:latin typeface="Microsoft Sans Serif"/>
                <a:cs typeface="Microsoft Sans Serif"/>
              </a:rPr>
              <a:t>3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431874" y="1929337"/>
            <a:ext cx="642620" cy="642620"/>
          </a:xfrm>
          <a:custGeom>
            <a:avLst/>
            <a:gdLst/>
            <a:ahLst/>
            <a:cxnLst/>
            <a:rect l="l" t="t" r="r" b="b"/>
            <a:pathLst>
              <a:path w="642620" h="642619">
                <a:moveTo>
                  <a:pt x="0" y="642251"/>
                </a:moveTo>
                <a:lnTo>
                  <a:pt x="14669" y="591749"/>
                </a:lnTo>
                <a:lnTo>
                  <a:pt x="31074" y="543281"/>
                </a:lnTo>
                <a:lnTo>
                  <a:pt x="49233" y="496833"/>
                </a:lnTo>
                <a:lnTo>
                  <a:pt x="69161" y="452386"/>
                </a:lnTo>
                <a:lnTo>
                  <a:pt x="90876" y="409926"/>
                </a:lnTo>
                <a:lnTo>
                  <a:pt x="114394" y="369434"/>
                </a:lnTo>
                <a:lnTo>
                  <a:pt x="139731" y="330895"/>
                </a:lnTo>
                <a:lnTo>
                  <a:pt x="166904" y="294292"/>
                </a:lnTo>
                <a:lnTo>
                  <a:pt x="195931" y="259608"/>
                </a:lnTo>
                <a:lnTo>
                  <a:pt x="226826" y="226826"/>
                </a:lnTo>
                <a:lnTo>
                  <a:pt x="259608" y="195931"/>
                </a:lnTo>
                <a:lnTo>
                  <a:pt x="294292" y="166905"/>
                </a:lnTo>
                <a:lnTo>
                  <a:pt x="330895" y="139731"/>
                </a:lnTo>
                <a:lnTo>
                  <a:pt x="369434" y="114394"/>
                </a:lnTo>
                <a:lnTo>
                  <a:pt x="409926" y="90876"/>
                </a:lnTo>
                <a:lnTo>
                  <a:pt x="452386" y="69162"/>
                </a:lnTo>
                <a:lnTo>
                  <a:pt x="496832" y="49233"/>
                </a:lnTo>
                <a:lnTo>
                  <a:pt x="543281" y="31074"/>
                </a:lnTo>
                <a:lnTo>
                  <a:pt x="591748" y="14669"/>
                </a:lnTo>
                <a:lnTo>
                  <a:pt x="642251" y="0"/>
                </a:lnTo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607320" y="1890684"/>
            <a:ext cx="1155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EB811B"/>
                </a:solidFill>
                <a:latin typeface="Microsoft Sans Serif"/>
                <a:cs typeface="Microsoft Sans Serif"/>
              </a:rPr>
              <a:t>9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476771" y="1974233"/>
            <a:ext cx="642620" cy="642620"/>
          </a:xfrm>
          <a:custGeom>
            <a:avLst/>
            <a:gdLst/>
            <a:ahLst/>
            <a:cxnLst/>
            <a:rect l="l" t="t" r="r" b="b"/>
            <a:pathLst>
              <a:path w="642620" h="642619">
                <a:moveTo>
                  <a:pt x="0" y="642251"/>
                </a:moveTo>
                <a:lnTo>
                  <a:pt x="50502" y="627582"/>
                </a:lnTo>
                <a:lnTo>
                  <a:pt x="98970" y="611177"/>
                </a:lnTo>
                <a:lnTo>
                  <a:pt x="145418" y="593018"/>
                </a:lnTo>
                <a:lnTo>
                  <a:pt x="189865" y="573089"/>
                </a:lnTo>
                <a:lnTo>
                  <a:pt x="232325" y="551375"/>
                </a:lnTo>
                <a:lnTo>
                  <a:pt x="272817" y="527857"/>
                </a:lnTo>
                <a:lnTo>
                  <a:pt x="311356" y="502520"/>
                </a:lnTo>
                <a:lnTo>
                  <a:pt x="347959" y="475346"/>
                </a:lnTo>
                <a:lnTo>
                  <a:pt x="382643" y="446320"/>
                </a:lnTo>
                <a:lnTo>
                  <a:pt x="415425" y="415425"/>
                </a:lnTo>
                <a:lnTo>
                  <a:pt x="446320" y="382643"/>
                </a:lnTo>
                <a:lnTo>
                  <a:pt x="475346" y="347959"/>
                </a:lnTo>
                <a:lnTo>
                  <a:pt x="502520" y="311356"/>
                </a:lnTo>
                <a:lnTo>
                  <a:pt x="527857" y="272817"/>
                </a:lnTo>
                <a:lnTo>
                  <a:pt x="551375" y="232325"/>
                </a:lnTo>
                <a:lnTo>
                  <a:pt x="573089" y="189865"/>
                </a:lnTo>
                <a:lnTo>
                  <a:pt x="593018" y="145418"/>
                </a:lnTo>
                <a:lnTo>
                  <a:pt x="611176" y="98970"/>
                </a:lnTo>
                <a:lnTo>
                  <a:pt x="627582" y="50502"/>
                </a:lnTo>
                <a:lnTo>
                  <a:pt x="642251" y="0"/>
                </a:lnTo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840810" y="2121811"/>
            <a:ext cx="1155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EB811B"/>
                </a:solidFill>
                <a:latin typeface="Microsoft Sans Serif"/>
                <a:cs typeface="Microsoft Sans Serif"/>
              </a:rPr>
              <a:t>8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4370" y="81821"/>
            <a:ext cx="81978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45" b="1">
                <a:solidFill>
                  <a:srgbClr val="7F7F7F"/>
                </a:solidFill>
                <a:latin typeface="Arial"/>
                <a:cs typeface="Arial"/>
              </a:rPr>
              <a:t>Cri</a:t>
            </a:r>
            <a:r>
              <a:rPr dirty="0" sz="1700" spc="-5" b="1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eria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9994" y="674420"/>
            <a:ext cx="3888104" cy="257810"/>
          </a:xfrm>
          <a:prstGeom prst="rect">
            <a:avLst/>
          </a:prstGeom>
          <a:solidFill>
            <a:srgbClr val="CED2D3"/>
          </a:solidFill>
        </p:spPr>
        <p:txBody>
          <a:bodyPr wrap="square" lIns="0" tIns="5080" rIns="0" bIns="0" rtlCol="0" vert="horz">
            <a:spAutoFit/>
          </a:bodyPr>
          <a:lstStyle/>
          <a:p>
            <a:pPr marL="60325">
              <a:lnSpc>
                <a:spcPct val="100000"/>
              </a:lnSpc>
              <a:spcBef>
                <a:spcPts val="40"/>
              </a:spcBef>
            </a:pPr>
            <a:r>
              <a:rPr dirty="0" sz="1400" spc="25" b="1">
                <a:solidFill>
                  <a:srgbClr val="22373A"/>
                </a:solidFill>
                <a:latin typeface="Arial"/>
                <a:cs typeface="Arial"/>
              </a:rPr>
              <a:t>Theorem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932230"/>
            <a:ext cx="3888104" cy="791845"/>
          </a:xfrm>
          <a:prstGeom prst="rect">
            <a:avLst/>
          </a:prstGeom>
          <a:solidFill>
            <a:srgbClr val="E4E6E6"/>
          </a:solidFill>
        </p:spPr>
        <p:txBody>
          <a:bodyPr wrap="square" lIns="0" tIns="3810" rIns="0" bIns="0" rtlCol="0" vert="horz">
            <a:spAutoFit/>
          </a:bodyPr>
          <a:lstStyle/>
          <a:p>
            <a:pPr algn="just" marL="60325" marR="392430">
              <a:lnSpc>
                <a:spcPts val="1950"/>
              </a:lnSpc>
              <a:spcBef>
                <a:spcPts val="30"/>
              </a:spcBef>
            </a:pPr>
            <a:r>
              <a:rPr dirty="0" sz="1400" spc="15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connected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5" i="1">
                <a:solidFill>
                  <a:srgbClr val="22373A"/>
                </a:solidFill>
                <a:latin typeface="Arial"/>
                <a:cs typeface="Arial"/>
              </a:rPr>
              <a:t>undirected</a:t>
            </a:r>
            <a:r>
              <a:rPr dirty="0" sz="1400" spc="-60" i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graph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0">
                <a:solidFill>
                  <a:srgbClr val="22373A"/>
                </a:solidFill>
                <a:latin typeface="Microsoft Sans Serif"/>
                <a:cs typeface="Microsoft Sans Serif"/>
              </a:rPr>
              <a:t>contains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">
                <a:solidFill>
                  <a:srgbClr val="22373A"/>
                </a:solidFill>
                <a:latin typeface="Microsoft Sans Serif"/>
                <a:cs typeface="Microsoft Sans Serif"/>
              </a:rPr>
              <a:t>an </a:t>
            </a:r>
            <a:r>
              <a:rPr dirty="0" sz="1400" spc="-36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5">
                <a:solidFill>
                  <a:srgbClr val="22373A"/>
                </a:solidFill>
                <a:latin typeface="Microsoft Sans Serif"/>
                <a:cs typeface="Microsoft Sans Serif"/>
              </a:rPr>
              <a:t>Eulerian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22373A"/>
                </a:solidFill>
                <a:latin typeface="Microsoft Sans Serif"/>
                <a:cs typeface="Microsoft Sans Serif"/>
              </a:rPr>
              <a:t>cycle,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0">
                <a:solidFill>
                  <a:srgbClr val="22373A"/>
                </a:solidFill>
                <a:latin typeface="Microsoft Sans Serif"/>
                <a:cs typeface="Microsoft Sans Serif"/>
              </a:rPr>
              <a:t>if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and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5">
                <a:solidFill>
                  <a:srgbClr val="22373A"/>
                </a:solidFill>
                <a:latin typeface="Microsoft Sans Serif"/>
                <a:cs typeface="Microsoft Sans Serif"/>
              </a:rPr>
              <a:t>only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0">
                <a:solidFill>
                  <a:srgbClr val="22373A"/>
                </a:solidFill>
                <a:latin typeface="Microsoft Sans Serif"/>
                <a:cs typeface="Microsoft Sans Serif"/>
              </a:rPr>
              <a:t>if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the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5">
                <a:solidFill>
                  <a:srgbClr val="22373A"/>
                </a:solidFill>
                <a:latin typeface="Microsoft Sans Serif"/>
                <a:cs typeface="Microsoft Sans Serif"/>
              </a:rPr>
              <a:t>degree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14">
                <a:solidFill>
                  <a:srgbClr val="22373A"/>
                </a:solidFill>
                <a:latin typeface="Microsoft Sans Serif"/>
                <a:cs typeface="Microsoft Sans Serif"/>
              </a:rPr>
              <a:t>of </a:t>
            </a:r>
            <a:r>
              <a:rPr dirty="0" sz="1400" spc="-36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0">
                <a:solidFill>
                  <a:srgbClr val="22373A"/>
                </a:solidFill>
                <a:latin typeface="Microsoft Sans Serif"/>
                <a:cs typeface="Microsoft Sans Serif"/>
              </a:rPr>
              <a:t>every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node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22373A"/>
                </a:solidFill>
                <a:latin typeface="Microsoft Sans Serif"/>
                <a:cs typeface="Microsoft Sans Serif"/>
              </a:rPr>
              <a:t>is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">
                <a:solidFill>
                  <a:srgbClr val="22373A"/>
                </a:solidFill>
                <a:latin typeface="Microsoft Sans Serif"/>
                <a:cs typeface="Microsoft Sans Serif"/>
              </a:rPr>
              <a:t>even.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4370" y="81821"/>
            <a:ext cx="81978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45" b="1">
                <a:solidFill>
                  <a:srgbClr val="7F7F7F"/>
                </a:solidFill>
                <a:latin typeface="Arial"/>
                <a:cs typeface="Arial"/>
              </a:rPr>
              <a:t>Cri</a:t>
            </a:r>
            <a:r>
              <a:rPr dirty="0" sz="1700" spc="-5" b="1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eria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9994" y="674420"/>
            <a:ext cx="3888104" cy="257810"/>
          </a:xfrm>
          <a:prstGeom prst="rect">
            <a:avLst/>
          </a:prstGeom>
          <a:solidFill>
            <a:srgbClr val="CED2D3"/>
          </a:solidFill>
        </p:spPr>
        <p:txBody>
          <a:bodyPr wrap="square" lIns="0" tIns="5080" rIns="0" bIns="0" rtlCol="0" vert="horz">
            <a:spAutoFit/>
          </a:bodyPr>
          <a:lstStyle/>
          <a:p>
            <a:pPr marL="60325">
              <a:lnSpc>
                <a:spcPct val="100000"/>
              </a:lnSpc>
              <a:spcBef>
                <a:spcPts val="40"/>
              </a:spcBef>
            </a:pPr>
            <a:r>
              <a:rPr dirty="0" sz="1400" spc="25" b="1">
                <a:solidFill>
                  <a:srgbClr val="22373A"/>
                </a:solidFill>
                <a:latin typeface="Arial"/>
                <a:cs typeface="Arial"/>
              </a:rPr>
              <a:t>Theorem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932230"/>
            <a:ext cx="3888104" cy="791845"/>
          </a:xfrm>
          <a:prstGeom prst="rect">
            <a:avLst/>
          </a:prstGeom>
          <a:solidFill>
            <a:srgbClr val="E4E6E6"/>
          </a:solidFill>
        </p:spPr>
        <p:txBody>
          <a:bodyPr wrap="square" lIns="0" tIns="3810" rIns="0" bIns="0" rtlCol="0" vert="horz">
            <a:spAutoFit/>
          </a:bodyPr>
          <a:lstStyle/>
          <a:p>
            <a:pPr algn="just" marL="60325" marR="392430">
              <a:lnSpc>
                <a:spcPts val="1950"/>
              </a:lnSpc>
              <a:spcBef>
                <a:spcPts val="30"/>
              </a:spcBef>
            </a:pPr>
            <a:r>
              <a:rPr dirty="0" sz="1400" spc="15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connected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5" i="1">
                <a:solidFill>
                  <a:srgbClr val="22373A"/>
                </a:solidFill>
                <a:latin typeface="Arial"/>
                <a:cs typeface="Arial"/>
              </a:rPr>
              <a:t>undirected</a:t>
            </a:r>
            <a:r>
              <a:rPr dirty="0" sz="1400" spc="-60" i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graph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0">
                <a:solidFill>
                  <a:srgbClr val="22373A"/>
                </a:solidFill>
                <a:latin typeface="Microsoft Sans Serif"/>
                <a:cs typeface="Microsoft Sans Serif"/>
              </a:rPr>
              <a:t>contains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">
                <a:solidFill>
                  <a:srgbClr val="22373A"/>
                </a:solidFill>
                <a:latin typeface="Microsoft Sans Serif"/>
                <a:cs typeface="Microsoft Sans Serif"/>
              </a:rPr>
              <a:t>an </a:t>
            </a:r>
            <a:r>
              <a:rPr dirty="0" sz="1400" spc="-36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5">
                <a:solidFill>
                  <a:srgbClr val="22373A"/>
                </a:solidFill>
                <a:latin typeface="Microsoft Sans Serif"/>
                <a:cs typeface="Microsoft Sans Serif"/>
              </a:rPr>
              <a:t>Eulerian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22373A"/>
                </a:solidFill>
                <a:latin typeface="Microsoft Sans Serif"/>
                <a:cs typeface="Microsoft Sans Serif"/>
              </a:rPr>
              <a:t>cycle,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0">
                <a:solidFill>
                  <a:srgbClr val="22373A"/>
                </a:solidFill>
                <a:latin typeface="Microsoft Sans Serif"/>
                <a:cs typeface="Microsoft Sans Serif"/>
              </a:rPr>
              <a:t>if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and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5">
                <a:solidFill>
                  <a:srgbClr val="22373A"/>
                </a:solidFill>
                <a:latin typeface="Microsoft Sans Serif"/>
                <a:cs typeface="Microsoft Sans Serif"/>
              </a:rPr>
              <a:t>only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0">
                <a:solidFill>
                  <a:srgbClr val="22373A"/>
                </a:solidFill>
                <a:latin typeface="Microsoft Sans Serif"/>
                <a:cs typeface="Microsoft Sans Serif"/>
              </a:rPr>
              <a:t>if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the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5">
                <a:solidFill>
                  <a:srgbClr val="22373A"/>
                </a:solidFill>
                <a:latin typeface="Microsoft Sans Serif"/>
                <a:cs typeface="Microsoft Sans Serif"/>
              </a:rPr>
              <a:t>degree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14">
                <a:solidFill>
                  <a:srgbClr val="22373A"/>
                </a:solidFill>
                <a:latin typeface="Microsoft Sans Serif"/>
                <a:cs typeface="Microsoft Sans Serif"/>
              </a:rPr>
              <a:t>of </a:t>
            </a:r>
            <a:r>
              <a:rPr dirty="0" sz="1400" spc="-36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0">
                <a:solidFill>
                  <a:srgbClr val="22373A"/>
                </a:solidFill>
                <a:latin typeface="Microsoft Sans Serif"/>
                <a:cs typeface="Microsoft Sans Serif"/>
              </a:rPr>
              <a:t>every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node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22373A"/>
                </a:solidFill>
                <a:latin typeface="Microsoft Sans Serif"/>
                <a:cs typeface="Microsoft Sans Serif"/>
              </a:rPr>
              <a:t>is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">
                <a:solidFill>
                  <a:srgbClr val="22373A"/>
                </a:solidFill>
                <a:latin typeface="Microsoft Sans Serif"/>
                <a:cs typeface="Microsoft Sans Serif"/>
              </a:rPr>
              <a:t>even.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1831441"/>
            <a:ext cx="3888104" cy="257810"/>
          </a:xfrm>
          <a:prstGeom prst="rect">
            <a:avLst/>
          </a:prstGeom>
          <a:solidFill>
            <a:srgbClr val="CED2D3"/>
          </a:solidFill>
        </p:spPr>
        <p:txBody>
          <a:bodyPr wrap="square" lIns="0" tIns="5080" rIns="0" bIns="0" rtlCol="0" vert="horz">
            <a:spAutoFit/>
          </a:bodyPr>
          <a:lstStyle/>
          <a:p>
            <a:pPr marL="60325">
              <a:lnSpc>
                <a:spcPct val="100000"/>
              </a:lnSpc>
              <a:spcBef>
                <a:spcPts val="40"/>
              </a:spcBef>
            </a:pPr>
            <a:r>
              <a:rPr dirty="0" sz="1400" spc="25" b="1">
                <a:solidFill>
                  <a:srgbClr val="22373A"/>
                </a:solidFill>
                <a:latin typeface="Arial"/>
                <a:cs typeface="Arial"/>
              </a:rPr>
              <a:t>Theorem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2089251"/>
            <a:ext cx="3888104" cy="791845"/>
          </a:xfrm>
          <a:prstGeom prst="rect">
            <a:avLst/>
          </a:prstGeom>
          <a:solidFill>
            <a:srgbClr val="E4E6E6"/>
          </a:solidFill>
        </p:spPr>
        <p:txBody>
          <a:bodyPr wrap="square" lIns="0" tIns="3810" rIns="0" bIns="0" rtlCol="0" vert="horz">
            <a:spAutoFit/>
          </a:bodyPr>
          <a:lstStyle/>
          <a:p>
            <a:pPr marL="60325" marR="110489">
              <a:lnSpc>
                <a:spcPts val="1950"/>
              </a:lnSpc>
              <a:spcBef>
                <a:spcPts val="30"/>
              </a:spcBef>
            </a:pPr>
            <a:r>
              <a:rPr dirty="0" sz="1400" spc="15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5">
                <a:solidFill>
                  <a:srgbClr val="22373A"/>
                </a:solidFill>
                <a:latin typeface="Microsoft Sans Serif"/>
                <a:cs typeface="Microsoft Sans Serif"/>
              </a:rPr>
              <a:t>strongly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connected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5" i="1">
                <a:solidFill>
                  <a:srgbClr val="22373A"/>
                </a:solidFill>
                <a:latin typeface="Arial"/>
                <a:cs typeface="Arial"/>
              </a:rPr>
              <a:t>directed</a:t>
            </a:r>
            <a:r>
              <a:rPr dirty="0" sz="1400" spc="-55" i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graph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0">
                <a:solidFill>
                  <a:srgbClr val="22373A"/>
                </a:solidFill>
                <a:latin typeface="Microsoft Sans Serif"/>
                <a:cs typeface="Microsoft Sans Serif"/>
              </a:rPr>
              <a:t>contains </a:t>
            </a:r>
            <a:r>
              <a:rPr dirty="0" sz="1400" spc="-36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">
                <a:solidFill>
                  <a:srgbClr val="22373A"/>
                </a:solidFill>
                <a:latin typeface="Microsoft Sans Serif"/>
                <a:cs typeface="Microsoft Sans Serif"/>
              </a:rPr>
              <a:t>an </a:t>
            </a:r>
            <a:r>
              <a:rPr dirty="0" sz="1400" spc="15">
                <a:solidFill>
                  <a:srgbClr val="22373A"/>
                </a:solidFill>
                <a:latin typeface="Microsoft Sans Serif"/>
                <a:cs typeface="Microsoft Sans Serif"/>
              </a:rPr>
              <a:t>Eulerian </a:t>
            </a:r>
            <a:r>
              <a:rPr dirty="0" sz="1400">
                <a:solidFill>
                  <a:srgbClr val="22373A"/>
                </a:solidFill>
                <a:latin typeface="Microsoft Sans Serif"/>
                <a:cs typeface="Microsoft Sans Serif"/>
              </a:rPr>
              <a:t>cycle, </a:t>
            </a:r>
            <a:r>
              <a:rPr dirty="0" sz="1400" spc="100">
                <a:solidFill>
                  <a:srgbClr val="22373A"/>
                </a:solidFill>
                <a:latin typeface="Microsoft Sans Serif"/>
                <a:cs typeface="Microsoft Sans Serif"/>
              </a:rPr>
              <a:t>if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and </a:t>
            </a:r>
            <a:r>
              <a:rPr dirty="0" sz="1400" spc="45">
                <a:solidFill>
                  <a:srgbClr val="22373A"/>
                </a:solidFill>
                <a:latin typeface="Microsoft Sans Serif"/>
                <a:cs typeface="Microsoft Sans Serif"/>
              </a:rPr>
              <a:t>only </a:t>
            </a:r>
            <a:r>
              <a:rPr dirty="0" sz="1400" spc="30">
                <a:solidFill>
                  <a:srgbClr val="22373A"/>
                </a:solidFill>
                <a:latin typeface="Microsoft Sans Serif"/>
                <a:cs typeface="Microsoft Sans Serif"/>
              </a:rPr>
              <a:t>if, </a:t>
            </a:r>
            <a:r>
              <a:rPr dirty="0" sz="1400" spc="105">
                <a:solidFill>
                  <a:srgbClr val="22373A"/>
                </a:solidFill>
                <a:latin typeface="Microsoft Sans Serif"/>
                <a:cs typeface="Microsoft Sans Serif"/>
              </a:rPr>
              <a:t>for </a:t>
            </a:r>
            <a:r>
              <a:rPr dirty="0" sz="1400" spc="30">
                <a:solidFill>
                  <a:srgbClr val="22373A"/>
                </a:solidFill>
                <a:latin typeface="Microsoft Sans Serif"/>
                <a:cs typeface="Microsoft Sans Serif"/>
              </a:rPr>
              <a:t>every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0">
                <a:solidFill>
                  <a:srgbClr val="22373A"/>
                </a:solidFill>
                <a:latin typeface="Microsoft Sans Serif"/>
                <a:cs typeface="Microsoft Sans Serif"/>
              </a:rPr>
              <a:t>node,</a:t>
            </a:r>
            <a:r>
              <a:rPr dirty="0" sz="1400" spc="-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5">
                <a:solidFill>
                  <a:srgbClr val="22373A"/>
                </a:solidFill>
                <a:latin typeface="Microsoft Sans Serif"/>
                <a:cs typeface="Microsoft Sans Serif"/>
              </a:rPr>
              <a:t>its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in-degree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22373A"/>
                </a:solidFill>
                <a:latin typeface="Microsoft Sans Serif"/>
                <a:cs typeface="Microsoft Sans Serif"/>
              </a:rPr>
              <a:t>is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equal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14">
                <a:solidFill>
                  <a:srgbClr val="22373A"/>
                </a:solidFill>
                <a:latin typeface="Microsoft Sans Serif"/>
                <a:cs typeface="Microsoft Sans Serif"/>
              </a:rPr>
              <a:t>to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5">
                <a:solidFill>
                  <a:srgbClr val="22373A"/>
                </a:solidFill>
                <a:latin typeface="Microsoft Sans Serif"/>
                <a:cs typeface="Microsoft Sans Serif"/>
              </a:rPr>
              <a:t>its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out-degree.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5542" y="81821"/>
            <a:ext cx="22771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Proof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(Directed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Case)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520" y="1317240"/>
            <a:ext cx="234981" cy="2349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3751" y="1287383"/>
            <a:ext cx="1206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957236"/>
            <a:ext cx="234981" cy="23498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77656" y="949424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b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537" y="957236"/>
            <a:ext cx="234981" cy="23498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08973" y="927288"/>
            <a:ext cx="110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6542" y="1317240"/>
            <a:ext cx="234981" cy="2349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57677" y="1309431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d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6547" y="957236"/>
            <a:ext cx="234981" cy="23498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320415" y="927288"/>
            <a:ext cx="1276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22373A"/>
                </a:solidFill>
                <a:latin typeface="Microsoft Sans Serif"/>
                <a:cs typeface="Microsoft Sans Serif"/>
              </a:rPr>
              <a:t>e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546537" y="1677244"/>
            <a:ext cx="955040" cy="235585"/>
            <a:chOff x="2546537" y="1677244"/>
            <a:chExt cx="955040" cy="23558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6537" y="1677244"/>
              <a:ext cx="234981" cy="23498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6546" y="1677244"/>
              <a:ext cx="234981" cy="23498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598673" y="1631083"/>
            <a:ext cx="1308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1677244"/>
            <a:ext cx="234981" cy="23498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879307" y="1670530"/>
            <a:ext cx="15532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469390" algn="l"/>
              </a:tabLst>
            </a:pP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h</a:t>
            </a: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	</a:t>
            </a:r>
            <a:r>
              <a:rPr dirty="0" sz="1400" spc="160">
                <a:solidFill>
                  <a:srgbClr val="22373A"/>
                </a:solidFill>
                <a:latin typeface="Microsoft Sans Serif"/>
                <a:cs typeface="Microsoft Sans Serif"/>
              </a:rPr>
              <a:t>f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19600" y="1030189"/>
            <a:ext cx="2109470" cy="972819"/>
            <a:chOff x="1319600" y="1030189"/>
            <a:chExt cx="2109470" cy="972819"/>
          </a:xfrm>
        </p:grpSpPr>
        <p:sp>
          <p:nvSpPr>
            <p:cNvPr id="20" name="object 20"/>
            <p:cNvSpPr/>
            <p:nvPr/>
          </p:nvSpPr>
          <p:spPr>
            <a:xfrm>
              <a:off x="1329090" y="1133758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0" y="248434"/>
                  </a:moveTo>
                  <a:lnTo>
                    <a:pt x="496865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784652" y="1113106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0" y="0"/>
                  </a:moveTo>
                  <a:lnTo>
                    <a:pt x="9890" y="7679"/>
                  </a:lnTo>
                  <a:lnTo>
                    <a:pt x="24136" y="13423"/>
                  </a:lnTo>
                  <a:lnTo>
                    <a:pt x="38188" y="16844"/>
                  </a:lnTo>
                  <a:lnTo>
                    <a:pt x="47498" y="17554"/>
                  </a:lnTo>
                  <a:lnTo>
                    <a:pt x="42480" y="25427"/>
                  </a:lnTo>
                  <a:lnTo>
                    <a:pt x="36785" y="38721"/>
                  </a:lnTo>
                  <a:lnTo>
                    <a:pt x="32832" y="53565"/>
                  </a:lnTo>
                  <a:lnTo>
                    <a:pt x="33041" y="66085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061510" y="1074726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504309" y="1037781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037364" y="1157805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543585" y="0"/>
                  </a:moveTo>
                  <a:lnTo>
                    <a:pt x="0" y="543585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3242" y="1648081"/>
              <a:ext cx="67431" cy="6743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342075" y="1493762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496865" y="24843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335880" y="147311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14456" y="66085"/>
                  </a:moveTo>
                  <a:lnTo>
                    <a:pt x="14665" y="53565"/>
                  </a:lnTo>
                  <a:lnTo>
                    <a:pt x="10713" y="38721"/>
                  </a:lnTo>
                  <a:lnTo>
                    <a:pt x="5017" y="25427"/>
                  </a:lnTo>
                  <a:lnTo>
                    <a:pt x="0" y="17554"/>
                  </a:lnTo>
                  <a:lnTo>
                    <a:pt x="9309" y="16844"/>
                  </a:lnTo>
                  <a:lnTo>
                    <a:pt x="23361" y="13423"/>
                  </a:lnTo>
                  <a:lnTo>
                    <a:pt x="37608" y="7679"/>
                  </a:lnTo>
                  <a:lnTo>
                    <a:pt x="47498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061510" y="1794735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504309" y="1757790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7617" y="1148315"/>
              <a:ext cx="207193" cy="20719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3250" y="1508320"/>
              <a:ext cx="207193" cy="20719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664028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627083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03255" y="1148315"/>
              <a:ext cx="207193" cy="20719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97622" y="1508320"/>
              <a:ext cx="207193" cy="20719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384037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347092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5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037364" y="1877814"/>
              <a:ext cx="544195" cy="115570"/>
            </a:xfrm>
            <a:custGeom>
              <a:avLst/>
              <a:gdLst/>
              <a:ahLst/>
              <a:cxnLst/>
              <a:rect l="l" t="t" r="r" b="b"/>
              <a:pathLst>
                <a:path w="544194" h="115569">
                  <a:moveTo>
                    <a:pt x="543585" y="0"/>
                  </a:moveTo>
                  <a:lnTo>
                    <a:pt x="506734" y="32537"/>
                  </a:lnTo>
                  <a:lnTo>
                    <a:pt x="467037" y="59681"/>
                  </a:lnTo>
                  <a:lnTo>
                    <a:pt x="425044" y="81459"/>
                  </a:lnTo>
                  <a:lnTo>
                    <a:pt x="381307" y="97898"/>
                  </a:lnTo>
                  <a:lnTo>
                    <a:pt x="336375" y="109028"/>
                  </a:lnTo>
                  <a:lnTo>
                    <a:pt x="290800" y="114875"/>
                  </a:lnTo>
                  <a:lnTo>
                    <a:pt x="245131" y="115469"/>
                  </a:lnTo>
                  <a:lnTo>
                    <a:pt x="199920" y="110836"/>
                  </a:lnTo>
                  <a:lnTo>
                    <a:pt x="155717" y="101006"/>
                  </a:lnTo>
                  <a:lnTo>
                    <a:pt x="113073" y="86006"/>
                  </a:lnTo>
                  <a:lnTo>
                    <a:pt x="72538" y="65863"/>
                  </a:lnTo>
                  <a:lnTo>
                    <a:pt x="34664" y="40608"/>
                  </a:lnTo>
                  <a:lnTo>
                    <a:pt x="0" y="10266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23242" y="1873957"/>
              <a:ext cx="67431" cy="67431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929881" y="2221017"/>
            <a:ext cx="2748280" cy="5207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186690">
              <a:lnSpc>
                <a:spcPct val="115900"/>
              </a:lnSpc>
              <a:spcBef>
                <a:spcPts val="90"/>
              </a:spcBef>
            </a:pPr>
            <a:r>
              <a:rPr dirty="0" sz="1400" spc="100">
                <a:solidFill>
                  <a:srgbClr val="22373A"/>
                </a:solidFill>
                <a:latin typeface="Microsoft Sans Serif"/>
                <a:cs typeface="Microsoft Sans Serif"/>
              </a:rPr>
              <a:t>if</a:t>
            </a:r>
            <a:r>
              <a:rPr dirty="0" sz="1400" spc="9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some</a:t>
            </a:r>
            <a:r>
              <a:rPr dirty="0" sz="1400" spc="1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node</a:t>
            </a:r>
            <a:r>
              <a:rPr dirty="0" sz="1400" spc="9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22373A"/>
                </a:solidFill>
                <a:latin typeface="Microsoft Sans Serif"/>
                <a:cs typeface="Microsoft Sans Serif"/>
              </a:rPr>
              <a:t>is</a:t>
            </a:r>
            <a:r>
              <a:rPr dirty="0" sz="1400" spc="1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0">
                <a:solidFill>
                  <a:srgbClr val="22373A"/>
                </a:solidFill>
                <a:latin typeface="Microsoft Sans Serif"/>
                <a:cs typeface="Microsoft Sans Serif"/>
              </a:rPr>
              <a:t>imbalanced,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70">
                <a:solidFill>
                  <a:srgbClr val="22373A"/>
                </a:solidFill>
                <a:latin typeface="Microsoft Sans Serif"/>
                <a:cs typeface="Microsoft Sans Serif"/>
              </a:rPr>
              <a:t>there</a:t>
            </a:r>
            <a:r>
              <a:rPr dirty="0" sz="1400" spc="1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22373A"/>
                </a:solidFill>
                <a:latin typeface="Microsoft Sans Serif"/>
                <a:cs typeface="Microsoft Sans Serif"/>
              </a:rPr>
              <a:t>is</a:t>
            </a:r>
            <a:r>
              <a:rPr dirty="0" sz="1400" spc="1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clearly</a:t>
            </a:r>
            <a:r>
              <a:rPr dirty="0" sz="1400" spc="1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5">
                <a:solidFill>
                  <a:srgbClr val="22373A"/>
                </a:solidFill>
                <a:latin typeface="Microsoft Sans Serif"/>
                <a:cs typeface="Microsoft Sans Serif"/>
              </a:rPr>
              <a:t>no</a:t>
            </a:r>
            <a:r>
              <a:rPr dirty="0" sz="1400" spc="1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5">
                <a:solidFill>
                  <a:srgbClr val="22373A"/>
                </a:solidFill>
                <a:latin typeface="Microsoft Sans Serif"/>
                <a:cs typeface="Microsoft Sans Serif"/>
              </a:rPr>
              <a:t>Eulerian</a:t>
            </a:r>
            <a:r>
              <a:rPr dirty="0" sz="1400" spc="1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">
                <a:solidFill>
                  <a:srgbClr val="22373A"/>
                </a:solidFill>
                <a:latin typeface="Microsoft Sans Serif"/>
                <a:cs typeface="Microsoft Sans Serif"/>
              </a:rPr>
              <a:t>cycle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5542" y="81821"/>
            <a:ext cx="22771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Proof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(Directed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Case)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520" y="1317240"/>
            <a:ext cx="234981" cy="2349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3751" y="1287383"/>
            <a:ext cx="1206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957236"/>
            <a:ext cx="234981" cy="23498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77656" y="949424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b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537" y="957236"/>
            <a:ext cx="234981" cy="23498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08973" y="927288"/>
            <a:ext cx="110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6542" y="1317240"/>
            <a:ext cx="234981" cy="2349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57677" y="1309431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d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6547" y="957236"/>
            <a:ext cx="234981" cy="23498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320415" y="927288"/>
            <a:ext cx="1276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22373A"/>
                </a:solidFill>
                <a:latin typeface="Microsoft Sans Serif"/>
                <a:cs typeface="Microsoft Sans Serif"/>
              </a:rPr>
              <a:t>e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6547" y="1677244"/>
            <a:ext cx="234981" cy="23498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336175" y="1670530"/>
            <a:ext cx="958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60">
                <a:solidFill>
                  <a:srgbClr val="22373A"/>
                </a:solidFill>
                <a:latin typeface="Microsoft Sans Serif"/>
                <a:cs typeface="Microsoft Sans Serif"/>
              </a:rPr>
              <a:t>f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537" y="1677244"/>
            <a:ext cx="234981" cy="23498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598673" y="1631083"/>
            <a:ext cx="1308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1677244"/>
            <a:ext cx="234981" cy="23498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879307" y="1670530"/>
            <a:ext cx="12953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h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19600" y="1030189"/>
            <a:ext cx="2109470" cy="972819"/>
            <a:chOff x="1319600" y="1030189"/>
            <a:chExt cx="2109470" cy="972819"/>
          </a:xfrm>
        </p:grpSpPr>
        <p:sp>
          <p:nvSpPr>
            <p:cNvPr id="20" name="object 20"/>
            <p:cNvSpPr/>
            <p:nvPr/>
          </p:nvSpPr>
          <p:spPr>
            <a:xfrm>
              <a:off x="1329090" y="1133758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0" y="248434"/>
                  </a:moveTo>
                  <a:lnTo>
                    <a:pt x="496865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784652" y="1113106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0" y="0"/>
                  </a:moveTo>
                  <a:lnTo>
                    <a:pt x="9890" y="7679"/>
                  </a:lnTo>
                  <a:lnTo>
                    <a:pt x="24136" y="13423"/>
                  </a:lnTo>
                  <a:lnTo>
                    <a:pt x="38188" y="16844"/>
                  </a:lnTo>
                  <a:lnTo>
                    <a:pt x="47498" y="17554"/>
                  </a:lnTo>
                  <a:lnTo>
                    <a:pt x="42480" y="25427"/>
                  </a:lnTo>
                  <a:lnTo>
                    <a:pt x="36785" y="38721"/>
                  </a:lnTo>
                  <a:lnTo>
                    <a:pt x="32832" y="53565"/>
                  </a:lnTo>
                  <a:lnTo>
                    <a:pt x="33041" y="66085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061510" y="1074726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504309" y="1037781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037364" y="1157805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543585" y="0"/>
                  </a:moveTo>
                  <a:lnTo>
                    <a:pt x="0" y="543585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3242" y="1648081"/>
              <a:ext cx="67431" cy="6743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342075" y="1493762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496865" y="24843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335880" y="147311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14456" y="66085"/>
                  </a:moveTo>
                  <a:lnTo>
                    <a:pt x="14665" y="53565"/>
                  </a:lnTo>
                  <a:lnTo>
                    <a:pt x="10713" y="38721"/>
                  </a:lnTo>
                  <a:lnTo>
                    <a:pt x="5017" y="25427"/>
                  </a:lnTo>
                  <a:lnTo>
                    <a:pt x="0" y="17554"/>
                  </a:lnTo>
                  <a:lnTo>
                    <a:pt x="9309" y="16844"/>
                  </a:lnTo>
                  <a:lnTo>
                    <a:pt x="23361" y="13423"/>
                  </a:lnTo>
                  <a:lnTo>
                    <a:pt x="37608" y="7679"/>
                  </a:lnTo>
                  <a:lnTo>
                    <a:pt x="47498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061510" y="1794735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504309" y="1757790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7617" y="1148315"/>
              <a:ext cx="207193" cy="20719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3250" y="1508320"/>
              <a:ext cx="207193" cy="20719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664028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627083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03255" y="1148315"/>
              <a:ext cx="207193" cy="20719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97622" y="1508320"/>
              <a:ext cx="207193" cy="20719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384037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347092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5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037364" y="1877814"/>
              <a:ext cx="544195" cy="115570"/>
            </a:xfrm>
            <a:custGeom>
              <a:avLst/>
              <a:gdLst/>
              <a:ahLst/>
              <a:cxnLst/>
              <a:rect l="l" t="t" r="r" b="b"/>
              <a:pathLst>
                <a:path w="544194" h="115569">
                  <a:moveTo>
                    <a:pt x="543585" y="0"/>
                  </a:moveTo>
                  <a:lnTo>
                    <a:pt x="506734" y="32537"/>
                  </a:lnTo>
                  <a:lnTo>
                    <a:pt x="467037" y="59681"/>
                  </a:lnTo>
                  <a:lnTo>
                    <a:pt x="425044" y="81459"/>
                  </a:lnTo>
                  <a:lnTo>
                    <a:pt x="381307" y="97898"/>
                  </a:lnTo>
                  <a:lnTo>
                    <a:pt x="336375" y="109028"/>
                  </a:lnTo>
                  <a:lnTo>
                    <a:pt x="290800" y="114875"/>
                  </a:lnTo>
                  <a:lnTo>
                    <a:pt x="245131" y="115469"/>
                  </a:lnTo>
                  <a:lnTo>
                    <a:pt x="199920" y="110836"/>
                  </a:lnTo>
                  <a:lnTo>
                    <a:pt x="155717" y="101006"/>
                  </a:lnTo>
                  <a:lnTo>
                    <a:pt x="113073" y="86006"/>
                  </a:lnTo>
                  <a:lnTo>
                    <a:pt x="72538" y="65863"/>
                  </a:lnTo>
                  <a:lnTo>
                    <a:pt x="34664" y="40608"/>
                  </a:lnTo>
                  <a:lnTo>
                    <a:pt x="0" y="10266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23242" y="1873957"/>
              <a:ext cx="67431" cy="67431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604723" y="2373411"/>
            <a:ext cx="339852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thus,</a:t>
            </a:r>
            <a:r>
              <a:rPr dirty="0" sz="1400" spc="1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5">
                <a:solidFill>
                  <a:srgbClr val="22373A"/>
                </a:solidFill>
                <a:latin typeface="Microsoft Sans Serif"/>
                <a:cs typeface="Microsoft Sans Serif"/>
              </a:rPr>
              <a:t>assume</a:t>
            </a:r>
            <a:r>
              <a:rPr dirty="0" sz="1400" spc="1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95">
                <a:solidFill>
                  <a:srgbClr val="22373A"/>
                </a:solidFill>
                <a:latin typeface="Microsoft Sans Serif"/>
                <a:cs typeface="Microsoft Sans Serif"/>
              </a:rPr>
              <a:t>that</a:t>
            </a:r>
            <a:r>
              <a:rPr dirty="0" sz="1400" spc="1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the</a:t>
            </a:r>
            <a:r>
              <a:rPr dirty="0" sz="1400" spc="10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graph</a:t>
            </a:r>
            <a:r>
              <a:rPr dirty="0" sz="1400" spc="1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22373A"/>
                </a:solidFill>
                <a:latin typeface="Microsoft Sans Serif"/>
                <a:cs typeface="Microsoft Sans Serif"/>
              </a:rPr>
              <a:t>is</a:t>
            </a:r>
            <a:r>
              <a:rPr dirty="0" sz="1400" spc="1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0">
                <a:solidFill>
                  <a:srgbClr val="22373A"/>
                </a:solidFill>
                <a:latin typeface="Microsoft Sans Serif"/>
                <a:cs typeface="Microsoft Sans Serif"/>
              </a:rPr>
              <a:t>balanced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5542" y="81821"/>
            <a:ext cx="22771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Proof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(Directed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Case)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520" y="1317240"/>
            <a:ext cx="234981" cy="2349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3751" y="1287383"/>
            <a:ext cx="1206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957236"/>
            <a:ext cx="234981" cy="23498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77656" y="949424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b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537" y="957236"/>
            <a:ext cx="234981" cy="23498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08973" y="927288"/>
            <a:ext cx="110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6542" y="1317240"/>
            <a:ext cx="234981" cy="2349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57677" y="1309431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d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6547" y="957236"/>
            <a:ext cx="234981" cy="23498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320415" y="927288"/>
            <a:ext cx="1276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22373A"/>
                </a:solidFill>
                <a:latin typeface="Microsoft Sans Serif"/>
                <a:cs typeface="Microsoft Sans Serif"/>
              </a:rPr>
              <a:t>e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6547" y="1677244"/>
            <a:ext cx="234981" cy="23498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336175" y="1670530"/>
            <a:ext cx="958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60">
                <a:solidFill>
                  <a:srgbClr val="22373A"/>
                </a:solidFill>
                <a:latin typeface="Microsoft Sans Serif"/>
                <a:cs typeface="Microsoft Sans Serif"/>
              </a:rPr>
              <a:t>f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537" y="1677244"/>
            <a:ext cx="234981" cy="23498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598673" y="1631083"/>
            <a:ext cx="1308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1677244"/>
            <a:ext cx="234981" cy="23498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879307" y="1670530"/>
            <a:ext cx="12953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h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19600" y="1030189"/>
            <a:ext cx="2109470" cy="972819"/>
            <a:chOff x="1319600" y="1030189"/>
            <a:chExt cx="2109470" cy="972819"/>
          </a:xfrm>
        </p:grpSpPr>
        <p:sp>
          <p:nvSpPr>
            <p:cNvPr id="20" name="object 20"/>
            <p:cNvSpPr/>
            <p:nvPr/>
          </p:nvSpPr>
          <p:spPr>
            <a:xfrm>
              <a:off x="1329090" y="1133758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0" y="248434"/>
                  </a:moveTo>
                  <a:lnTo>
                    <a:pt x="496865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784652" y="1113106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0" y="0"/>
                  </a:moveTo>
                  <a:lnTo>
                    <a:pt x="9890" y="7679"/>
                  </a:lnTo>
                  <a:lnTo>
                    <a:pt x="24136" y="13423"/>
                  </a:lnTo>
                  <a:lnTo>
                    <a:pt x="38188" y="16844"/>
                  </a:lnTo>
                  <a:lnTo>
                    <a:pt x="47498" y="17554"/>
                  </a:lnTo>
                  <a:lnTo>
                    <a:pt x="42480" y="25427"/>
                  </a:lnTo>
                  <a:lnTo>
                    <a:pt x="36785" y="38721"/>
                  </a:lnTo>
                  <a:lnTo>
                    <a:pt x="32832" y="53565"/>
                  </a:lnTo>
                  <a:lnTo>
                    <a:pt x="33041" y="66085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061510" y="1074726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504309" y="1037781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037364" y="1157805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543585" y="0"/>
                  </a:moveTo>
                  <a:lnTo>
                    <a:pt x="0" y="543585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3242" y="1648081"/>
              <a:ext cx="67431" cy="6743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342075" y="1493762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496865" y="24843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335880" y="147311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14456" y="66085"/>
                  </a:moveTo>
                  <a:lnTo>
                    <a:pt x="14665" y="53565"/>
                  </a:lnTo>
                  <a:lnTo>
                    <a:pt x="10713" y="38721"/>
                  </a:lnTo>
                  <a:lnTo>
                    <a:pt x="5017" y="25427"/>
                  </a:lnTo>
                  <a:lnTo>
                    <a:pt x="0" y="17554"/>
                  </a:lnTo>
                  <a:lnTo>
                    <a:pt x="9309" y="16844"/>
                  </a:lnTo>
                  <a:lnTo>
                    <a:pt x="23361" y="13423"/>
                  </a:lnTo>
                  <a:lnTo>
                    <a:pt x="37608" y="7679"/>
                  </a:lnTo>
                  <a:lnTo>
                    <a:pt x="47498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061510" y="1794735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504309" y="1757790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7617" y="1148315"/>
              <a:ext cx="207193" cy="20719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3250" y="1508320"/>
              <a:ext cx="207193" cy="20719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664028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627083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03255" y="1148315"/>
              <a:ext cx="207193" cy="20719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97622" y="1508320"/>
              <a:ext cx="207193" cy="20719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384037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347092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5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037364" y="1877814"/>
              <a:ext cx="544195" cy="115570"/>
            </a:xfrm>
            <a:custGeom>
              <a:avLst/>
              <a:gdLst/>
              <a:ahLst/>
              <a:cxnLst/>
              <a:rect l="l" t="t" r="r" b="b"/>
              <a:pathLst>
                <a:path w="544194" h="115569">
                  <a:moveTo>
                    <a:pt x="543585" y="0"/>
                  </a:moveTo>
                  <a:lnTo>
                    <a:pt x="506734" y="32537"/>
                  </a:lnTo>
                  <a:lnTo>
                    <a:pt x="467037" y="59681"/>
                  </a:lnTo>
                  <a:lnTo>
                    <a:pt x="425044" y="81459"/>
                  </a:lnTo>
                  <a:lnTo>
                    <a:pt x="381307" y="97898"/>
                  </a:lnTo>
                  <a:lnTo>
                    <a:pt x="336375" y="109028"/>
                  </a:lnTo>
                  <a:lnTo>
                    <a:pt x="290800" y="114875"/>
                  </a:lnTo>
                  <a:lnTo>
                    <a:pt x="245131" y="115469"/>
                  </a:lnTo>
                  <a:lnTo>
                    <a:pt x="199920" y="110836"/>
                  </a:lnTo>
                  <a:lnTo>
                    <a:pt x="155717" y="101006"/>
                  </a:lnTo>
                  <a:lnTo>
                    <a:pt x="113073" y="86006"/>
                  </a:lnTo>
                  <a:lnTo>
                    <a:pt x="72538" y="65863"/>
                  </a:lnTo>
                  <a:lnTo>
                    <a:pt x="34664" y="40608"/>
                  </a:lnTo>
                  <a:lnTo>
                    <a:pt x="0" y="10266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23242" y="1873957"/>
              <a:ext cx="67431" cy="67431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1017625" y="2373411"/>
            <a:ext cx="257302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70">
                <a:solidFill>
                  <a:srgbClr val="22373A"/>
                </a:solidFill>
                <a:latin typeface="Microsoft Sans Serif"/>
                <a:cs typeface="Microsoft Sans Serif"/>
              </a:rPr>
              <a:t>start</a:t>
            </a:r>
            <a:r>
              <a:rPr dirty="0" sz="1400" spc="9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5">
                <a:solidFill>
                  <a:srgbClr val="22373A"/>
                </a:solidFill>
                <a:latin typeface="Microsoft Sans Serif"/>
                <a:cs typeface="Microsoft Sans Serif"/>
              </a:rPr>
              <a:t>walking</a:t>
            </a:r>
            <a:r>
              <a:rPr dirty="0" sz="1400" spc="95">
                <a:solidFill>
                  <a:srgbClr val="22373A"/>
                </a:solidFill>
                <a:latin typeface="Microsoft Sans Serif"/>
                <a:cs typeface="Microsoft Sans Serif"/>
              </a:rPr>
              <a:t> from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some</a:t>
            </a:r>
            <a:r>
              <a:rPr dirty="0" sz="1400" spc="9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node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5542" y="81821"/>
            <a:ext cx="22771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Proof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(Directed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Case)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520" y="1317240"/>
            <a:ext cx="234981" cy="2349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3751" y="1287383"/>
            <a:ext cx="1206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957236"/>
            <a:ext cx="234981" cy="23498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77656" y="949424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b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537" y="957236"/>
            <a:ext cx="234981" cy="23498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08973" y="927288"/>
            <a:ext cx="110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6542" y="1317240"/>
            <a:ext cx="234981" cy="2349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57677" y="1309431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d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6547" y="957236"/>
            <a:ext cx="234981" cy="23498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320415" y="927288"/>
            <a:ext cx="1276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22373A"/>
                </a:solidFill>
                <a:latin typeface="Microsoft Sans Serif"/>
                <a:cs typeface="Microsoft Sans Serif"/>
              </a:rPr>
              <a:t>e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6547" y="1677244"/>
            <a:ext cx="234981" cy="23498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336175" y="1670530"/>
            <a:ext cx="958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60">
                <a:solidFill>
                  <a:srgbClr val="22373A"/>
                </a:solidFill>
                <a:latin typeface="Microsoft Sans Serif"/>
                <a:cs typeface="Microsoft Sans Serif"/>
              </a:rPr>
              <a:t>f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537" y="1677244"/>
            <a:ext cx="234981" cy="23498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598673" y="1631083"/>
            <a:ext cx="1308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1677244"/>
            <a:ext cx="234981" cy="23498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879307" y="1670530"/>
            <a:ext cx="12953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h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19600" y="1030189"/>
            <a:ext cx="2109470" cy="972819"/>
            <a:chOff x="1319600" y="1030189"/>
            <a:chExt cx="2109470" cy="972819"/>
          </a:xfrm>
        </p:grpSpPr>
        <p:sp>
          <p:nvSpPr>
            <p:cNvPr id="20" name="object 20"/>
            <p:cNvSpPr/>
            <p:nvPr/>
          </p:nvSpPr>
          <p:spPr>
            <a:xfrm>
              <a:off x="1329090" y="1133758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0" y="248434"/>
                  </a:moveTo>
                  <a:lnTo>
                    <a:pt x="496865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784652" y="1113106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0" y="0"/>
                  </a:moveTo>
                  <a:lnTo>
                    <a:pt x="9890" y="7679"/>
                  </a:lnTo>
                  <a:lnTo>
                    <a:pt x="24136" y="13423"/>
                  </a:lnTo>
                  <a:lnTo>
                    <a:pt x="38188" y="16844"/>
                  </a:lnTo>
                  <a:lnTo>
                    <a:pt x="47498" y="17554"/>
                  </a:lnTo>
                  <a:lnTo>
                    <a:pt x="42480" y="25427"/>
                  </a:lnTo>
                  <a:lnTo>
                    <a:pt x="36785" y="38721"/>
                  </a:lnTo>
                  <a:lnTo>
                    <a:pt x="32832" y="53565"/>
                  </a:lnTo>
                  <a:lnTo>
                    <a:pt x="33041" y="66085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061510" y="1074726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504309" y="1037781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037364" y="1157805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543585" y="0"/>
                  </a:moveTo>
                  <a:lnTo>
                    <a:pt x="0" y="543585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3242" y="1648081"/>
              <a:ext cx="67431" cy="6743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342075" y="1493762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496865" y="24843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335880" y="147311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14456" y="66085"/>
                  </a:moveTo>
                  <a:lnTo>
                    <a:pt x="14665" y="53565"/>
                  </a:lnTo>
                  <a:lnTo>
                    <a:pt x="10713" y="38721"/>
                  </a:lnTo>
                  <a:lnTo>
                    <a:pt x="5017" y="25427"/>
                  </a:lnTo>
                  <a:lnTo>
                    <a:pt x="0" y="17554"/>
                  </a:lnTo>
                  <a:lnTo>
                    <a:pt x="9309" y="16844"/>
                  </a:lnTo>
                  <a:lnTo>
                    <a:pt x="23361" y="13423"/>
                  </a:lnTo>
                  <a:lnTo>
                    <a:pt x="37608" y="7679"/>
                  </a:lnTo>
                  <a:lnTo>
                    <a:pt x="47498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061510" y="1794735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504309" y="1757790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7617" y="1148315"/>
              <a:ext cx="207193" cy="20719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3250" y="1508320"/>
              <a:ext cx="207193" cy="20719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664028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627083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03255" y="1148315"/>
              <a:ext cx="207193" cy="20719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97622" y="1508320"/>
              <a:ext cx="207193" cy="20719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384037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347092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5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037364" y="1877814"/>
              <a:ext cx="544195" cy="115570"/>
            </a:xfrm>
            <a:custGeom>
              <a:avLst/>
              <a:gdLst/>
              <a:ahLst/>
              <a:cxnLst/>
              <a:rect l="l" t="t" r="r" b="b"/>
              <a:pathLst>
                <a:path w="544194" h="115569">
                  <a:moveTo>
                    <a:pt x="543585" y="0"/>
                  </a:moveTo>
                  <a:lnTo>
                    <a:pt x="506734" y="32537"/>
                  </a:lnTo>
                  <a:lnTo>
                    <a:pt x="467037" y="59681"/>
                  </a:lnTo>
                  <a:lnTo>
                    <a:pt x="425044" y="81459"/>
                  </a:lnTo>
                  <a:lnTo>
                    <a:pt x="381307" y="97898"/>
                  </a:lnTo>
                  <a:lnTo>
                    <a:pt x="336375" y="109028"/>
                  </a:lnTo>
                  <a:lnTo>
                    <a:pt x="290800" y="114875"/>
                  </a:lnTo>
                  <a:lnTo>
                    <a:pt x="245131" y="115469"/>
                  </a:lnTo>
                  <a:lnTo>
                    <a:pt x="199920" y="110836"/>
                  </a:lnTo>
                  <a:lnTo>
                    <a:pt x="155717" y="101006"/>
                  </a:lnTo>
                  <a:lnTo>
                    <a:pt x="113073" y="86006"/>
                  </a:lnTo>
                  <a:lnTo>
                    <a:pt x="72538" y="65863"/>
                  </a:lnTo>
                  <a:lnTo>
                    <a:pt x="34664" y="40608"/>
                  </a:lnTo>
                  <a:lnTo>
                    <a:pt x="0" y="10266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23242" y="1873957"/>
              <a:ext cx="67431" cy="6743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329090" y="1133758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0" y="248434"/>
                  </a:moveTo>
                  <a:lnTo>
                    <a:pt x="496865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784652" y="1113106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0" y="0"/>
                  </a:moveTo>
                  <a:lnTo>
                    <a:pt x="9890" y="7679"/>
                  </a:lnTo>
                  <a:lnTo>
                    <a:pt x="24136" y="13423"/>
                  </a:lnTo>
                  <a:lnTo>
                    <a:pt x="38188" y="16844"/>
                  </a:lnTo>
                  <a:lnTo>
                    <a:pt x="47498" y="17554"/>
                  </a:lnTo>
                  <a:lnTo>
                    <a:pt x="42480" y="25427"/>
                  </a:lnTo>
                  <a:lnTo>
                    <a:pt x="36785" y="38721"/>
                  </a:lnTo>
                  <a:lnTo>
                    <a:pt x="32832" y="53565"/>
                  </a:lnTo>
                  <a:lnTo>
                    <a:pt x="33041" y="66085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5542" y="81821"/>
            <a:ext cx="22771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Proof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(Directed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Case)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520" y="1317240"/>
            <a:ext cx="234981" cy="2349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3751" y="1287383"/>
            <a:ext cx="1206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957236"/>
            <a:ext cx="234981" cy="23498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77656" y="949424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b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537" y="957236"/>
            <a:ext cx="234981" cy="23498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08973" y="927288"/>
            <a:ext cx="110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6542" y="1317240"/>
            <a:ext cx="234981" cy="2349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57677" y="1309431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d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6547" y="957236"/>
            <a:ext cx="234981" cy="23498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320415" y="927288"/>
            <a:ext cx="1276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22373A"/>
                </a:solidFill>
                <a:latin typeface="Microsoft Sans Serif"/>
                <a:cs typeface="Microsoft Sans Serif"/>
              </a:rPr>
              <a:t>e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6547" y="1677244"/>
            <a:ext cx="234981" cy="23498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336175" y="1670530"/>
            <a:ext cx="958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60">
                <a:solidFill>
                  <a:srgbClr val="22373A"/>
                </a:solidFill>
                <a:latin typeface="Microsoft Sans Serif"/>
                <a:cs typeface="Microsoft Sans Serif"/>
              </a:rPr>
              <a:t>f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537" y="1677244"/>
            <a:ext cx="234981" cy="23498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598673" y="1631083"/>
            <a:ext cx="1308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1677244"/>
            <a:ext cx="234981" cy="23498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879307" y="1670530"/>
            <a:ext cx="12953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h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19600" y="1030189"/>
            <a:ext cx="2109470" cy="972819"/>
            <a:chOff x="1319600" y="1030189"/>
            <a:chExt cx="2109470" cy="972819"/>
          </a:xfrm>
        </p:grpSpPr>
        <p:sp>
          <p:nvSpPr>
            <p:cNvPr id="20" name="object 20"/>
            <p:cNvSpPr/>
            <p:nvPr/>
          </p:nvSpPr>
          <p:spPr>
            <a:xfrm>
              <a:off x="1329090" y="1133758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0" y="248434"/>
                  </a:moveTo>
                  <a:lnTo>
                    <a:pt x="496865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784652" y="1113106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0" y="0"/>
                  </a:moveTo>
                  <a:lnTo>
                    <a:pt x="9890" y="7679"/>
                  </a:lnTo>
                  <a:lnTo>
                    <a:pt x="24136" y="13423"/>
                  </a:lnTo>
                  <a:lnTo>
                    <a:pt x="38188" y="16844"/>
                  </a:lnTo>
                  <a:lnTo>
                    <a:pt x="47498" y="17554"/>
                  </a:lnTo>
                  <a:lnTo>
                    <a:pt x="42480" y="25427"/>
                  </a:lnTo>
                  <a:lnTo>
                    <a:pt x="36785" y="38721"/>
                  </a:lnTo>
                  <a:lnTo>
                    <a:pt x="32832" y="53565"/>
                  </a:lnTo>
                  <a:lnTo>
                    <a:pt x="33041" y="66085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061510" y="1074726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504309" y="1037781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037364" y="1157805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543585" y="0"/>
                  </a:moveTo>
                  <a:lnTo>
                    <a:pt x="0" y="543585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3242" y="1648081"/>
              <a:ext cx="67431" cy="6743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342075" y="1493762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496865" y="24843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335880" y="147311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14456" y="66085"/>
                  </a:moveTo>
                  <a:lnTo>
                    <a:pt x="14665" y="53565"/>
                  </a:lnTo>
                  <a:lnTo>
                    <a:pt x="10713" y="38721"/>
                  </a:lnTo>
                  <a:lnTo>
                    <a:pt x="5017" y="25427"/>
                  </a:lnTo>
                  <a:lnTo>
                    <a:pt x="0" y="17554"/>
                  </a:lnTo>
                  <a:lnTo>
                    <a:pt x="9309" y="16844"/>
                  </a:lnTo>
                  <a:lnTo>
                    <a:pt x="23361" y="13423"/>
                  </a:lnTo>
                  <a:lnTo>
                    <a:pt x="37608" y="7679"/>
                  </a:lnTo>
                  <a:lnTo>
                    <a:pt x="47498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061510" y="1794735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504309" y="1757790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7617" y="1148315"/>
              <a:ext cx="207193" cy="20719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3250" y="1508320"/>
              <a:ext cx="207193" cy="20719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664028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627083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03255" y="1148315"/>
              <a:ext cx="207193" cy="20719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97622" y="1508320"/>
              <a:ext cx="207193" cy="20719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384037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347092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5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037364" y="1877814"/>
              <a:ext cx="544195" cy="115570"/>
            </a:xfrm>
            <a:custGeom>
              <a:avLst/>
              <a:gdLst/>
              <a:ahLst/>
              <a:cxnLst/>
              <a:rect l="l" t="t" r="r" b="b"/>
              <a:pathLst>
                <a:path w="544194" h="115569">
                  <a:moveTo>
                    <a:pt x="543585" y="0"/>
                  </a:moveTo>
                  <a:lnTo>
                    <a:pt x="506734" y="32537"/>
                  </a:lnTo>
                  <a:lnTo>
                    <a:pt x="467037" y="59681"/>
                  </a:lnTo>
                  <a:lnTo>
                    <a:pt x="425044" y="81459"/>
                  </a:lnTo>
                  <a:lnTo>
                    <a:pt x="381307" y="97898"/>
                  </a:lnTo>
                  <a:lnTo>
                    <a:pt x="336375" y="109028"/>
                  </a:lnTo>
                  <a:lnTo>
                    <a:pt x="290800" y="114875"/>
                  </a:lnTo>
                  <a:lnTo>
                    <a:pt x="245131" y="115469"/>
                  </a:lnTo>
                  <a:lnTo>
                    <a:pt x="199920" y="110836"/>
                  </a:lnTo>
                  <a:lnTo>
                    <a:pt x="155717" y="101006"/>
                  </a:lnTo>
                  <a:lnTo>
                    <a:pt x="113073" y="86006"/>
                  </a:lnTo>
                  <a:lnTo>
                    <a:pt x="72538" y="65863"/>
                  </a:lnTo>
                  <a:lnTo>
                    <a:pt x="34664" y="40608"/>
                  </a:lnTo>
                  <a:lnTo>
                    <a:pt x="0" y="10266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23242" y="1873957"/>
              <a:ext cx="67431" cy="6743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329090" y="1133758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0" y="248434"/>
                  </a:moveTo>
                  <a:lnTo>
                    <a:pt x="496865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784652" y="1113106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0" y="0"/>
                  </a:moveTo>
                  <a:lnTo>
                    <a:pt x="9890" y="7679"/>
                  </a:lnTo>
                  <a:lnTo>
                    <a:pt x="24136" y="13423"/>
                  </a:lnTo>
                  <a:lnTo>
                    <a:pt x="38188" y="16844"/>
                  </a:lnTo>
                  <a:lnTo>
                    <a:pt x="47498" y="17554"/>
                  </a:lnTo>
                  <a:lnTo>
                    <a:pt x="42480" y="25427"/>
                  </a:lnTo>
                  <a:lnTo>
                    <a:pt x="36785" y="38721"/>
                  </a:lnTo>
                  <a:lnTo>
                    <a:pt x="32832" y="53565"/>
                  </a:lnTo>
                  <a:lnTo>
                    <a:pt x="33041" y="66085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061510" y="1074726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504309" y="1037781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542" y="81821"/>
            <a:ext cx="227711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Proof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(Directed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Case)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520" y="1317240"/>
            <a:ext cx="234981" cy="2349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3751" y="1287383"/>
            <a:ext cx="1206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957236"/>
            <a:ext cx="234981" cy="23498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77656" y="949424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b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537" y="957236"/>
            <a:ext cx="234981" cy="23498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08973" y="927288"/>
            <a:ext cx="110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6542" y="1317240"/>
            <a:ext cx="234981" cy="2349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57677" y="1309431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d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6547" y="957236"/>
            <a:ext cx="234981" cy="23498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320415" y="927288"/>
            <a:ext cx="1276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22373A"/>
                </a:solidFill>
                <a:latin typeface="Microsoft Sans Serif"/>
                <a:cs typeface="Microsoft Sans Serif"/>
              </a:rPr>
              <a:t>e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546537" y="1677244"/>
            <a:ext cx="955040" cy="235585"/>
            <a:chOff x="2546537" y="1677244"/>
            <a:chExt cx="955040" cy="23558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6537" y="1677244"/>
              <a:ext cx="234981" cy="23498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6546" y="1677244"/>
              <a:ext cx="234981" cy="23498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598673" y="1631083"/>
            <a:ext cx="1308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1677244"/>
            <a:ext cx="234981" cy="23498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879307" y="1670530"/>
            <a:ext cx="15532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469390" algn="l"/>
              </a:tabLst>
            </a:pP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h</a:t>
            </a: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	</a:t>
            </a:r>
            <a:r>
              <a:rPr dirty="0" sz="1400" spc="160">
                <a:solidFill>
                  <a:srgbClr val="22373A"/>
                </a:solidFill>
                <a:latin typeface="Microsoft Sans Serif"/>
                <a:cs typeface="Microsoft Sans Serif"/>
              </a:rPr>
              <a:t>f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19600" y="1030189"/>
            <a:ext cx="2109470" cy="972819"/>
            <a:chOff x="1319600" y="1030189"/>
            <a:chExt cx="2109470" cy="972819"/>
          </a:xfrm>
        </p:grpSpPr>
        <p:sp>
          <p:nvSpPr>
            <p:cNvPr id="20" name="object 20"/>
            <p:cNvSpPr/>
            <p:nvPr/>
          </p:nvSpPr>
          <p:spPr>
            <a:xfrm>
              <a:off x="1329090" y="1133758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0" y="248434"/>
                  </a:moveTo>
                  <a:lnTo>
                    <a:pt x="496865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784652" y="1113106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0" y="0"/>
                  </a:moveTo>
                  <a:lnTo>
                    <a:pt x="9890" y="7679"/>
                  </a:lnTo>
                  <a:lnTo>
                    <a:pt x="24136" y="13423"/>
                  </a:lnTo>
                  <a:lnTo>
                    <a:pt x="38188" y="16844"/>
                  </a:lnTo>
                  <a:lnTo>
                    <a:pt x="47498" y="17554"/>
                  </a:lnTo>
                  <a:lnTo>
                    <a:pt x="42480" y="25427"/>
                  </a:lnTo>
                  <a:lnTo>
                    <a:pt x="36785" y="38721"/>
                  </a:lnTo>
                  <a:lnTo>
                    <a:pt x="32832" y="53565"/>
                  </a:lnTo>
                  <a:lnTo>
                    <a:pt x="33041" y="66085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061510" y="1074726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504309" y="1037781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037364" y="1157805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543585" y="0"/>
                  </a:moveTo>
                  <a:lnTo>
                    <a:pt x="0" y="543585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3242" y="1648081"/>
              <a:ext cx="67431" cy="6743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342075" y="1493762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496865" y="24843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335880" y="147311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14456" y="66085"/>
                  </a:moveTo>
                  <a:lnTo>
                    <a:pt x="14665" y="53565"/>
                  </a:lnTo>
                  <a:lnTo>
                    <a:pt x="10713" y="38721"/>
                  </a:lnTo>
                  <a:lnTo>
                    <a:pt x="5017" y="25427"/>
                  </a:lnTo>
                  <a:lnTo>
                    <a:pt x="0" y="17554"/>
                  </a:lnTo>
                  <a:lnTo>
                    <a:pt x="9309" y="16844"/>
                  </a:lnTo>
                  <a:lnTo>
                    <a:pt x="23361" y="13423"/>
                  </a:lnTo>
                  <a:lnTo>
                    <a:pt x="37608" y="7679"/>
                  </a:lnTo>
                  <a:lnTo>
                    <a:pt x="47498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061510" y="1794735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504309" y="1757790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7617" y="1148315"/>
              <a:ext cx="207193" cy="20719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3250" y="1508320"/>
              <a:ext cx="207193" cy="20719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664028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627083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03255" y="1148315"/>
              <a:ext cx="207193" cy="20719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97622" y="1508320"/>
              <a:ext cx="207193" cy="20719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384037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347092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5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037364" y="1877814"/>
              <a:ext cx="544195" cy="115570"/>
            </a:xfrm>
            <a:custGeom>
              <a:avLst/>
              <a:gdLst/>
              <a:ahLst/>
              <a:cxnLst/>
              <a:rect l="l" t="t" r="r" b="b"/>
              <a:pathLst>
                <a:path w="544194" h="115569">
                  <a:moveTo>
                    <a:pt x="543585" y="0"/>
                  </a:moveTo>
                  <a:lnTo>
                    <a:pt x="506734" y="32537"/>
                  </a:lnTo>
                  <a:lnTo>
                    <a:pt x="467037" y="59681"/>
                  </a:lnTo>
                  <a:lnTo>
                    <a:pt x="425044" y="81459"/>
                  </a:lnTo>
                  <a:lnTo>
                    <a:pt x="381307" y="97898"/>
                  </a:lnTo>
                  <a:lnTo>
                    <a:pt x="336375" y="109028"/>
                  </a:lnTo>
                  <a:lnTo>
                    <a:pt x="290800" y="114875"/>
                  </a:lnTo>
                  <a:lnTo>
                    <a:pt x="245131" y="115469"/>
                  </a:lnTo>
                  <a:lnTo>
                    <a:pt x="199920" y="110836"/>
                  </a:lnTo>
                  <a:lnTo>
                    <a:pt x="155717" y="101006"/>
                  </a:lnTo>
                  <a:lnTo>
                    <a:pt x="113073" y="86006"/>
                  </a:lnTo>
                  <a:lnTo>
                    <a:pt x="72538" y="65863"/>
                  </a:lnTo>
                  <a:lnTo>
                    <a:pt x="34664" y="40608"/>
                  </a:lnTo>
                  <a:lnTo>
                    <a:pt x="0" y="10266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23242" y="1873957"/>
              <a:ext cx="67431" cy="6743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329090" y="1133758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0" y="248434"/>
                  </a:moveTo>
                  <a:lnTo>
                    <a:pt x="496865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784652" y="1113106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0" y="0"/>
                  </a:moveTo>
                  <a:lnTo>
                    <a:pt x="9890" y="7679"/>
                  </a:lnTo>
                  <a:lnTo>
                    <a:pt x="24136" y="13423"/>
                  </a:lnTo>
                  <a:lnTo>
                    <a:pt x="38188" y="16844"/>
                  </a:lnTo>
                  <a:lnTo>
                    <a:pt x="47498" y="17554"/>
                  </a:lnTo>
                  <a:lnTo>
                    <a:pt x="42480" y="25427"/>
                  </a:lnTo>
                  <a:lnTo>
                    <a:pt x="36785" y="38721"/>
                  </a:lnTo>
                  <a:lnTo>
                    <a:pt x="32832" y="53565"/>
                  </a:lnTo>
                  <a:lnTo>
                    <a:pt x="33041" y="66085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061510" y="1074726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504309" y="1037781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502666" y="2221017"/>
            <a:ext cx="3602990" cy="5207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08279" marR="5080" indent="-196215">
              <a:lnSpc>
                <a:spcPct val="115900"/>
              </a:lnSpc>
              <a:spcBef>
                <a:spcPts val="90"/>
              </a:spcBef>
            </a:pPr>
            <a:r>
              <a:rPr dirty="0" sz="1400">
                <a:solidFill>
                  <a:srgbClr val="22373A"/>
                </a:solidFill>
                <a:latin typeface="Microsoft Sans Serif"/>
                <a:cs typeface="Microsoft Sans Serif"/>
              </a:rPr>
              <a:t>since</a:t>
            </a:r>
            <a:r>
              <a:rPr dirty="0" sz="1400" spc="1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the</a:t>
            </a:r>
            <a:r>
              <a:rPr dirty="0" sz="1400" spc="1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graph</a:t>
            </a:r>
            <a:r>
              <a:rPr dirty="0" sz="1400" spc="10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22373A"/>
                </a:solidFill>
                <a:latin typeface="Microsoft Sans Serif"/>
                <a:cs typeface="Microsoft Sans Serif"/>
              </a:rPr>
              <a:t>is</a:t>
            </a:r>
            <a:r>
              <a:rPr dirty="0" sz="1400" spc="1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5">
                <a:solidFill>
                  <a:srgbClr val="22373A"/>
                </a:solidFill>
                <a:latin typeface="Microsoft Sans Serif"/>
                <a:cs typeface="Microsoft Sans Serif"/>
              </a:rPr>
              <a:t>balanced,</a:t>
            </a:r>
            <a:r>
              <a:rPr dirty="0" sz="1400" spc="1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75">
                <a:solidFill>
                  <a:srgbClr val="22373A"/>
                </a:solidFill>
                <a:latin typeface="Microsoft Sans Serif"/>
                <a:cs typeface="Microsoft Sans Serif"/>
              </a:rPr>
              <a:t>at</a:t>
            </a:r>
            <a:r>
              <a:rPr dirty="0" sz="1400" spc="10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some</a:t>
            </a:r>
            <a:r>
              <a:rPr dirty="0" sz="1400" spc="1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point </a:t>
            </a:r>
            <a:r>
              <a:rPr dirty="0" sz="1400" spc="-3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5">
                <a:solidFill>
                  <a:srgbClr val="22373A"/>
                </a:solidFill>
                <a:latin typeface="Microsoft Sans Serif"/>
                <a:cs typeface="Microsoft Sans Serif"/>
              </a:rPr>
              <a:t>we’ll</a:t>
            </a:r>
            <a:r>
              <a:rPr dirty="0" sz="1400" spc="10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75">
                <a:solidFill>
                  <a:srgbClr val="22373A"/>
                </a:solidFill>
                <a:latin typeface="Microsoft Sans Serif"/>
                <a:cs typeface="Microsoft Sans Serif"/>
              </a:rPr>
              <a:t>return</a:t>
            </a:r>
            <a:r>
              <a:rPr dirty="0" sz="1400" spc="10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">
                <a:solidFill>
                  <a:srgbClr val="22373A"/>
                </a:solidFill>
                <a:latin typeface="Microsoft Sans Serif"/>
                <a:cs typeface="Microsoft Sans Serif"/>
              </a:rPr>
              <a:t>back</a:t>
            </a:r>
            <a:r>
              <a:rPr dirty="0" sz="1400" spc="10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14">
                <a:solidFill>
                  <a:srgbClr val="22373A"/>
                </a:solidFill>
                <a:latin typeface="Microsoft Sans Serif"/>
                <a:cs typeface="Microsoft Sans Serif"/>
              </a:rPr>
              <a:t>to</a:t>
            </a:r>
            <a:r>
              <a:rPr dirty="0" sz="1400" spc="11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the</a:t>
            </a:r>
            <a:r>
              <a:rPr dirty="0" sz="1400" spc="10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0">
                <a:solidFill>
                  <a:srgbClr val="22373A"/>
                </a:solidFill>
                <a:latin typeface="Microsoft Sans Serif"/>
                <a:cs typeface="Microsoft Sans Serif"/>
              </a:rPr>
              <a:t>starting</a:t>
            </a:r>
            <a:r>
              <a:rPr dirty="0" sz="1400" spc="10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node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005" y="81821"/>
            <a:ext cx="329628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14" b="1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dirty="0" sz="1700" spc="-5" b="1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dirty="0" sz="1700" spc="-6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7F7F7F"/>
                </a:solidFill>
                <a:latin typeface="Arial"/>
                <a:cs typeface="Arial"/>
              </a:rPr>
              <a:t>Genome</a:t>
            </a:r>
            <a:r>
              <a:rPr dirty="0" sz="1700" spc="-6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25" b="1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1700" spc="-25" b="1">
                <a:solidFill>
                  <a:srgbClr val="7F7F7F"/>
                </a:solidFill>
                <a:latin typeface="Arial"/>
                <a:cs typeface="Arial"/>
              </a:rPr>
              <a:t>ssemb</a:t>
            </a:r>
            <a:r>
              <a:rPr dirty="0" sz="1700" spc="-30" b="1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dirty="0" sz="1700" spc="-5" b="1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dirty="0" sz="1700" spc="-6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25" b="1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dirty="0" sz="1700" spc="-10" b="1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dirty="0" sz="1700" spc="20" b="1">
                <a:solidFill>
                  <a:srgbClr val="7F7F7F"/>
                </a:solidFill>
                <a:latin typeface="Arial"/>
                <a:cs typeface="Arial"/>
              </a:rPr>
              <a:t>oblem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134405"/>
            <a:ext cx="3699510" cy="7677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90"/>
              </a:spcBef>
            </a:pPr>
            <a:r>
              <a:rPr dirty="0" sz="1400" spc="15">
                <a:solidFill>
                  <a:srgbClr val="22373A"/>
                </a:solidFill>
                <a:latin typeface="Microsoft Sans Serif"/>
                <a:cs typeface="Microsoft Sans Serif"/>
              </a:rPr>
              <a:t>Find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3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5">
                <a:solidFill>
                  <a:srgbClr val="22373A"/>
                </a:solidFill>
                <a:latin typeface="Microsoft Sans Serif"/>
                <a:cs typeface="Microsoft Sans Serif"/>
              </a:rPr>
              <a:t>string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whose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all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0">
                <a:solidFill>
                  <a:srgbClr val="22373A"/>
                </a:solidFill>
                <a:latin typeface="Microsoft Sans Serif"/>
                <a:cs typeface="Microsoft Sans Serif"/>
              </a:rPr>
              <a:t>substrings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14">
                <a:solidFill>
                  <a:srgbClr val="22373A"/>
                </a:solidFill>
                <a:latin typeface="Microsoft Sans Serif"/>
                <a:cs typeface="Microsoft Sans Serif"/>
              </a:rPr>
              <a:t>of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length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0">
                <a:solidFill>
                  <a:srgbClr val="22373A"/>
                </a:solidFill>
                <a:latin typeface="Microsoft Sans Serif"/>
                <a:cs typeface="Microsoft Sans Serif"/>
              </a:rPr>
              <a:t>3 </a:t>
            </a:r>
            <a:r>
              <a:rPr dirty="0" sz="1400" spc="-3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are</a:t>
            </a:r>
            <a:endParaRPr sz="1400">
              <a:latin typeface="Microsoft Sans Serif"/>
              <a:cs typeface="Microsoft Sans Serif"/>
            </a:endParaRPr>
          </a:p>
          <a:p>
            <a:pPr marL="262255">
              <a:lnSpc>
                <a:spcPct val="100000"/>
              </a:lnSpc>
              <a:spcBef>
                <a:spcPts val="270"/>
              </a:spcBef>
            </a:pPr>
            <a:r>
              <a:rPr dirty="0" sz="1400" spc="-15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13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r>
              <a:rPr dirty="0" sz="1400" spc="-9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,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8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8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400" spc="-9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,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9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-15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85">
                <a:solidFill>
                  <a:srgbClr val="22373A"/>
                </a:solidFill>
                <a:latin typeface="Microsoft Sans Serif"/>
                <a:cs typeface="Microsoft Sans Serif"/>
              </a:rPr>
              <a:t>G,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9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-8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15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,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5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-9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,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3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r>
              <a:rPr dirty="0" sz="1400" spc="-9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,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8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400" spc="-9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,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8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400" spc="-15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-10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5542" y="81821"/>
            <a:ext cx="22771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Proof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(Directed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Case)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520" y="1317240"/>
            <a:ext cx="234981" cy="2349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3751" y="1287383"/>
            <a:ext cx="1206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957236"/>
            <a:ext cx="234981" cy="23498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77656" y="949424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b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537" y="957236"/>
            <a:ext cx="234981" cy="23498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08973" y="927288"/>
            <a:ext cx="110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6542" y="1317240"/>
            <a:ext cx="234981" cy="2349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57677" y="1309431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d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6547" y="957236"/>
            <a:ext cx="234981" cy="23498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320415" y="927288"/>
            <a:ext cx="1276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22373A"/>
                </a:solidFill>
                <a:latin typeface="Microsoft Sans Serif"/>
                <a:cs typeface="Microsoft Sans Serif"/>
              </a:rPr>
              <a:t>e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6547" y="1677244"/>
            <a:ext cx="234981" cy="23498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336175" y="1670530"/>
            <a:ext cx="958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60">
                <a:solidFill>
                  <a:srgbClr val="22373A"/>
                </a:solidFill>
                <a:latin typeface="Microsoft Sans Serif"/>
                <a:cs typeface="Microsoft Sans Serif"/>
              </a:rPr>
              <a:t>f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537" y="1677244"/>
            <a:ext cx="234981" cy="23498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598673" y="1631083"/>
            <a:ext cx="1308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1677244"/>
            <a:ext cx="234981" cy="23498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879307" y="1670530"/>
            <a:ext cx="12953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h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19600" y="1030189"/>
            <a:ext cx="2109470" cy="972819"/>
            <a:chOff x="1319600" y="1030189"/>
            <a:chExt cx="2109470" cy="972819"/>
          </a:xfrm>
        </p:grpSpPr>
        <p:sp>
          <p:nvSpPr>
            <p:cNvPr id="20" name="object 20"/>
            <p:cNvSpPr/>
            <p:nvPr/>
          </p:nvSpPr>
          <p:spPr>
            <a:xfrm>
              <a:off x="1329090" y="1133758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0" y="248434"/>
                  </a:moveTo>
                  <a:lnTo>
                    <a:pt x="496865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784652" y="1113106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0" y="0"/>
                  </a:moveTo>
                  <a:lnTo>
                    <a:pt x="9890" y="7679"/>
                  </a:lnTo>
                  <a:lnTo>
                    <a:pt x="24136" y="13423"/>
                  </a:lnTo>
                  <a:lnTo>
                    <a:pt x="38188" y="16844"/>
                  </a:lnTo>
                  <a:lnTo>
                    <a:pt x="47498" y="17554"/>
                  </a:lnTo>
                  <a:lnTo>
                    <a:pt x="42480" y="25427"/>
                  </a:lnTo>
                  <a:lnTo>
                    <a:pt x="36785" y="38721"/>
                  </a:lnTo>
                  <a:lnTo>
                    <a:pt x="32832" y="53565"/>
                  </a:lnTo>
                  <a:lnTo>
                    <a:pt x="33041" y="66085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061510" y="1074726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504309" y="1037781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037364" y="1157805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543585" y="0"/>
                  </a:moveTo>
                  <a:lnTo>
                    <a:pt x="0" y="543585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3242" y="1648081"/>
              <a:ext cx="67431" cy="6743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342075" y="1493762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496865" y="24843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335880" y="147311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14456" y="66085"/>
                  </a:moveTo>
                  <a:lnTo>
                    <a:pt x="14665" y="53565"/>
                  </a:lnTo>
                  <a:lnTo>
                    <a:pt x="10713" y="38721"/>
                  </a:lnTo>
                  <a:lnTo>
                    <a:pt x="5017" y="25427"/>
                  </a:lnTo>
                  <a:lnTo>
                    <a:pt x="0" y="17554"/>
                  </a:lnTo>
                  <a:lnTo>
                    <a:pt x="9309" y="16844"/>
                  </a:lnTo>
                  <a:lnTo>
                    <a:pt x="23361" y="13423"/>
                  </a:lnTo>
                  <a:lnTo>
                    <a:pt x="37608" y="7679"/>
                  </a:lnTo>
                  <a:lnTo>
                    <a:pt x="47498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061510" y="1794735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504309" y="1757790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7617" y="1148315"/>
              <a:ext cx="207193" cy="20719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3250" y="1508320"/>
              <a:ext cx="207193" cy="20719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664028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627083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03255" y="1148315"/>
              <a:ext cx="207193" cy="20719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97622" y="1508320"/>
              <a:ext cx="207193" cy="20719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384037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347092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5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037364" y="1877814"/>
              <a:ext cx="544195" cy="115570"/>
            </a:xfrm>
            <a:custGeom>
              <a:avLst/>
              <a:gdLst/>
              <a:ahLst/>
              <a:cxnLst/>
              <a:rect l="l" t="t" r="r" b="b"/>
              <a:pathLst>
                <a:path w="544194" h="115569">
                  <a:moveTo>
                    <a:pt x="543585" y="0"/>
                  </a:moveTo>
                  <a:lnTo>
                    <a:pt x="506734" y="32537"/>
                  </a:lnTo>
                  <a:lnTo>
                    <a:pt x="467037" y="59681"/>
                  </a:lnTo>
                  <a:lnTo>
                    <a:pt x="425044" y="81459"/>
                  </a:lnTo>
                  <a:lnTo>
                    <a:pt x="381307" y="97898"/>
                  </a:lnTo>
                  <a:lnTo>
                    <a:pt x="336375" y="109028"/>
                  </a:lnTo>
                  <a:lnTo>
                    <a:pt x="290800" y="114875"/>
                  </a:lnTo>
                  <a:lnTo>
                    <a:pt x="245131" y="115469"/>
                  </a:lnTo>
                  <a:lnTo>
                    <a:pt x="199920" y="110836"/>
                  </a:lnTo>
                  <a:lnTo>
                    <a:pt x="155717" y="101006"/>
                  </a:lnTo>
                  <a:lnTo>
                    <a:pt x="113073" y="86006"/>
                  </a:lnTo>
                  <a:lnTo>
                    <a:pt x="72538" y="65863"/>
                  </a:lnTo>
                  <a:lnTo>
                    <a:pt x="34664" y="40608"/>
                  </a:lnTo>
                  <a:lnTo>
                    <a:pt x="0" y="10266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23242" y="1873957"/>
              <a:ext cx="67431" cy="6743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329090" y="1133758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0" y="248434"/>
                  </a:moveTo>
                  <a:lnTo>
                    <a:pt x="496865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784652" y="1113106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0" y="0"/>
                  </a:moveTo>
                  <a:lnTo>
                    <a:pt x="9890" y="7679"/>
                  </a:lnTo>
                  <a:lnTo>
                    <a:pt x="24136" y="13423"/>
                  </a:lnTo>
                  <a:lnTo>
                    <a:pt x="38188" y="16844"/>
                  </a:lnTo>
                  <a:lnTo>
                    <a:pt x="47498" y="17554"/>
                  </a:lnTo>
                  <a:lnTo>
                    <a:pt x="42480" y="25427"/>
                  </a:lnTo>
                  <a:lnTo>
                    <a:pt x="36785" y="38721"/>
                  </a:lnTo>
                  <a:lnTo>
                    <a:pt x="32832" y="53565"/>
                  </a:lnTo>
                  <a:lnTo>
                    <a:pt x="33041" y="66085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061510" y="1074726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504309" y="1037781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037364" y="1157805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543585" y="0"/>
                  </a:moveTo>
                  <a:lnTo>
                    <a:pt x="0" y="543585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23242" y="1648081"/>
              <a:ext cx="67431" cy="67431"/>
            </a:xfrm>
            <a:prstGeom prst="rect">
              <a:avLst/>
            </a:prstGeom>
          </p:spPr>
        </p:pic>
      </p:grp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5542" y="81821"/>
            <a:ext cx="22771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Proof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(Directed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Case)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520" y="1317240"/>
            <a:ext cx="234981" cy="2349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3751" y="1287383"/>
            <a:ext cx="1206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957236"/>
            <a:ext cx="234981" cy="23498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77656" y="949424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b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537" y="957236"/>
            <a:ext cx="234981" cy="23498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08973" y="927288"/>
            <a:ext cx="110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6542" y="1317240"/>
            <a:ext cx="234981" cy="2349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57677" y="1309431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d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6547" y="957236"/>
            <a:ext cx="234981" cy="23498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320415" y="927288"/>
            <a:ext cx="1276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22373A"/>
                </a:solidFill>
                <a:latin typeface="Microsoft Sans Serif"/>
                <a:cs typeface="Microsoft Sans Serif"/>
              </a:rPr>
              <a:t>e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6547" y="1677244"/>
            <a:ext cx="234981" cy="23498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336175" y="1670530"/>
            <a:ext cx="958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60">
                <a:solidFill>
                  <a:srgbClr val="22373A"/>
                </a:solidFill>
                <a:latin typeface="Microsoft Sans Serif"/>
                <a:cs typeface="Microsoft Sans Serif"/>
              </a:rPr>
              <a:t>f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537" y="1677244"/>
            <a:ext cx="234981" cy="23498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598673" y="1631083"/>
            <a:ext cx="1308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1677244"/>
            <a:ext cx="234981" cy="23498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879307" y="1670530"/>
            <a:ext cx="12953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h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19600" y="1030189"/>
            <a:ext cx="2109470" cy="972819"/>
            <a:chOff x="1319600" y="1030189"/>
            <a:chExt cx="2109470" cy="972819"/>
          </a:xfrm>
        </p:grpSpPr>
        <p:sp>
          <p:nvSpPr>
            <p:cNvPr id="20" name="object 20"/>
            <p:cNvSpPr/>
            <p:nvPr/>
          </p:nvSpPr>
          <p:spPr>
            <a:xfrm>
              <a:off x="1329090" y="1133758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0" y="248434"/>
                  </a:moveTo>
                  <a:lnTo>
                    <a:pt x="496865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784652" y="1113106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0" y="0"/>
                  </a:moveTo>
                  <a:lnTo>
                    <a:pt x="9890" y="7679"/>
                  </a:lnTo>
                  <a:lnTo>
                    <a:pt x="24136" y="13423"/>
                  </a:lnTo>
                  <a:lnTo>
                    <a:pt x="38188" y="16844"/>
                  </a:lnTo>
                  <a:lnTo>
                    <a:pt x="47498" y="17554"/>
                  </a:lnTo>
                  <a:lnTo>
                    <a:pt x="42480" y="25427"/>
                  </a:lnTo>
                  <a:lnTo>
                    <a:pt x="36785" y="38721"/>
                  </a:lnTo>
                  <a:lnTo>
                    <a:pt x="32832" y="53565"/>
                  </a:lnTo>
                  <a:lnTo>
                    <a:pt x="33041" y="66085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061510" y="1074726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504309" y="1037781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037364" y="1157805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543585" y="0"/>
                  </a:moveTo>
                  <a:lnTo>
                    <a:pt x="0" y="543585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3242" y="1648081"/>
              <a:ext cx="67431" cy="6743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342075" y="1493762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496865" y="24843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335880" y="147311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14456" y="66085"/>
                  </a:moveTo>
                  <a:lnTo>
                    <a:pt x="14665" y="53565"/>
                  </a:lnTo>
                  <a:lnTo>
                    <a:pt x="10713" y="38721"/>
                  </a:lnTo>
                  <a:lnTo>
                    <a:pt x="5017" y="25427"/>
                  </a:lnTo>
                  <a:lnTo>
                    <a:pt x="0" y="17554"/>
                  </a:lnTo>
                  <a:lnTo>
                    <a:pt x="9309" y="16844"/>
                  </a:lnTo>
                  <a:lnTo>
                    <a:pt x="23361" y="13423"/>
                  </a:lnTo>
                  <a:lnTo>
                    <a:pt x="37608" y="7679"/>
                  </a:lnTo>
                  <a:lnTo>
                    <a:pt x="47498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061510" y="1794735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504309" y="1757790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7617" y="1148315"/>
              <a:ext cx="207193" cy="20719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3250" y="1508320"/>
              <a:ext cx="207193" cy="20719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664028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627083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03255" y="1148315"/>
              <a:ext cx="207193" cy="20719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97622" y="1508320"/>
              <a:ext cx="207193" cy="20719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384037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347092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5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037364" y="1877814"/>
              <a:ext cx="544195" cy="115570"/>
            </a:xfrm>
            <a:custGeom>
              <a:avLst/>
              <a:gdLst/>
              <a:ahLst/>
              <a:cxnLst/>
              <a:rect l="l" t="t" r="r" b="b"/>
              <a:pathLst>
                <a:path w="544194" h="115569">
                  <a:moveTo>
                    <a:pt x="543585" y="0"/>
                  </a:moveTo>
                  <a:lnTo>
                    <a:pt x="506734" y="32537"/>
                  </a:lnTo>
                  <a:lnTo>
                    <a:pt x="467037" y="59681"/>
                  </a:lnTo>
                  <a:lnTo>
                    <a:pt x="425044" y="81459"/>
                  </a:lnTo>
                  <a:lnTo>
                    <a:pt x="381307" y="97898"/>
                  </a:lnTo>
                  <a:lnTo>
                    <a:pt x="336375" y="109028"/>
                  </a:lnTo>
                  <a:lnTo>
                    <a:pt x="290800" y="114875"/>
                  </a:lnTo>
                  <a:lnTo>
                    <a:pt x="245131" y="115469"/>
                  </a:lnTo>
                  <a:lnTo>
                    <a:pt x="199920" y="110836"/>
                  </a:lnTo>
                  <a:lnTo>
                    <a:pt x="155717" y="101006"/>
                  </a:lnTo>
                  <a:lnTo>
                    <a:pt x="113073" y="86006"/>
                  </a:lnTo>
                  <a:lnTo>
                    <a:pt x="72538" y="65863"/>
                  </a:lnTo>
                  <a:lnTo>
                    <a:pt x="34664" y="40608"/>
                  </a:lnTo>
                  <a:lnTo>
                    <a:pt x="0" y="10266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23242" y="1873957"/>
              <a:ext cx="67431" cy="6743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329090" y="1133758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0" y="248434"/>
                  </a:moveTo>
                  <a:lnTo>
                    <a:pt x="496865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784652" y="1113106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0" y="0"/>
                  </a:moveTo>
                  <a:lnTo>
                    <a:pt x="9890" y="7679"/>
                  </a:lnTo>
                  <a:lnTo>
                    <a:pt x="24136" y="13423"/>
                  </a:lnTo>
                  <a:lnTo>
                    <a:pt x="38188" y="16844"/>
                  </a:lnTo>
                  <a:lnTo>
                    <a:pt x="47498" y="17554"/>
                  </a:lnTo>
                  <a:lnTo>
                    <a:pt x="42480" y="25427"/>
                  </a:lnTo>
                  <a:lnTo>
                    <a:pt x="36785" y="38721"/>
                  </a:lnTo>
                  <a:lnTo>
                    <a:pt x="32832" y="53565"/>
                  </a:lnTo>
                  <a:lnTo>
                    <a:pt x="33041" y="66085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061510" y="1074726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504309" y="1037781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037364" y="1157805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543585" y="0"/>
                  </a:moveTo>
                  <a:lnTo>
                    <a:pt x="0" y="543585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23242" y="1648081"/>
              <a:ext cx="67431" cy="6743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342075" y="1493762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496865" y="24843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335880" y="147311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14456" y="66085"/>
                  </a:moveTo>
                  <a:lnTo>
                    <a:pt x="14665" y="53565"/>
                  </a:lnTo>
                  <a:lnTo>
                    <a:pt x="10713" y="38721"/>
                  </a:lnTo>
                  <a:lnTo>
                    <a:pt x="5017" y="25427"/>
                  </a:lnTo>
                  <a:lnTo>
                    <a:pt x="0" y="17554"/>
                  </a:lnTo>
                  <a:lnTo>
                    <a:pt x="9309" y="16844"/>
                  </a:lnTo>
                  <a:lnTo>
                    <a:pt x="23361" y="13423"/>
                  </a:lnTo>
                  <a:lnTo>
                    <a:pt x="37608" y="7679"/>
                  </a:lnTo>
                  <a:lnTo>
                    <a:pt x="47498" y="0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542" y="81821"/>
            <a:ext cx="227711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Proof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(Directed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Case)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520" y="1317240"/>
            <a:ext cx="234981" cy="2349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3751" y="1287383"/>
            <a:ext cx="1206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957236"/>
            <a:ext cx="234981" cy="23498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77656" y="949424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b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537" y="957236"/>
            <a:ext cx="234981" cy="23498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08973" y="927288"/>
            <a:ext cx="110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6542" y="1317240"/>
            <a:ext cx="234981" cy="2349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57677" y="1309431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d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6547" y="957236"/>
            <a:ext cx="234981" cy="23498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320415" y="927288"/>
            <a:ext cx="1276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22373A"/>
                </a:solidFill>
                <a:latin typeface="Microsoft Sans Serif"/>
                <a:cs typeface="Microsoft Sans Serif"/>
              </a:rPr>
              <a:t>e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546537" y="1677244"/>
            <a:ext cx="955040" cy="235585"/>
            <a:chOff x="2546537" y="1677244"/>
            <a:chExt cx="955040" cy="23558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6537" y="1677244"/>
              <a:ext cx="234981" cy="23498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6546" y="1677244"/>
              <a:ext cx="234981" cy="23498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598673" y="1631083"/>
            <a:ext cx="1308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1677244"/>
            <a:ext cx="234981" cy="23498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879307" y="1670530"/>
            <a:ext cx="15532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469390" algn="l"/>
              </a:tabLst>
            </a:pP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h</a:t>
            </a: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	</a:t>
            </a:r>
            <a:r>
              <a:rPr dirty="0" sz="1400" spc="160">
                <a:solidFill>
                  <a:srgbClr val="22373A"/>
                </a:solidFill>
                <a:latin typeface="Microsoft Sans Serif"/>
                <a:cs typeface="Microsoft Sans Serif"/>
              </a:rPr>
              <a:t>f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19600" y="1030189"/>
            <a:ext cx="2109470" cy="972819"/>
            <a:chOff x="1319600" y="1030189"/>
            <a:chExt cx="2109470" cy="972819"/>
          </a:xfrm>
        </p:grpSpPr>
        <p:sp>
          <p:nvSpPr>
            <p:cNvPr id="20" name="object 20"/>
            <p:cNvSpPr/>
            <p:nvPr/>
          </p:nvSpPr>
          <p:spPr>
            <a:xfrm>
              <a:off x="1329090" y="1133758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0" y="248434"/>
                  </a:moveTo>
                  <a:lnTo>
                    <a:pt x="496865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784652" y="1113106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0" y="0"/>
                  </a:moveTo>
                  <a:lnTo>
                    <a:pt x="9890" y="7679"/>
                  </a:lnTo>
                  <a:lnTo>
                    <a:pt x="24136" y="13423"/>
                  </a:lnTo>
                  <a:lnTo>
                    <a:pt x="38188" y="16844"/>
                  </a:lnTo>
                  <a:lnTo>
                    <a:pt x="47498" y="17554"/>
                  </a:lnTo>
                  <a:lnTo>
                    <a:pt x="42480" y="25427"/>
                  </a:lnTo>
                  <a:lnTo>
                    <a:pt x="36785" y="38721"/>
                  </a:lnTo>
                  <a:lnTo>
                    <a:pt x="32832" y="53565"/>
                  </a:lnTo>
                  <a:lnTo>
                    <a:pt x="33041" y="66085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061510" y="1074726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504309" y="1037781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037364" y="1157805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543585" y="0"/>
                  </a:moveTo>
                  <a:lnTo>
                    <a:pt x="0" y="543585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3242" y="1648081"/>
              <a:ext cx="67431" cy="6743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342075" y="1493762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496865" y="24843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335880" y="147311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14456" y="66085"/>
                  </a:moveTo>
                  <a:lnTo>
                    <a:pt x="14665" y="53565"/>
                  </a:lnTo>
                  <a:lnTo>
                    <a:pt x="10713" y="38721"/>
                  </a:lnTo>
                  <a:lnTo>
                    <a:pt x="5017" y="25427"/>
                  </a:lnTo>
                  <a:lnTo>
                    <a:pt x="0" y="17554"/>
                  </a:lnTo>
                  <a:lnTo>
                    <a:pt x="9309" y="16844"/>
                  </a:lnTo>
                  <a:lnTo>
                    <a:pt x="23361" y="13423"/>
                  </a:lnTo>
                  <a:lnTo>
                    <a:pt x="37608" y="7679"/>
                  </a:lnTo>
                  <a:lnTo>
                    <a:pt x="47498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061510" y="1794735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504309" y="1757790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7617" y="1148315"/>
              <a:ext cx="207193" cy="20719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3250" y="1508320"/>
              <a:ext cx="207193" cy="20719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664028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627083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03255" y="1148315"/>
              <a:ext cx="207193" cy="20719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97622" y="1508320"/>
              <a:ext cx="207193" cy="20719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384037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347092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5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037364" y="1877814"/>
              <a:ext cx="544195" cy="115570"/>
            </a:xfrm>
            <a:custGeom>
              <a:avLst/>
              <a:gdLst/>
              <a:ahLst/>
              <a:cxnLst/>
              <a:rect l="l" t="t" r="r" b="b"/>
              <a:pathLst>
                <a:path w="544194" h="115569">
                  <a:moveTo>
                    <a:pt x="543585" y="0"/>
                  </a:moveTo>
                  <a:lnTo>
                    <a:pt x="506734" y="32537"/>
                  </a:lnTo>
                  <a:lnTo>
                    <a:pt x="467037" y="59681"/>
                  </a:lnTo>
                  <a:lnTo>
                    <a:pt x="425044" y="81459"/>
                  </a:lnTo>
                  <a:lnTo>
                    <a:pt x="381307" y="97898"/>
                  </a:lnTo>
                  <a:lnTo>
                    <a:pt x="336375" y="109028"/>
                  </a:lnTo>
                  <a:lnTo>
                    <a:pt x="290800" y="114875"/>
                  </a:lnTo>
                  <a:lnTo>
                    <a:pt x="245131" y="115469"/>
                  </a:lnTo>
                  <a:lnTo>
                    <a:pt x="199920" y="110836"/>
                  </a:lnTo>
                  <a:lnTo>
                    <a:pt x="155717" y="101006"/>
                  </a:lnTo>
                  <a:lnTo>
                    <a:pt x="113073" y="86006"/>
                  </a:lnTo>
                  <a:lnTo>
                    <a:pt x="72538" y="65863"/>
                  </a:lnTo>
                  <a:lnTo>
                    <a:pt x="34664" y="40608"/>
                  </a:lnTo>
                  <a:lnTo>
                    <a:pt x="0" y="10266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23242" y="1873957"/>
              <a:ext cx="67431" cy="6743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329090" y="1133758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0" y="248434"/>
                  </a:moveTo>
                  <a:lnTo>
                    <a:pt x="496865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784652" y="1113106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0" y="0"/>
                  </a:moveTo>
                  <a:lnTo>
                    <a:pt x="9890" y="7679"/>
                  </a:lnTo>
                  <a:lnTo>
                    <a:pt x="24136" y="13423"/>
                  </a:lnTo>
                  <a:lnTo>
                    <a:pt x="38188" y="16844"/>
                  </a:lnTo>
                  <a:lnTo>
                    <a:pt x="47498" y="17554"/>
                  </a:lnTo>
                  <a:lnTo>
                    <a:pt x="42480" y="25427"/>
                  </a:lnTo>
                  <a:lnTo>
                    <a:pt x="36785" y="38721"/>
                  </a:lnTo>
                  <a:lnTo>
                    <a:pt x="32832" y="53565"/>
                  </a:lnTo>
                  <a:lnTo>
                    <a:pt x="33041" y="66085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061510" y="1074726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504309" y="1037781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037364" y="1157805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543585" y="0"/>
                  </a:moveTo>
                  <a:lnTo>
                    <a:pt x="0" y="543585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23242" y="1648081"/>
              <a:ext cx="67431" cy="6743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342075" y="1493762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496865" y="24843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335880" y="147311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14456" y="66085"/>
                  </a:moveTo>
                  <a:lnTo>
                    <a:pt x="14665" y="53565"/>
                  </a:lnTo>
                  <a:lnTo>
                    <a:pt x="10713" y="38721"/>
                  </a:lnTo>
                  <a:lnTo>
                    <a:pt x="5017" y="25427"/>
                  </a:lnTo>
                  <a:lnTo>
                    <a:pt x="0" y="17554"/>
                  </a:lnTo>
                  <a:lnTo>
                    <a:pt x="9309" y="16844"/>
                  </a:lnTo>
                  <a:lnTo>
                    <a:pt x="23361" y="13423"/>
                  </a:lnTo>
                  <a:lnTo>
                    <a:pt x="37608" y="7679"/>
                  </a:lnTo>
                  <a:lnTo>
                    <a:pt x="47498" y="0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663079" y="2221017"/>
            <a:ext cx="3282315" cy="5207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38430" marR="5080" indent="-126364">
              <a:lnSpc>
                <a:spcPct val="115900"/>
              </a:lnSpc>
              <a:spcBef>
                <a:spcPts val="90"/>
              </a:spcBef>
            </a:pPr>
            <a:r>
              <a:rPr dirty="0" sz="1400" spc="-10">
                <a:solidFill>
                  <a:srgbClr val="22373A"/>
                </a:solidFill>
                <a:latin typeface="Microsoft Sans Serif"/>
                <a:cs typeface="Microsoft Sans Serif"/>
              </a:rPr>
              <a:t>OK,</a:t>
            </a:r>
            <a:r>
              <a:rPr dirty="0" sz="1400" spc="10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what’s</a:t>
            </a:r>
            <a:r>
              <a:rPr dirty="0" sz="1400" spc="11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5">
                <a:solidFill>
                  <a:srgbClr val="22373A"/>
                </a:solidFill>
                <a:latin typeface="Microsoft Sans Serif"/>
                <a:cs typeface="Microsoft Sans Serif"/>
              </a:rPr>
              <a:t>next?</a:t>
            </a:r>
            <a:r>
              <a:rPr dirty="0" sz="1400" spc="3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0">
                <a:solidFill>
                  <a:srgbClr val="22373A"/>
                </a:solidFill>
                <a:latin typeface="Microsoft Sans Serif"/>
                <a:cs typeface="Microsoft Sans Serif"/>
              </a:rPr>
              <a:t>we</a:t>
            </a:r>
            <a:r>
              <a:rPr dirty="0" sz="1400" spc="10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0">
                <a:solidFill>
                  <a:srgbClr val="22373A"/>
                </a:solidFill>
                <a:latin typeface="Microsoft Sans Serif"/>
                <a:cs typeface="Microsoft Sans Serif"/>
              </a:rPr>
              <a:t>haven’t</a:t>
            </a:r>
            <a:r>
              <a:rPr dirty="0" sz="1400" spc="11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traversed </a:t>
            </a:r>
            <a:r>
              <a:rPr dirty="0" sz="1400" spc="-36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all</a:t>
            </a:r>
            <a:r>
              <a:rPr dirty="0" sz="1400" spc="1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the</a:t>
            </a:r>
            <a:r>
              <a:rPr dirty="0" sz="1400" spc="1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0">
                <a:solidFill>
                  <a:srgbClr val="22373A"/>
                </a:solidFill>
                <a:latin typeface="Microsoft Sans Serif"/>
                <a:cs typeface="Microsoft Sans Serif"/>
              </a:rPr>
              <a:t>edges</a:t>
            </a:r>
            <a:r>
              <a:rPr dirty="0" sz="1400" spc="1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and</a:t>
            </a:r>
            <a:r>
              <a:rPr dirty="0" sz="1400" spc="1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now</a:t>
            </a:r>
            <a:r>
              <a:rPr dirty="0" sz="1400" spc="9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0">
                <a:solidFill>
                  <a:srgbClr val="22373A"/>
                </a:solidFill>
                <a:latin typeface="Microsoft Sans Serif"/>
                <a:cs typeface="Microsoft Sans Serif"/>
              </a:rPr>
              <a:t>we</a:t>
            </a:r>
            <a:r>
              <a:rPr dirty="0" sz="1400" spc="1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are</a:t>
            </a:r>
            <a:r>
              <a:rPr dirty="0" sz="1400" spc="1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stuck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542" y="81821"/>
            <a:ext cx="227711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Proof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(Directed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Case)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520" y="1317240"/>
            <a:ext cx="234981" cy="2349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3751" y="1287383"/>
            <a:ext cx="1206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957236"/>
            <a:ext cx="234981" cy="23498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77656" y="949424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b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537" y="957236"/>
            <a:ext cx="234981" cy="23498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08973" y="927288"/>
            <a:ext cx="110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6542" y="1317240"/>
            <a:ext cx="234981" cy="2349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57677" y="1309431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d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6547" y="957236"/>
            <a:ext cx="234981" cy="23498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320415" y="927288"/>
            <a:ext cx="1276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22373A"/>
                </a:solidFill>
                <a:latin typeface="Microsoft Sans Serif"/>
                <a:cs typeface="Microsoft Sans Serif"/>
              </a:rPr>
              <a:t>e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546537" y="1677244"/>
            <a:ext cx="955040" cy="235585"/>
            <a:chOff x="2546537" y="1677244"/>
            <a:chExt cx="955040" cy="23558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6537" y="1677244"/>
              <a:ext cx="234981" cy="23498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6546" y="1677244"/>
              <a:ext cx="234981" cy="23498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598673" y="1631083"/>
            <a:ext cx="1308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1677244"/>
            <a:ext cx="234981" cy="23498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879307" y="1670530"/>
            <a:ext cx="15532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469390" algn="l"/>
              </a:tabLst>
            </a:pP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h</a:t>
            </a: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	</a:t>
            </a:r>
            <a:r>
              <a:rPr dirty="0" sz="1400" spc="160">
                <a:solidFill>
                  <a:srgbClr val="22373A"/>
                </a:solidFill>
                <a:latin typeface="Microsoft Sans Serif"/>
                <a:cs typeface="Microsoft Sans Serif"/>
              </a:rPr>
              <a:t>f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19600" y="1030189"/>
            <a:ext cx="2109470" cy="972819"/>
            <a:chOff x="1319600" y="1030189"/>
            <a:chExt cx="2109470" cy="972819"/>
          </a:xfrm>
        </p:grpSpPr>
        <p:sp>
          <p:nvSpPr>
            <p:cNvPr id="20" name="object 20"/>
            <p:cNvSpPr/>
            <p:nvPr/>
          </p:nvSpPr>
          <p:spPr>
            <a:xfrm>
              <a:off x="1329090" y="1133758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0" y="248434"/>
                  </a:moveTo>
                  <a:lnTo>
                    <a:pt x="496865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784652" y="1113106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0" y="0"/>
                  </a:moveTo>
                  <a:lnTo>
                    <a:pt x="9890" y="7679"/>
                  </a:lnTo>
                  <a:lnTo>
                    <a:pt x="24136" y="13423"/>
                  </a:lnTo>
                  <a:lnTo>
                    <a:pt x="38188" y="16844"/>
                  </a:lnTo>
                  <a:lnTo>
                    <a:pt x="47498" y="17554"/>
                  </a:lnTo>
                  <a:lnTo>
                    <a:pt x="42480" y="25427"/>
                  </a:lnTo>
                  <a:lnTo>
                    <a:pt x="36785" y="38721"/>
                  </a:lnTo>
                  <a:lnTo>
                    <a:pt x="32832" y="53565"/>
                  </a:lnTo>
                  <a:lnTo>
                    <a:pt x="33041" y="66085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061510" y="1074726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504309" y="1037781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037364" y="1157805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543585" y="0"/>
                  </a:moveTo>
                  <a:lnTo>
                    <a:pt x="0" y="543585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3242" y="1648081"/>
              <a:ext cx="67431" cy="6743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342075" y="1493762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496865" y="24843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335880" y="147311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14456" y="66085"/>
                  </a:moveTo>
                  <a:lnTo>
                    <a:pt x="14665" y="53565"/>
                  </a:lnTo>
                  <a:lnTo>
                    <a:pt x="10713" y="38721"/>
                  </a:lnTo>
                  <a:lnTo>
                    <a:pt x="5017" y="25427"/>
                  </a:lnTo>
                  <a:lnTo>
                    <a:pt x="0" y="17554"/>
                  </a:lnTo>
                  <a:lnTo>
                    <a:pt x="9309" y="16844"/>
                  </a:lnTo>
                  <a:lnTo>
                    <a:pt x="23361" y="13423"/>
                  </a:lnTo>
                  <a:lnTo>
                    <a:pt x="37608" y="7679"/>
                  </a:lnTo>
                  <a:lnTo>
                    <a:pt x="47498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061510" y="1794735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504309" y="1757790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7617" y="1148315"/>
              <a:ext cx="207193" cy="20719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3250" y="1508320"/>
              <a:ext cx="207193" cy="20719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664028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627083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03255" y="1148315"/>
              <a:ext cx="207193" cy="20719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97622" y="1508320"/>
              <a:ext cx="207193" cy="20719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384037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347092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5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037364" y="1877814"/>
              <a:ext cx="544195" cy="115570"/>
            </a:xfrm>
            <a:custGeom>
              <a:avLst/>
              <a:gdLst/>
              <a:ahLst/>
              <a:cxnLst/>
              <a:rect l="l" t="t" r="r" b="b"/>
              <a:pathLst>
                <a:path w="544194" h="115569">
                  <a:moveTo>
                    <a:pt x="543585" y="0"/>
                  </a:moveTo>
                  <a:lnTo>
                    <a:pt x="506734" y="32537"/>
                  </a:lnTo>
                  <a:lnTo>
                    <a:pt x="467037" y="59681"/>
                  </a:lnTo>
                  <a:lnTo>
                    <a:pt x="425044" y="81459"/>
                  </a:lnTo>
                  <a:lnTo>
                    <a:pt x="381307" y="97898"/>
                  </a:lnTo>
                  <a:lnTo>
                    <a:pt x="336375" y="109028"/>
                  </a:lnTo>
                  <a:lnTo>
                    <a:pt x="290800" y="114875"/>
                  </a:lnTo>
                  <a:lnTo>
                    <a:pt x="245131" y="115469"/>
                  </a:lnTo>
                  <a:lnTo>
                    <a:pt x="199920" y="110836"/>
                  </a:lnTo>
                  <a:lnTo>
                    <a:pt x="155717" y="101006"/>
                  </a:lnTo>
                  <a:lnTo>
                    <a:pt x="113073" y="86006"/>
                  </a:lnTo>
                  <a:lnTo>
                    <a:pt x="72538" y="65863"/>
                  </a:lnTo>
                  <a:lnTo>
                    <a:pt x="34664" y="40608"/>
                  </a:lnTo>
                  <a:lnTo>
                    <a:pt x="0" y="10266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23242" y="1873957"/>
              <a:ext cx="67431" cy="6743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329090" y="1133758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0" y="248434"/>
                  </a:moveTo>
                  <a:lnTo>
                    <a:pt x="496865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784652" y="1113106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0" y="0"/>
                  </a:moveTo>
                  <a:lnTo>
                    <a:pt x="9890" y="7679"/>
                  </a:lnTo>
                  <a:lnTo>
                    <a:pt x="24136" y="13423"/>
                  </a:lnTo>
                  <a:lnTo>
                    <a:pt x="38188" y="16844"/>
                  </a:lnTo>
                  <a:lnTo>
                    <a:pt x="47498" y="17554"/>
                  </a:lnTo>
                  <a:lnTo>
                    <a:pt x="42480" y="25427"/>
                  </a:lnTo>
                  <a:lnTo>
                    <a:pt x="36785" y="38721"/>
                  </a:lnTo>
                  <a:lnTo>
                    <a:pt x="32832" y="53565"/>
                  </a:lnTo>
                  <a:lnTo>
                    <a:pt x="33041" y="66085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061510" y="1074726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504309" y="1037781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037364" y="1157805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543585" y="0"/>
                  </a:moveTo>
                  <a:lnTo>
                    <a:pt x="0" y="543585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23242" y="1648081"/>
              <a:ext cx="67431" cy="6743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342075" y="1493762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496865" y="24843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335880" y="147311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14456" y="66085"/>
                  </a:moveTo>
                  <a:lnTo>
                    <a:pt x="14665" y="53565"/>
                  </a:lnTo>
                  <a:lnTo>
                    <a:pt x="10713" y="38721"/>
                  </a:lnTo>
                  <a:lnTo>
                    <a:pt x="5017" y="25427"/>
                  </a:lnTo>
                  <a:lnTo>
                    <a:pt x="0" y="17554"/>
                  </a:lnTo>
                  <a:lnTo>
                    <a:pt x="9309" y="16844"/>
                  </a:lnTo>
                  <a:lnTo>
                    <a:pt x="23361" y="13423"/>
                  </a:lnTo>
                  <a:lnTo>
                    <a:pt x="37608" y="7679"/>
                  </a:lnTo>
                  <a:lnTo>
                    <a:pt x="47498" y="0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619772" y="2097332"/>
            <a:ext cx="3368675" cy="7677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065" marR="5080">
              <a:lnSpc>
                <a:spcPct val="115900"/>
              </a:lnSpc>
              <a:spcBef>
                <a:spcPts val="90"/>
              </a:spcBef>
            </a:pPr>
            <a:r>
              <a:rPr dirty="0" sz="1400">
                <a:solidFill>
                  <a:srgbClr val="22373A"/>
                </a:solidFill>
                <a:latin typeface="Microsoft Sans Serif"/>
                <a:cs typeface="Microsoft Sans Serif"/>
              </a:rPr>
              <a:t>since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the </a:t>
            </a: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graph </a:t>
            </a:r>
            <a:r>
              <a:rPr dirty="0" sz="1400" spc="-10">
                <a:solidFill>
                  <a:srgbClr val="22373A"/>
                </a:solidFill>
                <a:latin typeface="Microsoft Sans Serif"/>
                <a:cs typeface="Microsoft Sans Serif"/>
              </a:rPr>
              <a:t>is</a:t>
            </a:r>
            <a:r>
              <a:rPr dirty="0" sz="1400" spc="-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5">
                <a:solidFill>
                  <a:srgbClr val="22373A"/>
                </a:solidFill>
                <a:latin typeface="Microsoft Sans Serif"/>
                <a:cs typeface="Microsoft Sans Serif"/>
              </a:rPr>
              <a:t>strongly </a:t>
            </a:r>
            <a:r>
              <a:rPr dirty="0" sz="1400" spc="30">
                <a:solidFill>
                  <a:srgbClr val="22373A"/>
                </a:solidFill>
                <a:latin typeface="Microsoft Sans Serif"/>
                <a:cs typeface="Microsoft Sans Serif"/>
              </a:rPr>
              <a:t>connected,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70">
                <a:solidFill>
                  <a:srgbClr val="22373A"/>
                </a:solidFill>
                <a:latin typeface="Microsoft Sans Serif"/>
                <a:cs typeface="Microsoft Sans Serif"/>
              </a:rPr>
              <a:t>there</a:t>
            </a:r>
            <a:r>
              <a:rPr dirty="0" sz="1400" spc="9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0">
                <a:solidFill>
                  <a:srgbClr val="22373A"/>
                </a:solidFill>
                <a:latin typeface="Microsoft Sans Serif"/>
                <a:cs typeface="Microsoft Sans Serif"/>
              </a:rPr>
              <a:t>must</a:t>
            </a:r>
            <a:r>
              <a:rPr dirty="0" sz="1400" spc="9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be</a:t>
            </a:r>
            <a:r>
              <a:rPr dirty="0" sz="1400" spc="9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untraversed</a:t>
            </a:r>
            <a:r>
              <a:rPr dirty="0" sz="1400" spc="9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0">
                <a:solidFill>
                  <a:srgbClr val="22373A"/>
                </a:solidFill>
                <a:latin typeface="Microsoft Sans Serif"/>
                <a:cs typeface="Microsoft Sans Serif"/>
              </a:rPr>
              <a:t>edges</a:t>
            </a:r>
            <a:r>
              <a:rPr dirty="0" sz="1400" spc="9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going </a:t>
            </a:r>
            <a:r>
              <a:rPr dirty="0" sz="1400" spc="-36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0">
                <a:solidFill>
                  <a:srgbClr val="22373A"/>
                </a:solidFill>
                <a:latin typeface="Microsoft Sans Serif"/>
                <a:cs typeface="Microsoft Sans Serif"/>
              </a:rPr>
              <a:t>out </a:t>
            </a:r>
            <a:r>
              <a:rPr dirty="0" sz="1400" spc="114">
                <a:solidFill>
                  <a:srgbClr val="22373A"/>
                </a:solidFill>
                <a:latin typeface="Microsoft Sans Serif"/>
                <a:cs typeface="Microsoft Sans Serif"/>
              </a:rPr>
              <a:t>of</a:t>
            </a:r>
            <a:r>
              <a:rPr dirty="0" sz="1400" spc="1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3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1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node</a:t>
            </a:r>
            <a:r>
              <a:rPr dirty="0" sz="1400" spc="1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95">
                <a:solidFill>
                  <a:srgbClr val="22373A"/>
                </a:solidFill>
                <a:latin typeface="Microsoft Sans Serif"/>
                <a:cs typeface="Microsoft Sans Serif"/>
              </a:rPr>
              <a:t>from</a:t>
            </a:r>
            <a:r>
              <a:rPr dirty="0" sz="1400" spc="10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the</a:t>
            </a:r>
            <a:r>
              <a:rPr dirty="0" sz="1400" spc="1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0">
                <a:solidFill>
                  <a:srgbClr val="22373A"/>
                </a:solidFill>
                <a:latin typeface="Microsoft Sans Serif"/>
                <a:cs typeface="Microsoft Sans Serif"/>
              </a:rPr>
              <a:t>current</a:t>
            </a:r>
            <a:r>
              <a:rPr dirty="0" sz="1400" spc="1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">
                <a:solidFill>
                  <a:srgbClr val="22373A"/>
                </a:solidFill>
                <a:latin typeface="Microsoft Sans Serif"/>
                <a:cs typeface="Microsoft Sans Serif"/>
              </a:rPr>
              <a:t>cycle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5542" y="81821"/>
            <a:ext cx="22771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Proof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(Directed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Case)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520" y="1317240"/>
            <a:ext cx="234981" cy="2349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3751" y="1287383"/>
            <a:ext cx="1206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957236"/>
            <a:ext cx="234981" cy="23498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77656" y="949424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b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537" y="957236"/>
            <a:ext cx="234981" cy="23498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08973" y="927288"/>
            <a:ext cx="110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6542" y="1317240"/>
            <a:ext cx="234981" cy="2349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57677" y="1309431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d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6547" y="957236"/>
            <a:ext cx="234981" cy="23498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320415" y="927288"/>
            <a:ext cx="1276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22373A"/>
                </a:solidFill>
                <a:latin typeface="Microsoft Sans Serif"/>
                <a:cs typeface="Microsoft Sans Serif"/>
              </a:rPr>
              <a:t>e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546537" y="1677244"/>
            <a:ext cx="955040" cy="235585"/>
            <a:chOff x="2546537" y="1677244"/>
            <a:chExt cx="955040" cy="23558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6537" y="1677244"/>
              <a:ext cx="234981" cy="23498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6546" y="1677244"/>
              <a:ext cx="234981" cy="23498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598673" y="1631083"/>
            <a:ext cx="1308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1677244"/>
            <a:ext cx="234981" cy="23498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879307" y="1670530"/>
            <a:ext cx="15532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469390" algn="l"/>
              </a:tabLst>
            </a:pP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h</a:t>
            </a: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	</a:t>
            </a:r>
            <a:r>
              <a:rPr dirty="0" sz="1400" spc="160">
                <a:solidFill>
                  <a:srgbClr val="22373A"/>
                </a:solidFill>
                <a:latin typeface="Microsoft Sans Serif"/>
                <a:cs typeface="Microsoft Sans Serif"/>
              </a:rPr>
              <a:t>f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19600" y="1030189"/>
            <a:ext cx="2109470" cy="972819"/>
            <a:chOff x="1319600" y="1030189"/>
            <a:chExt cx="2109470" cy="972819"/>
          </a:xfrm>
        </p:grpSpPr>
        <p:sp>
          <p:nvSpPr>
            <p:cNvPr id="20" name="object 20"/>
            <p:cNvSpPr/>
            <p:nvPr/>
          </p:nvSpPr>
          <p:spPr>
            <a:xfrm>
              <a:off x="1329090" y="1133758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0" y="248434"/>
                  </a:moveTo>
                  <a:lnTo>
                    <a:pt x="496865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784652" y="1113106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0" y="0"/>
                  </a:moveTo>
                  <a:lnTo>
                    <a:pt x="9890" y="7679"/>
                  </a:lnTo>
                  <a:lnTo>
                    <a:pt x="24136" y="13423"/>
                  </a:lnTo>
                  <a:lnTo>
                    <a:pt x="38188" y="16844"/>
                  </a:lnTo>
                  <a:lnTo>
                    <a:pt x="47498" y="17554"/>
                  </a:lnTo>
                  <a:lnTo>
                    <a:pt x="42480" y="25427"/>
                  </a:lnTo>
                  <a:lnTo>
                    <a:pt x="36785" y="38721"/>
                  </a:lnTo>
                  <a:lnTo>
                    <a:pt x="32832" y="53565"/>
                  </a:lnTo>
                  <a:lnTo>
                    <a:pt x="33041" y="66085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061510" y="1074726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504309" y="1037781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037364" y="1157805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543585" y="0"/>
                  </a:moveTo>
                  <a:lnTo>
                    <a:pt x="0" y="543585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3242" y="1648081"/>
              <a:ext cx="67431" cy="6743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342075" y="1493762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496865" y="24843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335880" y="147311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14456" y="66085"/>
                  </a:moveTo>
                  <a:lnTo>
                    <a:pt x="14665" y="53565"/>
                  </a:lnTo>
                  <a:lnTo>
                    <a:pt x="10713" y="38721"/>
                  </a:lnTo>
                  <a:lnTo>
                    <a:pt x="5017" y="25427"/>
                  </a:lnTo>
                  <a:lnTo>
                    <a:pt x="0" y="17554"/>
                  </a:lnTo>
                  <a:lnTo>
                    <a:pt x="9309" y="16844"/>
                  </a:lnTo>
                  <a:lnTo>
                    <a:pt x="23361" y="13423"/>
                  </a:lnTo>
                  <a:lnTo>
                    <a:pt x="37608" y="7679"/>
                  </a:lnTo>
                  <a:lnTo>
                    <a:pt x="47498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061510" y="1794735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504309" y="1757790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7617" y="1148315"/>
              <a:ext cx="207193" cy="20719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3250" y="1508320"/>
              <a:ext cx="207193" cy="20719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664028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627083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03255" y="1148315"/>
              <a:ext cx="207193" cy="20719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97622" y="1508320"/>
              <a:ext cx="207193" cy="20719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384037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347092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5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037364" y="1877814"/>
              <a:ext cx="544195" cy="115570"/>
            </a:xfrm>
            <a:custGeom>
              <a:avLst/>
              <a:gdLst/>
              <a:ahLst/>
              <a:cxnLst/>
              <a:rect l="l" t="t" r="r" b="b"/>
              <a:pathLst>
                <a:path w="544194" h="115569">
                  <a:moveTo>
                    <a:pt x="543585" y="0"/>
                  </a:moveTo>
                  <a:lnTo>
                    <a:pt x="506734" y="32537"/>
                  </a:lnTo>
                  <a:lnTo>
                    <a:pt x="467037" y="59681"/>
                  </a:lnTo>
                  <a:lnTo>
                    <a:pt x="425044" y="81459"/>
                  </a:lnTo>
                  <a:lnTo>
                    <a:pt x="381307" y="97898"/>
                  </a:lnTo>
                  <a:lnTo>
                    <a:pt x="336375" y="109028"/>
                  </a:lnTo>
                  <a:lnTo>
                    <a:pt x="290800" y="114875"/>
                  </a:lnTo>
                  <a:lnTo>
                    <a:pt x="245131" y="115469"/>
                  </a:lnTo>
                  <a:lnTo>
                    <a:pt x="199920" y="110836"/>
                  </a:lnTo>
                  <a:lnTo>
                    <a:pt x="155717" y="101006"/>
                  </a:lnTo>
                  <a:lnTo>
                    <a:pt x="113073" y="86006"/>
                  </a:lnTo>
                  <a:lnTo>
                    <a:pt x="72538" y="65863"/>
                  </a:lnTo>
                  <a:lnTo>
                    <a:pt x="34664" y="40608"/>
                  </a:lnTo>
                  <a:lnTo>
                    <a:pt x="0" y="10266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23242" y="1873957"/>
              <a:ext cx="67431" cy="6743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329090" y="1133758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0" y="248434"/>
                  </a:moveTo>
                  <a:lnTo>
                    <a:pt x="496865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784652" y="1113106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0" y="0"/>
                  </a:moveTo>
                  <a:lnTo>
                    <a:pt x="9890" y="7679"/>
                  </a:lnTo>
                  <a:lnTo>
                    <a:pt x="24136" y="13423"/>
                  </a:lnTo>
                  <a:lnTo>
                    <a:pt x="38188" y="16844"/>
                  </a:lnTo>
                  <a:lnTo>
                    <a:pt x="47498" y="17554"/>
                  </a:lnTo>
                  <a:lnTo>
                    <a:pt x="42480" y="25427"/>
                  </a:lnTo>
                  <a:lnTo>
                    <a:pt x="36785" y="38721"/>
                  </a:lnTo>
                  <a:lnTo>
                    <a:pt x="32832" y="53565"/>
                  </a:lnTo>
                  <a:lnTo>
                    <a:pt x="33041" y="66085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061510" y="1074726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504309" y="1037781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037364" y="1157805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543585" y="0"/>
                  </a:moveTo>
                  <a:lnTo>
                    <a:pt x="0" y="543585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23242" y="1648081"/>
              <a:ext cx="67431" cy="6743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342075" y="1493762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496865" y="24843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335880" y="147311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14456" y="66085"/>
                  </a:moveTo>
                  <a:lnTo>
                    <a:pt x="14665" y="53565"/>
                  </a:lnTo>
                  <a:lnTo>
                    <a:pt x="10713" y="38721"/>
                  </a:lnTo>
                  <a:lnTo>
                    <a:pt x="5017" y="25427"/>
                  </a:lnTo>
                  <a:lnTo>
                    <a:pt x="0" y="17554"/>
                  </a:lnTo>
                  <a:lnTo>
                    <a:pt x="9309" y="16844"/>
                  </a:lnTo>
                  <a:lnTo>
                    <a:pt x="23361" y="13423"/>
                  </a:lnTo>
                  <a:lnTo>
                    <a:pt x="37608" y="7679"/>
                  </a:lnTo>
                  <a:lnTo>
                    <a:pt x="47498" y="0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1224965" y="2221017"/>
            <a:ext cx="2158365" cy="5207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02235" marR="5080" indent="-90170">
              <a:lnSpc>
                <a:spcPct val="115900"/>
              </a:lnSpc>
              <a:spcBef>
                <a:spcPts val="90"/>
              </a:spcBef>
            </a:pP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the</a:t>
            </a:r>
            <a:r>
              <a:rPr dirty="0" sz="1400" spc="9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0">
                <a:solidFill>
                  <a:srgbClr val="22373A"/>
                </a:solidFill>
                <a:latin typeface="Microsoft Sans Serif"/>
                <a:cs typeface="Microsoft Sans Serif"/>
              </a:rPr>
              <a:t>current</a:t>
            </a:r>
            <a:r>
              <a:rPr dirty="0" sz="1400" spc="9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">
                <a:solidFill>
                  <a:srgbClr val="22373A"/>
                </a:solidFill>
                <a:latin typeface="Microsoft Sans Serif"/>
                <a:cs typeface="Microsoft Sans Serif"/>
              </a:rPr>
              <a:t>cycle</a:t>
            </a:r>
            <a:r>
              <a:rPr dirty="0" sz="1400" spc="1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20">
                <a:solidFill>
                  <a:srgbClr val="22373A"/>
                </a:solidFill>
                <a:latin typeface="Microsoft Sans Serif"/>
                <a:cs typeface="Microsoft Sans Serif"/>
              </a:rPr>
              <a:t>has</a:t>
            </a:r>
            <a:r>
              <a:rPr dirty="0" sz="1400" spc="9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5">
                <a:solidFill>
                  <a:srgbClr val="22373A"/>
                </a:solidFill>
                <a:latin typeface="Microsoft Sans Serif"/>
                <a:cs typeface="Microsoft Sans Serif"/>
              </a:rPr>
              <a:t>nei- </a:t>
            </a:r>
            <a:r>
              <a:rPr dirty="0" sz="1400" spc="-3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ther</a:t>
            </a:r>
            <a:r>
              <a:rPr dirty="0" sz="1400" spc="9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5">
                <a:solidFill>
                  <a:srgbClr val="22373A"/>
                </a:solidFill>
                <a:latin typeface="Microsoft Sans Serif"/>
                <a:cs typeface="Microsoft Sans Serif"/>
              </a:rPr>
              <a:t>beginning</a:t>
            </a:r>
            <a:r>
              <a:rPr dirty="0" sz="1400" spc="9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nor</a:t>
            </a:r>
            <a:r>
              <a:rPr dirty="0" sz="1400" spc="9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end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5542" y="81821"/>
            <a:ext cx="22771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Proof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(Directed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Case)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520" y="1317240"/>
            <a:ext cx="234981" cy="2349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3751" y="1287383"/>
            <a:ext cx="1206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957236"/>
            <a:ext cx="234981" cy="23498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77656" y="949424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b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537" y="957236"/>
            <a:ext cx="234981" cy="23498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08973" y="927288"/>
            <a:ext cx="110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6542" y="1317240"/>
            <a:ext cx="234981" cy="2349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57677" y="1309431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d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6547" y="957236"/>
            <a:ext cx="234981" cy="23498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320415" y="927288"/>
            <a:ext cx="1276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22373A"/>
                </a:solidFill>
                <a:latin typeface="Microsoft Sans Serif"/>
                <a:cs typeface="Microsoft Sans Serif"/>
              </a:rPr>
              <a:t>e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546537" y="1677244"/>
            <a:ext cx="955040" cy="235585"/>
            <a:chOff x="2546537" y="1677244"/>
            <a:chExt cx="955040" cy="23558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6537" y="1677244"/>
              <a:ext cx="234981" cy="23498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6546" y="1677244"/>
              <a:ext cx="234981" cy="23498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598673" y="1631083"/>
            <a:ext cx="1308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1677244"/>
            <a:ext cx="234981" cy="23498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879307" y="1670530"/>
            <a:ext cx="15532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469390" algn="l"/>
              </a:tabLst>
            </a:pP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h</a:t>
            </a: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	</a:t>
            </a:r>
            <a:r>
              <a:rPr dirty="0" sz="1400" spc="160">
                <a:solidFill>
                  <a:srgbClr val="22373A"/>
                </a:solidFill>
                <a:latin typeface="Microsoft Sans Serif"/>
                <a:cs typeface="Microsoft Sans Serif"/>
              </a:rPr>
              <a:t>f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19600" y="1030189"/>
            <a:ext cx="2109470" cy="972819"/>
            <a:chOff x="1319600" y="1030189"/>
            <a:chExt cx="2109470" cy="972819"/>
          </a:xfrm>
        </p:grpSpPr>
        <p:sp>
          <p:nvSpPr>
            <p:cNvPr id="20" name="object 20"/>
            <p:cNvSpPr/>
            <p:nvPr/>
          </p:nvSpPr>
          <p:spPr>
            <a:xfrm>
              <a:off x="1329090" y="1133758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0" y="248434"/>
                  </a:moveTo>
                  <a:lnTo>
                    <a:pt x="496865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784652" y="1113106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0" y="0"/>
                  </a:moveTo>
                  <a:lnTo>
                    <a:pt x="9890" y="7679"/>
                  </a:lnTo>
                  <a:lnTo>
                    <a:pt x="24136" y="13423"/>
                  </a:lnTo>
                  <a:lnTo>
                    <a:pt x="38188" y="16844"/>
                  </a:lnTo>
                  <a:lnTo>
                    <a:pt x="47498" y="17554"/>
                  </a:lnTo>
                  <a:lnTo>
                    <a:pt x="42480" y="25427"/>
                  </a:lnTo>
                  <a:lnTo>
                    <a:pt x="36785" y="38721"/>
                  </a:lnTo>
                  <a:lnTo>
                    <a:pt x="32832" y="53565"/>
                  </a:lnTo>
                  <a:lnTo>
                    <a:pt x="33041" y="66085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061510" y="1074726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504309" y="1037781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037364" y="1157805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543585" y="0"/>
                  </a:moveTo>
                  <a:lnTo>
                    <a:pt x="0" y="543585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3242" y="1648081"/>
              <a:ext cx="67431" cy="6743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342075" y="1493762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496865" y="24843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335880" y="147311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14456" y="66085"/>
                  </a:moveTo>
                  <a:lnTo>
                    <a:pt x="14665" y="53565"/>
                  </a:lnTo>
                  <a:lnTo>
                    <a:pt x="10713" y="38721"/>
                  </a:lnTo>
                  <a:lnTo>
                    <a:pt x="5017" y="25427"/>
                  </a:lnTo>
                  <a:lnTo>
                    <a:pt x="0" y="17554"/>
                  </a:lnTo>
                  <a:lnTo>
                    <a:pt x="9309" y="16844"/>
                  </a:lnTo>
                  <a:lnTo>
                    <a:pt x="23361" y="13423"/>
                  </a:lnTo>
                  <a:lnTo>
                    <a:pt x="37608" y="7679"/>
                  </a:lnTo>
                  <a:lnTo>
                    <a:pt x="47498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061510" y="1794735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504309" y="1757790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7617" y="1148315"/>
              <a:ext cx="207193" cy="20719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3250" y="1508320"/>
              <a:ext cx="207193" cy="20719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664028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627083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03255" y="1148315"/>
              <a:ext cx="207193" cy="20719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97622" y="1508320"/>
              <a:ext cx="207193" cy="20719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384037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347092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5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037364" y="1877814"/>
              <a:ext cx="544195" cy="115570"/>
            </a:xfrm>
            <a:custGeom>
              <a:avLst/>
              <a:gdLst/>
              <a:ahLst/>
              <a:cxnLst/>
              <a:rect l="l" t="t" r="r" b="b"/>
              <a:pathLst>
                <a:path w="544194" h="115569">
                  <a:moveTo>
                    <a:pt x="543585" y="0"/>
                  </a:moveTo>
                  <a:lnTo>
                    <a:pt x="506734" y="32537"/>
                  </a:lnTo>
                  <a:lnTo>
                    <a:pt x="467037" y="59681"/>
                  </a:lnTo>
                  <a:lnTo>
                    <a:pt x="425044" y="81459"/>
                  </a:lnTo>
                  <a:lnTo>
                    <a:pt x="381307" y="97898"/>
                  </a:lnTo>
                  <a:lnTo>
                    <a:pt x="336375" y="109028"/>
                  </a:lnTo>
                  <a:lnTo>
                    <a:pt x="290800" y="114875"/>
                  </a:lnTo>
                  <a:lnTo>
                    <a:pt x="245131" y="115469"/>
                  </a:lnTo>
                  <a:lnTo>
                    <a:pt x="199920" y="110836"/>
                  </a:lnTo>
                  <a:lnTo>
                    <a:pt x="155717" y="101006"/>
                  </a:lnTo>
                  <a:lnTo>
                    <a:pt x="113073" y="86006"/>
                  </a:lnTo>
                  <a:lnTo>
                    <a:pt x="72538" y="65863"/>
                  </a:lnTo>
                  <a:lnTo>
                    <a:pt x="34664" y="40608"/>
                  </a:lnTo>
                  <a:lnTo>
                    <a:pt x="0" y="10266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23242" y="1873957"/>
              <a:ext cx="67431" cy="6743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329090" y="1133758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0" y="248434"/>
                  </a:moveTo>
                  <a:lnTo>
                    <a:pt x="496865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784652" y="1113106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0" y="0"/>
                  </a:moveTo>
                  <a:lnTo>
                    <a:pt x="9890" y="7679"/>
                  </a:lnTo>
                  <a:lnTo>
                    <a:pt x="24136" y="13423"/>
                  </a:lnTo>
                  <a:lnTo>
                    <a:pt x="38188" y="16844"/>
                  </a:lnTo>
                  <a:lnTo>
                    <a:pt x="47498" y="17554"/>
                  </a:lnTo>
                  <a:lnTo>
                    <a:pt x="42480" y="25427"/>
                  </a:lnTo>
                  <a:lnTo>
                    <a:pt x="36785" y="38721"/>
                  </a:lnTo>
                  <a:lnTo>
                    <a:pt x="32832" y="53565"/>
                  </a:lnTo>
                  <a:lnTo>
                    <a:pt x="33041" y="66085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061510" y="1074726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504309" y="1037781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037364" y="1157805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543585" y="0"/>
                  </a:moveTo>
                  <a:lnTo>
                    <a:pt x="0" y="543585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23242" y="1648081"/>
              <a:ext cx="67431" cy="6743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342075" y="1493762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496865" y="24843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335880" y="147311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14456" y="66085"/>
                  </a:moveTo>
                  <a:lnTo>
                    <a:pt x="14665" y="53565"/>
                  </a:lnTo>
                  <a:lnTo>
                    <a:pt x="10713" y="38721"/>
                  </a:lnTo>
                  <a:lnTo>
                    <a:pt x="5017" y="25427"/>
                  </a:lnTo>
                  <a:lnTo>
                    <a:pt x="0" y="17554"/>
                  </a:lnTo>
                  <a:lnTo>
                    <a:pt x="9309" y="16844"/>
                  </a:lnTo>
                  <a:lnTo>
                    <a:pt x="23361" y="13423"/>
                  </a:lnTo>
                  <a:lnTo>
                    <a:pt x="37608" y="7679"/>
                  </a:lnTo>
                  <a:lnTo>
                    <a:pt x="47498" y="0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640219" y="2221017"/>
            <a:ext cx="3328035" cy="5207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506730">
              <a:lnSpc>
                <a:spcPct val="115900"/>
              </a:lnSpc>
              <a:spcBef>
                <a:spcPts val="90"/>
              </a:spcBef>
            </a:pPr>
            <a:r>
              <a:rPr dirty="0" sz="1400" spc="-10">
                <a:solidFill>
                  <a:srgbClr val="22373A"/>
                </a:solidFill>
                <a:latin typeface="Microsoft Sans Serif"/>
                <a:cs typeface="Microsoft Sans Serif"/>
              </a:rPr>
              <a:t>so,</a:t>
            </a:r>
            <a:r>
              <a:rPr dirty="0" sz="1400" spc="-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0">
                <a:solidFill>
                  <a:srgbClr val="22373A"/>
                </a:solidFill>
                <a:latin typeface="Microsoft Sans Serif"/>
                <a:cs typeface="Microsoft Sans Serif"/>
              </a:rPr>
              <a:t>we </a:t>
            </a:r>
            <a:r>
              <a:rPr dirty="0" sz="1400" spc="5">
                <a:solidFill>
                  <a:srgbClr val="22373A"/>
                </a:solidFill>
                <a:latin typeface="Microsoft Sans Serif"/>
                <a:cs typeface="Microsoft Sans Serif"/>
              </a:rPr>
              <a:t>may </a:t>
            </a:r>
            <a:r>
              <a:rPr dirty="0" sz="1400" spc="-5">
                <a:solidFill>
                  <a:srgbClr val="22373A"/>
                </a:solidFill>
                <a:latin typeface="Microsoft Sans Serif"/>
                <a:cs typeface="Microsoft Sans Serif"/>
              </a:rPr>
              <a:t>assume </a:t>
            </a:r>
            <a:r>
              <a:rPr dirty="0" sz="1400" spc="95">
                <a:solidFill>
                  <a:srgbClr val="22373A"/>
                </a:solidFill>
                <a:latin typeface="Microsoft Sans Serif"/>
                <a:cs typeface="Microsoft Sans Serif"/>
              </a:rPr>
              <a:t>that </a:t>
            </a:r>
            <a:r>
              <a:rPr dirty="0" sz="1400" spc="55">
                <a:solidFill>
                  <a:srgbClr val="22373A"/>
                </a:solidFill>
                <a:latin typeface="Microsoft Sans Serif"/>
                <a:cs typeface="Microsoft Sans Serif"/>
              </a:rPr>
              <a:t>its </a:t>
            </a:r>
            <a:r>
              <a:rPr dirty="0" sz="1400" spc="60">
                <a:solidFill>
                  <a:srgbClr val="22373A"/>
                </a:solidFill>
                <a:latin typeface="Microsoft Sans Serif"/>
                <a:cs typeface="Microsoft Sans Serif"/>
              </a:rPr>
              <a:t> starting</a:t>
            </a:r>
            <a:r>
              <a:rPr dirty="0" sz="1400" spc="1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and</a:t>
            </a:r>
            <a:r>
              <a:rPr dirty="0" sz="1400" spc="1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5">
                <a:solidFill>
                  <a:srgbClr val="22373A"/>
                </a:solidFill>
                <a:latin typeface="Microsoft Sans Serif"/>
                <a:cs typeface="Microsoft Sans Serif"/>
              </a:rPr>
              <a:t>ending</a:t>
            </a:r>
            <a:r>
              <a:rPr dirty="0" sz="1400" spc="1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point</a:t>
            </a:r>
            <a:r>
              <a:rPr dirty="0" sz="1400" spc="1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22373A"/>
                </a:solidFill>
                <a:latin typeface="Microsoft Sans Serif"/>
                <a:cs typeface="Microsoft Sans Serif"/>
              </a:rPr>
              <a:t>is</a:t>
            </a:r>
            <a:r>
              <a:rPr dirty="0" sz="1400" spc="10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the</a:t>
            </a:r>
            <a:r>
              <a:rPr dirty="0" sz="1400" spc="1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node</a:t>
            </a:r>
            <a:r>
              <a:rPr dirty="0" sz="1400" spc="1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3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5542" y="81821"/>
            <a:ext cx="22771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Proof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(Directed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Case)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520" y="1317240"/>
            <a:ext cx="234981" cy="2349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3751" y="1287383"/>
            <a:ext cx="1206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957236"/>
            <a:ext cx="234981" cy="23498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77656" y="949424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b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537" y="957236"/>
            <a:ext cx="234981" cy="23498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08973" y="927288"/>
            <a:ext cx="110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6542" y="1317240"/>
            <a:ext cx="234981" cy="2349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57677" y="1309431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d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6547" y="957236"/>
            <a:ext cx="234981" cy="23498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320415" y="927288"/>
            <a:ext cx="1276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22373A"/>
                </a:solidFill>
                <a:latin typeface="Microsoft Sans Serif"/>
                <a:cs typeface="Microsoft Sans Serif"/>
              </a:rPr>
              <a:t>e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546537" y="1677244"/>
            <a:ext cx="955040" cy="235585"/>
            <a:chOff x="2546537" y="1677244"/>
            <a:chExt cx="955040" cy="23558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6537" y="1677244"/>
              <a:ext cx="234981" cy="23498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6546" y="1677244"/>
              <a:ext cx="234981" cy="23498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598673" y="1631083"/>
            <a:ext cx="1308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1677244"/>
            <a:ext cx="234981" cy="23498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879307" y="1670530"/>
            <a:ext cx="15532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469390" algn="l"/>
              </a:tabLst>
            </a:pP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h</a:t>
            </a: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	</a:t>
            </a:r>
            <a:r>
              <a:rPr dirty="0" sz="1400" spc="160">
                <a:solidFill>
                  <a:srgbClr val="22373A"/>
                </a:solidFill>
                <a:latin typeface="Microsoft Sans Serif"/>
                <a:cs typeface="Microsoft Sans Serif"/>
              </a:rPr>
              <a:t>f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19600" y="1030189"/>
            <a:ext cx="2109470" cy="972819"/>
            <a:chOff x="1319600" y="1030189"/>
            <a:chExt cx="2109470" cy="972819"/>
          </a:xfrm>
        </p:grpSpPr>
        <p:sp>
          <p:nvSpPr>
            <p:cNvPr id="20" name="object 20"/>
            <p:cNvSpPr/>
            <p:nvPr/>
          </p:nvSpPr>
          <p:spPr>
            <a:xfrm>
              <a:off x="1329090" y="1133758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0" y="248434"/>
                  </a:moveTo>
                  <a:lnTo>
                    <a:pt x="496865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784652" y="1113106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0" y="0"/>
                  </a:moveTo>
                  <a:lnTo>
                    <a:pt x="9890" y="7679"/>
                  </a:lnTo>
                  <a:lnTo>
                    <a:pt x="24136" y="13423"/>
                  </a:lnTo>
                  <a:lnTo>
                    <a:pt x="38188" y="16844"/>
                  </a:lnTo>
                  <a:lnTo>
                    <a:pt x="47498" y="17554"/>
                  </a:lnTo>
                  <a:lnTo>
                    <a:pt x="42480" y="25427"/>
                  </a:lnTo>
                  <a:lnTo>
                    <a:pt x="36785" y="38721"/>
                  </a:lnTo>
                  <a:lnTo>
                    <a:pt x="32832" y="53565"/>
                  </a:lnTo>
                  <a:lnTo>
                    <a:pt x="33041" y="66085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061510" y="1074726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504309" y="1037781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037364" y="1157805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543585" y="0"/>
                  </a:moveTo>
                  <a:lnTo>
                    <a:pt x="0" y="543585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3242" y="1648081"/>
              <a:ext cx="67431" cy="6743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342075" y="1493762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496865" y="24843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335880" y="147311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14456" y="66085"/>
                  </a:moveTo>
                  <a:lnTo>
                    <a:pt x="14665" y="53565"/>
                  </a:lnTo>
                  <a:lnTo>
                    <a:pt x="10713" y="38721"/>
                  </a:lnTo>
                  <a:lnTo>
                    <a:pt x="5017" y="25427"/>
                  </a:lnTo>
                  <a:lnTo>
                    <a:pt x="0" y="17554"/>
                  </a:lnTo>
                  <a:lnTo>
                    <a:pt x="9309" y="16844"/>
                  </a:lnTo>
                  <a:lnTo>
                    <a:pt x="23361" y="13423"/>
                  </a:lnTo>
                  <a:lnTo>
                    <a:pt x="37608" y="7679"/>
                  </a:lnTo>
                  <a:lnTo>
                    <a:pt x="47498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061510" y="1794735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504309" y="1757790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7617" y="1148315"/>
              <a:ext cx="207193" cy="20719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3250" y="1508320"/>
              <a:ext cx="207193" cy="20719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664028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627083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03255" y="1148315"/>
              <a:ext cx="207193" cy="20719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97622" y="1508320"/>
              <a:ext cx="207193" cy="20719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384037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347092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5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037364" y="1877814"/>
              <a:ext cx="544195" cy="115570"/>
            </a:xfrm>
            <a:custGeom>
              <a:avLst/>
              <a:gdLst/>
              <a:ahLst/>
              <a:cxnLst/>
              <a:rect l="l" t="t" r="r" b="b"/>
              <a:pathLst>
                <a:path w="544194" h="115569">
                  <a:moveTo>
                    <a:pt x="543585" y="0"/>
                  </a:moveTo>
                  <a:lnTo>
                    <a:pt x="506734" y="32537"/>
                  </a:lnTo>
                  <a:lnTo>
                    <a:pt x="467037" y="59681"/>
                  </a:lnTo>
                  <a:lnTo>
                    <a:pt x="425044" y="81459"/>
                  </a:lnTo>
                  <a:lnTo>
                    <a:pt x="381307" y="97898"/>
                  </a:lnTo>
                  <a:lnTo>
                    <a:pt x="336375" y="109028"/>
                  </a:lnTo>
                  <a:lnTo>
                    <a:pt x="290800" y="114875"/>
                  </a:lnTo>
                  <a:lnTo>
                    <a:pt x="245131" y="115469"/>
                  </a:lnTo>
                  <a:lnTo>
                    <a:pt x="199920" y="110836"/>
                  </a:lnTo>
                  <a:lnTo>
                    <a:pt x="155717" y="101006"/>
                  </a:lnTo>
                  <a:lnTo>
                    <a:pt x="113073" y="86006"/>
                  </a:lnTo>
                  <a:lnTo>
                    <a:pt x="72538" y="65863"/>
                  </a:lnTo>
                  <a:lnTo>
                    <a:pt x="34664" y="40608"/>
                  </a:lnTo>
                  <a:lnTo>
                    <a:pt x="0" y="10266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23242" y="1873957"/>
              <a:ext cx="67431" cy="6743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329090" y="1133758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0" y="248434"/>
                  </a:moveTo>
                  <a:lnTo>
                    <a:pt x="496865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784652" y="1113106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0" y="0"/>
                  </a:moveTo>
                  <a:lnTo>
                    <a:pt x="9890" y="7679"/>
                  </a:lnTo>
                  <a:lnTo>
                    <a:pt x="24136" y="13423"/>
                  </a:lnTo>
                  <a:lnTo>
                    <a:pt x="38188" y="16844"/>
                  </a:lnTo>
                  <a:lnTo>
                    <a:pt x="47498" y="17554"/>
                  </a:lnTo>
                  <a:lnTo>
                    <a:pt x="42480" y="25427"/>
                  </a:lnTo>
                  <a:lnTo>
                    <a:pt x="36785" y="38721"/>
                  </a:lnTo>
                  <a:lnTo>
                    <a:pt x="32832" y="53565"/>
                  </a:lnTo>
                  <a:lnTo>
                    <a:pt x="33041" y="66085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061510" y="1074726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504309" y="1037781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037364" y="1157805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543585" y="0"/>
                  </a:moveTo>
                  <a:lnTo>
                    <a:pt x="0" y="543585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23242" y="1648081"/>
              <a:ext cx="67431" cy="6743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342075" y="1493762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496865" y="24843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335880" y="147311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14456" y="66085"/>
                  </a:moveTo>
                  <a:lnTo>
                    <a:pt x="14665" y="53565"/>
                  </a:lnTo>
                  <a:lnTo>
                    <a:pt x="10713" y="38721"/>
                  </a:lnTo>
                  <a:lnTo>
                    <a:pt x="5017" y="25427"/>
                  </a:lnTo>
                  <a:lnTo>
                    <a:pt x="0" y="17554"/>
                  </a:lnTo>
                  <a:lnTo>
                    <a:pt x="9309" y="16844"/>
                  </a:lnTo>
                  <a:lnTo>
                    <a:pt x="23361" y="13423"/>
                  </a:lnTo>
                  <a:lnTo>
                    <a:pt x="37608" y="7679"/>
                  </a:lnTo>
                  <a:lnTo>
                    <a:pt x="47498" y="0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1131354" y="2221017"/>
            <a:ext cx="2345690" cy="5207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5085" marR="5080" indent="-33020">
              <a:lnSpc>
                <a:spcPct val="115900"/>
              </a:lnSpc>
              <a:spcBef>
                <a:spcPts val="90"/>
              </a:spcBef>
            </a:pPr>
            <a:r>
              <a:rPr dirty="0" sz="1400" spc="60">
                <a:solidFill>
                  <a:srgbClr val="22373A"/>
                </a:solidFill>
                <a:latin typeface="Microsoft Sans Serif"/>
                <a:cs typeface="Microsoft Sans Serif"/>
              </a:rPr>
              <a:t>we</a:t>
            </a:r>
            <a:r>
              <a:rPr dirty="0" sz="1400" spc="9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70">
                <a:solidFill>
                  <a:srgbClr val="22373A"/>
                </a:solidFill>
                <a:latin typeface="Microsoft Sans Serif"/>
                <a:cs typeface="Microsoft Sans Serif"/>
              </a:rPr>
              <a:t>then</a:t>
            </a:r>
            <a:r>
              <a:rPr dirty="0" sz="1400" spc="9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continue</a:t>
            </a:r>
            <a:r>
              <a:rPr dirty="0" sz="1400" spc="9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exploring </a:t>
            </a:r>
            <a:r>
              <a:rPr dirty="0" sz="1400" spc="-3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the</a:t>
            </a:r>
            <a:r>
              <a:rPr dirty="0" sz="1400" spc="9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graph</a:t>
            </a:r>
            <a:r>
              <a:rPr dirty="0" sz="1400" spc="95">
                <a:solidFill>
                  <a:srgbClr val="22373A"/>
                </a:solidFill>
                <a:latin typeface="Microsoft Sans Serif"/>
                <a:cs typeface="Microsoft Sans Serif"/>
              </a:rPr>
              <a:t> from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the</a:t>
            </a:r>
            <a:r>
              <a:rPr dirty="0" sz="1400" spc="1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node</a:t>
            </a:r>
            <a:r>
              <a:rPr dirty="0" sz="1400" spc="9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3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5542" y="81821"/>
            <a:ext cx="22771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Proof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(Directed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Case)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520" y="1317240"/>
            <a:ext cx="234981" cy="2349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3751" y="1287383"/>
            <a:ext cx="1206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957236"/>
            <a:ext cx="234981" cy="23498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77656" y="949424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b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537" y="957236"/>
            <a:ext cx="234981" cy="23498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08973" y="927288"/>
            <a:ext cx="110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6542" y="1317240"/>
            <a:ext cx="234981" cy="2349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57677" y="1309431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d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6547" y="957236"/>
            <a:ext cx="234981" cy="23498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320415" y="927288"/>
            <a:ext cx="1276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22373A"/>
                </a:solidFill>
                <a:latin typeface="Microsoft Sans Serif"/>
                <a:cs typeface="Microsoft Sans Serif"/>
              </a:rPr>
              <a:t>e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6547" y="1677244"/>
            <a:ext cx="234981" cy="23498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336175" y="1670530"/>
            <a:ext cx="958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60">
                <a:solidFill>
                  <a:srgbClr val="22373A"/>
                </a:solidFill>
                <a:latin typeface="Microsoft Sans Serif"/>
                <a:cs typeface="Microsoft Sans Serif"/>
              </a:rPr>
              <a:t>f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537" y="1677244"/>
            <a:ext cx="234981" cy="23498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598673" y="1631083"/>
            <a:ext cx="1308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1677244"/>
            <a:ext cx="234981" cy="23498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879307" y="1670530"/>
            <a:ext cx="12953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h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19600" y="1030189"/>
            <a:ext cx="2109470" cy="972819"/>
            <a:chOff x="1319600" y="1030189"/>
            <a:chExt cx="2109470" cy="972819"/>
          </a:xfrm>
        </p:grpSpPr>
        <p:sp>
          <p:nvSpPr>
            <p:cNvPr id="20" name="object 20"/>
            <p:cNvSpPr/>
            <p:nvPr/>
          </p:nvSpPr>
          <p:spPr>
            <a:xfrm>
              <a:off x="1329090" y="1133758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0" y="248434"/>
                  </a:moveTo>
                  <a:lnTo>
                    <a:pt x="496865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784652" y="1113106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0" y="0"/>
                  </a:moveTo>
                  <a:lnTo>
                    <a:pt x="9890" y="7679"/>
                  </a:lnTo>
                  <a:lnTo>
                    <a:pt x="24136" y="13423"/>
                  </a:lnTo>
                  <a:lnTo>
                    <a:pt x="38188" y="16844"/>
                  </a:lnTo>
                  <a:lnTo>
                    <a:pt x="47498" y="17554"/>
                  </a:lnTo>
                  <a:lnTo>
                    <a:pt x="42480" y="25427"/>
                  </a:lnTo>
                  <a:lnTo>
                    <a:pt x="36785" y="38721"/>
                  </a:lnTo>
                  <a:lnTo>
                    <a:pt x="32832" y="53565"/>
                  </a:lnTo>
                  <a:lnTo>
                    <a:pt x="33041" y="66085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061510" y="1074726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504309" y="1037781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037364" y="1157805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543585" y="0"/>
                  </a:moveTo>
                  <a:lnTo>
                    <a:pt x="0" y="543585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3242" y="1648081"/>
              <a:ext cx="67431" cy="6743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342075" y="1493762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496865" y="24843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335880" y="147311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14456" y="66085"/>
                  </a:moveTo>
                  <a:lnTo>
                    <a:pt x="14665" y="53565"/>
                  </a:lnTo>
                  <a:lnTo>
                    <a:pt x="10713" y="38721"/>
                  </a:lnTo>
                  <a:lnTo>
                    <a:pt x="5017" y="25427"/>
                  </a:lnTo>
                  <a:lnTo>
                    <a:pt x="0" y="17554"/>
                  </a:lnTo>
                  <a:lnTo>
                    <a:pt x="9309" y="16844"/>
                  </a:lnTo>
                  <a:lnTo>
                    <a:pt x="23361" y="13423"/>
                  </a:lnTo>
                  <a:lnTo>
                    <a:pt x="37608" y="7679"/>
                  </a:lnTo>
                  <a:lnTo>
                    <a:pt x="47498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061510" y="1794735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504309" y="1757790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7617" y="1148315"/>
              <a:ext cx="207193" cy="20719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3250" y="1508320"/>
              <a:ext cx="207193" cy="20719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664028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627083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03255" y="1148315"/>
              <a:ext cx="207193" cy="20719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97622" y="1508320"/>
              <a:ext cx="207193" cy="20719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384037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347092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5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037364" y="1877814"/>
              <a:ext cx="544195" cy="115570"/>
            </a:xfrm>
            <a:custGeom>
              <a:avLst/>
              <a:gdLst/>
              <a:ahLst/>
              <a:cxnLst/>
              <a:rect l="l" t="t" r="r" b="b"/>
              <a:pathLst>
                <a:path w="544194" h="115569">
                  <a:moveTo>
                    <a:pt x="543585" y="0"/>
                  </a:moveTo>
                  <a:lnTo>
                    <a:pt x="506734" y="32537"/>
                  </a:lnTo>
                  <a:lnTo>
                    <a:pt x="467037" y="59681"/>
                  </a:lnTo>
                  <a:lnTo>
                    <a:pt x="425044" y="81459"/>
                  </a:lnTo>
                  <a:lnTo>
                    <a:pt x="381307" y="97898"/>
                  </a:lnTo>
                  <a:lnTo>
                    <a:pt x="336375" y="109028"/>
                  </a:lnTo>
                  <a:lnTo>
                    <a:pt x="290800" y="114875"/>
                  </a:lnTo>
                  <a:lnTo>
                    <a:pt x="245131" y="115469"/>
                  </a:lnTo>
                  <a:lnTo>
                    <a:pt x="199920" y="110836"/>
                  </a:lnTo>
                  <a:lnTo>
                    <a:pt x="155717" y="101006"/>
                  </a:lnTo>
                  <a:lnTo>
                    <a:pt x="113073" y="86006"/>
                  </a:lnTo>
                  <a:lnTo>
                    <a:pt x="72538" y="65863"/>
                  </a:lnTo>
                  <a:lnTo>
                    <a:pt x="34664" y="40608"/>
                  </a:lnTo>
                  <a:lnTo>
                    <a:pt x="0" y="10266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23242" y="1873957"/>
              <a:ext cx="67431" cy="6743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329090" y="1133758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0" y="248434"/>
                  </a:moveTo>
                  <a:lnTo>
                    <a:pt x="496865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784652" y="1113106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0" y="0"/>
                  </a:moveTo>
                  <a:lnTo>
                    <a:pt x="9890" y="7679"/>
                  </a:lnTo>
                  <a:lnTo>
                    <a:pt x="24136" y="13423"/>
                  </a:lnTo>
                  <a:lnTo>
                    <a:pt x="38188" y="16844"/>
                  </a:lnTo>
                  <a:lnTo>
                    <a:pt x="47498" y="17554"/>
                  </a:lnTo>
                  <a:lnTo>
                    <a:pt x="42480" y="25427"/>
                  </a:lnTo>
                  <a:lnTo>
                    <a:pt x="36785" y="38721"/>
                  </a:lnTo>
                  <a:lnTo>
                    <a:pt x="32832" y="53565"/>
                  </a:lnTo>
                  <a:lnTo>
                    <a:pt x="33041" y="66085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061510" y="1074726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504309" y="1037781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037364" y="1157805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543585" y="0"/>
                  </a:moveTo>
                  <a:lnTo>
                    <a:pt x="0" y="543585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23242" y="1648081"/>
              <a:ext cx="67431" cy="6743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342075" y="1493762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496865" y="24843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335880" y="147311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14456" y="66085"/>
                  </a:moveTo>
                  <a:lnTo>
                    <a:pt x="14665" y="53565"/>
                  </a:lnTo>
                  <a:lnTo>
                    <a:pt x="10713" y="38721"/>
                  </a:lnTo>
                  <a:lnTo>
                    <a:pt x="5017" y="25427"/>
                  </a:lnTo>
                  <a:lnTo>
                    <a:pt x="0" y="17554"/>
                  </a:lnTo>
                  <a:lnTo>
                    <a:pt x="9309" y="16844"/>
                  </a:lnTo>
                  <a:lnTo>
                    <a:pt x="23361" y="13423"/>
                  </a:lnTo>
                  <a:lnTo>
                    <a:pt x="37608" y="7679"/>
                  </a:lnTo>
                  <a:lnTo>
                    <a:pt x="47498" y="0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37617" y="1148315"/>
              <a:ext cx="207193" cy="207193"/>
            </a:xfrm>
            <a:prstGeom prst="rect">
              <a:avLst/>
            </a:prstGeom>
          </p:spPr>
        </p:pic>
      </p:grp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5542" y="81821"/>
            <a:ext cx="22771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Proof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(Directed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Case)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520" y="1317240"/>
            <a:ext cx="234981" cy="2349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3751" y="1287383"/>
            <a:ext cx="1206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957236"/>
            <a:ext cx="234981" cy="23498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77656" y="949424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b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537" y="957236"/>
            <a:ext cx="234981" cy="23498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08973" y="927288"/>
            <a:ext cx="110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6542" y="1317240"/>
            <a:ext cx="234981" cy="2349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57677" y="1309431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d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6547" y="957236"/>
            <a:ext cx="234981" cy="23498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320415" y="927288"/>
            <a:ext cx="1276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22373A"/>
                </a:solidFill>
                <a:latin typeface="Microsoft Sans Serif"/>
                <a:cs typeface="Microsoft Sans Serif"/>
              </a:rPr>
              <a:t>e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6547" y="1677244"/>
            <a:ext cx="234981" cy="23498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336175" y="1670530"/>
            <a:ext cx="958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60">
                <a:solidFill>
                  <a:srgbClr val="22373A"/>
                </a:solidFill>
                <a:latin typeface="Microsoft Sans Serif"/>
                <a:cs typeface="Microsoft Sans Serif"/>
              </a:rPr>
              <a:t>f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537" y="1677244"/>
            <a:ext cx="234981" cy="23498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598673" y="1631083"/>
            <a:ext cx="1308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1677244"/>
            <a:ext cx="234981" cy="23498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879307" y="1670530"/>
            <a:ext cx="12953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h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19600" y="1030189"/>
            <a:ext cx="2109470" cy="972819"/>
            <a:chOff x="1319600" y="1030189"/>
            <a:chExt cx="2109470" cy="972819"/>
          </a:xfrm>
        </p:grpSpPr>
        <p:sp>
          <p:nvSpPr>
            <p:cNvPr id="20" name="object 20"/>
            <p:cNvSpPr/>
            <p:nvPr/>
          </p:nvSpPr>
          <p:spPr>
            <a:xfrm>
              <a:off x="1329090" y="1133758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0" y="248434"/>
                  </a:moveTo>
                  <a:lnTo>
                    <a:pt x="496865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784652" y="1113106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0" y="0"/>
                  </a:moveTo>
                  <a:lnTo>
                    <a:pt x="9890" y="7679"/>
                  </a:lnTo>
                  <a:lnTo>
                    <a:pt x="24136" y="13423"/>
                  </a:lnTo>
                  <a:lnTo>
                    <a:pt x="38188" y="16844"/>
                  </a:lnTo>
                  <a:lnTo>
                    <a:pt x="47498" y="17554"/>
                  </a:lnTo>
                  <a:lnTo>
                    <a:pt x="42480" y="25427"/>
                  </a:lnTo>
                  <a:lnTo>
                    <a:pt x="36785" y="38721"/>
                  </a:lnTo>
                  <a:lnTo>
                    <a:pt x="32832" y="53565"/>
                  </a:lnTo>
                  <a:lnTo>
                    <a:pt x="33041" y="66085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061510" y="1074726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504309" y="1037781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037364" y="1157805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543585" y="0"/>
                  </a:moveTo>
                  <a:lnTo>
                    <a:pt x="0" y="543585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3242" y="1648081"/>
              <a:ext cx="67431" cy="6743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342075" y="1493762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496865" y="24843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335880" y="147311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14456" y="66085"/>
                  </a:moveTo>
                  <a:lnTo>
                    <a:pt x="14665" y="53565"/>
                  </a:lnTo>
                  <a:lnTo>
                    <a:pt x="10713" y="38721"/>
                  </a:lnTo>
                  <a:lnTo>
                    <a:pt x="5017" y="25427"/>
                  </a:lnTo>
                  <a:lnTo>
                    <a:pt x="0" y="17554"/>
                  </a:lnTo>
                  <a:lnTo>
                    <a:pt x="9309" y="16844"/>
                  </a:lnTo>
                  <a:lnTo>
                    <a:pt x="23361" y="13423"/>
                  </a:lnTo>
                  <a:lnTo>
                    <a:pt x="37608" y="7679"/>
                  </a:lnTo>
                  <a:lnTo>
                    <a:pt x="47498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061510" y="1794735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504309" y="1757790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7617" y="1148315"/>
              <a:ext cx="207193" cy="20719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3250" y="1508320"/>
              <a:ext cx="207193" cy="20719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664028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627083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03255" y="1148315"/>
              <a:ext cx="207193" cy="20719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97622" y="1508320"/>
              <a:ext cx="207193" cy="20719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384037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347092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5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037364" y="1877814"/>
              <a:ext cx="544195" cy="115570"/>
            </a:xfrm>
            <a:custGeom>
              <a:avLst/>
              <a:gdLst/>
              <a:ahLst/>
              <a:cxnLst/>
              <a:rect l="l" t="t" r="r" b="b"/>
              <a:pathLst>
                <a:path w="544194" h="115569">
                  <a:moveTo>
                    <a:pt x="543585" y="0"/>
                  </a:moveTo>
                  <a:lnTo>
                    <a:pt x="506734" y="32537"/>
                  </a:lnTo>
                  <a:lnTo>
                    <a:pt x="467037" y="59681"/>
                  </a:lnTo>
                  <a:lnTo>
                    <a:pt x="425044" y="81459"/>
                  </a:lnTo>
                  <a:lnTo>
                    <a:pt x="381307" y="97898"/>
                  </a:lnTo>
                  <a:lnTo>
                    <a:pt x="336375" y="109028"/>
                  </a:lnTo>
                  <a:lnTo>
                    <a:pt x="290800" y="114875"/>
                  </a:lnTo>
                  <a:lnTo>
                    <a:pt x="245131" y="115469"/>
                  </a:lnTo>
                  <a:lnTo>
                    <a:pt x="199920" y="110836"/>
                  </a:lnTo>
                  <a:lnTo>
                    <a:pt x="155717" y="101006"/>
                  </a:lnTo>
                  <a:lnTo>
                    <a:pt x="113073" y="86006"/>
                  </a:lnTo>
                  <a:lnTo>
                    <a:pt x="72538" y="65863"/>
                  </a:lnTo>
                  <a:lnTo>
                    <a:pt x="34664" y="40608"/>
                  </a:lnTo>
                  <a:lnTo>
                    <a:pt x="0" y="10266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23242" y="1873957"/>
              <a:ext cx="67431" cy="6743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329090" y="1133758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0" y="248434"/>
                  </a:moveTo>
                  <a:lnTo>
                    <a:pt x="496865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784652" y="1113106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0" y="0"/>
                  </a:moveTo>
                  <a:lnTo>
                    <a:pt x="9890" y="7679"/>
                  </a:lnTo>
                  <a:lnTo>
                    <a:pt x="24136" y="13423"/>
                  </a:lnTo>
                  <a:lnTo>
                    <a:pt x="38188" y="16844"/>
                  </a:lnTo>
                  <a:lnTo>
                    <a:pt x="47498" y="17554"/>
                  </a:lnTo>
                  <a:lnTo>
                    <a:pt x="42480" y="25427"/>
                  </a:lnTo>
                  <a:lnTo>
                    <a:pt x="36785" y="38721"/>
                  </a:lnTo>
                  <a:lnTo>
                    <a:pt x="32832" y="53565"/>
                  </a:lnTo>
                  <a:lnTo>
                    <a:pt x="33041" y="66085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061510" y="1074726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504309" y="1037781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037364" y="1157805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543585" y="0"/>
                  </a:moveTo>
                  <a:lnTo>
                    <a:pt x="0" y="543585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23242" y="1648081"/>
              <a:ext cx="67431" cy="6743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342075" y="1493762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496865" y="24843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335880" y="147311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14456" y="66085"/>
                  </a:moveTo>
                  <a:lnTo>
                    <a:pt x="14665" y="53565"/>
                  </a:lnTo>
                  <a:lnTo>
                    <a:pt x="10713" y="38721"/>
                  </a:lnTo>
                  <a:lnTo>
                    <a:pt x="5017" y="25427"/>
                  </a:lnTo>
                  <a:lnTo>
                    <a:pt x="0" y="17554"/>
                  </a:lnTo>
                  <a:lnTo>
                    <a:pt x="9309" y="16844"/>
                  </a:lnTo>
                  <a:lnTo>
                    <a:pt x="23361" y="13423"/>
                  </a:lnTo>
                  <a:lnTo>
                    <a:pt x="37608" y="7679"/>
                  </a:lnTo>
                  <a:lnTo>
                    <a:pt x="47498" y="0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37617" y="1148315"/>
              <a:ext cx="207193" cy="20719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43250" y="1508320"/>
              <a:ext cx="207193" cy="207193"/>
            </a:xfrm>
            <a:prstGeom prst="rect">
              <a:avLst/>
            </a:prstGeom>
          </p:spPr>
        </p:pic>
      </p:grp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5542" y="81821"/>
            <a:ext cx="22771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Proof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(Directed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Case)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520" y="1317240"/>
            <a:ext cx="234981" cy="2349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3751" y="1287383"/>
            <a:ext cx="1206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957236"/>
            <a:ext cx="234981" cy="23498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77656" y="949424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b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537" y="957236"/>
            <a:ext cx="234981" cy="23498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08973" y="927288"/>
            <a:ext cx="110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6542" y="1317240"/>
            <a:ext cx="234981" cy="2349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57677" y="1309431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d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6547" y="957236"/>
            <a:ext cx="234981" cy="23498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320415" y="927288"/>
            <a:ext cx="1276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22373A"/>
                </a:solidFill>
                <a:latin typeface="Microsoft Sans Serif"/>
                <a:cs typeface="Microsoft Sans Serif"/>
              </a:rPr>
              <a:t>e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6547" y="1677244"/>
            <a:ext cx="234981" cy="23498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336175" y="1670530"/>
            <a:ext cx="958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60">
                <a:solidFill>
                  <a:srgbClr val="22373A"/>
                </a:solidFill>
                <a:latin typeface="Microsoft Sans Serif"/>
                <a:cs typeface="Microsoft Sans Serif"/>
              </a:rPr>
              <a:t>f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537" y="1677244"/>
            <a:ext cx="234981" cy="23498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598673" y="1631083"/>
            <a:ext cx="1308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1677244"/>
            <a:ext cx="234981" cy="23498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879307" y="1670530"/>
            <a:ext cx="12953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h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19600" y="1030189"/>
            <a:ext cx="2109470" cy="972819"/>
            <a:chOff x="1319600" y="1030189"/>
            <a:chExt cx="2109470" cy="972819"/>
          </a:xfrm>
        </p:grpSpPr>
        <p:sp>
          <p:nvSpPr>
            <p:cNvPr id="20" name="object 20"/>
            <p:cNvSpPr/>
            <p:nvPr/>
          </p:nvSpPr>
          <p:spPr>
            <a:xfrm>
              <a:off x="1329090" y="1133758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0" y="248434"/>
                  </a:moveTo>
                  <a:lnTo>
                    <a:pt x="496865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784652" y="1113106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0" y="0"/>
                  </a:moveTo>
                  <a:lnTo>
                    <a:pt x="9890" y="7679"/>
                  </a:lnTo>
                  <a:lnTo>
                    <a:pt x="24136" y="13423"/>
                  </a:lnTo>
                  <a:lnTo>
                    <a:pt x="38188" y="16844"/>
                  </a:lnTo>
                  <a:lnTo>
                    <a:pt x="47498" y="17554"/>
                  </a:lnTo>
                  <a:lnTo>
                    <a:pt x="42480" y="25427"/>
                  </a:lnTo>
                  <a:lnTo>
                    <a:pt x="36785" y="38721"/>
                  </a:lnTo>
                  <a:lnTo>
                    <a:pt x="32832" y="53565"/>
                  </a:lnTo>
                  <a:lnTo>
                    <a:pt x="33041" y="66085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061510" y="1074726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504309" y="1037781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037364" y="1157805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543585" y="0"/>
                  </a:moveTo>
                  <a:lnTo>
                    <a:pt x="0" y="543585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3242" y="1648081"/>
              <a:ext cx="67431" cy="6743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342075" y="1493762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496865" y="24843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335880" y="147311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14456" y="66085"/>
                  </a:moveTo>
                  <a:lnTo>
                    <a:pt x="14665" y="53565"/>
                  </a:lnTo>
                  <a:lnTo>
                    <a:pt x="10713" y="38721"/>
                  </a:lnTo>
                  <a:lnTo>
                    <a:pt x="5017" y="25427"/>
                  </a:lnTo>
                  <a:lnTo>
                    <a:pt x="0" y="17554"/>
                  </a:lnTo>
                  <a:lnTo>
                    <a:pt x="9309" y="16844"/>
                  </a:lnTo>
                  <a:lnTo>
                    <a:pt x="23361" y="13423"/>
                  </a:lnTo>
                  <a:lnTo>
                    <a:pt x="37608" y="7679"/>
                  </a:lnTo>
                  <a:lnTo>
                    <a:pt x="47498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061510" y="1794735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504309" y="1757790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7617" y="1148315"/>
              <a:ext cx="207193" cy="20719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3250" y="1508320"/>
              <a:ext cx="207193" cy="20719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664028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627083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03255" y="1148315"/>
              <a:ext cx="207193" cy="20719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97622" y="1508320"/>
              <a:ext cx="207193" cy="20719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384037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347092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5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037364" y="1877814"/>
              <a:ext cx="544195" cy="115570"/>
            </a:xfrm>
            <a:custGeom>
              <a:avLst/>
              <a:gdLst/>
              <a:ahLst/>
              <a:cxnLst/>
              <a:rect l="l" t="t" r="r" b="b"/>
              <a:pathLst>
                <a:path w="544194" h="115569">
                  <a:moveTo>
                    <a:pt x="543585" y="0"/>
                  </a:moveTo>
                  <a:lnTo>
                    <a:pt x="506734" y="32537"/>
                  </a:lnTo>
                  <a:lnTo>
                    <a:pt x="467037" y="59681"/>
                  </a:lnTo>
                  <a:lnTo>
                    <a:pt x="425044" y="81459"/>
                  </a:lnTo>
                  <a:lnTo>
                    <a:pt x="381307" y="97898"/>
                  </a:lnTo>
                  <a:lnTo>
                    <a:pt x="336375" y="109028"/>
                  </a:lnTo>
                  <a:lnTo>
                    <a:pt x="290800" y="114875"/>
                  </a:lnTo>
                  <a:lnTo>
                    <a:pt x="245131" y="115469"/>
                  </a:lnTo>
                  <a:lnTo>
                    <a:pt x="199920" y="110836"/>
                  </a:lnTo>
                  <a:lnTo>
                    <a:pt x="155717" y="101006"/>
                  </a:lnTo>
                  <a:lnTo>
                    <a:pt x="113073" y="86006"/>
                  </a:lnTo>
                  <a:lnTo>
                    <a:pt x="72538" y="65863"/>
                  </a:lnTo>
                  <a:lnTo>
                    <a:pt x="34664" y="40608"/>
                  </a:lnTo>
                  <a:lnTo>
                    <a:pt x="0" y="10266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23242" y="1873957"/>
              <a:ext cx="67431" cy="6743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329090" y="1133758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0" y="248434"/>
                  </a:moveTo>
                  <a:lnTo>
                    <a:pt x="496865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784652" y="1113106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0" y="0"/>
                  </a:moveTo>
                  <a:lnTo>
                    <a:pt x="9890" y="7679"/>
                  </a:lnTo>
                  <a:lnTo>
                    <a:pt x="24136" y="13423"/>
                  </a:lnTo>
                  <a:lnTo>
                    <a:pt x="38188" y="16844"/>
                  </a:lnTo>
                  <a:lnTo>
                    <a:pt x="47498" y="17554"/>
                  </a:lnTo>
                  <a:lnTo>
                    <a:pt x="42480" y="25427"/>
                  </a:lnTo>
                  <a:lnTo>
                    <a:pt x="36785" y="38721"/>
                  </a:lnTo>
                  <a:lnTo>
                    <a:pt x="32832" y="53565"/>
                  </a:lnTo>
                  <a:lnTo>
                    <a:pt x="33041" y="66085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061510" y="1074726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504309" y="1037781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037364" y="1157805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543585" y="0"/>
                  </a:moveTo>
                  <a:lnTo>
                    <a:pt x="0" y="543585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23242" y="1648081"/>
              <a:ext cx="67431" cy="6743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342075" y="1493762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496865" y="24843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335880" y="147311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14456" y="66085"/>
                  </a:moveTo>
                  <a:lnTo>
                    <a:pt x="14665" y="53565"/>
                  </a:lnTo>
                  <a:lnTo>
                    <a:pt x="10713" y="38721"/>
                  </a:lnTo>
                  <a:lnTo>
                    <a:pt x="5017" y="25427"/>
                  </a:lnTo>
                  <a:lnTo>
                    <a:pt x="0" y="17554"/>
                  </a:lnTo>
                  <a:lnTo>
                    <a:pt x="9309" y="16844"/>
                  </a:lnTo>
                  <a:lnTo>
                    <a:pt x="23361" y="13423"/>
                  </a:lnTo>
                  <a:lnTo>
                    <a:pt x="37608" y="7679"/>
                  </a:lnTo>
                  <a:lnTo>
                    <a:pt x="47498" y="0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37617" y="1148315"/>
              <a:ext cx="207193" cy="20719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43250" y="1508320"/>
              <a:ext cx="207193" cy="207193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664028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627083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005" y="81821"/>
            <a:ext cx="329628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14" b="1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dirty="0" sz="1700" spc="-5" b="1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dirty="0" sz="1700" spc="-6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7F7F7F"/>
                </a:solidFill>
                <a:latin typeface="Arial"/>
                <a:cs typeface="Arial"/>
              </a:rPr>
              <a:t>Genome</a:t>
            </a:r>
            <a:r>
              <a:rPr dirty="0" sz="1700" spc="-6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25" b="1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1700" spc="-25" b="1">
                <a:solidFill>
                  <a:srgbClr val="7F7F7F"/>
                </a:solidFill>
                <a:latin typeface="Arial"/>
                <a:cs typeface="Arial"/>
              </a:rPr>
              <a:t>ssemb</a:t>
            </a:r>
            <a:r>
              <a:rPr dirty="0" sz="1700" spc="-30" b="1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dirty="0" sz="1700" spc="-5" b="1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dirty="0" sz="1700" spc="-6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25" b="1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dirty="0" sz="1700" spc="-10" b="1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dirty="0" sz="1700" spc="20" b="1">
                <a:solidFill>
                  <a:srgbClr val="7F7F7F"/>
                </a:solidFill>
                <a:latin typeface="Arial"/>
                <a:cs typeface="Arial"/>
              </a:rPr>
              <a:t>oblem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134405"/>
            <a:ext cx="3699510" cy="13468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90"/>
              </a:spcBef>
            </a:pPr>
            <a:r>
              <a:rPr dirty="0" sz="1400" spc="15">
                <a:solidFill>
                  <a:srgbClr val="22373A"/>
                </a:solidFill>
                <a:latin typeface="Microsoft Sans Serif"/>
                <a:cs typeface="Microsoft Sans Serif"/>
              </a:rPr>
              <a:t>Find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3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5">
                <a:solidFill>
                  <a:srgbClr val="22373A"/>
                </a:solidFill>
                <a:latin typeface="Microsoft Sans Serif"/>
                <a:cs typeface="Microsoft Sans Serif"/>
              </a:rPr>
              <a:t>string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whose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all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0">
                <a:solidFill>
                  <a:srgbClr val="22373A"/>
                </a:solidFill>
                <a:latin typeface="Microsoft Sans Serif"/>
                <a:cs typeface="Microsoft Sans Serif"/>
              </a:rPr>
              <a:t>substrings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14">
                <a:solidFill>
                  <a:srgbClr val="22373A"/>
                </a:solidFill>
                <a:latin typeface="Microsoft Sans Serif"/>
                <a:cs typeface="Microsoft Sans Serif"/>
              </a:rPr>
              <a:t>of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length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0">
                <a:solidFill>
                  <a:srgbClr val="22373A"/>
                </a:solidFill>
                <a:latin typeface="Microsoft Sans Serif"/>
                <a:cs typeface="Microsoft Sans Serif"/>
              </a:rPr>
              <a:t>3 </a:t>
            </a:r>
            <a:r>
              <a:rPr dirty="0" sz="1400" spc="-3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are</a:t>
            </a:r>
            <a:endParaRPr sz="1400">
              <a:latin typeface="Microsoft Sans Serif"/>
              <a:cs typeface="Microsoft Sans Serif"/>
            </a:endParaRPr>
          </a:p>
          <a:p>
            <a:pPr algn="ctr" marL="213995">
              <a:lnSpc>
                <a:spcPct val="100000"/>
              </a:lnSpc>
              <a:spcBef>
                <a:spcPts val="270"/>
              </a:spcBef>
            </a:pPr>
            <a:r>
              <a:rPr dirty="0" sz="1400" spc="-15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13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r>
              <a:rPr dirty="0" sz="1400" spc="-9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,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8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8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400" spc="-9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,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9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-15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85">
                <a:solidFill>
                  <a:srgbClr val="22373A"/>
                </a:solidFill>
                <a:latin typeface="Microsoft Sans Serif"/>
                <a:cs typeface="Microsoft Sans Serif"/>
              </a:rPr>
              <a:t>G,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9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-8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15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,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5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-9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,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3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r>
              <a:rPr dirty="0" sz="1400" spc="-9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,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8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400" spc="-9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,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8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400" spc="-15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-10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600">
              <a:latin typeface="Microsoft Sans Serif"/>
              <a:cs typeface="Microsoft Sans Serif"/>
            </a:endParaRPr>
          </a:p>
          <a:p>
            <a:pPr algn="ctr" marL="213995">
              <a:lnSpc>
                <a:spcPct val="100000"/>
              </a:lnSpc>
              <a:spcBef>
                <a:spcPts val="1070"/>
              </a:spcBef>
            </a:pPr>
            <a:r>
              <a:rPr dirty="0" sz="1400" spc="50">
                <a:solidFill>
                  <a:srgbClr val="EB811B"/>
                </a:solidFill>
                <a:latin typeface="Microsoft Sans Serif"/>
                <a:cs typeface="Microsoft Sans Serif"/>
              </a:rPr>
              <a:t>How</a:t>
            </a:r>
            <a:r>
              <a:rPr dirty="0" sz="1400" spc="-5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EB811B"/>
                </a:solidFill>
                <a:latin typeface="Microsoft Sans Serif"/>
                <a:cs typeface="Microsoft Sans Serif"/>
              </a:rPr>
              <a:t>is</a:t>
            </a:r>
            <a:r>
              <a:rPr dirty="0" sz="1400" spc="-4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14">
                <a:solidFill>
                  <a:srgbClr val="EB811B"/>
                </a:solidFill>
                <a:latin typeface="Microsoft Sans Serif"/>
                <a:cs typeface="Microsoft Sans Serif"/>
              </a:rPr>
              <a:t>it</a:t>
            </a:r>
            <a:r>
              <a:rPr dirty="0" sz="1400" spc="-4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5">
                <a:solidFill>
                  <a:srgbClr val="EB811B"/>
                </a:solidFill>
                <a:latin typeface="Microsoft Sans Serif"/>
                <a:cs typeface="Microsoft Sans Serif"/>
              </a:rPr>
              <a:t>related</a:t>
            </a:r>
            <a:r>
              <a:rPr dirty="0" sz="1400" spc="-4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14">
                <a:solidFill>
                  <a:srgbClr val="EB811B"/>
                </a:solidFill>
                <a:latin typeface="Microsoft Sans Serif"/>
                <a:cs typeface="Microsoft Sans Serif"/>
              </a:rPr>
              <a:t>to</a:t>
            </a:r>
            <a:r>
              <a:rPr dirty="0" sz="1400" spc="-4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5">
                <a:solidFill>
                  <a:srgbClr val="EB811B"/>
                </a:solidFill>
                <a:latin typeface="Microsoft Sans Serif"/>
                <a:cs typeface="Microsoft Sans Serif"/>
              </a:rPr>
              <a:t>cycles</a:t>
            </a:r>
            <a:r>
              <a:rPr dirty="0" sz="1400" spc="-4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0">
                <a:solidFill>
                  <a:srgbClr val="EB811B"/>
                </a:solidFill>
                <a:latin typeface="Microsoft Sans Serif"/>
                <a:cs typeface="Microsoft Sans Serif"/>
              </a:rPr>
              <a:t>in</a:t>
            </a:r>
            <a:r>
              <a:rPr dirty="0" sz="1400" spc="-4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5">
                <a:solidFill>
                  <a:srgbClr val="EB811B"/>
                </a:solidFill>
                <a:latin typeface="Microsoft Sans Serif"/>
                <a:cs typeface="Microsoft Sans Serif"/>
              </a:rPr>
              <a:t>graphs?..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5542" y="81821"/>
            <a:ext cx="22771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Proof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(Directed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Case)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520" y="1317240"/>
            <a:ext cx="234981" cy="2349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3751" y="1287383"/>
            <a:ext cx="1206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957236"/>
            <a:ext cx="234981" cy="23498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77656" y="949424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b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537" y="957236"/>
            <a:ext cx="234981" cy="23498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08973" y="927288"/>
            <a:ext cx="110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6542" y="1317240"/>
            <a:ext cx="234981" cy="2349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57677" y="1309431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d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6547" y="957236"/>
            <a:ext cx="234981" cy="23498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320415" y="927288"/>
            <a:ext cx="1276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22373A"/>
                </a:solidFill>
                <a:latin typeface="Microsoft Sans Serif"/>
                <a:cs typeface="Microsoft Sans Serif"/>
              </a:rPr>
              <a:t>e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6547" y="1677244"/>
            <a:ext cx="234981" cy="23498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336175" y="1670530"/>
            <a:ext cx="958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60">
                <a:solidFill>
                  <a:srgbClr val="22373A"/>
                </a:solidFill>
                <a:latin typeface="Microsoft Sans Serif"/>
                <a:cs typeface="Microsoft Sans Serif"/>
              </a:rPr>
              <a:t>f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537" y="1677244"/>
            <a:ext cx="234981" cy="23498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598673" y="1631083"/>
            <a:ext cx="1308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1677244"/>
            <a:ext cx="234981" cy="23498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879307" y="1670530"/>
            <a:ext cx="12953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h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19600" y="1030189"/>
            <a:ext cx="2109470" cy="972819"/>
            <a:chOff x="1319600" y="1030189"/>
            <a:chExt cx="2109470" cy="972819"/>
          </a:xfrm>
        </p:grpSpPr>
        <p:sp>
          <p:nvSpPr>
            <p:cNvPr id="20" name="object 20"/>
            <p:cNvSpPr/>
            <p:nvPr/>
          </p:nvSpPr>
          <p:spPr>
            <a:xfrm>
              <a:off x="1329090" y="1133758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0" y="248434"/>
                  </a:moveTo>
                  <a:lnTo>
                    <a:pt x="496865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784652" y="1113106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0" y="0"/>
                  </a:moveTo>
                  <a:lnTo>
                    <a:pt x="9890" y="7679"/>
                  </a:lnTo>
                  <a:lnTo>
                    <a:pt x="24136" y="13423"/>
                  </a:lnTo>
                  <a:lnTo>
                    <a:pt x="38188" y="16844"/>
                  </a:lnTo>
                  <a:lnTo>
                    <a:pt x="47498" y="17554"/>
                  </a:lnTo>
                  <a:lnTo>
                    <a:pt x="42480" y="25427"/>
                  </a:lnTo>
                  <a:lnTo>
                    <a:pt x="36785" y="38721"/>
                  </a:lnTo>
                  <a:lnTo>
                    <a:pt x="32832" y="53565"/>
                  </a:lnTo>
                  <a:lnTo>
                    <a:pt x="33041" y="66085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061510" y="1074726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504309" y="1037781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037364" y="1157805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543585" y="0"/>
                  </a:moveTo>
                  <a:lnTo>
                    <a:pt x="0" y="543585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3242" y="1648081"/>
              <a:ext cx="67431" cy="6743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342075" y="1493762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496865" y="24843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335880" y="147311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14456" y="66085"/>
                  </a:moveTo>
                  <a:lnTo>
                    <a:pt x="14665" y="53565"/>
                  </a:lnTo>
                  <a:lnTo>
                    <a:pt x="10713" y="38721"/>
                  </a:lnTo>
                  <a:lnTo>
                    <a:pt x="5017" y="25427"/>
                  </a:lnTo>
                  <a:lnTo>
                    <a:pt x="0" y="17554"/>
                  </a:lnTo>
                  <a:lnTo>
                    <a:pt x="9309" y="16844"/>
                  </a:lnTo>
                  <a:lnTo>
                    <a:pt x="23361" y="13423"/>
                  </a:lnTo>
                  <a:lnTo>
                    <a:pt x="37608" y="7679"/>
                  </a:lnTo>
                  <a:lnTo>
                    <a:pt x="47498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061510" y="1794735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504309" y="1757790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7617" y="1148315"/>
              <a:ext cx="207193" cy="20719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3250" y="1508320"/>
              <a:ext cx="207193" cy="20719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664028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627083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03255" y="1148315"/>
              <a:ext cx="207193" cy="20719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97622" y="1508320"/>
              <a:ext cx="207193" cy="20719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384037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347092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5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037364" y="1877814"/>
              <a:ext cx="544195" cy="115570"/>
            </a:xfrm>
            <a:custGeom>
              <a:avLst/>
              <a:gdLst/>
              <a:ahLst/>
              <a:cxnLst/>
              <a:rect l="l" t="t" r="r" b="b"/>
              <a:pathLst>
                <a:path w="544194" h="115569">
                  <a:moveTo>
                    <a:pt x="543585" y="0"/>
                  </a:moveTo>
                  <a:lnTo>
                    <a:pt x="506734" y="32537"/>
                  </a:lnTo>
                  <a:lnTo>
                    <a:pt x="467037" y="59681"/>
                  </a:lnTo>
                  <a:lnTo>
                    <a:pt x="425044" y="81459"/>
                  </a:lnTo>
                  <a:lnTo>
                    <a:pt x="381307" y="97898"/>
                  </a:lnTo>
                  <a:lnTo>
                    <a:pt x="336375" y="109028"/>
                  </a:lnTo>
                  <a:lnTo>
                    <a:pt x="290800" y="114875"/>
                  </a:lnTo>
                  <a:lnTo>
                    <a:pt x="245131" y="115469"/>
                  </a:lnTo>
                  <a:lnTo>
                    <a:pt x="199920" y="110836"/>
                  </a:lnTo>
                  <a:lnTo>
                    <a:pt x="155717" y="101006"/>
                  </a:lnTo>
                  <a:lnTo>
                    <a:pt x="113073" y="86006"/>
                  </a:lnTo>
                  <a:lnTo>
                    <a:pt x="72538" y="65863"/>
                  </a:lnTo>
                  <a:lnTo>
                    <a:pt x="34664" y="40608"/>
                  </a:lnTo>
                  <a:lnTo>
                    <a:pt x="0" y="10266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23242" y="1873957"/>
              <a:ext cx="67431" cy="6743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329090" y="1133758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0" y="248434"/>
                  </a:moveTo>
                  <a:lnTo>
                    <a:pt x="496865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784652" y="1113106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0" y="0"/>
                  </a:moveTo>
                  <a:lnTo>
                    <a:pt x="9890" y="7679"/>
                  </a:lnTo>
                  <a:lnTo>
                    <a:pt x="24136" y="13423"/>
                  </a:lnTo>
                  <a:lnTo>
                    <a:pt x="38188" y="16844"/>
                  </a:lnTo>
                  <a:lnTo>
                    <a:pt x="47498" y="17554"/>
                  </a:lnTo>
                  <a:lnTo>
                    <a:pt x="42480" y="25427"/>
                  </a:lnTo>
                  <a:lnTo>
                    <a:pt x="36785" y="38721"/>
                  </a:lnTo>
                  <a:lnTo>
                    <a:pt x="32832" y="53565"/>
                  </a:lnTo>
                  <a:lnTo>
                    <a:pt x="33041" y="66085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061510" y="1074726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504309" y="1037781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037364" y="1157805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543585" y="0"/>
                  </a:moveTo>
                  <a:lnTo>
                    <a:pt x="0" y="543585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23242" y="1648081"/>
              <a:ext cx="67431" cy="6743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342075" y="1493762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496865" y="24843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335880" y="147311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14456" y="66085"/>
                  </a:moveTo>
                  <a:lnTo>
                    <a:pt x="14665" y="53565"/>
                  </a:lnTo>
                  <a:lnTo>
                    <a:pt x="10713" y="38721"/>
                  </a:lnTo>
                  <a:lnTo>
                    <a:pt x="5017" y="25427"/>
                  </a:lnTo>
                  <a:lnTo>
                    <a:pt x="0" y="17554"/>
                  </a:lnTo>
                  <a:lnTo>
                    <a:pt x="9309" y="16844"/>
                  </a:lnTo>
                  <a:lnTo>
                    <a:pt x="23361" y="13423"/>
                  </a:lnTo>
                  <a:lnTo>
                    <a:pt x="37608" y="7679"/>
                  </a:lnTo>
                  <a:lnTo>
                    <a:pt x="47498" y="0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37617" y="1148315"/>
              <a:ext cx="207193" cy="20719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43250" y="1508320"/>
              <a:ext cx="207193" cy="207193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664028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627083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1482356" y="2373411"/>
            <a:ext cx="164338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0">
                <a:solidFill>
                  <a:srgbClr val="22373A"/>
                </a:solidFill>
                <a:latin typeface="Microsoft Sans Serif"/>
                <a:cs typeface="Microsoft Sans Serif"/>
              </a:rPr>
              <a:t>we</a:t>
            </a:r>
            <a:r>
              <a:rPr dirty="0" sz="1400" spc="8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0">
                <a:solidFill>
                  <a:srgbClr val="22373A"/>
                </a:solidFill>
                <a:latin typeface="Microsoft Sans Serif"/>
                <a:cs typeface="Microsoft Sans Serif"/>
              </a:rPr>
              <a:t>got</a:t>
            </a:r>
            <a:r>
              <a:rPr dirty="0" sz="1400" spc="8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5">
                <a:solidFill>
                  <a:srgbClr val="22373A"/>
                </a:solidFill>
                <a:latin typeface="Microsoft Sans Serif"/>
                <a:cs typeface="Microsoft Sans Serif"/>
              </a:rPr>
              <a:t>larger</a:t>
            </a:r>
            <a:r>
              <a:rPr dirty="0" sz="1400" spc="9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">
                <a:solidFill>
                  <a:srgbClr val="22373A"/>
                </a:solidFill>
                <a:latin typeface="Microsoft Sans Serif"/>
                <a:cs typeface="Microsoft Sans Serif"/>
              </a:rPr>
              <a:t>cycle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5542" y="81821"/>
            <a:ext cx="22771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Proof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(Directed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Case)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520" y="1317240"/>
            <a:ext cx="234981" cy="2349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3751" y="1287383"/>
            <a:ext cx="1206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957236"/>
            <a:ext cx="234981" cy="23498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77656" y="949424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b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537" y="957236"/>
            <a:ext cx="234981" cy="23498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08973" y="927288"/>
            <a:ext cx="110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6542" y="1317240"/>
            <a:ext cx="234981" cy="2349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57677" y="1309431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d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6547" y="957236"/>
            <a:ext cx="234981" cy="23498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320415" y="927288"/>
            <a:ext cx="1276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22373A"/>
                </a:solidFill>
                <a:latin typeface="Microsoft Sans Serif"/>
                <a:cs typeface="Microsoft Sans Serif"/>
              </a:rPr>
              <a:t>e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6547" y="1677244"/>
            <a:ext cx="234981" cy="23498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336175" y="1670530"/>
            <a:ext cx="958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60">
                <a:solidFill>
                  <a:srgbClr val="22373A"/>
                </a:solidFill>
                <a:latin typeface="Microsoft Sans Serif"/>
                <a:cs typeface="Microsoft Sans Serif"/>
              </a:rPr>
              <a:t>f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537" y="1677244"/>
            <a:ext cx="234981" cy="23498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598673" y="1631083"/>
            <a:ext cx="1308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1677244"/>
            <a:ext cx="234981" cy="23498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879307" y="1670530"/>
            <a:ext cx="12953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h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19600" y="1030189"/>
            <a:ext cx="2109470" cy="972819"/>
            <a:chOff x="1319600" y="1030189"/>
            <a:chExt cx="2109470" cy="972819"/>
          </a:xfrm>
        </p:grpSpPr>
        <p:sp>
          <p:nvSpPr>
            <p:cNvPr id="20" name="object 20"/>
            <p:cNvSpPr/>
            <p:nvPr/>
          </p:nvSpPr>
          <p:spPr>
            <a:xfrm>
              <a:off x="1329090" y="1133758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0" y="248434"/>
                  </a:moveTo>
                  <a:lnTo>
                    <a:pt x="496865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784652" y="1113106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0" y="0"/>
                  </a:moveTo>
                  <a:lnTo>
                    <a:pt x="9890" y="7679"/>
                  </a:lnTo>
                  <a:lnTo>
                    <a:pt x="24136" y="13423"/>
                  </a:lnTo>
                  <a:lnTo>
                    <a:pt x="38188" y="16844"/>
                  </a:lnTo>
                  <a:lnTo>
                    <a:pt x="47498" y="17554"/>
                  </a:lnTo>
                  <a:lnTo>
                    <a:pt x="42480" y="25427"/>
                  </a:lnTo>
                  <a:lnTo>
                    <a:pt x="36785" y="38721"/>
                  </a:lnTo>
                  <a:lnTo>
                    <a:pt x="32832" y="53565"/>
                  </a:lnTo>
                  <a:lnTo>
                    <a:pt x="33041" y="66085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061510" y="1074726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504309" y="1037781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037364" y="1157805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543585" y="0"/>
                  </a:moveTo>
                  <a:lnTo>
                    <a:pt x="0" y="543585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3242" y="1648081"/>
              <a:ext cx="67431" cy="6743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342075" y="1493762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496865" y="24843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335880" y="147311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14456" y="66085"/>
                  </a:moveTo>
                  <a:lnTo>
                    <a:pt x="14665" y="53565"/>
                  </a:lnTo>
                  <a:lnTo>
                    <a:pt x="10713" y="38721"/>
                  </a:lnTo>
                  <a:lnTo>
                    <a:pt x="5017" y="25427"/>
                  </a:lnTo>
                  <a:lnTo>
                    <a:pt x="0" y="17554"/>
                  </a:lnTo>
                  <a:lnTo>
                    <a:pt x="9309" y="16844"/>
                  </a:lnTo>
                  <a:lnTo>
                    <a:pt x="23361" y="13423"/>
                  </a:lnTo>
                  <a:lnTo>
                    <a:pt x="37608" y="7679"/>
                  </a:lnTo>
                  <a:lnTo>
                    <a:pt x="47498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061510" y="1794735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504309" y="1757790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7617" y="1148315"/>
              <a:ext cx="207193" cy="20719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3250" y="1508320"/>
              <a:ext cx="207193" cy="20719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664028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627083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03255" y="1148315"/>
              <a:ext cx="207193" cy="20719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97622" y="1508320"/>
              <a:ext cx="207193" cy="20719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384037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347092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5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037364" y="1877814"/>
              <a:ext cx="544195" cy="115570"/>
            </a:xfrm>
            <a:custGeom>
              <a:avLst/>
              <a:gdLst/>
              <a:ahLst/>
              <a:cxnLst/>
              <a:rect l="l" t="t" r="r" b="b"/>
              <a:pathLst>
                <a:path w="544194" h="115569">
                  <a:moveTo>
                    <a:pt x="543585" y="0"/>
                  </a:moveTo>
                  <a:lnTo>
                    <a:pt x="506734" y="32537"/>
                  </a:lnTo>
                  <a:lnTo>
                    <a:pt x="467037" y="59681"/>
                  </a:lnTo>
                  <a:lnTo>
                    <a:pt x="425044" y="81459"/>
                  </a:lnTo>
                  <a:lnTo>
                    <a:pt x="381307" y="97898"/>
                  </a:lnTo>
                  <a:lnTo>
                    <a:pt x="336375" y="109028"/>
                  </a:lnTo>
                  <a:lnTo>
                    <a:pt x="290800" y="114875"/>
                  </a:lnTo>
                  <a:lnTo>
                    <a:pt x="245131" y="115469"/>
                  </a:lnTo>
                  <a:lnTo>
                    <a:pt x="199920" y="110836"/>
                  </a:lnTo>
                  <a:lnTo>
                    <a:pt x="155717" y="101006"/>
                  </a:lnTo>
                  <a:lnTo>
                    <a:pt x="113073" y="86006"/>
                  </a:lnTo>
                  <a:lnTo>
                    <a:pt x="72538" y="65863"/>
                  </a:lnTo>
                  <a:lnTo>
                    <a:pt x="34664" y="40608"/>
                  </a:lnTo>
                  <a:lnTo>
                    <a:pt x="0" y="10266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23242" y="1873957"/>
              <a:ext cx="67431" cy="6743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329090" y="1133758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0" y="248434"/>
                  </a:moveTo>
                  <a:lnTo>
                    <a:pt x="496865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784652" y="1113106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0" y="0"/>
                  </a:moveTo>
                  <a:lnTo>
                    <a:pt x="9890" y="7679"/>
                  </a:lnTo>
                  <a:lnTo>
                    <a:pt x="24136" y="13423"/>
                  </a:lnTo>
                  <a:lnTo>
                    <a:pt x="38188" y="16844"/>
                  </a:lnTo>
                  <a:lnTo>
                    <a:pt x="47498" y="17554"/>
                  </a:lnTo>
                  <a:lnTo>
                    <a:pt x="42480" y="25427"/>
                  </a:lnTo>
                  <a:lnTo>
                    <a:pt x="36785" y="38721"/>
                  </a:lnTo>
                  <a:lnTo>
                    <a:pt x="32832" y="53565"/>
                  </a:lnTo>
                  <a:lnTo>
                    <a:pt x="33041" y="66085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061510" y="1074726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504309" y="1037781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037364" y="1157805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543585" y="0"/>
                  </a:moveTo>
                  <a:lnTo>
                    <a:pt x="0" y="543585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23242" y="1648081"/>
              <a:ext cx="67431" cy="6743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342075" y="1493762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496865" y="24843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335880" y="147311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14456" y="66085"/>
                  </a:moveTo>
                  <a:lnTo>
                    <a:pt x="14665" y="53565"/>
                  </a:lnTo>
                  <a:lnTo>
                    <a:pt x="10713" y="38721"/>
                  </a:lnTo>
                  <a:lnTo>
                    <a:pt x="5017" y="25427"/>
                  </a:lnTo>
                  <a:lnTo>
                    <a:pt x="0" y="17554"/>
                  </a:lnTo>
                  <a:lnTo>
                    <a:pt x="9309" y="16844"/>
                  </a:lnTo>
                  <a:lnTo>
                    <a:pt x="23361" y="13423"/>
                  </a:lnTo>
                  <a:lnTo>
                    <a:pt x="37608" y="7679"/>
                  </a:lnTo>
                  <a:lnTo>
                    <a:pt x="47498" y="0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37617" y="1148315"/>
              <a:ext cx="207193" cy="20719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43250" y="1508320"/>
              <a:ext cx="207193" cy="207193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664028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627083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1613014" y="2373411"/>
            <a:ext cx="138239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continue</a:t>
            </a: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95">
                <a:solidFill>
                  <a:srgbClr val="22373A"/>
                </a:solidFill>
                <a:latin typeface="Microsoft Sans Serif"/>
                <a:cs typeface="Microsoft Sans Serif"/>
              </a:rPr>
              <a:t>from</a:t>
            </a: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5542" y="81821"/>
            <a:ext cx="22771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Proof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(Directed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Case)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520" y="1317240"/>
            <a:ext cx="234981" cy="2349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3751" y="1287383"/>
            <a:ext cx="1206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957236"/>
            <a:ext cx="234981" cy="23498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77656" y="949424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b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537" y="957236"/>
            <a:ext cx="234981" cy="23498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08973" y="927288"/>
            <a:ext cx="110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6542" y="1317240"/>
            <a:ext cx="234981" cy="2349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57677" y="1309431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d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6547" y="957236"/>
            <a:ext cx="234981" cy="23498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320415" y="927288"/>
            <a:ext cx="1276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22373A"/>
                </a:solidFill>
                <a:latin typeface="Microsoft Sans Serif"/>
                <a:cs typeface="Microsoft Sans Serif"/>
              </a:rPr>
              <a:t>e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6547" y="1677244"/>
            <a:ext cx="234981" cy="23498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336175" y="1670530"/>
            <a:ext cx="958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60">
                <a:solidFill>
                  <a:srgbClr val="22373A"/>
                </a:solidFill>
                <a:latin typeface="Microsoft Sans Serif"/>
                <a:cs typeface="Microsoft Sans Serif"/>
              </a:rPr>
              <a:t>f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537" y="1677244"/>
            <a:ext cx="234981" cy="23498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598673" y="1631083"/>
            <a:ext cx="1308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1677244"/>
            <a:ext cx="234981" cy="23498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879307" y="1670530"/>
            <a:ext cx="12953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h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19600" y="1030189"/>
            <a:ext cx="2109470" cy="972819"/>
            <a:chOff x="1319600" y="1030189"/>
            <a:chExt cx="2109470" cy="972819"/>
          </a:xfrm>
        </p:grpSpPr>
        <p:sp>
          <p:nvSpPr>
            <p:cNvPr id="20" name="object 20"/>
            <p:cNvSpPr/>
            <p:nvPr/>
          </p:nvSpPr>
          <p:spPr>
            <a:xfrm>
              <a:off x="1329090" y="1133758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0" y="248434"/>
                  </a:moveTo>
                  <a:lnTo>
                    <a:pt x="496865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784652" y="1113106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0" y="0"/>
                  </a:moveTo>
                  <a:lnTo>
                    <a:pt x="9890" y="7679"/>
                  </a:lnTo>
                  <a:lnTo>
                    <a:pt x="24136" y="13423"/>
                  </a:lnTo>
                  <a:lnTo>
                    <a:pt x="38188" y="16844"/>
                  </a:lnTo>
                  <a:lnTo>
                    <a:pt x="47498" y="17554"/>
                  </a:lnTo>
                  <a:lnTo>
                    <a:pt x="42480" y="25427"/>
                  </a:lnTo>
                  <a:lnTo>
                    <a:pt x="36785" y="38721"/>
                  </a:lnTo>
                  <a:lnTo>
                    <a:pt x="32832" y="53565"/>
                  </a:lnTo>
                  <a:lnTo>
                    <a:pt x="33041" y="66085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061510" y="1074726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504309" y="1037781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037364" y="1157805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543585" y="0"/>
                  </a:moveTo>
                  <a:lnTo>
                    <a:pt x="0" y="543585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3242" y="1648081"/>
              <a:ext cx="67431" cy="6743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342075" y="1493762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496865" y="24843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335880" y="147311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14456" y="66085"/>
                  </a:moveTo>
                  <a:lnTo>
                    <a:pt x="14665" y="53565"/>
                  </a:lnTo>
                  <a:lnTo>
                    <a:pt x="10713" y="38721"/>
                  </a:lnTo>
                  <a:lnTo>
                    <a:pt x="5017" y="25427"/>
                  </a:lnTo>
                  <a:lnTo>
                    <a:pt x="0" y="17554"/>
                  </a:lnTo>
                  <a:lnTo>
                    <a:pt x="9309" y="16844"/>
                  </a:lnTo>
                  <a:lnTo>
                    <a:pt x="23361" y="13423"/>
                  </a:lnTo>
                  <a:lnTo>
                    <a:pt x="37608" y="7679"/>
                  </a:lnTo>
                  <a:lnTo>
                    <a:pt x="47498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061510" y="1794735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504309" y="1757790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7617" y="1148315"/>
              <a:ext cx="207193" cy="20719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3250" y="1508320"/>
              <a:ext cx="207193" cy="20719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664028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627083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03255" y="1148315"/>
              <a:ext cx="207193" cy="20719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97622" y="1508320"/>
              <a:ext cx="207193" cy="20719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384037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347092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5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037364" y="1877814"/>
              <a:ext cx="544195" cy="115570"/>
            </a:xfrm>
            <a:custGeom>
              <a:avLst/>
              <a:gdLst/>
              <a:ahLst/>
              <a:cxnLst/>
              <a:rect l="l" t="t" r="r" b="b"/>
              <a:pathLst>
                <a:path w="544194" h="115569">
                  <a:moveTo>
                    <a:pt x="543585" y="0"/>
                  </a:moveTo>
                  <a:lnTo>
                    <a:pt x="506734" y="32537"/>
                  </a:lnTo>
                  <a:lnTo>
                    <a:pt x="467037" y="59681"/>
                  </a:lnTo>
                  <a:lnTo>
                    <a:pt x="425044" y="81459"/>
                  </a:lnTo>
                  <a:lnTo>
                    <a:pt x="381307" y="97898"/>
                  </a:lnTo>
                  <a:lnTo>
                    <a:pt x="336375" y="109028"/>
                  </a:lnTo>
                  <a:lnTo>
                    <a:pt x="290800" y="114875"/>
                  </a:lnTo>
                  <a:lnTo>
                    <a:pt x="245131" y="115469"/>
                  </a:lnTo>
                  <a:lnTo>
                    <a:pt x="199920" y="110836"/>
                  </a:lnTo>
                  <a:lnTo>
                    <a:pt x="155717" y="101006"/>
                  </a:lnTo>
                  <a:lnTo>
                    <a:pt x="113073" y="86006"/>
                  </a:lnTo>
                  <a:lnTo>
                    <a:pt x="72538" y="65863"/>
                  </a:lnTo>
                  <a:lnTo>
                    <a:pt x="34664" y="40608"/>
                  </a:lnTo>
                  <a:lnTo>
                    <a:pt x="0" y="10266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23242" y="1873957"/>
              <a:ext cx="67431" cy="6743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329090" y="1133758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0" y="248434"/>
                  </a:moveTo>
                  <a:lnTo>
                    <a:pt x="496865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784652" y="1113106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0" y="0"/>
                  </a:moveTo>
                  <a:lnTo>
                    <a:pt x="9890" y="7679"/>
                  </a:lnTo>
                  <a:lnTo>
                    <a:pt x="24136" y="13423"/>
                  </a:lnTo>
                  <a:lnTo>
                    <a:pt x="38188" y="16844"/>
                  </a:lnTo>
                  <a:lnTo>
                    <a:pt x="47498" y="17554"/>
                  </a:lnTo>
                  <a:lnTo>
                    <a:pt x="42480" y="25427"/>
                  </a:lnTo>
                  <a:lnTo>
                    <a:pt x="36785" y="38721"/>
                  </a:lnTo>
                  <a:lnTo>
                    <a:pt x="32832" y="53565"/>
                  </a:lnTo>
                  <a:lnTo>
                    <a:pt x="33041" y="66085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061510" y="1074726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504309" y="1037781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037364" y="1157805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543585" y="0"/>
                  </a:moveTo>
                  <a:lnTo>
                    <a:pt x="0" y="543585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23242" y="1648081"/>
              <a:ext cx="67431" cy="6743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342075" y="1493762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496865" y="24843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335880" y="147311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14456" y="66085"/>
                  </a:moveTo>
                  <a:lnTo>
                    <a:pt x="14665" y="53565"/>
                  </a:lnTo>
                  <a:lnTo>
                    <a:pt x="10713" y="38721"/>
                  </a:lnTo>
                  <a:lnTo>
                    <a:pt x="5017" y="25427"/>
                  </a:lnTo>
                  <a:lnTo>
                    <a:pt x="0" y="17554"/>
                  </a:lnTo>
                  <a:lnTo>
                    <a:pt x="9309" y="16844"/>
                  </a:lnTo>
                  <a:lnTo>
                    <a:pt x="23361" y="13423"/>
                  </a:lnTo>
                  <a:lnTo>
                    <a:pt x="37608" y="7679"/>
                  </a:lnTo>
                  <a:lnTo>
                    <a:pt x="47498" y="0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37617" y="1148315"/>
              <a:ext cx="207193" cy="20719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43250" y="1508320"/>
              <a:ext cx="207193" cy="207193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664028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627083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2037364" y="1877814"/>
              <a:ext cx="544195" cy="115570"/>
            </a:xfrm>
            <a:custGeom>
              <a:avLst/>
              <a:gdLst/>
              <a:ahLst/>
              <a:cxnLst/>
              <a:rect l="l" t="t" r="r" b="b"/>
              <a:pathLst>
                <a:path w="544194" h="115569">
                  <a:moveTo>
                    <a:pt x="543585" y="0"/>
                  </a:moveTo>
                  <a:lnTo>
                    <a:pt x="506734" y="32537"/>
                  </a:lnTo>
                  <a:lnTo>
                    <a:pt x="467037" y="59681"/>
                  </a:lnTo>
                  <a:lnTo>
                    <a:pt x="425044" y="81459"/>
                  </a:lnTo>
                  <a:lnTo>
                    <a:pt x="381307" y="97898"/>
                  </a:lnTo>
                  <a:lnTo>
                    <a:pt x="336375" y="109028"/>
                  </a:lnTo>
                  <a:lnTo>
                    <a:pt x="290800" y="114875"/>
                  </a:lnTo>
                  <a:lnTo>
                    <a:pt x="245131" y="115469"/>
                  </a:lnTo>
                  <a:lnTo>
                    <a:pt x="199920" y="110836"/>
                  </a:lnTo>
                  <a:lnTo>
                    <a:pt x="155717" y="101006"/>
                  </a:lnTo>
                  <a:lnTo>
                    <a:pt x="113073" y="86006"/>
                  </a:lnTo>
                  <a:lnTo>
                    <a:pt x="72538" y="65863"/>
                  </a:lnTo>
                  <a:lnTo>
                    <a:pt x="34664" y="40608"/>
                  </a:lnTo>
                  <a:lnTo>
                    <a:pt x="0" y="10266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23242" y="1873957"/>
              <a:ext cx="67431" cy="67431"/>
            </a:xfrm>
            <a:prstGeom prst="rect">
              <a:avLst/>
            </a:prstGeom>
          </p:spPr>
        </p:pic>
      </p:grp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5542" y="81821"/>
            <a:ext cx="22771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Proof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(Directed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Case)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520" y="1317240"/>
            <a:ext cx="234981" cy="2349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3751" y="1287383"/>
            <a:ext cx="1206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957236"/>
            <a:ext cx="234981" cy="23498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77656" y="949424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b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537" y="957236"/>
            <a:ext cx="234981" cy="23498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08973" y="927288"/>
            <a:ext cx="110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6542" y="1317240"/>
            <a:ext cx="234981" cy="2349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57677" y="1309431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d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6547" y="957236"/>
            <a:ext cx="234981" cy="23498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320415" y="927288"/>
            <a:ext cx="1276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22373A"/>
                </a:solidFill>
                <a:latin typeface="Microsoft Sans Serif"/>
                <a:cs typeface="Microsoft Sans Serif"/>
              </a:rPr>
              <a:t>e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6547" y="1677244"/>
            <a:ext cx="234981" cy="23498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336175" y="1670530"/>
            <a:ext cx="958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60">
                <a:solidFill>
                  <a:srgbClr val="22373A"/>
                </a:solidFill>
                <a:latin typeface="Microsoft Sans Serif"/>
                <a:cs typeface="Microsoft Sans Serif"/>
              </a:rPr>
              <a:t>f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537" y="1677244"/>
            <a:ext cx="234981" cy="23498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598673" y="1631083"/>
            <a:ext cx="1308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1677244"/>
            <a:ext cx="234981" cy="23498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879307" y="1670530"/>
            <a:ext cx="12953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h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19600" y="1030189"/>
            <a:ext cx="2109470" cy="972819"/>
            <a:chOff x="1319600" y="1030189"/>
            <a:chExt cx="2109470" cy="972819"/>
          </a:xfrm>
        </p:grpSpPr>
        <p:sp>
          <p:nvSpPr>
            <p:cNvPr id="20" name="object 20"/>
            <p:cNvSpPr/>
            <p:nvPr/>
          </p:nvSpPr>
          <p:spPr>
            <a:xfrm>
              <a:off x="1329090" y="1133758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0" y="248434"/>
                  </a:moveTo>
                  <a:lnTo>
                    <a:pt x="496865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784652" y="1113106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0" y="0"/>
                  </a:moveTo>
                  <a:lnTo>
                    <a:pt x="9890" y="7679"/>
                  </a:lnTo>
                  <a:lnTo>
                    <a:pt x="24136" y="13423"/>
                  </a:lnTo>
                  <a:lnTo>
                    <a:pt x="38188" y="16844"/>
                  </a:lnTo>
                  <a:lnTo>
                    <a:pt x="47498" y="17554"/>
                  </a:lnTo>
                  <a:lnTo>
                    <a:pt x="42480" y="25427"/>
                  </a:lnTo>
                  <a:lnTo>
                    <a:pt x="36785" y="38721"/>
                  </a:lnTo>
                  <a:lnTo>
                    <a:pt x="32832" y="53565"/>
                  </a:lnTo>
                  <a:lnTo>
                    <a:pt x="33041" y="66085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061510" y="1074726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504309" y="1037781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037364" y="1157805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543585" y="0"/>
                  </a:moveTo>
                  <a:lnTo>
                    <a:pt x="0" y="543585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3242" y="1648081"/>
              <a:ext cx="67431" cy="6743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342075" y="1493762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496865" y="24843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335880" y="147311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14456" y="66085"/>
                  </a:moveTo>
                  <a:lnTo>
                    <a:pt x="14665" y="53565"/>
                  </a:lnTo>
                  <a:lnTo>
                    <a:pt x="10713" y="38721"/>
                  </a:lnTo>
                  <a:lnTo>
                    <a:pt x="5017" y="25427"/>
                  </a:lnTo>
                  <a:lnTo>
                    <a:pt x="0" y="17554"/>
                  </a:lnTo>
                  <a:lnTo>
                    <a:pt x="9309" y="16844"/>
                  </a:lnTo>
                  <a:lnTo>
                    <a:pt x="23361" y="13423"/>
                  </a:lnTo>
                  <a:lnTo>
                    <a:pt x="37608" y="7679"/>
                  </a:lnTo>
                  <a:lnTo>
                    <a:pt x="47498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061510" y="1794735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504309" y="1757790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7617" y="1148315"/>
              <a:ext cx="207193" cy="20719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3250" y="1508320"/>
              <a:ext cx="207193" cy="20719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664028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627083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03255" y="1148315"/>
              <a:ext cx="207193" cy="20719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97622" y="1508320"/>
              <a:ext cx="207193" cy="20719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384037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347092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5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037364" y="1877814"/>
              <a:ext cx="544195" cy="115570"/>
            </a:xfrm>
            <a:custGeom>
              <a:avLst/>
              <a:gdLst/>
              <a:ahLst/>
              <a:cxnLst/>
              <a:rect l="l" t="t" r="r" b="b"/>
              <a:pathLst>
                <a:path w="544194" h="115569">
                  <a:moveTo>
                    <a:pt x="543585" y="0"/>
                  </a:moveTo>
                  <a:lnTo>
                    <a:pt x="506734" y="32537"/>
                  </a:lnTo>
                  <a:lnTo>
                    <a:pt x="467037" y="59681"/>
                  </a:lnTo>
                  <a:lnTo>
                    <a:pt x="425044" y="81459"/>
                  </a:lnTo>
                  <a:lnTo>
                    <a:pt x="381307" y="97898"/>
                  </a:lnTo>
                  <a:lnTo>
                    <a:pt x="336375" y="109028"/>
                  </a:lnTo>
                  <a:lnTo>
                    <a:pt x="290800" y="114875"/>
                  </a:lnTo>
                  <a:lnTo>
                    <a:pt x="245131" y="115469"/>
                  </a:lnTo>
                  <a:lnTo>
                    <a:pt x="199920" y="110836"/>
                  </a:lnTo>
                  <a:lnTo>
                    <a:pt x="155717" y="101006"/>
                  </a:lnTo>
                  <a:lnTo>
                    <a:pt x="113073" y="86006"/>
                  </a:lnTo>
                  <a:lnTo>
                    <a:pt x="72538" y="65863"/>
                  </a:lnTo>
                  <a:lnTo>
                    <a:pt x="34664" y="40608"/>
                  </a:lnTo>
                  <a:lnTo>
                    <a:pt x="0" y="10266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23242" y="1873957"/>
              <a:ext cx="67431" cy="6743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329090" y="1133758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0" y="248434"/>
                  </a:moveTo>
                  <a:lnTo>
                    <a:pt x="496865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784652" y="1113106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0" y="0"/>
                  </a:moveTo>
                  <a:lnTo>
                    <a:pt x="9890" y="7679"/>
                  </a:lnTo>
                  <a:lnTo>
                    <a:pt x="24136" y="13423"/>
                  </a:lnTo>
                  <a:lnTo>
                    <a:pt x="38188" y="16844"/>
                  </a:lnTo>
                  <a:lnTo>
                    <a:pt x="47498" y="17554"/>
                  </a:lnTo>
                  <a:lnTo>
                    <a:pt x="42480" y="25427"/>
                  </a:lnTo>
                  <a:lnTo>
                    <a:pt x="36785" y="38721"/>
                  </a:lnTo>
                  <a:lnTo>
                    <a:pt x="32832" y="53565"/>
                  </a:lnTo>
                  <a:lnTo>
                    <a:pt x="33041" y="66085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061510" y="1074726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504309" y="1037781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037364" y="1157805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543585" y="0"/>
                  </a:moveTo>
                  <a:lnTo>
                    <a:pt x="0" y="543585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23242" y="1648081"/>
              <a:ext cx="67431" cy="6743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342075" y="1493762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496865" y="24843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335880" y="147311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14456" y="66085"/>
                  </a:moveTo>
                  <a:lnTo>
                    <a:pt x="14665" y="53565"/>
                  </a:lnTo>
                  <a:lnTo>
                    <a:pt x="10713" y="38721"/>
                  </a:lnTo>
                  <a:lnTo>
                    <a:pt x="5017" y="25427"/>
                  </a:lnTo>
                  <a:lnTo>
                    <a:pt x="0" y="17554"/>
                  </a:lnTo>
                  <a:lnTo>
                    <a:pt x="9309" y="16844"/>
                  </a:lnTo>
                  <a:lnTo>
                    <a:pt x="23361" y="13423"/>
                  </a:lnTo>
                  <a:lnTo>
                    <a:pt x="37608" y="7679"/>
                  </a:lnTo>
                  <a:lnTo>
                    <a:pt x="47498" y="0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37617" y="1148315"/>
              <a:ext cx="207193" cy="20719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43250" y="1508320"/>
              <a:ext cx="207193" cy="207193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664028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627083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2037364" y="1877814"/>
              <a:ext cx="544195" cy="115570"/>
            </a:xfrm>
            <a:custGeom>
              <a:avLst/>
              <a:gdLst/>
              <a:ahLst/>
              <a:cxnLst/>
              <a:rect l="l" t="t" r="r" b="b"/>
              <a:pathLst>
                <a:path w="544194" h="115569">
                  <a:moveTo>
                    <a:pt x="543585" y="0"/>
                  </a:moveTo>
                  <a:lnTo>
                    <a:pt x="506734" y="32537"/>
                  </a:lnTo>
                  <a:lnTo>
                    <a:pt x="467037" y="59681"/>
                  </a:lnTo>
                  <a:lnTo>
                    <a:pt x="425044" y="81459"/>
                  </a:lnTo>
                  <a:lnTo>
                    <a:pt x="381307" y="97898"/>
                  </a:lnTo>
                  <a:lnTo>
                    <a:pt x="336375" y="109028"/>
                  </a:lnTo>
                  <a:lnTo>
                    <a:pt x="290800" y="114875"/>
                  </a:lnTo>
                  <a:lnTo>
                    <a:pt x="245131" y="115469"/>
                  </a:lnTo>
                  <a:lnTo>
                    <a:pt x="199920" y="110836"/>
                  </a:lnTo>
                  <a:lnTo>
                    <a:pt x="155717" y="101006"/>
                  </a:lnTo>
                  <a:lnTo>
                    <a:pt x="113073" y="86006"/>
                  </a:lnTo>
                  <a:lnTo>
                    <a:pt x="72538" y="65863"/>
                  </a:lnTo>
                  <a:lnTo>
                    <a:pt x="34664" y="40608"/>
                  </a:lnTo>
                  <a:lnTo>
                    <a:pt x="0" y="10266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23242" y="1873957"/>
              <a:ext cx="67431" cy="67431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2061510" y="1794735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2504309" y="1757790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5542" y="81821"/>
            <a:ext cx="22771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Proof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(Directed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Case)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520" y="1317240"/>
            <a:ext cx="234981" cy="2349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3751" y="1287383"/>
            <a:ext cx="1206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957236"/>
            <a:ext cx="234981" cy="23498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77656" y="949424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b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537" y="957236"/>
            <a:ext cx="234981" cy="23498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08973" y="927288"/>
            <a:ext cx="110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6542" y="1317240"/>
            <a:ext cx="234981" cy="2349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57677" y="1309431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d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6547" y="957236"/>
            <a:ext cx="234981" cy="23498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320415" y="927288"/>
            <a:ext cx="1276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22373A"/>
                </a:solidFill>
                <a:latin typeface="Microsoft Sans Serif"/>
                <a:cs typeface="Microsoft Sans Serif"/>
              </a:rPr>
              <a:t>e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6547" y="1677244"/>
            <a:ext cx="234981" cy="23498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336175" y="1670530"/>
            <a:ext cx="958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60">
                <a:solidFill>
                  <a:srgbClr val="22373A"/>
                </a:solidFill>
                <a:latin typeface="Microsoft Sans Serif"/>
                <a:cs typeface="Microsoft Sans Serif"/>
              </a:rPr>
              <a:t>f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537" y="1677244"/>
            <a:ext cx="234981" cy="23498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598673" y="1631083"/>
            <a:ext cx="1308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1677244"/>
            <a:ext cx="234981" cy="23498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879307" y="1670530"/>
            <a:ext cx="12953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h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19600" y="1030189"/>
            <a:ext cx="2109470" cy="972819"/>
            <a:chOff x="1319600" y="1030189"/>
            <a:chExt cx="2109470" cy="972819"/>
          </a:xfrm>
        </p:grpSpPr>
        <p:sp>
          <p:nvSpPr>
            <p:cNvPr id="20" name="object 20"/>
            <p:cNvSpPr/>
            <p:nvPr/>
          </p:nvSpPr>
          <p:spPr>
            <a:xfrm>
              <a:off x="1329090" y="1133758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0" y="248434"/>
                  </a:moveTo>
                  <a:lnTo>
                    <a:pt x="496865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784652" y="1113106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0" y="0"/>
                  </a:moveTo>
                  <a:lnTo>
                    <a:pt x="9890" y="7679"/>
                  </a:lnTo>
                  <a:lnTo>
                    <a:pt x="24136" y="13423"/>
                  </a:lnTo>
                  <a:lnTo>
                    <a:pt x="38188" y="16844"/>
                  </a:lnTo>
                  <a:lnTo>
                    <a:pt x="47498" y="17554"/>
                  </a:lnTo>
                  <a:lnTo>
                    <a:pt x="42480" y="25427"/>
                  </a:lnTo>
                  <a:lnTo>
                    <a:pt x="36785" y="38721"/>
                  </a:lnTo>
                  <a:lnTo>
                    <a:pt x="32832" y="53565"/>
                  </a:lnTo>
                  <a:lnTo>
                    <a:pt x="33041" y="66085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061510" y="1074726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504309" y="1037781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037364" y="1157805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543585" y="0"/>
                  </a:moveTo>
                  <a:lnTo>
                    <a:pt x="0" y="543585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3242" y="1648081"/>
              <a:ext cx="67431" cy="6743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342075" y="1493762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496865" y="24843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335880" y="147311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14456" y="66085"/>
                  </a:moveTo>
                  <a:lnTo>
                    <a:pt x="14665" y="53565"/>
                  </a:lnTo>
                  <a:lnTo>
                    <a:pt x="10713" y="38721"/>
                  </a:lnTo>
                  <a:lnTo>
                    <a:pt x="5017" y="25427"/>
                  </a:lnTo>
                  <a:lnTo>
                    <a:pt x="0" y="17554"/>
                  </a:lnTo>
                  <a:lnTo>
                    <a:pt x="9309" y="16844"/>
                  </a:lnTo>
                  <a:lnTo>
                    <a:pt x="23361" y="13423"/>
                  </a:lnTo>
                  <a:lnTo>
                    <a:pt x="37608" y="7679"/>
                  </a:lnTo>
                  <a:lnTo>
                    <a:pt x="47498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061510" y="1794735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504309" y="1757790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7617" y="1148315"/>
              <a:ext cx="207193" cy="20719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3250" y="1508320"/>
              <a:ext cx="207193" cy="20719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664028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627083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03255" y="1148315"/>
              <a:ext cx="207193" cy="20719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97622" y="1508320"/>
              <a:ext cx="207193" cy="20719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384037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347092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5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037364" y="1877814"/>
              <a:ext cx="544195" cy="115570"/>
            </a:xfrm>
            <a:custGeom>
              <a:avLst/>
              <a:gdLst/>
              <a:ahLst/>
              <a:cxnLst/>
              <a:rect l="l" t="t" r="r" b="b"/>
              <a:pathLst>
                <a:path w="544194" h="115569">
                  <a:moveTo>
                    <a:pt x="543585" y="0"/>
                  </a:moveTo>
                  <a:lnTo>
                    <a:pt x="506734" y="32537"/>
                  </a:lnTo>
                  <a:lnTo>
                    <a:pt x="467037" y="59681"/>
                  </a:lnTo>
                  <a:lnTo>
                    <a:pt x="425044" y="81459"/>
                  </a:lnTo>
                  <a:lnTo>
                    <a:pt x="381307" y="97898"/>
                  </a:lnTo>
                  <a:lnTo>
                    <a:pt x="336375" y="109028"/>
                  </a:lnTo>
                  <a:lnTo>
                    <a:pt x="290800" y="114875"/>
                  </a:lnTo>
                  <a:lnTo>
                    <a:pt x="245131" y="115469"/>
                  </a:lnTo>
                  <a:lnTo>
                    <a:pt x="199920" y="110836"/>
                  </a:lnTo>
                  <a:lnTo>
                    <a:pt x="155717" y="101006"/>
                  </a:lnTo>
                  <a:lnTo>
                    <a:pt x="113073" y="86006"/>
                  </a:lnTo>
                  <a:lnTo>
                    <a:pt x="72538" y="65863"/>
                  </a:lnTo>
                  <a:lnTo>
                    <a:pt x="34664" y="40608"/>
                  </a:lnTo>
                  <a:lnTo>
                    <a:pt x="0" y="10266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23242" y="1873957"/>
              <a:ext cx="67431" cy="6743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329090" y="1133758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0" y="248434"/>
                  </a:moveTo>
                  <a:lnTo>
                    <a:pt x="496865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784652" y="1113106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0" y="0"/>
                  </a:moveTo>
                  <a:lnTo>
                    <a:pt x="9890" y="7679"/>
                  </a:lnTo>
                  <a:lnTo>
                    <a:pt x="24136" y="13423"/>
                  </a:lnTo>
                  <a:lnTo>
                    <a:pt x="38188" y="16844"/>
                  </a:lnTo>
                  <a:lnTo>
                    <a:pt x="47498" y="17554"/>
                  </a:lnTo>
                  <a:lnTo>
                    <a:pt x="42480" y="25427"/>
                  </a:lnTo>
                  <a:lnTo>
                    <a:pt x="36785" y="38721"/>
                  </a:lnTo>
                  <a:lnTo>
                    <a:pt x="32832" y="53565"/>
                  </a:lnTo>
                  <a:lnTo>
                    <a:pt x="33041" y="66085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061510" y="1074726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504309" y="1037781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037364" y="1157805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543585" y="0"/>
                  </a:moveTo>
                  <a:lnTo>
                    <a:pt x="0" y="543585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23242" y="1648081"/>
              <a:ext cx="67431" cy="6743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342075" y="1493762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496865" y="24843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335880" y="147311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14456" y="66085"/>
                  </a:moveTo>
                  <a:lnTo>
                    <a:pt x="14665" y="53565"/>
                  </a:lnTo>
                  <a:lnTo>
                    <a:pt x="10713" y="38721"/>
                  </a:lnTo>
                  <a:lnTo>
                    <a:pt x="5017" y="25427"/>
                  </a:lnTo>
                  <a:lnTo>
                    <a:pt x="0" y="17554"/>
                  </a:lnTo>
                  <a:lnTo>
                    <a:pt x="9309" y="16844"/>
                  </a:lnTo>
                  <a:lnTo>
                    <a:pt x="23361" y="13423"/>
                  </a:lnTo>
                  <a:lnTo>
                    <a:pt x="37608" y="7679"/>
                  </a:lnTo>
                  <a:lnTo>
                    <a:pt x="47498" y="0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37617" y="1148315"/>
              <a:ext cx="207193" cy="20719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43250" y="1508320"/>
              <a:ext cx="207193" cy="207193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664028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627083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2037364" y="1877814"/>
              <a:ext cx="544195" cy="115570"/>
            </a:xfrm>
            <a:custGeom>
              <a:avLst/>
              <a:gdLst/>
              <a:ahLst/>
              <a:cxnLst/>
              <a:rect l="l" t="t" r="r" b="b"/>
              <a:pathLst>
                <a:path w="544194" h="115569">
                  <a:moveTo>
                    <a:pt x="543585" y="0"/>
                  </a:moveTo>
                  <a:lnTo>
                    <a:pt x="506734" y="32537"/>
                  </a:lnTo>
                  <a:lnTo>
                    <a:pt x="467037" y="59681"/>
                  </a:lnTo>
                  <a:lnTo>
                    <a:pt x="425044" y="81459"/>
                  </a:lnTo>
                  <a:lnTo>
                    <a:pt x="381307" y="97898"/>
                  </a:lnTo>
                  <a:lnTo>
                    <a:pt x="336375" y="109028"/>
                  </a:lnTo>
                  <a:lnTo>
                    <a:pt x="290800" y="114875"/>
                  </a:lnTo>
                  <a:lnTo>
                    <a:pt x="245131" y="115469"/>
                  </a:lnTo>
                  <a:lnTo>
                    <a:pt x="199920" y="110836"/>
                  </a:lnTo>
                  <a:lnTo>
                    <a:pt x="155717" y="101006"/>
                  </a:lnTo>
                  <a:lnTo>
                    <a:pt x="113073" y="86006"/>
                  </a:lnTo>
                  <a:lnTo>
                    <a:pt x="72538" y="65863"/>
                  </a:lnTo>
                  <a:lnTo>
                    <a:pt x="34664" y="40608"/>
                  </a:lnTo>
                  <a:lnTo>
                    <a:pt x="0" y="10266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23242" y="1873957"/>
              <a:ext cx="67431" cy="67431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2061510" y="1794735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2504309" y="1757790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1612011" y="2389362"/>
            <a:ext cx="138430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continue</a:t>
            </a:r>
            <a:r>
              <a:rPr dirty="0" sz="1400" spc="6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95">
                <a:solidFill>
                  <a:srgbClr val="22373A"/>
                </a:solidFill>
                <a:latin typeface="Microsoft Sans Serif"/>
                <a:cs typeface="Microsoft Sans Serif"/>
              </a:rPr>
              <a:t>from</a:t>
            </a: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 d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5542" y="81821"/>
            <a:ext cx="22771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Proof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(Directed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Case)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520" y="1317240"/>
            <a:ext cx="234981" cy="2349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3751" y="1287383"/>
            <a:ext cx="1206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957236"/>
            <a:ext cx="234981" cy="23498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77656" y="949424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b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537" y="957236"/>
            <a:ext cx="234981" cy="23498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08973" y="927288"/>
            <a:ext cx="110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6542" y="1317240"/>
            <a:ext cx="234981" cy="2349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57677" y="1309431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d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6547" y="957236"/>
            <a:ext cx="234981" cy="23498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320415" y="927288"/>
            <a:ext cx="1276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22373A"/>
                </a:solidFill>
                <a:latin typeface="Microsoft Sans Serif"/>
                <a:cs typeface="Microsoft Sans Serif"/>
              </a:rPr>
              <a:t>e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6547" y="1677244"/>
            <a:ext cx="234981" cy="23498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336175" y="1670530"/>
            <a:ext cx="958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60">
                <a:solidFill>
                  <a:srgbClr val="22373A"/>
                </a:solidFill>
                <a:latin typeface="Microsoft Sans Serif"/>
                <a:cs typeface="Microsoft Sans Serif"/>
              </a:rPr>
              <a:t>f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537" y="1677244"/>
            <a:ext cx="234981" cy="23498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598673" y="1631083"/>
            <a:ext cx="1308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1677244"/>
            <a:ext cx="234981" cy="23498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879307" y="1670530"/>
            <a:ext cx="12953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h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19600" y="1030189"/>
            <a:ext cx="2109470" cy="972819"/>
            <a:chOff x="1319600" y="1030189"/>
            <a:chExt cx="2109470" cy="972819"/>
          </a:xfrm>
        </p:grpSpPr>
        <p:sp>
          <p:nvSpPr>
            <p:cNvPr id="20" name="object 20"/>
            <p:cNvSpPr/>
            <p:nvPr/>
          </p:nvSpPr>
          <p:spPr>
            <a:xfrm>
              <a:off x="1329090" y="1133758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0" y="248434"/>
                  </a:moveTo>
                  <a:lnTo>
                    <a:pt x="496865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784652" y="1113106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0" y="0"/>
                  </a:moveTo>
                  <a:lnTo>
                    <a:pt x="9890" y="7679"/>
                  </a:lnTo>
                  <a:lnTo>
                    <a:pt x="24136" y="13423"/>
                  </a:lnTo>
                  <a:lnTo>
                    <a:pt x="38188" y="16844"/>
                  </a:lnTo>
                  <a:lnTo>
                    <a:pt x="47498" y="17554"/>
                  </a:lnTo>
                  <a:lnTo>
                    <a:pt x="42480" y="25427"/>
                  </a:lnTo>
                  <a:lnTo>
                    <a:pt x="36785" y="38721"/>
                  </a:lnTo>
                  <a:lnTo>
                    <a:pt x="32832" y="53565"/>
                  </a:lnTo>
                  <a:lnTo>
                    <a:pt x="33041" y="66085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061510" y="1074726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504309" y="1037781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037364" y="1157805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543585" y="0"/>
                  </a:moveTo>
                  <a:lnTo>
                    <a:pt x="0" y="543585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3242" y="1648081"/>
              <a:ext cx="67431" cy="6743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342075" y="1493762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496865" y="24843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335880" y="147311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14456" y="66085"/>
                  </a:moveTo>
                  <a:lnTo>
                    <a:pt x="14665" y="53565"/>
                  </a:lnTo>
                  <a:lnTo>
                    <a:pt x="10713" y="38721"/>
                  </a:lnTo>
                  <a:lnTo>
                    <a:pt x="5017" y="25427"/>
                  </a:lnTo>
                  <a:lnTo>
                    <a:pt x="0" y="17554"/>
                  </a:lnTo>
                  <a:lnTo>
                    <a:pt x="9309" y="16844"/>
                  </a:lnTo>
                  <a:lnTo>
                    <a:pt x="23361" y="13423"/>
                  </a:lnTo>
                  <a:lnTo>
                    <a:pt x="37608" y="7679"/>
                  </a:lnTo>
                  <a:lnTo>
                    <a:pt x="47498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061510" y="1794735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504309" y="1757790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7617" y="1148315"/>
              <a:ext cx="207193" cy="20719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3250" y="1508320"/>
              <a:ext cx="207193" cy="20719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664028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627083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03255" y="1148315"/>
              <a:ext cx="207193" cy="20719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97622" y="1508320"/>
              <a:ext cx="207193" cy="20719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384037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347092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5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037364" y="1877814"/>
              <a:ext cx="544195" cy="115570"/>
            </a:xfrm>
            <a:custGeom>
              <a:avLst/>
              <a:gdLst/>
              <a:ahLst/>
              <a:cxnLst/>
              <a:rect l="l" t="t" r="r" b="b"/>
              <a:pathLst>
                <a:path w="544194" h="115569">
                  <a:moveTo>
                    <a:pt x="543585" y="0"/>
                  </a:moveTo>
                  <a:lnTo>
                    <a:pt x="506734" y="32537"/>
                  </a:lnTo>
                  <a:lnTo>
                    <a:pt x="467037" y="59681"/>
                  </a:lnTo>
                  <a:lnTo>
                    <a:pt x="425044" y="81459"/>
                  </a:lnTo>
                  <a:lnTo>
                    <a:pt x="381307" y="97898"/>
                  </a:lnTo>
                  <a:lnTo>
                    <a:pt x="336375" y="109028"/>
                  </a:lnTo>
                  <a:lnTo>
                    <a:pt x="290800" y="114875"/>
                  </a:lnTo>
                  <a:lnTo>
                    <a:pt x="245131" y="115469"/>
                  </a:lnTo>
                  <a:lnTo>
                    <a:pt x="199920" y="110836"/>
                  </a:lnTo>
                  <a:lnTo>
                    <a:pt x="155717" y="101006"/>
                  </a:lnTo>
                  <a:lnTo>
                    <a:pt x="113073" y="86006"/>
                  </a:lnTo>
                  <a:lnTo>
                    <a:pt x="72538" y="65863"/>
                  </a:lnTo>
                  <a:lnTo>
                    <a:pt x="34664" y="40608"/>
                  </a:lnTo>
                  <a:lnTo>
                    <a:pt x="0" y="10266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23242" y="1873957"/>
              <a:ext cx="67431" cy="6743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329090" y="1133758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0" y="248434"/>
                  </a:moveTo>
                  <a:lnTo>
                    <a:pt x="496865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784652" y="1113106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0" y="0"/>
                  </a:moveTo>
                  <a:lnTo>
                    <a:pt x="9890" y="7679"/>
                  </a:lnTo>
                  <a:lnTo>
                    <a:pt x="24136" y="13423"/>
                  </a:lnTo>
                  <a:lnTo>
                    <a:pt x="38188" y="16844"/>
                  </a:lnTo>
                  <a:lnTo>
                    <a:pt x="47498" y="17554"/>
                  </a:lnTo>
                  <a:lnTo>
                    <a:pt x="42480" y="25427"/>
                  </a:lnTo>
                  <a:lnTo>
                    <a:pt x="36785" y="38721"/>
                  </a:lnTo>
                  <a:lnTo>
                    <a:pt x="32832" y="53565"/>
                  </a:lnTo>
                  <a:lnTo>
                    <a:pt x="33041" y="66085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061510" y="1074726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504309" y="1037781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037364" y="1157805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543585" y="0"/>
                  </a:moveTo>
                  <a:lnTo>
                    <a:pt x="0" y="543585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23242" y="1648081"/>
              <a:ext cx="67431" cy="6743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342075" y="1493762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496865" y="24843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335880" y="147311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14456" y="66085"/>
                  </a:moveTo>
                  <a:lnTo>
                    <a:pt x="14665" y="53565"/>
                  </a:lnTo>
                  <a:lnTo>
                    <a:pt x="10713" y="38721"/>
                  </a:lnTo>
                  <a:lnTo>
                    <a:pt x="5017" y="25427"/>
                  </a:lnTo>
                  <a:lnTo>
                    <a:pt x="0" y="17554"/>
                  </a:lnTo>
                  <a:lnTo>
                    <a:pt x="9309" y="16844"/>
                  </a:lnTo>
                  <a:lnTo>
                    <a:pt x="23361" y="13423"/>
                  </a:lnTo>
                  <a:lnTo>
                    <a:pt x="37608" y="7679"/>
                  </a:lnTo>
                  <a:lnTo>
                    <a:pt x="47498" y="0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37617" y="1148315"/>
              <a:ext cx="207193" cy="20719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43250" y="1508320"/>
              <a:ext cx="207193" cy="207193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664028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627083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2037364" y="1877814"/>
              <a:ext cx="544195" cy="115570"/>
            </a:xfrm>
            <a:custGeom>
              <a:avLst/>
              <a:gdLst/>
              <a:ahLst/>
              <a:cxnLst/>
              <a:rect l="l" t="t" r="r" b="b"/>
              <a:pathLst>
                <a:path w="544194" h="115569">
                  <a:moveTo>
                    <a:pt x="543585" y="0"/>
                  </a:moveTo>
                  <a:lnTo>
                    <a:pt x="506734" y="32537"/>
                  </a:lnTo>
                  <a:lnTo>
                    <a:pt x="467037" y="59681"/>
                  </a:lnTo>
                  <a:lnTo>
                    <a:pt x="425044" y="81459"/>
                  </a:lnTo>
                  <a:lnTo>
                    <a:pt x="381307" y="97898"/>
                  </a:lnTo>
                  <a:lnTo>
                    <a:pt x="336375" y="109028"/>
                  </a:lnTo>
                  <a:lnTo>
                    <a:pt x="290800" y="114875"/>
                  </a:lnTo>
                  <a:lnTo>
                    <a:pt x="245131" y="115469"/>
                  </a:lnTo>
                  <a:lnTo>
                    <a:pt x="199920" y="110836"/>
                  </a:lnTo>
                  <a:lnTo>
                    <a:pt x="155717" y="101006"/>
                  </a:lnTo>
                  <a:lnTo>
                    <a:pt x="113073" y="86006"/>
                  </a:lnTo>
                  <a:lnTo>
                    <a:pt x="72538" y="65863"/>
                  </a:lnTo>
                  <a:lnTo>
                    <a:pt x="34664" y="40608"/>
                  </a:lnTo>
                  <a:lnTo>
                    <a:pt x="0" y="10266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23242" y="1873957"/>
              <a:ext cx="67431" cy="67431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2061510" y="1794735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2504309" y="1757790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97622" y="1508320"/>
              <a:ext cx="207193" cy="207193"/>
            </a:xfrm>
            <a:prstGeom prst="rect">
              <a:avLst/>
            </a:prstGeom>
          </p:spPr>
        </p:pic>
      </p:grp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5542" y="81821"/>
            <a:ext cx="22771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Proof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(Directed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Case)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520" y="1317240"/>
            <a:ext cx="234981" cy="2349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3751" y="1287383"/>
            <a:ext cx="1206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957236"/>
            <a:ext cx="234981" cy="23498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77656" y="949424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b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537" y="957236"/>
            <a:ext cx="234981" cy="23498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08973" y="927288"/>
            <a:ext cx="110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6542" y="1317240"/>
            <a:ext cx="234981" cy="2349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57677" y="1309431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d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6547" y="957236"/>
            <a:ext cx="234981" cy="23498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320415" y="927288"/>
            <a:ext cx="1276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22373A"/>
                </a:solidFill>
                <a:latin typeface="Microsoft Sans Serif"/>
                <a:cs typeface="Microsoft Sans Serif"/>
              </a:rPr>
              <a:t>e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6547" y="1677244"/>
            <a:ext cx="234981" cy="23498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336175" y="1670530"/>
            <a:ext cx="958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60">
                <a:solidFill>
                  <a:srgbClr val="22373A"/>
                </a:solidFill>
                <a:latin typeface="Microsoft Sans Serif"/>
                <a:cs typeface="Microsoft Sans Serif"/>
              </a:rPr>
              <a:t>f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537" y="1677244"/>
            <a:ext cx="234981" cy="23498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598673" y="1631083"/>
            <a:ext cx="1308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1677244"/>
            <a:ext cx="234981" cy="23498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879307" y="1670530"/>
            <a:ext cx="12953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h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19600" y="1030189"/>
            <a:ext cx="2109470" cy="972819"/>
            <a:chOff x="1319600" y="1030189"/>
            <a:chExt cx="2109470" cy="972819"/>
          </a:xfrm>
        </p:grpSpPr>
        <p:sp>
          <p:nvSpPr>
            <p:cNvPr id="20" name="object 20"/>
            <p:cNvSpPr/>
            <p:nvPr/>
          </p:nvSpPr>
          <p:spPr>
            <a:xfrm>
              <a:off x="1329090" y="1133758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0" y="248434"/>
                  </a:moveTo>
                  <a:lnTo>
                    <a:pt x="496865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784652" y="1113106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0" y="0"/>
                  </a:moveTo>
                  <a:lnTo>
                    <a:pt x="9890" y="7679"/>
                  </a:lnTo>
                  <a:lnTo>
                    <a:pt x="24136" y="13423"/>
                  </a:lnTo>
                  <a:lnTo>
                    <a:pt x="38188" y="16844"/>
                  </a:lnTo>
                  <a:lnTo>
                    <a:pt x="47498" y="17554"/>
                  </a:lnTo>
                  <a:lnTo>
                    <a:pt x="42480" y="25427"/>
                  </a:lnTo>
                  <a:lnTo>
                    <a:pt x="36785" y="38721"/>
                  </a:lnTo>
                  <a:lnTo>
                    <a:pt x="32832" y="53565"/>
                  </a:lnTo>
                  <a:lnTo>
                    <a:pt x="33041" y="66085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061510" y="1074726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504309" y="1037781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037364" y="1157805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543585" y="0"/>
                  </a:moveTo>
                  <a:lnTo>
                    <a:pt x="0" y="543585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3242" y="1648081"/>
              <a:ext cx="67431" cy="6743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342075" y="1493762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496865" y="24843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335880" y="147311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14456" y="66085"/>
                  </a:moveTo>
                  <a:lnTo>
                    <a:pt x="14665" y="53565"/>
                  </a:lnTo>
                  <a:lnTo>
                    <a:pt x="10713" y="38721"/>
                  </a:lnTo>
                  <a:lnTo>
                    <a:pt x="5017" y="25427"/>
                  </a:lnTo>
                  <a:lnTo>
                    <a:pt x="0" y="17554"/>
                  </a:lnTo>
                  <a:lnTo>
                    <a:pt x="9309" y="16844"/>
                  </a:lnTo>
                  <a:lnTo>
                    <a:pt x="23361" y="13423"/>
                  </a:lnTo>
                  <a:lnTo>
                    <a:pt x="37608" y="7679"/>
                  </a:lnTo>
                  <a:lnTo>
                    <a:pt x="47498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061510" y="1794735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504309" y="1757790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7617" y="1148315"/>
              <a:ext cx="207193" cy="20719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3250" y="1508320"/>
              <a:ext cx="207193" cy="20719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664028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627083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03255" y="1148315"/>
              <a:ext cx="207193" cy="20719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97622" y="1508320"/>
              <a:ext cx="207193" cy="20719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384037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347092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5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037364" y="1877814"/>
              <a:ext cx="544195" cy="115570"/>
            </a:xfrm>
            <a:custGeom>
              <a:avLst/>
              <a:gdLst/>
              <a:ahLst/>
              <a:cxnLst/>
              <a:rect l="l" t="t" r="r" b="b"/>
              <a:pathLst>
                <a:path w="544194" h="115569">
                  <a:moveTo>
                    <a:pt x="543585" y="0"/>
                  </a:moveTo>
                  <a:lnTo>
                    <a:pt x="506734" y="32537"/>
                  </a:lnTo>
                  <a:lnTo>
                    <a:pt x="467037" y="59681"/>
                  </a:lnTo>
                  <a:lnTo>
                    <a:pt x="425044" y="81459"/>
                  </a:lnTo>
                  <a:lnTo>
                    <a:pt x="381307" y="97898"/>
                  </a:lnTo>
                  <a:lnTo>
                    <a:pt x="336375" y="109028"/>
                  </a:lnTo>
                  <a:lnTo>
                    <a:pt x="290800" y="114875"/>
                  </a:lnTo>
                  <a:lnTo>
                    <a:pt x="245131" y="115469"/>
                  </a:lnTo>
                  <a:lnTo>
                    <a:pt x="199920" y="110836"/>
                  </a:lnTo>
                  <a:lnTo>
                    <a:pt x="155717" y="101006"/>
                  </a:lnTo>
                  <a:lnTo>
                    <a:pt x="113073" y="86006"/>
                  </a:lnTo>
                  <a:lnTo>
                    <a:pt x="72538" y="65863"/>
                  </a:lnTo>
                  <a:lnTo>
                    <a:pt x="34664" y="40608"/>
                  </a:lnTo>
                  <a:lnTo>
                    <a:pt x="0" y="10266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23242" y="1873957"/>
              <a:ext cx="67431" cy="6743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329090" y="1133758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0" y="248434"/>
                  </a:moveTo>
                  <a:lnTo>
                    <a:pt x="496865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784652" y="1113106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0" y="0"/>
                  </a:moveTo>
                  <a:lnTo>
                    <a:pt x="9890" y="7679"/>
                  </a:lnTo>
                  <a:lnTo>
                    <a:pt x="24136" y="13423"/>
                  </a:lnTo>
                  <a:lnTo>
                    <a:pt x="38188" y="16844"/>
                  </a:lnTo>
                  <a:lnTo>
                    <a:pt x="47498" y="17554"/>
                  </a:lnTo>
                  <a:lnTo>
                    <a:pt x="42480" y="25427"/>
                  </a:lnTo>
                  <a:lnTo>
                    <a:pt x="36785" y="38721"/>
                  </a:lnTo>
                  <a:lnTo>
                    <a:pt x="32832" y="53565"/>
                  </a:lnTo>
                  <a:lnTo>
                    <a:pt x="33041" y="66085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061510" y="1074726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504309" y="1037781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037364" y="1157805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543585" y="0"/>
                  </a:moveTo>
                  <a:lnTo>
                    <a:pt x="0" y="543585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23242" y="1648081"/>
              <a:ext cx="67431" cy="6743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342075" y="1493762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496865" y="24843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335880" y="147311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14456" y="66085"/>
                  </a:moveTo>
                  <a:lnTo>
                    <a:pt x="14665" y="53565"/>
                  </a:lnTo>
                  <a:lnTo>
                    <a:pt x="10713" y="38721"/>
                  </a:lnTo>
                  <a:lnTo>
                    <a:pt x="5017" y="25427"/>
                  </a:lnTo>
                  <a:lnTo>
                    <a:pt x="0" y="17554"/>
                  </a:lnTo>
                  <a:lnTo>
                    <a:pt x="9309" y="16844"/>
                  </a:lnTo>
                  <a:lnTo>
                    <a:pt x="23361" y="13423"/>
                  </a:lnTo>
                  <a:lnTo>
                    <a:pt x="37608" y="7679"/>
                  </a:lnTo>
                  <a:lnTo>
                    <a:pt x="47498" y="0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37617" y="1148315"/>
              <a:ext cx="207193" cy="20719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43250" y="1508320"/>
              <a:ext cx="207193" cy="207193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664028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627083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2037364" y="1877814"/>
              <a:ext cx="544195" cy="115570"/>
            </a:xfrm>
            <a:custGeom>
              <a:avLst/>
              <a:gdLst/>
              <a:ahLst/>
              <a:cxnLst/>
              <a:rect l="l" t="t" r="r" b="b"/>
              <a:pathLst>
                <a:path w="544194" h="115569">
                  <a:moveTo>
                    <a:pt x="543585" y="0"/>
                  </a:moveTo>
                  <a:lnTo>
                    <a:pt x="506734" y="32537"/>
                  </a:lnTo>
                  <a:lnTo>
                    <a:pt x="467037" y="59681"/>
                  </a:lnTo>
                  <a:lnTo>
                    <a:pt x="425044" y="81459"/>
                  </a:lnTo>
                  <a:lnTo>
                    <a:pt x="381307" y="97898"/>
                  </a:lnTo>
                  <a:lnTo>
                    <a:pt x="336375" y="109028"/>
                  </a:lnTo>
                  <a:lnTo>
                    <a:pt x="290800" y="114875"/>
                  </a:lnTo>
                  <a:lnTo>
                    <a:pt x="245131" y="115469"/>
                  </a:lnTo>
                  <a:lnTo>
                    <a:pt x="199920" y="110836"/>
                  </a:lnTo>
                  <a:lnTo>
                    <a:pt x="155717" y="101006"/>
                  </a:lnTo>
                  <a:lnTo>
                    <a:pt x="113073" y="86006"/>
                  </a:lnTo>
                  <a:lnTo>
                    <a:pt x="72538" y="65863"/>
                  </a:lnTo>
                  <a:lnTo>
                    <a:pt x="34664" y="40608"/>
                  </a:lnTo>
                  <a:lnTo>
                    <a:pt x="0" y="10266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23242" y="1873957"/>
              <a:ext cx="67431" cy="67431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2061510" y="1794735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2504309" y="1757790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97622" y="1508320"/>
              <a:ext cx="207193" cy="207193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3384037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3347092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5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5542" y="81821"/>
            <a:ext cx="22771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Proof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(Directed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Case)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520" y="1317240"/>
            <a:ext cx="234981" cy="2349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3751" y="1287383"/>
            <a:ext cx="1206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957236"/>
            <a:ext cx="234981" cy="23498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77656" y="949424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b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537" y="957236"/>
            <a:ext cx="234981" cy="23498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08973" y="927288"/>
            <a:ext cx="110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6542" y="1317240"/>
            <a:ext cx="234981" cy="2349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57677" y="1309431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d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6547" y="957236"/>
            <a:ext cx="234981" cy="23498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320415" y="927288"/>
            <a:ext cx="1276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22373A"/>
                </a:solidFill>
                <a:latin typeface="Microsoft Sans Serif"/>
                <a:cs typeface="Microsoft Sans Serif"/>
              </a:rPr>
              <a:t>e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6547" y="1677244"/>
            <a:ext cx="234981" cy="23498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336175" y="1670530"/>
            <a:ext cx="958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60">
                <a:solidFill>
                  <a:srgbClr val="22373A"/>
                </a:solidFill>
                <a:latin typeface="Microsoft Sans Serif"/>
                <a:cs typeface="Microsoft Sans Serif"/>
              </a:rPr>
              <a:t>f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537" y="1677244"/>
            <a:ext cx="234981" cy="23498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598673" y="1631083"/>
            <a:ext cx="1308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529" y="1677244"/>
            <a:ext cx="234981" cy="23498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879307" y="1670530"/>
            <a:ext cx="12953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h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19600" y="1030189"/>
            <a:ext cx="2109470" cy="972819"/>
            <a:chOff x="1319600" y="1030189"/>
            <a:chExt cx="2109470" cy="972819"/>
          </a:xfrm>
        </p:grpSpPr>
        <p:sp>
          <p:nvSpPr>
            <p:cNvPr id="20" name="object 20"/>
            <p:cNvSpPr/>
            <p:nvPr/>
          </p:nvSpPr>
          <p:spPr>
            <a:xfrm>
              <a:off x="1329090" y="1133758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0" y="248434"/>
                  </a:moveTo>
                  <a:lnTo>
                    <a:pt x="496865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784652" y="1113106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0" y="0"/>
                  </a:moveTo>
                  <a:lnTo>
                    <a:pt x="9890" y="7679"/>
                  </a:lnTo>
                  <a:lnTo>
                    <a:pt x="24136" y="13423"/>
                  </a:lnTo>
                  <a:lnTo>
                    <a:pt x="38188" y="16844"/>
                  </a:lnTo>
                  <a:lnTo>
                    <a:pt x="47498" y="17554"/>
                  </a:lnTo>
                  <a:lnTo>
                    <a:pt x="42480" y="25427"/>
                  </a:lnTo>
                  <a:lnTo>
                    <a:pt x="36785" y="38721"/>
                  </a:lnTo>
                  <a:lnTo>
                    <a:pt x="32832" y="53565"/>
                  </a:lnTo>
                  <a:lnTo>
                    <a:pt x="33041" y="66085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061510" y="1074726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504309" y="1037781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037364" y="1157805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543585" y="0"/>
                  </a:moveTo>
                  <a:lnTo>
                    <a:pt x="0" y="543585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3242" y="1648081"/>
              <a:ext cx="67431" cy="6743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342075" y="1493762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496865" y="24843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335880" y="147311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14456" y="66085"/>
                  </a:moveTo>
                  <a:lnTo>
                    <a:pt x="14665" y="53565"/>
                  </a:lnTo>
                  <a:lnTo>
                    <a:pt x="10713" y="38721"/>
                  </a:lnTo>
                  <a:lnTo>
                    <a:pt x="5017" y="25427"/>
                  </a:lnTo>
                  <a:lnTo>
                    <a:pt x="0" y="17554"/>
                  </a:lnTo>
                  <a:lnTo>
                    <a:pt x="9309" y="16844"/>
                  </a:lnTo>
                  <a:lnTo>
                    <a:pt x="23361" y="13423"/>
                  </a:lnTo>
                  <a:lnTo>
                    <a:pt x="37608" y="7679"/>
                  </a:lnTo>
                  <a:lnTo>
                    <a:pt x="47498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061510" y="1794735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504309" y="1757790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7617" y="1148315"/>
              <a:ext cx="207193" cy="20719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3250" y="1508320"/>
              <a:ext cx="207193" cy="20719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664028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627083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03255" y="1148315"/>
              <a:ext cx="207193" cy="20719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97622" y="1508320"/>
              <a:ext cx="207193" cy="20719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384037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347092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5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037364" y="1877814"/>
              <a:ext cx="544195" cy="115570"/>
            </a:xfrm>
            <a:custGeom>
              <a:avLst/>
              <a:gdLst/>
              <a:ahLst/>
              <a:cxnLst/>
              <a:rect l="l" t="t" r="r" b="b"/>
              <a:pathLst>
                <a:path w="544194" h="115569">
                  <a:moveTo>
                    <a:pt x="543585" y="0"/>
                  </a:moveTo>
                  <a:lnTo>
                    <a:pt x="506734" y="32537"/>
                  </a:lnTo>
                  <a:lnTo>
                    <a:pt x="467037" y="59681"/>
                  </a:lnTo>
                  <a:lnTo>
                    <a:pt x="425044" y="81459"/>
                  </a:lnTo>
                  <a:lnTo>
                    <a:pt x="381307" y="97898"/>
                  </a:lnTo>
                  <a:lnTo>
                    <a:pt x="336375" y="109028"/>
                  </a:lnTo>
                  <a:lnTo>
                    <a:pt x="290800" y="114875"/>
                  </a:lnTo>
                  <a:lnTo>
                    <a:pt x="245131" y="115469"/>
                  </a:lnTo>
                  <a:lnTo>
                    <a:pt x="199920" y="110836"/>
                  </a:lnTo>
                  <a:lnTo>
                    <a:pt x="155717" y="101006"/>
                  </a:lnTo>
                  <a:lnTo>
                    <a:pt x="113073" y="86006"/>
                  </a:lnTo>
                  <a:lnTo>
                    <a:pt x="72538" y="65863"/>
                  </a:lnTo>
                  <a:lnTo>
                    <a:pt x="34664" y="40608"/>
                  </a:lnTo>
                  <a:lnTo>
                    <a:pt x="0" y="10266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23242" y="1873957"/>
              <a:ext cx="67431" cy="6743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329090" y="1133758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0" y="248434"/>
                  </a:moveTo>
                  <a:lnTo>
                    <a:pt x="496865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784652" y="1113106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0" y="0"/>
                  </a:moveTo>
                  <a:lnTo>
                    <a:pt x="9890" y="7679"/>
                  </a:lnTo>
                  <a:lnTo>
                    <a:pt x="24136" y="13423"/>
                  </a:lnTo>
                  <a:lnTo>
                    <a:pt x="38188" y="16844"/>
                  </a:lnTo>
                  <a:lnTo>
                    <a:pt x="47498" y="17554"/>
                  </a:lnTo>
                  <a:lnTo>
                    <a:pt x="42480" y="25427"/>
                  </a:lnTo>
                  <a:lnTo>
                    <a:pt x="36785" y="38721"/>
                  </a:lnTo>
                  <a:lnTo>
                    <a:pt x="32832" y="53565"/>
                  </a:lnTo>
                  <a:lnTo>
                    <a:pt x="33041" y="66085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061510" y="1074726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504309" y="1037781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037364" y="1157805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543585" y="0"/>
                  </a:moveTo>
                  <a:lnTo>
                    <a:pt x="0" y="543585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23242" y="1648081"/>
              <a:ext cx="67431" cy="6743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342075" y="1493762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496865" y="24843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335880" y="147311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14456" y="66085"/>
                  </a:moveTo>
                  <a:lnTo>
                    <a:pt x="14665" y="53565"/>
                  </a:lnTo>
                  <a:lnTo>
                    <a:pt x="10713" y="38721"/>
                  </a:lnTo>
                  <a:lnTo>
                    <a:pt x="5017" y="25427"/>
                  </a:lnTo>
                  <a:lnTo>
                    <a:pt x="0" y="17554"/>
                  </a:lnTo>
                  <a:lnTo>
                    <a:pt x="9309" y="16844"/>
                  </a:lnTo>
                  <a:lnTo>
                    <a:pt x="23361" y="13423"/>
                  </a:lnTo>
                  <a:lnTo>
                    <a:pt x="37608" y="7679"/>
                  </a:lnTo>
                  <a:lnTo>
                    <a:pt x="47498" y="0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37617" y="1148315"/>
              <a:ext cx="207193" cy="20719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43250" y="1508320"/>
              <a:ext cx="207193" cy="207193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664028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627083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2037364" y="1877814"/>
              <a:ext cx="544195" cy="115570"/>
            </a:xfrm>
            <a:custGeom>
              <a:avLst/>
              <a:gdLst/>
              <a:ahLst/>
              <a:cxnLst/>
              <a:rect l="l" t="t" r="r" b="b"/>
              <a:pathLst>
                <a:path w="544194" h="115569">
                  <a:moveTo>
                    <a:pt x="543585" y="0"/>
                  </a:moveTo>
                  <a:lnTo>
                    <a:pt x="506734" y="32537"/>
                  </a:lnTo>
                  <a:lnTo>
                    <a:pt x="467037" y="59681"/>
                  </a:lnTo>
                  <a:lnTo>
                    <a:pt x="425044" y="81459"/>
                  </a:lnTo>
                  <a:lnTo>
                    <a:pt x="381307" y="97898"/>
                  </a:lnTo>
                  <a:lnTo>
                    <a:pt x="336375" y="109028"/>
                  </a:lnTo>
                  <a:lnTo>
                    <a:pt x="290800" y="114875"/>
                  </a:lnTo>
                  <a:lnTo>
                    <a:pt x="245131" y="115469"/>
                  </a:lnTo>
                  <a:lnTo>
                    <a:pt x="199920" y="110836"/>
                  </a:lnTo>
                  <a:lnTo>
                    <a:pt x="155717" y="101006"/>
                  </a:lnTo>
                  <a:lnTo>
                    <a:pt x="113073" y="86006"/>
                  </a:lnTo>
                  <a:lnTo>
                    <a:pt x="72538" y="65863"/>
                  </a:lnTo>
                  <a:lnTo>
                    <a:pt x="34664" y="40608"/>
                  </a:lnTo>
                  <a:lnTo>
                    <a:pt x="0" y="10266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23242" y="1873957"/>
              <a:ext cx="67431" cy="67431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2061510" y="1794735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0" y="0"/>
                  </a:moveTo>
                  <a:lnTo>
                    <a:pt x="470508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2504309" y="1757790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97622" y="1508320"/>
              <a:ext cx="207193" cy="207193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3384037" y="1206736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3347092" y="119980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5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03255" y="1148315"/>
              <a:ext cx="207193" cy="207193"/>
            </a:xfrm>
            <a:prstGeom prst="rect">
              <a:avLst/>
            </a:prstGeom>
          </p:spPr>
        </p:pic>
      </p:grp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7729" y="81821"/>
            <a:ext cx="223329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30" b="1">
                <a:solidFill>
                  <a:srgbClr val="7F7F7F"/>
                </a:solidFill>
                <a:latin typeface="Arial"/>
                <a:cs typeface="Arial"/>
              </a:rPr>
              <a:t>Path</a:t>
            </a:r>
            <a:r>
              <a:rPr dirty="0" sz="1700" spc="-8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20" b="1">
                <a:solidFill>
                  <a:srgbClr val="7F7F7F"/>
                </a:solidFill>
                <a:latin typeface="Arial"/>
                <a:cs typeface="Arial"/>
              </a:rPr>
              <a:t>Instead</a:t>
            </a:r>
            <a:r>
              <a:rPr dirty="0" sz="1700" spc="-8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80" b="1">
                <a:solidFill>
                  <a:srgbClr val="7F7F7F"/>
                </a:solidFill>
                <a:latin typeface="Arial"/>
                <a:cs typeface="Arial"/>
              </a:rPr>
              <a:t>of</a:t>
            </a:r>
            <a:r>
              <a:rPr dirty="0" sz="1700" spc="-7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Cycle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5002" y="729694"/>
            <a:ext cx="3514725" cy="211836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68910" indent="-156845">
              <a:lnSpc>
                <a:spcPct val="100000"/>
              </a:lnSpc>
              <a:spcBef>
                <a:spcPts val="660"/>
              </a:spcBef>
              <a:buChar char="•"/>
              <a:tabLst>
                <a:tab pos="169545" algn="l"/>
              </a:tabLst>
            </a:pPr>
            <a:r>
              <a:rPr dirty="0" sz="1400" spc="5">
                <a:solidFill>
                  <a:srgbClr val="22373A"/>
                </a:solidFill>
                <a:latin typeface="Microsoft Sans Serif"/>
                <a:cs typeface="Microsoft Sans Serif"/>
              </a:rPr>
              <a:t>The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5">
                <a:solidFill>
                  <a:srgbClr val="22373A"/>
                </a:solidFill>
                <a:latin typeface="Microsoft Sans Serif"/>
                <a:cs typeface="Microsoft Sans Serif"/>
              </a:rPr>
              <a:t>criteria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5">
                <a:solidFill>
                  <a:srgbClr val="22373A"/>
                </a:solidFill>
                <a:latin typeface="Microsoft Sans Serif"/>
                <a:cs typeface="Microsoft Sans Serif"/>
              </a:rPr>
              <a:t>for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3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path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22373A"/>
                </a:solidFill>
                <a:latin typeface="Microsoft Sans Serif"/>
                <a:cs typeface="Microsoft Sans Serif"/>
              </a:rPr>
              <a:t>is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0">
                <a:solidFill>
                  <a:srgbClr val="22373A"/>
                </a:solidFill>
                <a:latin typeface="Microsoft Sans Serif"/>
                <a:cs typeface="Microsoft Sans Serif"/>
              </a:rPr>
              <a:t>similar</a:t>
            </a:r>
            <a:endParaRPr sz="1400">
              <a:latin typeface="Microsoft Sans Serif"/>
              <a:cs typeface="Microsoft Sans Serif"/>
            </a:endParaRPr>
          </a:p>
          <a:p>
            <a:pPr marL="168910" marR="126364" indent="-156845">
              <a:lnSpc>
                <a:spcPct val="115900"/>
              </a:lnSpc>
              <a:spcBef>
                <a:spcPts val="300"/>
              </a:spcBef>
              <a:buChar char="•"/>
              <a:tabLst>
                <a:tab pos="169545" algn="l"/>
              </a:tabLst>
            </a:pPr>
            <a:r>
              <a:rPr dirty="0" sz="1400" spc="15">
                <a:solidFill>
                  <a:srgbClr val="22373A"/>
                </a:solidFill>
                <a:latin typeface="Microsoft Sans Serif"/>
                <a:cs typeface="Microsoft Sans Serif"/>
              </a:rPr>
              <a:t>A </a:t>
            </a: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graph </a:t>
            </a:r>
            <a:r>
              <a:rPr dirty="0" sz="1400" spc="-10">
                <a:solidFill>
                  <a:srgbClr val="22373A"/>
                </a:solidFill>
                <a:latin typeface="Microsoft Sans Serif"/>
                <a:cs typeface="Microsoft Sans Serif"/>
              </a:rPr>
              <a:t>is </a:t>
            </a: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allowed </a:t>
            </a:r>
            <a:r>
              <a:rPr dirty="0" sz="1400" spc="114">
                <a:solidFill>
                  <a:srgbClr val="22373A"/>
                </a:solidFill>
                <a:latin typeface="Microsoft Sans Serif"/>
                <a:cs typeface="Microsoft Sans Serif"/>
              </a:rPr>
              <a:t>to </a:t>
            </a: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contain </a:t>
            </a:r>
            <a:r>
              <a:rPr dirty="0" sz="1400" spc="110">
                <a:solidFill>
                  <a:srgbClr val="22373A"/>
                </a:solidFill>
                <a:latin typeface="Microsoft Sans Serif"/>
                <a:cs typeface="Microsoft Sans Serif"/>
              </a:rPr>
              <a:t>two </a:t>
            </a:r>
            <a:r>
              <a:rPr dirty="0" sz="1400" spc="114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imbalanced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5">
                <a:solidFill>
                  <a:srgbClr val="22373A"/>
                </a:solidFill>
                <a:latin typeface="Microsoft Sans Serif"/>
                <a:cs typeface="Microsoft Sans Serif"/>
              </a:rPr>
              <a:t>nodes:</a:t>
            </a:r>
            <a:r>
              <a:rPr dirty="0" sz="14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5">
                <a:solidFill>
                  <a:srgbClr val="22373A"/>
                </a:solidFill>
                <a:latin typeface="Microsoft Sans Serif"/>
                <a:cs typeface="Microsoft Sans Serif"/>
              </a:rPr>
              <a:t>one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5">
                <a:solidFill>
                  <a:srgbClr val="22373A"/>
                </a:solidFill>
                <a:latin typeface="Microsoft Sans Serif"/>
                <a:cs typeface="Microsoft Sans Serif"/>
              </a:rPr>
              <a:t>for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the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0">
                <a:solidFill>
                  <a:srgbClr val="22373A"/>
                </a:solidFill>
                <a:latin typeface="Microsoft Sans Serif"/>
                <a:cs typeface="Microsoft Sans Serif"/>
              </a:rPr>
              <a:t>starting </a:t>
            </a:r>
            <a:r>
              <a:rPr dirty="0" sz="1400" spc="-3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point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and </a:t>
            </a:r>
            <a:r>
              <a:rPr dirty="0" sz="1400" spc="45">
                <a:solidFill>
                  <a:srgbClr val="22373A"/>
                </a:solidFill>
                <a:latin typeface="Microsoft Sans Serif"/>
                <a:cs typeface="Microsoft Sans Serif"/>
              </a:rPr>
              <a:t>one </a:t>
            </a:r>
            <a:r>
              <a:rPr dirty="0" sz="1400" spc="105">
                <a:solidFill>
                  <a:srgbClr val="22373A"/>
                </a:solidFill>
                <a:latin typeface="Microsoft Sans Serif"/>
                <a:cs typeface="Microsoft Sans Serif"/>
              </a:rPr>
              <a:t>for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the </a:t>
            </a:r>
            <a:r>
              <a:rPr dirty="0" sz="1400" spc="45">
                <a:solidFill>
                  <a:srgbClr val="22373A"/>
                </a:solidFill>
                <a:latin typeface="Microsoft Sans Serif"/>
                <a:cs typeface="Microsoft Sans Serif"/>
              </a:rPr>
              <a:t>ending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point </a:t>
            </a:r>
            <a:r>
              <a:rPr dirty="0" sz="1400" spc="114">
                <a:solidFill>
                  <a:srgbClr val="22373A"/>
                </a:solidFill>
                <a:latin typeface="Microsoft Sans Serif"/>
                <a:cs typeface="Microsoft Sans Serif"/>
              </a:rPr>
              <a:t>of </a:t>
            </a:r>
            <a:r>
              <a:rPr dirty="0" sz="1400" spc="-36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3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path</a:t>
            </a:r>
            <a:endParaRPr sz="1400">
              <a:latin typeface="Microsoft Sans Serif"/>
              <a:cs typeface="Microsoft Sans Serif"/>
            </a:endParaRPr>
          </a:p>
          <a:p>
            <a:pPr marL="168910" marR="5080" indent="-156845">
              <a:lnSpc>
                <a:spcPct val="115900"/>
              </a:lnSpc>
              <a:spcBef>
                <a:spcPts val="295"/>
              </a:spcBef>
              <a:buChar char="•"/>
              <a:tabLst>
                <a:tab pos="169545" algn="l"/>
              </a:tabLst>
            </a:pPr>
            <a:r>
              <a:rPr dirty="0" sz="1400">
                <a:solidFill>
                  <a:srgbClr val="22373A"/>
                </a:solidFill>
                <a:latin typeface="Microsoft Sans Serif"/>
                <a:cs typeface="Microsoft Sans Serif"/>
              </a:rPr>
              <a:t>By </a:t>
            </a: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adding </a:t>
            </a:r>
            <a:r>
              <a:rPr dirty="0" sz="1400" spc="5">
                <a:solidFill>
                  <a:srgbClr val="22373A"/>
                </a:solidFill>
                <a:latin typeface="Microsoft Sans Serif"/>
                <a:cs typeface="Microsoft Sans Serif"/>
              </a:rPr>
              <a:t>an </a:t>
            </a: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edge </a:t>
            </a: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between </a:t>
            </a: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these </a:t>
            </a:r>
            <a:r>
              <a:rPr dirty="0" sz="1400" spc="110">
                <a:solidFill>
                  <a:srgbClr val="22373A"/>
                </a:solidFill>
                <a:latin typeface="Microsoft Sans Serif"/>
                <a:cs typeface="Microsoft Sans Serif"/>
              </a:rPr>
              <a:t>two </a:t>
            </a:r>
            <a:r>
              <a:rPr dirty="0" sz="1400" spc="114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5">
                <a:solidFill>
                  <a:srgbClr val="22373A"/>
                </a:solidFill>
                <a:latin typeface="Microsoft Sans Serif"/>
                <a:cs typeface="Microsoft Sans Serif"/>
              </a:rPr>
              <a:t>nodes,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5">
                <a:solidFill>
                  <a:srgbClr val="22373A"/>
                </a:solidFill>
                <a:latin typeface="Microsoft Sans Serif"/>
                <a:cs typeface="Microsoft Sans Serif"/>
              </a:rPr>
              <a:t>one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gets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3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graph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90">
                <a:solidFill>
                  <a:srgbClr val="22373A"/>
                </a:solidFill>
                <a:latin typeface="Microsoft Sans Serif"/>
                <a:cs typeface="Microsoft Sans Serif"/>
              </a:rPr>
              <a:t>with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">
                <a:solidFill>
                  <a:srgbClr val="22373A"/>
                </a:solidFill>
                <a:latin typeface="Microsoft Sans Serif"/>
                <a:cs typeface="Microsoft Sans Serif"/>
              </a:rPr>
              <a:t>an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5">
                <a:solidFill>
                  <a:srgbClr val="22373A"/>
                </a:solidFill>
                <a:latin typeface="Microsoft Sans Serif"/>
                <a:cs typeface="Microsoft Sans Serif"/>
              </a:rPr>
              <a:t>Eulerian </a:t>
            </a:r>
            <a:r>
              <a:rPr dirty="0" sz="1400" spc="-3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">
                <a:solidFill>
                  <a:srgbClr val="22373A"/>
                </a:solidFill>
                <a:latin typeface="Microsoft Sans Serif"/>
                <a:cs typeface="Microsoft Sans Serif"/>
              </a:rPr>
              <a:t>cycle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2384" y="81821"/>
            <a:ext cx="140335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30" b="1">
                <a:solidFill>
                  <a:srgbClr val="7F7F7F"/>
                </a:solidFill>
                <a:latin typeface="Arial"/>
                <a:cs typeface="Arial"/>
              </a:rPr>
              <a:t>Path</a:t>
            </a:r>
            <a:r>
              <a:rPr dirty="0" sz="1700" spc="-10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80" b="1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dirty="0" sz="1700" spc="-10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Cycle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06517" y="1317240"/>
            <a:ext cx="2395220" cy="1315085"/>
            <a:chOff x="1106517" y="1317240"/>
            <a:chExt cx="2395220" cy="13150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6517" y="2037249"/>
              <a:ext cx="234981" cy="23498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6526" y="1317240"/>
              <a:ext cx="234981" cy="2349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07086" y="1528076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0" y="543585"/>
                  </a:moveTo>
                  <a:lnTo>
                    <a:pt x="543585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7363" y="1513953"/>
              <a:ext cx="67431" cy="67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6535" y="2397253"/>
              <a:ext cx="234981" cy="23498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46535" y="1677244"/>
              <a:ext cx="234981" cy="23498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009186" y="1532485"/>
              <a:ext cx="581660" cy="872490"/>
            </a:xfrm>
            <a:custGeom>
              <a:avLst/>
              <a:gdLst/>
              <a:ahLst/>
              <a:cxnLst/>
              <a:rect l="l" t="t" r="r" b="b"/>
              <a:pathLst>
                <a:path w="581660" h="872489">
                  <a:moveTo>
                    <a:pt x="0" y="0"/>
                  </a:moveTo>
                  <a:lnTo>
                    <a:pt x="581618" y="872425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37104" y="2353772"/>
              <a:ext cx="76661" cy="6449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66544" y="1677244"/>
              <a:ext cx="234981" cy="23498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747104" y="1888080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5" h="544194">
                  <a:moveTo>
                    <a:pt x="0" y="543585"/>
                  </a:moveTo>
                  <a:lnTo>
                    <a:pt x="543585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37381" y="1873957"/>
              <a:ext cx="67431" cy="6743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796036" y="1794735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470508" y="0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789109" y="1757790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34636" y="73891"/>
                  </a:moveTo>
                  <a:lnTo>
                    <a:pt x="29224" y="62598"/>
                  </a:lnTo>
                  <a:lnTo>
                    <a:pt x="19049" y="51088"/>
                  </a:lnTo>
                  <a:lnTo>
                    <a:pt x="8009" y="41744"/>
                  </a:lnTo>
                  <a:lnTo>
                    <a:pt x="0" y="36945"/>
                  </a:lnTo>
                  <a:lnTo>
                    <a:pt x="8009" y="32147"/>
                  </a:lnTo>
                  <a:lnTo>
                    <a:pt x="19049" y="22802"/>
                  </a:lnTo>
                  <a:lnTo>
                    <a:pt x="29224" y="11292"/>
                  </a:lnTo>
                  <a:lnTo>
                    <a:pt x="34636" y="0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352076" y="1823228"/>
              <a:ext cx="1198245" cy="299720"/>
            </a:xfrm>
            <a:custGeom>
              <a:avLst/>
              <a:gdLst/>
              <a:ahLst/>
              <a:cxnLst/>
              <a:rect l="l" t="t" r="r" b="b"/>
              <a:pathLst>
                <a:path w="1198245" h="299719">
                  <a:moveTo>
                    <a:pt x="1197968" y="0"/>
                  </a:moveTo>
                  <a:lnTo>
                    <a:pt x="0" y="299498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345356" y="2080164"/>
              <a:ext cx="43180" cy="71755"/>
            </a:xfrm>
            <a:custGeom>
              <a:avLst/>
              <a:gdLst/>
              <a:ahLst/>
              <a:cxnLst/>
              <a:rect l="l" t="t" r="r" b="b"/>
              <a:pathLst>
                <a:path w="43180" h="71755">
                  <a:moveTo>
                    <a:pt x="42561" y="71684"/>
                  </a:moveTo>
                  <a:lnTo>
                    <a:pt x="34572" y="62041"/>
                  </a:lnTo>
                  <a:lnTo>
                    <a:pt x="21910" y="53343"/>
                  </a:lnTo>
                  <a:lnTo>
                    <a:pt x="8934" y="46954"/>
                  </a:lnTo>
                  <a:lnTo>
                    <a:pt x="0" y="44242"/>
                  </a:lnTo>
                  <a:lnTo>
                    <a:pt x="6606" y="37644"/>
                  </a:lnTo>
                  <a:lnTo>
                    <a:pt x="15051" y="25901"/>
                  </a:lnTo>
                  <a:lnTo>
                    <a:pt x="22130" y="12268"/>
                  </a:lnTo>
                  <a:lnTo>
                    <a:pt x="24642" y="0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337990" y="2183232"/>
              <a:ext cx="1198245" cy="299720"/>
            </a:xfrm>
            <a:custGeom>
              <a:avLst/>
              <a:gdLst/>
              <a:ahLst/>
              <a:cxnLst/>
              <a:rect l="l" t="t" r="r" b="b"/>
              <a:pathLst>
                <a:path w="1198245" h="299719">
                  <a:moveTo>
                    <a:pt x="0" y="0"/>
                  </a:moveTo>
                  <a:lnTo>
                    <a:pt x="1197968" y="299499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500117" y="2440169"/>
              <a:ext cx="43180" cy="71755"/>
            </a:xfrm>
            <a:custGeom>
              <a:avLst/>
              <a:gdLst/>
              <a:ahLst/>
              <a:cxnLst/>
              <a:rect l="l" t="t" r="r" b="b"/>
              <a:pathLst>
                <a:path w="43180" h="71755">
                  <a:moveTo>
                    <a:pt x="17919" y="0"/>
                  </a:moveTo>
                  <a:lnTo>
                    <a:pt x="20431" y="12268"/>
                  </a:lnTo>
                  <a:lnTo>
                    <a:pt x="27510" y="25901"/>
                  </a:lnTo>
                  <a:lnTo>
                    <a:pt x="35954" y="37644"/>
                  </a:lnTo>
                  <a:lnTo>
                    <a:pt x="42561" y="44242"/>
                  </a:lnTo>
                  <a:lnTo>
                    <a:pt x="33627" y="46954"/>
                  </a:lnTo>
                  <a:lnTo>
                    <a:pt x="20650" y="53343"/>
                  </a:lnTo>
                  <a:lnTo>
                    <a:pt x="7989" y="62041"/>
                  </a:lnTo>
                  <a:lnTo>
                    <a:pt x="0" y="71684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664026" y="1926745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627080" y="1919818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062081" y="1493762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496865" y="24843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055886" y="147311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14456" y="66085"/>
                  </a:moveTo>
                  <a:lnTo>
                    <a:pt x="14665" y="53565"/>
                  </a:lnTo>
                  <a:lnTo>
                    <a:pt x="10713" y="38721"/>
                  </a:lnTo>
                  <a:lnTo>
                    <a:pt x="5017" y="25427"/>
                  </a:lnTo>
                  <a:lnTo>
                    <a:pt x="0" y="17554"/>
                  </a:lnTo>
                  <a:lnTo>
                    <a:pt x="9309" y="16844"/>
                  </a:lnTo>
                  <a:lnTo>
                    <a:pt x="23361" y="13423"/>
                  </a:lnTo>
                  <a:lnTo>
                    <a:pt x="37608" y="7679"/>
                  </a:lnTo>
                  <a:lnTo>
                    <a:pt x="47498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7646" y="81821"/>
            <a:ext cx="81280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45" b="1">
                <a:solidFill>
                  <a:srgbClr val="7F7F7F"/>
                </a:solidFill>
                <a:latin typeface="Arial"/>
                <a:cs typeface="Arial"/>
              </a:rPr>
              <a:t>Outline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992400"/>
            <a:ext cx="1590675" cy="14776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Eulerian</a:t>
            </a:r>
            <a:r>
              <a:rPr dirty="0" sz="1400" spc="-7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1400" spc="-25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Cycles</a:t>
            </a: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ct val="289000"/>
              </a:lnSpc>
            </a:pPr>
            <a:r>
              <a:rPr dirty="0" sz="1400" spc="60">
                <a:solidFill>
                  <a:srgbClr val="CED2D3"/>
                </a:solidFill>
                <a:latin typeface="Microsoft Sans Serif"/>
                <a:cs typeface="Microsoft Sans Serif"/>
                <a:hlinkClick r:id="rId3" action="ppaction://hlinksldjump"/>
              </a:rPr>
              <a:t>Hamil</a:t>
            </a:r>
            <a:r>
              <a:rPr dirty="0" sz="1400" spc="10">
                <a:solidFill>
                  <a:srgbClr val="CED2D3"/>
                </a:solidFill>
                <a:latin typeface="Microsoft Sans Serif"/>
                <a:cs typeface="Microsoft Sans Serif"/>
                <a:hlinkClick r:id="rId3" action="ppaction://hlinksldjump"/>
              </a:rPr>
              <a:t>t</a:t>
            </a:r>
            <a:r>
              <a:rPr dirty="0" sz="1400" spc="30">
                <a:solidFill>
                  <a:srgbClr val="CED2D3"/>
                </a:solidFill>
                <a:latin typeface="Microsoft Sans Serif"/>
                <a:cs typeface="Microsoft Sans Serif"/>
                <a:hlinkClick r:id="rId3" action="ppaction://hlinksldjump"/>
              </a:rPr>
              <a:t>onian</a:t>
            </a:r>
            <a:r>
              <a:rPr dirty="0" sz="1400" spc="-45">
                <a:solidFill>
                  <a:srgbClr val="CED2D3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1400" spc="-150">
                <a:solidFill>
                  <a:srgbClr val="CED2D3"/>
                </a:solidFill>
                <a:latin typeface="Microsoft Sans Serif"/>
                <a:cs typeface="Microsoft Sans Serif"/>
                <a:hlinkClick r:id="rId3" action="ppaction://hlinksldjump"/>
              </a:rPr>
              <a:t>C</a:t>
            </a:r>
            <a:r>
              <a:rPr dirty="0" sz="1400">
                <a:solidFill>
                  <a:srgbClr val="CED2D3"/>
                </a:solidFill>
                <a:latin typeface="Microsoft Sans Serif"/>
                <a:cs typeface="Microsoft Sans Serif"/>
                <a:hlinkClick r:id="rId3" action="ppaction://hlinksldjump"/>
              </a:rPr>
              <a:t>ycles </a:t>
            </a:r>
            <a:r>
              <a:rPr dirty="0" sz="1400">
                <a:solidFill>
                  <a:srgbClr val="CED2D3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5">
                <a:solidFill>
                  <a:srgbClr val="CED2D3"/>
                </a:solidFill>
                <a:latin typeface="Microsoft Sans Serif"/>
                <a:cs typeface="Microsoft Sans Serif"/>
                <a:hlinkClick r:id="rId4" action="ppaction://hlinksldjump"/>
              </a:rPr>
              <a:t>Genome</a:t>
            </a:r>
            <a:r>
              <a:rPr dirty="0" sz="1400" spc="-75">
                <a:solidFill>
                  <a:srgbClr val="CED2D3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1400" spc="15">
                <a:solidFill>
                  <a:srgbClr val="CED2D3"/>
                </a:solidFill>
                <a:latin typeface="Microsoft Sans Serif"/>
                <a:cs typeface="Microsoft Sans Serif"/>
                <a:hlinkClick r:id="rId4" action="ppaction://hlinksldjump"/>
              </a:rPr>
              <a:t>Assembly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2384" y="81821"/>
            <a:ext cx="140335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30" b="1">
                <a:solidFill>
                  <a:srgbClr val="7F7F7F"/>
                </a:solidFill>
                <a:latin typeface="Arial"/>
                <a:cs typeface="Arial"/>
              </a:rPr>
              <a:t>Path</a:t>
            </a:r>
            <a:r>
              <a:rPr dirty="0" sz="1700" spc="-10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80" b="1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dirty="0" sz="1700" spc="-10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Cycle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06517" y="1317240"/>
            <a:ext cx="2395220" cy="1315085"/>
            <a:chOff x="1106517" y="1317240"/>
            <a:chExt cx="2395220" cy="13150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6517" y="2037249"/>
              <a:ext cx="234981" cy="23498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6526" y="1317240"/>
              <a:ext cx="234981" cy="2349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07086" y="1528076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0" y="543585"/>
                  </a:moveTo>
                  <a:lnTo>
                    <a:pt x="543585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7363" y="1513953"/>
              <a:ext cx="67431" cy="67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6535" y="2397253"/>
              <a:ext cx="234981" cy="23498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46535" y="1677244"/>
              <a:ext cx="234981" cy="23498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009186" y="1532485"/>
              <a:ext cx="581660" cy="872490"/>
            </a:xfrm>
            <a:custGeom>
              <a:avLst/>
              <a:gdLst/>
              <a:ahLst/>
              <a:cxnLst/>
              <a:rect l="l" t="t" r="r" b="b"/>
              <a:pathLst>
                <a:path w="581660" h="872489">
                  <a:moveTo>
                    <a:pt x="0" y="0"/>
                  </a:moveTo>
                  <a:lnTo>
                    <a:pt x="581618" y="872425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37104" y="2353772"/>
              <a:ext cx="76661" cy="6449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66544" y="1677244"/>
              <a:ext cx="234981" cy="23498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747104" y="1888080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5" h="544194">
                  <a:moveTo>
                    <a:pt x="0" y="543585"/>
                  </a:moveTo>
                  <a:lnTo>
                    <a:pt x="543585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37381" y="1873957"/>
              <a:ext cx="67431" cy="6743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796036" y="1794735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470508" y="0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789109" y="1757790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34636" y="73891"/>
                  </a:moveTo>
                  <a:lnTo>
                    <a:pt x="29224" y="62598"/>
                  </a:lnTo>
                  <a:lnTo>
                    <a:pt x="19049" y="51088"/>
                  </a:lnTo>
                  <a:lnTo>
                    <a:pt x="8009" y="41744"/>
                  </a:lnTo>
                  <a:lnTo>
                    <a:pt x="0" y="36945"/>
                  </a:lnTo>
                  <a:lnTo>
                    <a:pt x="8009" y="32147"/>
                  </a:lnTo>
                  <a:lnTo>
                    <a:pt x="19049" y="22802"/>
                  </a:lnTo>
                  <a:lnTo>
                    <a:pt x="29224" y="11292"/>
                  </a:lnTo>
                  <a:lnTo>
                    <a:pt x="34636" y="0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352076" y="1823228"/>
              <a:ext cx="1198245" cy="299720"/>
            </a:xfrm>
            <a:custGeom>
              <a:avLst/>
              <a:gdLst/>
              <a:ahLst/>
              <a:cxnLst/>
              <a:rect l="l" t="t" r="r" b="b"/>
              <a:pathLst>
                <a:path w="1198245" h="299719">
                  <a:moveTo>
                    <a:pt x="1197968" y="0"/>
                  </a:moveTo>
                  <a:lnTo>
                    <a:pt x="0" y="299498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345356" y="2080164"/>
              <a:ext cx="43180" cy="71755"/>
            </a:xfrm>
            <a:custGeom>
              <a:avLst/>
              <a:gdLst/>
              <a:ahLst/>
              <a:cxnLst/>
              <a:rect l="l" t="t" r="r" b="b"/>
              <a:pathLst>
                <a:path w="43180" h="71755">
                  <a:moveTo>
                    <a:pt x="42561" y="71684"/>
                  </a:moveTo>
                  <a:lnTo>
                    <a:pt x="34572" y="62041"/>
                  </a:lnTo>
                  <a:lnTo>
                    <a:pt x="21910" y="53343"/>
                  </a:lnTo>
                  <a:lnTo>
                    <a:pt x="8934" y="46954"/>
                  </a:lnTo>
                  <a:lnTo>
                    <a:pt x="0" y="44242"/>
                  </a:lnTo>
                  <a:lnTo>
                    <a:pt x="6606" y="37644"/>
                  </a:lnTo>
                  <a:lnTo>
                    <a:pt x="15051" y="25901"/>
                  </a:lnTo>
                  <a:lnTo>
                    <a:pt x="22130" y="12268"/>
                  </a:lnTo>
                  <a:lnTo>
                    <a:pt x="24642" y="0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337990" y="2183232"/>
              <a:ext cx="1198245" cy="299720"/>
            </a:xfrm>
            <a:custGeom>
              <a:avLst/>
              <a:gdLst/>
              <a:ahLst/>
              <a:cxnLst/>
              <a:rect l="l" t="t" r="r" b="b"/>
              <a:pathLst>
                <a:path w="1198245" h="299719">
                  <a:moveTo>
                    <a:pt x="0" y="0"/>
                  </a:moveTo>
                  <a:lnTo>
                    <a:pt x="1197968" y="299499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500117" y="2440169"/>
              <a:ext cx="43180" cy="71755"/>
            </a:xfrm>
            <a:custGeom>
              <a:avLst/>
              <a:gdLst/>
              <a:ahLst/>
              <a:cxnLst/>
              <a:rect l="l" t="t" r="r" b="b"/>
              <a:pathLst>
                <a:path w="43180" h="71755">
                  <a:moveTo>
                    <a:pt x="17919" y="0"/>
                  </a:moveTo>
                  <a:lnTo>
                    <a:pt x="20431" y="12268"/>
                  </a:lnTo>
                  <a:lnTo>
                    <a:pt x="27510" y="25901"/>
                  </a:lnTo>
                  <a:lnTo>
                    <a:pt x="35954" y="37644"/>
                  </a:lnTo>
                  <a:lnTo>
                    <a:pt x="42561" y="44242"/>
                  </a:lnTo>
                  <a:lnTo>
                    <a:pt x="33627" y="46954"/>
                  </a:lnTo>
                  <a:lnTo>
                    <a:pt x="20650" y="53343"/>
                  </a:lnTo>
                  <a:lnTo>
                    <a:pt x="7989" y="62041"/>
                  </a:lnTo>
                  <a:lnTo>
                    <a:pt x="0" y="71684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664026" y="1926745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w="0" h="470535">
                  <a:moveTo>
                    <a:pt x="0" y="47050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627080" y="1919818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062081" y="1493762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496865" y="24843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055886" y="147311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14456" y="66085"/>
                  </a:moveTo>
                  <a:lnTo>
                    <a:pt x="14665" y="53565"/>
                  </a:lnTo>
                  <a:lnTo>
                    <a:pt x="10713" y="38721"/>
                  </a:lnTo>
                  <a:lnTo>
                    <a:pt x="5017" y="25427"/>
                  </a:lnTo>
                  <a:lnTo>
                    <a:pt x="0" y="17554"/>
                  </a:lnTo>
                  <a:lnTo>
                    <a:pt x="9309" y="16844"/>
                  </a:lnTo>
                  <a:lnTo>
                    <a:pt x="23361" y="13423"/>
                  </a:lnTo>
                  <a:lnTo>
                    <a:pt x="37608" y="7679"/>
                  </a:lnTo>
                  <a:lnTo>
                    <a:pt x="47498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461467" y="1856257"/>
            <a:ext cx="586105" cy="52070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605"/>
              </a:spcBef>
            </a:pPr>
            <a:r>
              <a:rPr dirty="0" sz="1200" spc="20">
                <a:solidFill>
                  <a:srgbClr val="EB811B"/>
                </a:solidFill>
                <a:latin typeface="Microsoft Sans Serif"/>
                <a:cs typeface="Microsoft Sans Serif"/>
              </a:rPr>
              <a:t>in</a:t>
            </a:r>
            <a:r>
              <a:rPr dirty="0" sz="1200" spc="19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35">
                <a:solidFill>
                  <a:srgbClr val="EB811B"/>
                </a:solidFill>
                <a:latin typeface="Georgia"/>
                <a:cs typeface="Georgia"/>
              </a:rPr>
              <a:t>=</a:t>
            </a:r>
            <a:r>
              <a:rPr dirty="0" sz="1200" spc="225">
                <a:solidFill>
                  <a:srgbClr val="EB811B"/>
                </a:solidFill>
                <a:latin typeface="Georgia"/>
                <a:cs typeface="Georgia"/>
              </a:rPr>
              <a:t> </a:t>
            </a:r>
            <a:r>
              <a:rPr dirty="0" sz="1200" spc="5">
                <a:solidFill>
                  <a:srgbClr val="EB811B"/>
                </a:solidFill>
                <a:latin typeface="Microsoft Sans Serif"/>
                <a:cs typeface="Microsoft Sans Serif"/>
              </a:rPr>
              <a:t>1</a:t>
            </a:r>
            <a:endParaRPr sz="1200">
              <a:latin typeface="Microsoft Sans Serif"/>
              <a:cs typeface="Microsoft Sans Serif"/>
            </a:endParaRPr>
          </a:p>
          <a:p>
            <a:pPr algn="r" marR="5080">
              <a:lnSpc>
                <a:spcPct val="100000"/>
              </a:lnSpc>
              <a:spcBef>
                <a:spcPts val="509"/>
              </a:spcBef>
            </a:pPr>
            <a:r>
              <a:rPr dirty="0" sz="1200" spc="65">
                <a:solidFill>
                  <a:srgbClr val="EB811B"/>
                </a:solidFill>
                <a:latin typeface="Microsoft Sans Serif"/>
                <a:cs typeface="Microsoft Sans Serif"/>
              </a:rPr>
              <a:t>out</a:t>
            </a:r>
            <a:r>
              <a:rPr dirty="0" sz="1200" spc="11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35">
                <a:solidFill>
                  <a:srgbClr val="EB811B"/>
                </a:solidFill>
                <a:latin typeface="Georgia"/>
                <a:cs typeface="Georgia"/>
              </a:rPr>
              <a:t>=</a:t>
            </a:r>
            <a:r>
              <a:rPr dirty="0" sz="1200" spc="140">
                <a:solidFill>
                  <a:srgbClr val="EB811B"/>
                </a:solidFill>
                <a:latin typeface="Georgia"/>
                <a:cs typeface="Georgia"/>
              </a:rPr>
              <a:t> </a:t>
            </a:r>
            <a:r>
              <a:rPr dirty="0" sz="1200" spc="5">
                <a:solidFill>
                  <a:srgbClr val="EB811B"/>
                </a:solidFill>
                <a:latin typeface="Microsoft Sans Serif"/>
                <a:cs typeface="Microsoft Sans Serif"/>
              </a:rPr>
              <a:t>2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40812" y="2396261"/>
            <a:ext cx="549275" cy="52070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1200" spc="20">
                <a:solidFill>
                  <a:srgbClr val="EB811B"/>
                </a:solidFill>
                <a:latin typeface="Microsoft Sans Serif"/>
                <a:cs typeface="Microsoft Sans Serif"/>
              </a:rPr>
              <a:t>in</a:t>
            </a:r>
            <a:r>
              <a:rPr dirty="0" sz="1200" spc="-2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35">
                <a:solidFill>
                  <a:srgbClr val="EB811B"/>
                </a:solidFill>
                <a:latin typeface="Georgia"/>
                <a:cs typeface="Georgia"/>
              </a:rPr>
              <a:t>=</a:t>
            </a:r>
            <a:r>
              <a:rPr dirty="0" sz="1200" spc="15">
                <a:solidFill>
                  <a:srgbClr val="EB811B"/>
                </a:solidFill>
                <a:latin typeface="Georgia"/>
                <a:cs typeface="Georgia"/>
              </a:rPr>
              <a:t> </a:t>
            </a:r>
            <a:r>
              <a:rPr dirty="0" sz="1200" spc="5">
                <a:solidFill>
                  <a:srgbClr val="EB811B"/>
                </a:solidFill>
                <a:latin typeface="Microsoft Sans Serif"/>
                <a:cs typeface="Microsoft Sans Serif"/>
              </a:rPr>
              <a:t>2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200" spc="65">
                <a:solidFill>
                  <a:srgbClr val="EB811B"/>
                </a:solidFill>
                <a:latin typeface="Microsoft Sans Serif"/>
                <a:cs typeface="Microsoft Sans Serif"/>
              </a:rPr>
              <a:t>out</a:t>
            </a:r>
            <a:r>
              <a:rPr dirty="0" sz="1200" spc="-3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35">
                <a:solidFill>
                  <a:srgbClr val="EB811B"/>
                </a:solidFill>
                <a:latin typeface="Georgia"/>
                <a:cs typeface="Georgia"/>
              </a:rPr>
              <a:t>=</a:t>
            </a:r>
            <a:r>
              <a:rPr dirty="0" sz="1200" spc="5">
                <a:solidFill>
                  <a:srgbClr val="EB811B"/>
                </a:solidFill>
                <a:latin typeface="Georgia"/>
                <a:cs typeface="Georgia"/>
              </a:rPr>
              <a:t> </a:t>
            </a:r>
            <a:r>
              <a:rPr dirty="0" sz="1200" spc="5">
                <a:solidFill>
                  <a:srgbClr val="EB811B"/>
                </a:solidFill>
                <a:latin typeface="Microsoft Sans Serif"/>
                <a:cs typeface="Microsoft Sans Serif"/>
              </a:rPr>
              <a:t>2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60826" y="1496250"/>
            <a:ext cx="549275" cy="52070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1200" spc="20">
                <a:solidFill>
                  <a:srgbClr val="EB811B"/>
                </a:solidFill>
                <a:latin typeface="Microsoft Sans Serif"/>
                <a:cs typeface="Microsoft Sans Serif"/>
              </a:rPr>
              <a:t>in</a:t>
            </a:r>
            <a:r>
              <a:rPr dirty="0" sz="1200" spc="-2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35">
                <a:solidFill>
                  <a:srgbClr val="EB811B"/>
                </a:solidFill>
                <a:latin typeface="Georgia"/>
                <a:cs typeface="Georgia"/>
              </a:rPr>
              <a:t>=</a:t>
            </a:r>
            <a:r>
              <a:rPr dirty="0" sz="1200" spc="15">
                <a:solidFill>
                  <a:srgbClr val="EB811B"/>
                </a:solidFill>
                <a:latin typeface="Georgia"/>
                <a:cs typeface="Georgia"/>
              </a:rPr>
              <a:t> </a:t>
            </a:r>
            <a:r>
              <a:rPr dirty="0" sz="1200" spc="5">
                <a:solidFill>
                  <a:srgbClr val="EB811B"/>
                </a:solidFill>
                <a:latin typeface="Microsoft Sans Serif"/>
                <a:cs typeface="Microsoft Sans Serif"/>
              </a:rPr>
              <a:t>1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200" spc="65">
                <a:solidFill>
                  <a:srgbClr val="EB811B"/>
                </a:solidFill>
                <a:latin typeface="Microsoft Sans Serif"/>
                <a:cs typeface="Microsoft Sans Serif"/>
              </a:rPr>
              <a:t>out</a:t>
            </a:r>
            <a:r>
              <a:rPr dirty="0" sz="1200" spc="-3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35">
                <a:solidFill>
                  <a:srgbClr val="EB811B"/>
                </a:solidFill>
                <a:latin typeface="Georgia"/>
                <a:cs typeface="Georgia"/>
              </a:rPr>
              <a:t>=</a:t>
            </a:r>
            <a:r>
              <a:rPr dirty="0" sz="1200" spc="5">
                <a:solidFill>
                  <a:srgbClr val="EB811B"/>
                </a:solidFill>
                <a:latin typeface="Georgia"/>
                <a:cs typeface="Georgia"/>
              </a:rPr>
              <a:t> </a:t>
            </a:r>
            <a:r>
              <a:rPr dirty="0" sz="1200" spc="5">
                <a:solidFill>
                  <a:srgbClr val="EB811B"/>
                </a:solidFill>
                <a:latin typeface="Microsoft Sans Serif"/>
                <a:cs typeface="Microsoft Sans Serif"/>
              </a:rPr>
              <a:t>1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29713" y="1191384"/>
            <a:ext cx="4686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0">
                <a:solidFill>
                  <a:srgbClr val="EB811B"/>
                </a:solidFill>
                <a:latin typeface="Microsoft Sans Serif"/>
                <a:cs typeface="Microsoft Sans Serif"/>
              </a:rPr>
              <a:t>in</a:t>
            </a:r>
            <a:r>
              <a:rPr dirty="0" sz="1200" spc="9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35">
                <a:solidFill>
                  <a:srgbClr val="EB811B"/>
                </a:solidFill>
                <a:latin typeface="Georgia"/>
                <a:cs typeface="Georgia"/>
              </a:rPr>
              <a:t>=</a:t>
            </a:r>
            <a:r>
              <a:rPr dirty="0" sz="1200" spc="130">
                <a:solidFill>
                  <a:srgbClr val="EB811B"/>
                </a:solidFill>
                <a:latin typeface="Georgia"/>
                <a:cs typeface="Georgia"/>
              </a:rPr>
              <a:t> </a:t>
            </a:r>
            <a:r>
              <a:rPr dirty="0" sz="1200" spc="5">
                <a:solidFill>
                  <a:srgbClr val="EB811B"/>
                </a:solidFill>
                <a:latin typeface="Microsoft Sans Serif"/>
                <a:cs typeface="Microsoft Sans Serif"/>
              </a:rPr>
              <a:t>2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79433" y="1438742"/>
            <a:ext cx="5695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65">
                <a:solidFill>
                  <a:srgbClr val="EB811B"/>
                </a:solidFill>
                <a:latin typeface="Microsoft Sans Serif"/>
                <a:cs typeface="Microsoft Sans Serif"/>
              </a:rPr>
              <a:t>out</a:t>
            </a:r>
            <a:r>
              <a:rPr dirty="0" sz="1200" spc="5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35">
                <a:solidFill>
                  <a:srgbClr val="EB811B"/>
                </a:solidFill>
                <a:latin typeface="Georgia"/>
                <a:cs typeface="Georgia"/>
              </a:rPr>
              <a:t>=</a:t>
            </a:r>
            <a:r>
              <a:rPr dirty="0" sz="1200" spc="80">
                <a:solidFill>
                  <a:srgbClr val="EB811B"/>
                </a:solidFill>
                <a:latin typeface="Georgia"/>
                <a:cs typeface="Georgia"/>
              </a:rPr>
              <a:t> </a:t>
            </a:r>
            <a:r>
              <a:rPr dirty="0" sz="1200" spc="5">
                <a:solidFill>
                  <a:srgbClr val="EB811B"/>
                </a:solidFill>
                <a:latin typeface="Microsoft Sans Serif"/>
                <a:cs typeface="Microsoft Sans Serif"/>
              </a:rPr>
              <a:t>2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09699" y="831377"/>
            <a:ext cx="4686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0">
                <a:solidFill>
                  <a:srgbClr val="EB811B"/>
                </a:solidFill>
                <a:latin typeface="Microsoft Sans Serif"/>
                <a:cs typeface="Microsoft Sans Serif"/>
              </a:rPr>
              <a:t>in</a:t>
            </a:r>
            <a:r>
              <a:rPr dirty="0" sz="1200" spc="9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35">
                <a:solidFill>
                  <a:srgbClr val="EB811B"/>
                </a:solidFill>
                <a:latin typeface="Georgia"/>
                <a:cs typeface="Georgia"/>
              </a:rPr>
              <a:t>=</a:t>
            </a:r>
            <a:r>
              <a:rPr dirty="0" sz="1200" spc="130">
                <a:solidFill>
                  <a:srgbClr val="EB811B"/>
                </a:solidFill>
                <a:latin typeface="Georgia"/>
                <a:cs typeface="Georgia"/>
              </a:rPr>
              <a:t> </a:t>
            </a:r>
            <a:r>
              <a:rPr dirty="0" sz="1200" spc="5">
                <a:solidFill>
                  <a:srgbClr val="EB811B"/>
                </a:solidFill>
                <a:latin typeface="Microsoft Sans Serif"/>
                <a:cs typeface="Microsoft Sans Serif"/>
              </a:rPr>
              <a:t>2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59420" y="1078735"/>
            <a:ext cx="5695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65">
                <a:solidFill>
                  <a:srgbClr val="EB811B"/>
                </a:solidFill>
                <a:latin typeface="Microsoft Sans Serif"/>
                <a:cs typeface="Microsoft Sans Serif"/>
              </a:rPr>
              <a:t>out</a:t>
            </a:r>
            <a:r>
              <a:rPr dirty="0" sz="1200" spc="5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35">
                <a:solidFill>
                  <a:srgbClr val="EB811B"/>
                </a:solidFill>
                <a:latin typeface="Georgia"/>
                <a:cs typeface="Georgia"/>
              </a:rPr>
              <a:t>=</a:t>
            </a:r>
            <a:r>
              <a:rPr dirty="0" sz="1200" spc="80">
                <a:solidFill>
                  <a:srgbClr val="EB811B"/>
                </a:solidFill>
                <a:latin typeface="Georgia"/>
                <a:cs typeface="Georgia"/>
              </a:rPr>
              <a:t> </a:t>
            </a:r>
            <a:r>
              <a:rPr dirty="0" sz="1200" spc="5">
                <a:solidFill>
                  <a:srgbClr val="EB811B"/>
                </a:solidFill>
                <a:latin typeface="Microsoft Sans Serif"/>
                <a:cs typeface="Microsoft Sans Serif"/>
              </a:rPr>
              <a:t>1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2384" y="81821"/>
            <a:ext cx="140335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30" b="1">
                <a:solidFill>
                  <a:srgbClr val="7F7F7F"/>
                </a:solidFill>
                <a:latin typeface="Arial"/>
                <a:cs typeface="Arial"/>
              </a:rPr>
              <a:t>Path</a:t>
            </a:r>
            <a:r>
              <a:rPr dirty="0" sz="1700" spc="-10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80" b="1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dirty="0" sz="1700" spc="-10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Cycle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97561" y="1465490"/>
            <a:ext cx="2007870" cy="1054100"/>
            <a:chOff x="1297561" y="1465490"/>
            <a:chExt cx="2007870" cy="1054100"/>
          </a:xfrm>
        </p:grpSpPr>
        <p:sp>
          <p:nvSpPr>
            <p:cNvPr id="4" name="object 4"/>
            <p:cNvSpPr/>
            <p:nvPr/>
          </p:nvSpPr>
          <p:spPr>
            <a:xfrm>
              <a:off x="1307086" y="1528076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0" y="543585"/>
                  </a:moveTo>
                  <a:lnTo>
                    <a:pt x="543585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7363" y="1513953"/>
              <a:ext cx="67431" cy="674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09186" y="1532485"/>
              <a:ext cx="581660" cy="872490"/>
            </a:xfrm>
            <a:custGeom>
              <a:avLst/>
              <a:gdLst/>
              <a:ahLst/>
              <a:cxnLst/>
              <a:rect l="l" t="t" r="r" b="b"/>
              <a:pathLst>
                <a:path w="581660" h="872489">
                  <a:moveTo>
                    <a:pt x="0" y="0"/>
                  </a:moveTo>
                  <a:lnTo>
                    <a:pt x="581618" y="872425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7104" y="2353772"/>
              <a:ext cx="76661" cy="6449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52076" y="1823228"/>
              <a:ext cx="1198245" cy="299720"/>
            </a:xfrm>
            <a:custGeom>
              <a:avLst/>
              <a:gdLst/>
              <a:ahLst/>
              <a:cxnLst/>
              <a:rect l="l" t="t" r="r" b="b"/>
              <a:pathLst>
                <a:path w="1198245" h="299719">
                  <a:moveTo>
                    <a:pt x="1197968" y="0"/>
                  </a:moveTo>
                  <a:lnTo>
                    <a:pt x="0" y="299498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45356" y="2080164"/>
              <a:ext cx="43180" cy="71755"/>
            </a:xfrm>
            <a:custGeom>
              <a:avLst/>
              <a:gdLst/>
              <a:ahLst/>
              <a:cxnLst/>
              <a:rect l="l" t="t" r="r" b="b"/>
              <a:pathLst>
                <a:path w="43180" h="71755">
                  <a:moveTo>
                    <a:pt x="42561" y="71684"/>
                  </a:moveTo>
                  <a:lnTo>
                    <a:pt x="34572" y="62041"/>
                  </a:lnTo>
                  <a:lnTo>
                    <a:pt x="21910" y="53343"/>
                  </a:lnTo>
                  <a:lnTo>
                    <a:pt x="8934" y="46954"/>
                  </a:lnTo>
                  <a:lnTo>
                    <a:pt x="0" y="44242"/>
                  </a:lnTo>
                  <a:lnTo>
                    <a:pt x="6606" y="37644"/>
                  </a:lnTo>
                  <a:lnTo>
                    <a:pt x="15051" y="25901"/>
                  </a:lnTo>
                  <a:lnTo>
                    <a:pt x="22130" y="12268"/>
                  </a:lnTo>
                  <a:lnTo>
                    <a:pt x="24642" y="0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37990" y="2183232"/>
              <a:ext cx="1198245" cy="299720"/>
            </a:xfrm>
            <a:custGeom>
              <a:avLst/>
              <a:gdLst/>
              <a:ahLst/>
              <a:cxnLst/>
              <a:rect l="l" t="t" r="r" b="b"/>
              <a:pathLst>
                <a:path w="1198245" h="299719">
                  <a:moveTo>
                    <a:pt x="0" y="0"/>
                  </a:moveTo>
                  <a:lnTo>
                    <a:pt x="1197968" y="299499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00117" y="2440169"/>
              <a:ext cx="43180" cy="71755"/>
            </a:xfrm>
            <a:custGeom>
              <a:avLst/>
              <a:gdLst/>
              <a:ahLst/>
              <a:cxnLst/>
              <a:rect l="l" t="t" r="r" b="b"/>
              <a:pathLst>
                <a:path w="43180" h="71755">
                  <a:moveTo>
                    <a:pt x="17919" y="0"/>
                  </a:moveTo>
                  <a:lnTo>
                    <a:pt x="20431" y="12268"/>
                  </a:lnTo>
                  <a:lnTo>
                    <a:pt x="27510" y="25901"/>
                  </a:lnTo>
                  <a:lnTo>
                    <a:pt x="35954" y="37644"/>
                  </a:lnTo>
                  <a:lnTo>
                    <a:pt x="42561" y="44242"/>
                  </a:lnTo>
                  <a:lnTo>
                    <a:pt x="33627" y="46954"/>
                  </a:lnTo>
                  <a:lnTo>
                    <a:pt x="20650" y="53343"/>
                  </a:lnTo>
                  <a:lnTo>
                    <a:pt x="7989" y="62041"/>
                  </a:lnTo>
                  <a:lnTo>
                    <a:pt x="0" y="71684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664026" y="1888080"/>
              <a:ext cx="626745" cy="544195"/>
            </a:xfrm>
            <a:custGeom>
              <a:avLst/>
              <a:gdLst/>
              <a:ahLst/>
              <a:cxnLst/>
              <a:rect l="l" t="t" r="r" b="b"/>
              <a:pathLst>
                <a:path w="626745" h="544194">
                  <a:moveTo>
                    <a:pt x="0" y="509173"/>
                  </a:moveTo>
                  <a:lnTo>
                    <a:pt x="0" y="38665"/>
                  </a:lnTo>
                </a:path>
                <a:path w="626745" h="544194">
                  <a:moveTo>
                    <a:pt x="83078" y="543585"/>
                  </a:moveTo>
                  <a:lnTo>
                    <a:pt x="626663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7381" y="1873957"/>
              <a:ext cx="67431" cy="6743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796036" y="1794735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470508" y="0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789109" y="1757790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34636" y="73891"/>
                  </a:moveTo>
                  <a:lnTo>
                    <a:pt x="29224" y="62598"/>
                  </a:lnTo>
                  <a:lnTo>
                    <a:pt x="19049" y="51088"/>
                  </a:lnTo>
                  <a:lnTo>
                    <a:pt x="8009" y="41744"/>
                  </a:lnTo>
                  <a:lnTo>
                    <a:pt x="0" y="36945"/>
                  </a:lnTo>
                  <a:lnTo>
                    <a:pt x="8009" y="32147"/>
                  </a:lnTo>
                  <a:lnTo>
                    <a:pt x="19049" y="22802"/>
                  </a:lnTo>
                  <a:lnTo>
                    <a:pt x="29224" y="11292"/>
                  </a:lnTo>
                  <a:lnTo>
                    <a:pt x="34636" y="0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627080" y="1919818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62081" y="1493762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496865" y="24843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5886" y="147311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14456" y="66085"/>
                  </a:moveTo>
                  <a:lnTo>
                    <a:pt x="14665" y="53565"/>
                  </a:lnTo>
                  <a:lnTo>
                    <a:pt x="10713" y="38721"/>
                  </a:lnTo>
                  <a:lnTo>
                    <a:pt x="5017" y="25427"/>
                  </a:lnTo>
                  <a:lnTo>
                    <a:pt x="0" y="17554"/>
                  </a:lnTo>
                  <a:lnTo>
                    <a:pt x="9309" y="16844"/>
                  </a:lnTo>
                  <a:lnTo>
                    <a:pt x="23361" y="13423"/>
                  </a:lnTo>
                  <a:lnTo>
                    <a:pt x="37608" y="7679"/>
                  </a:lnTo>
                  <a:lnTo>
                    <a:pt x="47498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461467" y="1856257"/>
            <a:ext cx="586105" cy="52070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605"/>
              </a:spcBef>
            </a:pPr>
            <a:r>
              <a:rPr dirty="0" sz="1200" spc="20">
                <a:solidFill>
                  <a:srgbClr val="EB811B"/>
                </a:solidFill>
                <a:latin typeface="Microsoft Sans Serif"/>
                <a:cs typeface="Microsoft Sans Serif"/>
              </a:rPr>
              <a:t>in</a:t>
            </a:r>
            <a:r>
              <a:rPr dirty="0" sz="1200" spc="19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35">
                <a:solidFill>
                  <a:srgbClr val="EB811B"/>
                </a:solidFill>
                <a:latin typeface="Georgia"/>
                <a:cs typeface="Georgia"/>
              </a:rPr>
              <a:t>=</a:t>
            </a:r>
            <a:r>
              <a:rPr dirty="0" sz="1200" spc="225">
                <a:solidFill>
                  <a:srgbClr val="EB811B"/>
                </a:solidFill>
                <a:latin typeface="Georgia"/>
                <a:cs typeface="Georgia"/>
              </a:rPr>
              <a:t> </a:t>
            </a:r>
            <a:r>
              <a:rPr dirty="0" sz="1200" spc="5">
                <a:solidFill>
                  <a:srgbClr val="EB811B"/>
                </a:solidFill>
                <a:latin typeface="Microsoft Sans Serif"/>
                <a:cs typeface="Microsoft Sans Serif"/>
              </a:rPr>
              <a:t>1</a:t>
            </a:r>
            <a:endParaRPr sz="1200">
              <a:latin typeface="Microsoft Sans Serif"/>
              <a:cs typeface="Microsoft Sans Serif"/>
            </a:endParaRPr>
          </a:p>
          <a:p>
            <a:pPr algn="r" marR="5080">
              <a:lnSpc>
                <a:spcPct val="100000"/>
              </a:lnSpc>
              <a:spcBef>
                <a:spcPts val="509"/>
              </a:spcBef>
            </a:pPr>
            <a:r>
              <a:rPr dirty="0" sz="1200" spc="65">
                <a:solidFill>
                  <a:srgbClr val="EB811B"/>
                </a:solidFill>
                <a:latin typeface="Microsoft Sans Serif"/>
                <a:cs typeface="Microsoft Sans Serif"/>
              </a:rPr>
              <a:t>out</a:t>
            </a:r>
            <a:r>
              <a:rPr dirty="0" sz="1200" spc="11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35">
                <a:solidFill>
                  <a:srgbClr val="EB811B"/>
                </a:solidFill>
                <a:latin typeface="Georgia"/>
                <a:cs typeface="Georgia"/>
              </a:rPr>
              <a:t>=</a:t>
            </a:r>
            <a:r>
              <a:rPr dirty="0" sz="1200" spc="140">
                <a:solidFill>
                  <a:srgbClr val="EB811B"/>
                </a:solidFill>
                <a:latin typeface="Georgia"/>
                <a:cs typeface="Georgia"/>
              </a:rPr>
              <a:t> </a:t>
            </a:r>
            <a:r>
              <a:rPr dirty="0" sz="1200" spc="5">
                <a:solidFill>
                  <a:srgbClr val="EB811B"/>
                </a:solidFill>
                <a:latin typeface="Microsoft Sans Serif"/>
                <a:cs typeface="Microsoft Sans Serif"/>
              </a:rPr>
              <a:t>2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40812" y="2396261"/>
            <a:ext cx="549275" cy="52070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1200" spc="20">
                <a:solidFill>
                  <a:srgbClr val="EB811B"/>
                </a:solidFill>
                <a:latin typeface="Microsoft Sans Serif"/>
                <a:cs typeface="Microsoft Sans Serif"/>
              </a:rPr>
              <a:t>in</a:t>
            </a:r>
            <a:r>
              <a:rPr dirty="0" sz="1200" spc="-2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35">
                <a:solidFill>
                  <a:srgbClr val="EB811B"/>
                </a:solidFill>
                <a:latin typeface="Georgia"/>
                <a:cs typeface="Georgia"/>
              </a:rPr>
              <a:t>=</a:t>
            </a:r>
            <a:r>
              <a:rPr dirty="0" sz="1200" spc="15">
                <a:solidFill>
                  <a:srgbClr val="EB811B"/>
                </a:solidFill>
                <a:latin typeface="Georgia"/>
                <a:cs typeface="Georgia"/>
              </a:rPr>
              <a:t> </a:t>
            </a:r>
            <a:r>
              <a:rPr dirty="0" sz="1200" spc="5">
                <a:solidFill>
                  <a:srgbClr val="EB811B"/>
                </a:solidFill>
                <a:latin typeface="Microsoft Sans Serif"/>
                <a:cs typeface="Microsoft Sans Serif"/>
              </a:rPr>
              <a:t>2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200" spc="65">
                <a:solidFill>
                  <a:srgbClr val="EB811B"/>
                </a:solidFill>
                <a:latin typeface="Microsoft Sans Serif"/>
                <a:cs typeface="Microsoft Sans Serif"/>
              </a:rPr>
              <a:t>out</a:t>
            </a:r>
            <a:r>
              <a:rPr dirty="0" sz="1200" spc="-3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35">
                <a:solidFill>
                  <a:srgbClr val="EB811B"/>
                </a:solidFill>
                <a:latin typeface="Georgia"/>
                <a:cs typeface="Georgia"/>
              </a:rPr>
              <a:t>=</a:t>
            </a:r>
            <a:r>
              <a:rPr dirty="0" sz="1200" spc="5">
                <a:solidFill>
                  <a:srgbClr val="EB811B"/>
                </a:solidFill>
                <a:latin typeface="Georgia"/>
                <a:cs typeface="Georgia"/>
              </a:rPr>
              <a:t> </a:t>
            </a:r>
            <a:r>
              <a:rPr dirty="0" sz="1200" spc="5">
                <a:solidFill>
                  <a:srgbClr val="EB811B"/>
                </a:solidFill>
                <a:latin typeface="Microsoft Sans Serif"/>
                <a:cs typeface="Microsoft Sans Serif"/>
              </a:rPr>
              <a:t>2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60826" y="1496250"/>
            <a:ext cx="549275" cy="52070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1200" spc="20">
                <a:solidFill>
                  <a:srgbClr val="EB811B"/>
                </a:solidFill>
                <a:latin typeface="Microsoft Sans Serif"/>
                <a:cs typeface="Microsoft Sans Serif"/>
              </a:rPr>
              <a:t>in</a:t>
            </a:r>
            <a:r>
              <a:rPr dirty="0" sz="1200" spc="-2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35">
                <a:solidFill>
                  <a:srgbClr val="EB811B"/>
                </a:solidFill>
                <a:latin typeface="Georgia"/>
                <a:cs typeface="Georgia"/>
              </a:rPr>
              <a:t>=</a:t>
            </a:r>
            <a:r>
              <a:rPr dirty="0" sz="1200" spc="15">
                <a:solidFill>
                  <a:srgbClr val="EB811B"/>
                </a:solidFill>
                <a:latin typeface="Georgia"/>
                <a:cs typeface="Georgia"/>
              </a:rPr>
              <a:t> </a:t>
            </a:r>
            <a:r>
              <a:rPr dirty="0" sz="1200" spc="5">
                <a:solidFill>
                  <a:srgbClr val="EB811B"/>
                </a:solidFill>
                <a:latin typeface="Microsoft Sans Serif"/>
                <a:cs typeface="Microsoft Sans Serif"/>
              </a:rPr>
              <a:t>1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200" spc="65">
                <a:solidFill>
                  <a:srgbClr val="EB811B"/>
                </a:solidFill>
                <a:latin typeface="Microsoft Sans Serif"/>
                <a:cs typeface="Microsoft Sans Serif"/>
              </a:rPr>
              <a:t>out</a:t>
            </a:r>
            <a:r>
              <a:rPr dirty="0" sz="1200" spc="-3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35">
                <a:solidFill>
                  <a:srgbClr val="EB811B"/>
                </a:solidFill>
                <a:latin typeface="Georgia"/>
                <a:cs typeface="Georgia"/>
              </a:rPr>
              <a:t>=</a:t>
            </a:r>
            <a:r>
              <a:rPr dirty="0" sz="1200" spc="5">
                <a:solidFill>
                  <a:srgbClr val="EB811B"/>
                </a:solidFill>
                <a:latin typeface="Georgia"/>
                <a:cs typeface="Georgia"/>
              </a:rPr>
              <a:t> </a:t>
            </a:r>
            <a:r>
              <a:rPr dirty="0" sz="1200" spc="5">
                <a:solidFill>
                  <a:srgbClr val="EB811B"/>
                </a:solidFill>
                <a:latin typeface="Microsoft Sans Serif"/>
                <a:cs typeface="Microsoft Sans Serif"/>
              </a:rPr>
              <a:t>1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29713" y="1191384"/>
            <a:ext cx="4686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0">
                <a:solidFill>
                  <a:srgbClr val="EB811B"/>
                </a:solidFill>
                <a:latin typeface="Microsoft Sans Serif"/>
                <a:cs typeface="Microsoft Sans Serif"/>
              </a:rPr>
              <a:t>in</a:t>
            </a:r>
            <a:r>
              <a:rPr dirty="0" sz="1200" spc="9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35">
                <a:solidFill>
                  <a:srgbClr val="EB811B"/>
                </a:solidFill>
                <a:latin typeface="Georgia"/>
                <a:cs typeface="Georgia"/>
              </a:rPr>
              <a:t>=</a:t>
            </a:r>
            <a:r>
              <a:rPr dirty="0" sz="1200" spc="130">
                <a:solidFill>
                  <a:srgbClr val="EB811B"/>
                </a:solidFill>
                <a:latin typeface="Georgia"/>
                <a:cs typeface="Georgia"/>
              </a:rPr>
              <a:t> </a:t>
            </a:r>
            <a:r>
              <a:rPr dirty="0" sz="1200" spc="5">
                <a:solidFill>
                  <a:srgbClr val="EB811B"/>
                </a:solidFill>
                <a:latin typeface="Microsoft Sans Serif"/>
                <a:cs typeface="Microsoft Sans Serif"/>
              </a:rPr>
              <a:t>2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79433" y="1438742"/>
            <a:ext cx="5695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65">
                <a:solidFill>
                  <a:srgbClr val="EB811B"/>
                </a:solidFill>
                <a:latin typeface="Microsoft Sans Serif"/>
                <a:cs typeface="Microsoft Sans Serif"/>
              </a:rPr>
              <a:t>out</a:t>
            </a:r>
            <a:r>
              <a:rPr dirty="0" sz="1200" spc="5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35">
                <a:solidFill>
                  <a:srgbClr val="EB811B"/>
                </a:solidFill>
                <a:latin typeface="Georgia"/>
                <a:cs typeface="Georgia"/>
              </a:rPr>
              <a:t>=</a:t>
            </a:r>
            <a:r>
              <a:rPr dirty="0" sz="1200" spc="80">
                <a:solidFill>
                  <a:srgbClr val="EB811B"/>
                </a:solidFill>
                <a:latin typeface="Georgia"/>
                <a:cs typeface="Georgia"/>
              </a:rPr>
              <a:t> </a:t>
            </a:r>
            <a:r>
              <a:rPr dirty="0" sz="1200" spc="5">
                <a:solidFill>
                  <a:srgbClr val="EB811B"/>
                </a:solidFill>
                <a:latin typeface="Microsoft Sans Serif"/>
                <a:cs typeface="Microsoft Sans Serif"/>
              </a:rPr>
              <a:t>2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09699" y="831377"/>
            <a:ext cx="4686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0">
                <a:solidFill>
                  <a:srgbClr val="EB811B"/>
                </a:solidFill>
                <a:latin typeface="Microsoft Sans Serif"/>
                <a:cs typeface="Microsoft Sans Serif"/>
              </a:rPr>
              <a:t>in</a:t>
            </a:r>
            <a:r>
              <a:rPr dirty="0" sz="1200" spc="9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35">
                <a:solidFill>
                  <a:srgbClr val="EB811B"/>
                </a:solidFill>
                <a:latin typeface="Georgia"/>
                <a:cs typeface="Georgia"/>
              </a:rPr>
              <a:t>=</a:t>
            </a:r>
            <a:r>
              <a:rPr dirty="0" sz="1200" spc="130">
                <a:solidFill>
                  <a:srgbClr val="EB811B"/>
                </a:solidFill>
                <a:latin typeface="Georgia"/>
                <a:cs typeface="Georgia"/>
              </a:rPr>
              <a:t> </a:t>
            </a:r>
            <a:r>
              <a:rPr dirty="0" sz="1200" spc="5">
                <a:solidFill>
                  <a:srgbClr val="EB811B"/>
                </a:solidFill>
                <a:latin typeface="Microsoft Sans Serif"/>
                <a:cs typeface="Microsoft Sans Serif"/>
              </a:rPr>
              <a:t>2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59420" y="1078735"/>
            <a:ext cx="5695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65">
                <a:solidFill>
                  <a:srgbClr val="EB811B"/>
                </a:solidFill>
                <a:latin typeface="Microsoft Sans Serif"/>
                <a:cs typeface="Microsoft Sans Serif"/>
              </a:rPr>
              <a:t>out</a:t>
            </a:r>
            <a:r>
              <a:rPr dirty="0" sz="1200" spc="5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35">
                <a:solidFill>
                  <a:srgbClr val="EB811B"/>
                </a:solidFill>
                <a:latin typeface="Georgia"/>
                <a:cs typeface="Georgia"/>
              </a:rPr>
              <a:t>=</a:t>
            </a:r>
            <a:r>
              <a:rPr dirty="0" sz="1200" spc="80">
                <a:solidFill>
                  <a:srgbClr val="EB811B"/>
                </a:solidFill>
                <a:latin typeface="Georgia"/>
                <a:cs typeface="Georgia"/>
              </a:rPr>
              <a:t> </a:t>
            </a:r>
            <a:r>
              <a:rPr dirty="0" sz="1200" spc="5">
                <a:solidFill>
                  <a:srgbClr val="EB811B"/>
                </a:solidFill>
                <a:latin typeface="Microsoft Sans Serif"/>
                <a:cs typeface="Microsoft Sans Serif"/>
              </a:rPr>
              <a:t>1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106517" y="1317240"/>
            <a:ext cx="2395220" cy="1315085"/>
            <a:chOff x="1106517" y="1317240"/>
            <a:chExt cx="2395220" cy="1315085"/>
          </a:xfrm>
        </p:grpSpPr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46535" y="2397253"/>
              <a:ext cx="234981" cy="23498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66544" y="1677244"/>
              <a:ext cx="234981" cy="23498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46535" y="1677244"/>
              <a:ext cx="234981" cy="23498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6517" y="2037249"/>
              <a:ext cx="234981" cy="23498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836016" y="1326730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4">
                  <a:moveTo>
                    <a:pt x="108001" y="0"/>
                  </a:moveTo>
                  <a:lnTo>
                    <a:pt x="65962" y="8487"/>
                  </a:lnTo>
                  <a:lnTo>
                    <a:pt x="31632" y="31632"/>
                  </a:lnTo>
                  <a:lnTo>
                    <a:pt x="8487" y="65961"/>
                  </a:lnTo>
                  <a:lnTo>
                    <a:pt x="0" y="108001"/>
                  </a:lnTo>
                  <a:lnTo>
                    <a:pt x="8487" y="150040"/>
                  </a:lnTo>
                  <a:lnTo>
                    <a:pt x="31632" y="184369"/>
                  </a:lnTo>
                  <a:lnTo>
                    <a:pt x="65962" y="207515"/>
                  </a:lnTo>
                  <a:lnTo>
                    <a:pt x="108001" y="216002"/>
                  </a:lnTo>
                  <a:lnTo>
                    <a:pt x="150040" y="207515"/>
                  </a:lnTo>
                  <a:lnTo>
                    <a:pt x="184369" y="184369"/>
                  </a:lnTo>
                  <a:lnTo>
                    <a:pt x="207515" y="150040"/>
                  </a:lnTo>
                  <a:lnTo>
                    <a:pt x="216002" y="108001"/>
                  </a:lnTo>
                  <a:lnTo>
                    <a:pt x="207515" y="65961"/>
                  </a:lnTo>
                  <a:lnTo>
                    <a:pt x="184369" y="31632"/>
                  </a:lnTo>
                  <a:lnTo>
                    <a:pt x="150040" y="8487"/>
                  </a:lnTo>
                  <a:lnTo>
                    <a:pt x="108001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836016" y="1326730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4">
                  <a:moveTo>
                    <a:pt x="216002" y="108001"/>
                  </a:moveTo>
                  <a:lnTo>
                    <a:pt x="207515" y="65961"/>
                  </a:lnTo>
                  <a:lnTo>
                    <a:pt x="184369" y="31632"/>
                  </a:lnTo>
                  <a:lnTo>
                    <a:pt x="150040" y="8487"/>
                  </a:lnTo>
                  <a:lnTo>
                    <a:pt x="108001" y="0"/>
                  </a:lnTo>
                  <a:lnTo>
                    <a:pt x="65962" y="8487"/>
                  </a:lnTo>
                  <a:lnTo>
                    <a:pt x="31632" y="31632"/>
                  </a:lnTo>
                  <a:lnTo>
                    <a:pt x="8487" y="65961"/>
                  </a:lnTo>
                  <a:lnTo>
                    <a:pt x="0" y="108001"/>
                  </a:lnTo>
                  <a:lnTo>
                    <a:pt x="8487" y="150040"/>
                  </a:lnTo>
                  <a:lnTo>
                    <a:pt x="31632" y="184369"/>
                  </a:lnTo>
                  <a:lnTo>
                    <a:pt x="65962" y="207515"/>
                  </a:lnTo>
                  <a:lnTo>
                    <a:pt x="108001" y="216002"/>
                  </a:lnTo>
                  <a:lnTo>
                    <a:pt x="150040" y="207515"/>
                  </a:lnTo>
                  <a:lnTo>
                    <a:pt x="184369" y="184369"/>
                  </a:lnTo>
                  <a:lnTo>
                    <a:pt x="207515" y="150040"/>
                  </a:lnTo>
                  <a:lnTo>
                    <a:pt x="216002" y="108001"/>
                  </a:lnTo>
                  <a:close/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2384" y="81821"/>
            <a:ext cx="140335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30" b="1">
                <a:solidFill>
                  <a:srgbClr val="7F7F7F"/>
                </a:solidFill>
                <a:latin typeface="Arial"/>
                <a:cs typeface="Arial"/>
              </a:rPr>
              <a:t>Path</a:t>
            </a:r>
            <a:r>
              <a:rPr dirty="0" sz="1700" spc="-10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80" b="1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dirty="0" sz="1700" spc="-10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Cycle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97561" y="1465490"/>
            <a:ext cx="2007870" cy="1054100"/>
            <a:chOff x="1297561" y="1465490"/>
            <a:chExt cx="2007870" cy="1054100"/>
          </a:xfrm>
        </p:grpSpPr>
        <p:sp>
          <p:nvSpPr>
            <p:cNvPr id="4" name="object 4"/>
            <p:cNvSpPr/>
            <p:nvPr/>
          </p:nvSpPr>
          <p:spPr>
            <a:xfrm>
              <a:off x="1307086" y="1528076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0" y="543585"/>
                  </a:moveTo>
                  <a:lnTo>
                    <a:pt x="543585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7363" y="1513953"/>
              <a:ext cx="67431" cy="674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09186" y="1532485"/>
              <a:ext cx="581660" cy="872490"/>
            </a:xfrm>
            <a:custGeom>
              <a:avLst/>
              <a:gdLst/>
              <a:ahLst/>
              <a:cxnLst/>
              <a:rect l="l" t="t" r="r" b="b"/>
              <a:pathLst>
                <a:path w="581660" h="872489">
                  <a:moveTo>
                    <a:pt x="0" y="0"/>
                  </a:moveTo>
                  <a:lnTo>
                    <a:pt x="581618" y="872425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7104" y="2353772"/>
              <a:ext cx="76661" cy="6449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52076" y="1823228"/>
              <a:ext cx="1198245" cy="299720"/>
            </a:xfrm>
            <a:custGeom>
              <a:avLst/>
              <a:gdLst/>
              <a:ahLst/>
              <a:cxnLst/>
              <a:rect l="l" t="t" r="r" b="b"/>
              <a:pathLst>
                <a:path w="1198245" h="299719">
                  <a:moveTo>
                    <a:pt x="1197968" y="0"/>
                  </a:moveTo>
                  <a:lnTo>
                    <a:pt x="0" y="299498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45356" y="2080164"/>
              <a:ext cx="43180" cy="71755"/>
            </a:xfrm>
            <a:custGeom>
              <a:avLst/>
              <a:gdLst/>
              <a:ahLst/>
              <a:cxnLst/>
              <a:rect l="l" t="t" r="r" b="b"/>
              <a:pathLst>
                <a:path w="43180" h="71755">
                  <a:moveTo>
                    <a:pt x="42561" y="71684"/>
                  </a:moveTo>
                  <a:lnTo>
                    <a:pt x="34572" y="62041"/>
                  </a:lnTo>
                  <a:lnTo>
                    <a:pt x="21910" y="53343"/>
                  </a:lnTo>
                  <a:lnTo>
                    <a:pt x="8934" y="46954"/>
                  </a:lnTo>
                  <a:lnTo>
                    <a:pt x="0" y="44242"/>
                  </a:lnTo>
                  <a:lnTo>
                    <a:pt x="6606" y="37644"/>
                  </a:lnTo>
                  <a:lnTo>
                    <a:pt x="15051" y="25901"/>
                  </a:lnTo>
                  <a:lnTo>
                    <a:pt x="22130" y="12268"/>
                  </a:lnTo>
                  <a:lnTo>
                    <a:pt x="24642" y="0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37990" y="2183232"/>
              <a:ext cx="1198245" cy="299720"/>
            </a:xfrm>
            <a:custGeom>
              <a:avLst/>
              <a:gdLst/>
              <a:ahLst/>
              <a:cxnLst/>
              <a:rect l="l" t="t" r="r" b="b"/>
              <a:pathLst>
                <a:path w="1198245" h="299719">
                  <a:moveTo>
                    <a:pt x="0" y="0"/>
                  </a:moveTo>
                  <a:lnTo>
                    <a:pt x="1197968" y="299499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00117" y="2440169"/>
              <a:ext cx="43180" cy="71755"/>
            </a:xfrm>
            <a:custGeom>
              <a:avLst/>
              <a:gdLst/>
              <a:ahLst/>
              <a:cxnLst/>
              <a:rect l="l" t="t" r="r" b="b"/>
              <a:pathLst>
                <a:path w="43180" h="71755">
                  <a:moveTo>
                    <a:pt x="17919" y="0"/>
                  </a:moveTo>
                  <a:lnTo>
                    <a:pt x="20431" y="12268"/>
                  </a:lnTo>
                  <a:lnTo>
                    <a:pt x="27510" y="25901"/>
                  </a:lnTo>
                  <a:lnTo>
                    <a:pt x="35954" y="37644"/>
                  </a:lnTo>
                  <a:lnTo>
                    <a:pt x="42561" y="44242"/>
                  </a:lnTo>
                  <a:lnTo>
                    <a:pt x="33627" y="46954"/>
                  </a:lnTo>
                  <a:lnTo>
                    <a:pt x="20650" y="53343"/>
                  </a:lnTo>
                  <a:lnTo>
                    <a:pt x="7989" y="62041"/>
                  </a:lnTo>
                  <a:lnTo>
                    <a:pt x="0" y="71684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664026" y="1888080"/>
              <a:ext cx="626745" cy="544195"/>
            </a:xfrm>
            <a:custGeom>
              <a:avLst/>
              <a:gdLst/>
              <a:ahLst/>
              <a:cxnLst/>
              <a:rect l="l" t="t" r="r" b="b"/>
              <a:pathLst>
                <a:path w="626745" h="544194">
                  <a:moveTo>
                    <a:pt x="0" y="509173"/>
                  </a:moveTo>
                  <a:lnTo>
                    <a:pt x="0" y="38665"/>
                  </a:lnTo>
                </a:path>
                <a:path w="626745" h="544194">
                  <a:moveTo>
                    <a:pt x="83078" y="543585"/>
                  </a:moveTo>
                  <a:lnTo>
                    <a:pt x="626663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7381" y="1873957"/>
              <a:ext cx="67431" cy="6743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796036" y="1794735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470508" y="0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789109" y="1757790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34636" y="73891"/>
                  </a:moveTo>
                  <a:lnTo>
                    <a:pt x="29224" y="62598"/>
                  </a:lnTo>
                  <a:lnTo>
                    <a:pt x="19049" y="51088"/>
                  </a:lnTo>
                  <a:lnTo>
                    <a:pt x="8009" y="41744"/>
                  </a:lnTo>
                  <a:lnTo>
                    <a:pt x="0" y="36945"/>
                  </a:lnTo>
                  <a:lnTo>
                    <a:pt x="8009" y="32147"/>
                  </a:lnTo>
                  <a:lnTo>
                    <a:pt x="19049" y="22802"/>
                  </a:lnTo>
                  <a:lnTo>
                    <a:pt x="29224" y="11292"/>
                  </a:lnTo>
                  <a:lnTo>
                    <a:pt x="34636" y="0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627080" y="1919818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62081" y="1493762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496865" y="24843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5886" y="147311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14456" y="66085"/>
                  </a:moveTo>
                  <a:lnTo>
                    <a:pt x="14665" y="53565"/>
                  </a:lnTo>
                  <a:lnTo>
                    <a:pt x="10713" y="38721"/>
                  </a:lnTo>
                  <a:lnTo>
                    <a:pt x="5017" y="25427"/>
                  </a:lnTo>
                  <a:lnTo>
                    <a:pt x="0" y="17554"/>
                  </a:lnTo>
                  <a:lnTo>
                    <a:pt x="9309" y="16844"/>
                  </a:lnTo>
                  <a:lnTo>
                    <a:pt x="23361" y="13423"/>
                  </a:lnTo>
                  <a:lnTo>
                    <a:pt x="37608" y="7679"/>
                  </a:lnTo>
                  <a:lnTo>
                    <a:pt x="47498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461467" y="1856257"/>
            <a:ext cx="586105" cy="52070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605"/>
              </a:spcBef>
            </a:pPr>
            <a:r>
              <a:rPr dirty="0" sz="1200" spc="20">
                <a:solidFill>
                  <a:srgbClr val="EB811B"/>
                </a:solidFill>
                <a:latin typeface="Microsoft Sans Serif"/>
                <a:cs typeface="Microsoft Sans Serif"/>
              </a:rPr>
              <a:t>in</a:t>
            </a:r>
            <a:r>
              <a:rPr dirty="0" sz="1200" spc="19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35">
                <a:solidFill>
                  <a:srgbClr val="EB811B"/>
                </a:solidFill>
                <a:latin typeface="Georgia"/>
                <a:cs typeface="Georgia"/>
              </a:rPr>
              <a:t>=</a:t>
            </a:r>
            <a:r>
              <a:rPr dirty="0" sz="1200" spc="225">
                <a:solidFill>
                  <a:srgbClr val="EB811B"/>
                </a:solidFill>
                <a:latin typeface="Georgia"/>
                <a:cs typeface="Georgia"/>
              </a:rPr>
              <a:t> </a:t>
            </a:r>
            <a:r>
              <a:rPr dirty="0" sz="1200" spc="5">
                <a:solidFill>
                  <a:srgbClr val="EB811B"/>
                </a:solidFill>
                <a:latin typeface="Microsoft Sans Serif"/>
                <a:cs typeface="Microsoft Sans Serif"/>
              </a:rPr>
              <a:t>1</a:t>
            </a:r>
            <a:endParaRPr sz="1200">
              <a:latin typeface="Microsoft Sans Serif"/>
              <a:cs typeface="Microsoft Sans Serif"/>
            </a:endParaRPr>
          </a:p>
          <a:p>
            <a:pPr algn="r" marR="5080">
              <a:lnSpc>
                <a:spcPct val="100000"/>
              </a:lnSpc>
              <a:spcBef>
                <a:spcPts val="509"/>
              </a:spcBef>
            </a:pPr>
            <a:r>
              <a:rPr dirty="0" sz="1200" spc="65">
                <a:solidFill>
                  <a:srgbClr val="EB811B"/>
                </a:solidFill>
                <a:latin typeface="Microsoft Sans Serif"/>
                <a:cs typeface="Microsoft Sans Serif"/>
              </a:rPr>
              <a:t>out</a:t>
            </a:r>
            <a:r>
              <a:rPr dirty="0" sz="1200" spc="11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35">
                <a:solidFill>
                  <a:srgbClr val="EB811B"/>
                </a:solidFill>
                <a:latin typeface="Georgia"/>
                <a:cs typeface="Georgia"/>
              </a:rPr>
              <a:t>=</a:t>
            </a:r>
            <a:r>
              <a:rPr dirty="0" sz="1200" spc="140">
                <a:solidFill>
                  <a:srgbClr val="EB811B"/>
                </a:solidFill>
                <a:latin typeface="Georgia"/>
                <a:cs typeface="Georgia"/>
              </a:rPr>
              <a:t> </a:t>
            </a:r>
            <a:r>
              <a:rPr dirty="0" sz="1200" spc="5">
                <a:solidFill>
                  <a:srgbClr val="EB811B"/>
                </a:solidFill>
                <a:latin typeface="Microsoft Sans Serif"/>
                <a:cs typeface="Microsoft Sans Serif"/>
              </a:rPr>
              <a:t>2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40812" y="2396261"/>
            <a:ext cx="549275" cy="52070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1200" spc="20">
                <a:solidFill>
                  <a:srgbClr val="EB811B"/>
                </a:solidFill>
                <a:latin typeface="Microsoft Sans Serif"/>
                <a:cs typeface="Microsoft Sans Serif"/>
              </a:rPr>
              <a:t>in</a:t>
            </a:r>
            <a:r>
              <a:rPr dirty="0" sz="1200" spc="-2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35">
                <a:solidFill>
                  <a:srgbClr val="EB811B"/>
                </a:solidFill>
                <a:latin typeface="Georgia"/>
                <a:cs typeface="Georgia"/>
              </a:rPr>
              <a:t>=</a:t>
            </a:r>
            <a:r>
              <a:rPr dirty="0" sz="1200" spc="15">
                <a:solidFill>
                  <a:srgbClr val="EB811B"/>
                </a:solidFill>
                <a:latin typeface="Georgia"/>
                <a:cs typeface="Georgia"/>
              </a:rPr>
              <a:t> </a:t>
            </a:r>
            <a:r>
              <a:rPr dirty="0" sz="1200" spc="5">
                <a:solidFill>
                  <a:srgbClr val="EB811B"/>
                </a:solidFill>
                <a:latin typeface="Microsoft Sans Serif"/>
                <a:cs typeface="Microsoft Sans Serif"/>
              </a:rPr>
              <a:t>2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200" spc="65">
                <a:solidFill>
                  <a:srgbClr val="EB811B"/>
                </a:solidFill>
                <a:latin typeface="Microsoft Sans Serif"/>
                <a:cs typeface="Microsoft Sans Serif"/>
              </a:rPr>
              <a:t>out</a:t>
            </a:r>
            <a:r>
              <a:rPr dirty="0" sz="1200" spc="-3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35">
                <a:solidFill>
                  <a:srgbClr val="EB811B"/>
                </a:solidFill>
                <a:latin typeface="Georgia"/>
                <a:cs typeface="Georgia"/>
              </a:rPr>
              <a:t>=</a:t>
            </a:r>
            <a:r>
              <a:rPr dirty="0" sz="1200" spc="5">
                <a:solidFill>
                  <a:srgbClr val="EB811B"/>
                </a:solidFill>
                <a:latin typeface="Georgia"/>
                <a:cs typeface="Georgia"/>
              </a:rPr>
              <a:t> </a:t>
            </a:r>
            <a:r>
              <a:rPr dirty="0" sz="1200" spc="5">
                <a:solidFill>
                  <a:srgbClr val="EB811B"/>
                </a:solidFill>
                <a:latin typeface="Microsoft Sans Serif"/>
                <a:cs typeface="Microsoft Sans Serif"/>
              </a:rPr>
              <a:t>2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60826" y="1496250"/>
            <a:ext cx="549275" cy="52070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1200" spc="20">
                <a:solidFill>
                  <a:srgbClr val="EB811B"/>
                </a:solidFill>
                <a:latin typeface="Microsoft Sans Serif"/>
                <a:cs typeface="Microsoft Sans Serif"/>
              </a:rPr>
              <a:t>in</a:t>
            </a:r>
            <a:r>
              <a:rPr dirty="0" sz="1200" spc="-2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35">
                <a:solidFill>
                  <a:srgbClr val="EB811B"/>
                </a:solidFill>
                <a:latin typeface="Georgia"/>
                <a:cs typeface="Georgia"/>
              </a:rPr>
              <a:t>=</a:t>
            </a:r>
            <a:r>
              <a:rPr dirty="0" sz="1200" spc="15">
                <a:solidFill>
                  <a:srgbClr val="EB811B"/>
                </a:solidFill>
                <a:latin typeface="Georgia"/>
                <a:cs typeface="Georgia"/>
              </a:rPr>
              <a:t> </a:t>
            </a:r>
            <a:r>
              <a:rPr dirty="0" sz="1200" spc="5">
                <a:solidFill>
                  <a:srgbClr val="EB811B"/>
                </a:solidFill>
                <a:latin typeface="Microsoft Sans Serif"/>
                <a:cs typeface="Microsoft Sans Serif"/>
              </a:rPr>
              <a:t>1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200" spc="65">
                <a:solidFill>
                  <a:srgbClr val="EB811B"/>
                </a:solidFill>
                <a:latin typeface="Microsoft Sans Serif"/>
                <a:cs typeface="Microsoft Sans Serif"/>
              </a:rPr>
              <a:t>out</a:t>
            </a:r>
            <a:r>
              <a:rPr dirty="0" sz="1200" spc="-3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35">
                <a:solidFill>
                  <a:srgbClr val="EB811B"/>
                </a:solidFill>
                <a:latin typeface="Georgia"/>
                <a:cs typeface="Georgia"/>
              </a:rPr>
              <a:t>=</a:t>
            </a:r>
            <a:r>
              <a:rPr dirty="0" sz="1200" spc="5">
                <a:solidFill>
                  <a:srgbClr val="EB811B"/>
                </a:solidFill>
                <a:latin typeface="Georgia"/>
                <a:cs typeface="Georgia"/>
              </a:rPr>
              <a:t> </a:t>
            </a:r>
            <a:r>
              <a:rPr dirty="0" sz="1200" spc="5">
                <a:solidFill>
                  <a:srgbClr val="EB811B"/>
                </a:solidFill>
                <a:latin typeface="Microsoft Sans Serif"/>
                <a:cs typeface="Microsoft Sans Serif"/>
              </a:rPr>
              <a:t>1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29713" y="1191384"/>
            <a:ext cx="4686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0">
                <a:solidFill>
                  <a:srgbClr val="EB811B"/>
                </a:solidFill>
                <a:latin typeface="Microsoft Sans Serif"/>
                <a:cs typeface="Microsoft Sans Serif"/>
              </a:rPr>
              <a:t>in</a:t>
            </a:r>
            <a:r>
              <a:rPr dirty="0" sz="1200" spc="9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35">
                <a:solidFill>
                  <a:srgbClr val="EB811B"/>
                </a:solidFill>
                <a:latin typeface="Georgia"/>
                <a:cs typeface="Georgia"/>
              </a:rPr>
              <a:t>=</a:t>
            </a:r>
            <a:r>
              <a:rPr dirty="0" sz="1200" spc="130">
                <a:solidFill>
                  <a:srgbClr val="EB811B"/>
                </a:solidFill>
                <a:latin typeface="Georgia"/>
                <a:cs typeface="Georgia"/>
              </a:rPr>
              <a:t> </a:t>
            </a:r>
            <a:r>
              <a:rPr dirty="0" sz="1200" spc="5">
                <a:solidFill>
                  <a:srgbClr val="EB811B"/>
                </a:solidFill>
                <a:latin typeface="Microsoft Sans Serif"/>
                <a:cs typeface="Microsoft Sans Serif"/>
              </a:rPr>
              <a:t>2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79433" y="1438742"/>
            <a:ext cx="5695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65">
                <a:solidFill>
                  <a:srgbClr val="EB811B"/>
                </a:solidFill>
                <a:latin typeface="Microsoft Sans Serif"/>
                <a:cs typeface="Microsoft Sans Serif"/>
              </a:rPr>
              <a:t>out</a:t>
            </a:r>
            <a:r>
              <a:rPr dirty="0" sz="1200" spc="5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35">
                <a:solidFill>
                  <a:srgbClr val="EB811B"/>
                </a:solidFill>
                <a:latin typeface="Georgia"/>
                <a:cs typeface="Georgia"/>
              </a:rPr>
              <a:t>=</a:t>
            </a:r>
            <a:r>
              <a:rPr dirty="0" sz="1200" spc="80">
                <a:solidFill>
                  <a:srgbClr val="EB811B"/>
                </a:solidFill>
                <a:latin typeface="Georgia"/>
                <a:cs typeface="Georgia"/>
              </a:rPr>
              <a:t> </a:t>
            </a:r>
            <a:r>
              <a:rPr dirty="0" sz="1200" spc="5">
                <a:solidFill>
                  <a:srgbClr val="EB811B"/>
                </a:solidFill>
                <a:latin typeface="Microsoft Sans Serif"/>
                <a:cs typeface="Microsoft Sans Serif"/>
              </a:rPr>
              <a:t>2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09699" y="831377"/>
            <a:ext cx="4686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0">
                <a:solidFill>
                  <a:srgbClr val="EB811B"/>
                </a:solidFill>
                <a:latin typeface="Microsoft Sans Serif"/>
                <a:cs typeface="Microsoft Sans Serif"/>
              </a:rPr>
              <a:t>in</a:t>
            </a:r>
            <a:r>
              <a:rPr dirty="0" sz="1200" spc="9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35">
                <a:solidFill>
                  <a:srgbClr val="EB811B"/>
                </a:solidFill>
                <a:latin typeface="Georgia"/>
                <a:cs typeface="Georgia"/>
              </a:rPr>
              <a:t>=</a:t>
            </a:r>
            <a:r>
              <a:rPr dirty="0" sz="1200" spc="130">
                <a:solidFill>
                  <a:srgbClr val="EB811B"/>
                </a:solidFill>
                <a:latin typeface="Georgia"/>
                <a:cs typeface="Georgia"/>
              </a:rPr>
              <a:t> </a:t>
            </a:r>
            <a:r>
              <a:rPr dirty="0" sz="1200" spc="5">
                <a:solidFill>
                  <a:srgbClr val="EB811B"/>
                </a:solidFill>
                <a:latin typeface="Microsoft Sans Serif"/>
                <a:cs typeface="Microsoft Sans Serif"/>
              </a:rPr>
              <a:t>2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59420" y="1078735"/>
            <a:ext cx="5695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65">
                <a:solidFill>
                  <a:srgbClr val="EB811B"/>
                </a:solidFill>
                <a:latin typeface="Microsoft Sans Serif"/>
                <a:cs typeface="Microsoft Sans Serif"/>
              </a:rPr>
              <a:t>out</a:t>
            </a:r>
            <a:r>
              <a:rPr dirty="0" sz="1200" spc="5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35">
                <a:solidFill>
                  <a:srgbClr val="EB811B"/>
                </a:solidFill>
                <a:latin typeface="Georgia"/>
                <a:cs typeface="Georgia"/>
              </a:rPr>
              <a:t>=</a:t>
            </a:r>
            <a:r>
              <a:rPr dirty="0" sz="1200" spc="80">
                <a:solidFill>
                  <a:srgbClr val="EB811B"/>
                </a:solidFill>
                <a:latin typeface="Georgia"/>
                <a:cs typeface="Georgia"/>
              </a:rPr>
              <a:t> </a:t>
            </a:r>
            <a:r>
              <a:rPr dirty="0" sz="1200" spc="5">
                <a:solidFill>
                  <a:srgbClr val="EB811B"/>
                </a:solidFill>
                <a:latin typeface="Microsoft Sans Serif"/>
                <a:cs typeface="Microsoft Sans Serif"/>
              </a:rPr>
              <a:t>1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106517" y="1317240"/>
            <a:ext cx="2395220" cy="1315085"/>
            <a:chOff x="1106517" y="1317240"/>
            <a:chExt cx="2395220" cy="1315085"/>
          </a:xfrm>
        </p:grpSpPr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46535" y="2397253"/>
              <a:ext cx="234981" cy="23498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66544" y="1677244"/>
              <a:ext cx="234981" cy="23498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46535" y="1677244"/>
              <a:ext cx="234981" cy="23498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6517" y="2037249"/>
              <a:ext cx="234981" cy="23498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836016" y="1326730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4">
                  <a:moveTo>
                    <a:pt x="108001" y="0"/>
                  </a:moveTo>
                  <a:lnTo>
                    <a:pt x="65962" y="8487"/>
                  </a:lnTo>
                  <a:lnTo>
                    <a:pt x="31632" y="31632"/>
                  </a:lnTo>
                  <a:lnTo>
                    <a:pt x="8487" y="65961"/>
                  </a:lnTo>
                  <a:lnTo>
                    <a:pt x="0" y="108001"/>
                  </a:lnTo>
                  <a:lnTo>
                    <a:pt x="8487" y="150040"/>
                  </a:lnTo>
                  <a:lnTo>
                    <a:pt x="31632" y="184369"/>
                  </a:lnTo>
                  <a:lnTo>
                    <a:pt x="65962" y="207515"/>
                  </a:lnTo>
                  <a:lnTo>
                    <a:pt x="108001" y="216002"/>
                  </a:lnTo>
                  <a:lnTo>
                    <a:pt x="150040" y="207515"/>
                  </a:lnTo>
                  <a:lnTo>
                    <a:pt x="184369" y="184369"/>
                  </a:lnTo>
                  <a:lnTo>
                    <a:pt x="207515" y="150040"/>
                  </a:lnTo>
                  <a:lnTo>
                    <a:pt x="216002" y="108001"/>
                  </a:lnTo>
                  <a:lnTo>
                    <a:pt x="207515" y="65961"/>
                  </a:lnTo>
                  <a:lnTo>
                    <a:pt x="184369" y="31632"/>
                  </a:lnTo>
                  <a:lnTo>
                    <a:pt x="150040" y="8487"/>
                  </a:lnTo>
                  <a:lnTo>
                    <a:pt x="108001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836016" y="1326730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4">
                  <a:moveTo>
                    <a:pt x="216002" y="108001"/>
                  </a:moveTo>
                  <a:lnTo>
                    <a:pt x="207515" y="65961"/>
                  </a:lnTo>
                  <a:lnTo>
                    <a:pt x="184369" y="31632"/>
                  </a:lnTo>
                  <a:lnTo>
                    <a:pt x="150040" y="8487"/>
                  </a:lnTo>
                  <a:lnTo>
                    <a:pt x="108001" y="0"/>
                  </a:lnTo>
                  <a:lnTo>
                    <a:pt x="65962" y="8487"/>
                  </a:lnTo>
                  <a:lnTo>
                    <a:pt x="31632" y="31632"/>
                  </a:lnTo>
                  <a:lnTo>
                    <a:pt x="8487" y="65961"/>
                  </a:lnTo>
                  <a:lnTo>
                    <a:pt x="0" y="108001"/>
                  </a:lnTo>
                  <a:lnTo>
                    <a:pt x="8487" y="150040"/>
                  </a:lnTo>
                  <a:lnTo>
                    <a:pt x="31632" y="184369"/>
                  </a:lnTo>
                  <a:lnTo>
                    <a:pt x="65962" y="207515"/>
                  </a:lnTo>
                  <a:lnTo>
                    <a:pt x="108001" y="216002"/>
                  </a:lnTo>
                  <a:lnTo>
                    <a:pt x="150040" y="207515"/>
                  </a:lnTo>
                  <a:lnTo>
                    <a:pt x="184369" y="184369"/>
                  </a:lnTo>
                  <a:lnTo>
                    <a:pt x="207515" y="150040"/>
                  </a:lnTo>
                  <a:lnTo>
                    <a:pt x="216002" y="108001"/>
                  </a:lnTo>
                  <a:close/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224008" y="1434731"/>
              <a:ext cx="602615" cy="588010"/>
            </a:xfrm>
            <a:custGeom>
              <a:avLst/>
              <a:gdLst/>
              <a:ahLst/>
              <a:cxnLst/>
              <a:rect l="l" t="t" r="r" b="b"/>
              <a:pathLst>
                <a:path w="602614" h="588010">
                  <a:moveTo>
                    <a:pt x="602518" y="0"/>
                  </a:moveTo>
                  <a:lnTo>
                    <a:pt x="552985" y="1989"/>
                  </a:lnTo>
                  <a:lnTo>
                    <a:pt x="504576" y="7848"/>
                  </a:lnTo>
                  <a:lnTo>
                    <a:pt x="457445" y="17412"/>
                  </a:lnTo>
                  <a:lnTo>
                    <a:pt x="411744" y="30517"/>
                  </a:lnTo>
                  <a:lnTo>
                    <a:pt x="367627" y="47000"/>
                  </a:lnTo>
                  <a:lnTo>
                    <a:pt x="325245" y="66696"/>
                  </a:lnTo>
                  <a:lnTo>
                    <a:pt x="284754" y="89442"/>
                  </a:lnTo>
                  <a:lnTo>
                    <a:pt x="246306" y="115073"/>
                  </a:lnTo>
                  <a:lnTo>
                    <a:pt x="210053" y="143425"/>
                  </a:lnTo>
                  <a:lnTo>
                    <a:pt x="176150" y="174335"/>
                  </a:lnTo>
                  <a:lnTo>
                    <a:pt x="144748" y="207637"/>
                  </a:lnTo>
                  <a:lnTo>
                    <a:pt x="116002" y="243170"/>
                  </a:lnTo>
                  <a:lnTo>
                    <a:pt x="90065" y="280767"/>
                  </a:lnTo>
                  <a:lnTo>
                    <a:pt x="67088" y="320266"/>
                  </a:lnTo>
                  <a:lnTo>
                    <a:pt x="47227" y="361501"/>
                  </a:lnTo>
                  <a:lnTo>
                    <a:pt x="30633" y="404310"/>
                  </a:lnTo>
                  <a:lnTo>
                    <a:pt x="17461" y="448529"/>
                  </a:lnTo>
                  <a:lnTo>
                    <a:pt x="7862" y="493992"/>
                  </a:lnTo>
                  <a:lnTo>
                    <a:pt x="1991" y="540537"/>
                  </a:lnTo>
                  <a:lnTo>
                    <a:pt x="0" y="587999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187062" y="1995021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73891" y="0"/>
                  </a:moveTo>
                  <a:lnTo>
                    <a:pt x="62598" y="5411"/>
                  </a:lnTo>
                  <a:lnTo>
                    <a:pt x="51088" y="15586"/>
                  </a:lnTo>
                  <a:lnTo>
                    <a:pt x="41744" y="26626"/>
                  </a:lnTo>
                  <a:lnTo>
                    <a:pt x="36945" y="34636"/>
                  </a:lnTo>
                  <a:lnTo>
                    <a:pt x="32147" y="26626"/>
                  </a:lnTo>
                  <a:lnTo>
                    <a:pt x="22802" y="15586"/>
                  </a:lnTo>
                  <a:lnTo>
                    <a:pt x="11292" y="5411"/>
                  </a:lnTo>
                  <a:lnTo>
                    <a:pt x="0" y="0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2384" y="81821"/>
            <a:ext cx="140335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30" b="1">
                <a:solidFill>
                  <a:srgbClr val="7F7F7F"/>
                </a:solidFill>
                <a:latin typeface="Arial"/>
                <a:cs typeface="Arial"/>
              </a:rPr>
              <a:t>Path</a:t>
            </a:r>
            <a:r>
              <a:rPr dirty="0" sz="1700" spc="-10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80" b="1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dirty="0" sz="1700" spc="-10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Cycle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97561" y="1465490"/>
            <a:ext cx="2007870" cy="1054100"/>
            <a:chOff x="1297561" y="1465490"/>
            <a:chExt cx="2007870" cy="1054100"/>
          </a:xfrm>
        </p:grpSpPr>
        <p:sp>
          <p:nvSpPr>
            <p:cNvPr id="4" name="object 4"/>
            <p:cNvSpPr/>
            <p:nvPr/>
          </p:nvSpPr>
          <p:spPr>
            <a:xfrm>
              <a:off x="1307086" y="1528076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0" y="543585"/>
                  </a:moveTo>
                  <a:lnTo>
                    <a:pt x="543585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7363" y="1513953"/>
              <a:ext cx="67431" cy="674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09186" y="1532485"/>
              <a:ext cx="581660" cy="872490"/>
            </a:xfrm>
            <a:custGeom>
              <a:avLst/>
              <a:gdLst/>
              <a:ahLst/>
              <a:cxnLst/>
              <a:rect l="l" t="t" r="r" b="b"/>
              <a:pathLst>
                <a:path w="581660" h="872489">
                  <a:moveTo>
                    <a:pt x="0" y="0"/>
                  </a:moveTo>
                  <a:lnTo>
                    <a:pt x="581618" y="872425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7104" y="2353772"/>
              <a:ext cx="76661" cy="6449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52076" y="1823228"/>
              <a:ext cx="1198245" cy="299720"/>
            </a:xfrm>
            <a:custGeom>
              <a:avLst/>
              <a:gdLst/>
              <a:ahLst/>
              <a:cxnLst/>
              <a:rect l="l" t="t" r="r" b="b"/>
              <a:pathLst>
                <a:path w="1198245" h="299719">
                  <a:moveTo>
                    <a:pt x="1197968" y="0"/>
                  </a:moveTo>
                  <a:lnTo>
                    <a:pt x="0" y="299498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45356" y="2080164"/>
              <a:ext cx="43180" cy="71755"/>
            </a:xfrm>
            <a:custGeom>
              <a:avLst/>
              <a:gdLst/>
              <a:ahLst/>
              <a:cxnLst/>
              <a:rect l="l" t="t" r="r" b="b"/>
              <a:pathLst>
                <a:path w="43180" h="71755">
                  <a:moveTo>
                    <a:pt x="42561" y="71684"/>
                  </a:moveTo>
                  <a:lnTo>
                    <a:pt x="34572" y="62041"/>
                  </a:lnTo>
                  <a:lnTo>
                    <a:pt x="21910" y="53343"/>
                  </a:lnTo>
                  <a:lnTo>
                    <a:pt x="8934" y="46954"/>
                  </a:lnTo>
                  <a:lnTo>
                    <a:pt x="0" y="44242"/>
                  </a:lnTo>
                  <a:lnTo>
                    <a:pt x="6606" y="37644"/>
                  </a:lnTo>
                  <a:lnTo>
                    <a:pt x="15051" y="25901"/>
                  </a:lnTo>
                  <a:lnTo>
                    <a:pt x="22130" y="12268"/>
                  </a:lnTo>
                  <a:lnTo>
                    <a:pt x="24642" y="0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37990" y="2183232"/>
              <a:ext cx="1198245" cy="299720"/>
            </a:xfrm>
            <a:custGeom>
              <a:avLst/>
              <a:gdLst/>
              <a:ahLst/>
              <a:cxnLst/>
              <a:rect l="l" t="t" r="r" b="b"/>
              <a:pathLst>
                <a:path w="1198245" h="299719">
                  <a:moveTo>
                    <a:pt x="0" y="0"/>
                  </a:moveTo>
                  <a:lnTo>
                    <a:pt x="1197968" y="299499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00117" y="2440169"/>
              <a:ext cx="43180" cy="71755"/>
            </a:xfrm>
            <a:custGeom>
              <a:avLst/>
              <a:gdLst/>
              <a:ahLst/>
              <a:cxnLst/>
              <a:rect l="l" t="t" r="r" b="b"/>
              <a:pathLst>
                <a:path w="43180" h="71755">
                  <a:moveTo>
                    <a:pt x="17919" y="0"/>
                  </a:moveTo>
                  <a:lnTo>
                    <a:pt x="20431" y="12268"/>
                  </a:lnTo>
                  <a:lnTo>
                    <a:pt x="27510" y="25901"/>
                  </a:lnTo>
                  <a:lnTo>
                    <a:pt x="35954" y="37644"/>
                  </a:lnTo>
                  <a:lnTo>
                    <a:pt x="42561" y="44242"/>
                  </a:lnTo>
                  <a:lnTo>
                    <a:pt x="33627" y="46954"/>
                  </a:lnTo>
                  <a:lnTo>
                    <a:pt x="20650" y="53343"/>
                  </a:lnTo>
                  <a:lnTo>
                    <a:pt x="7989" y="62041"/>
                  </a:lnTo>
                  <a:lnTo>
                    <a:pt x="0" y="71684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664026" y="1888080"/>
              <a:ext cx="626745" cy="544195"/>
            </a:xfrm>
            <a:custGeom>
              <a:avLst/>
              <a:gdLst/>
              <a:ahLst/>
              <a:cxnLst/>
              <a:rect l="l" t="t" r="r" b="b"/>
              <a:pathLst>
                <a:path w="626745" h="544194">
                  <a:moveTo>
                    <a:pt x="0" y="509173"/>
                  </a:moveTo>
                  <a:lnTo>
                    <a:pt x="0" y="38665"/>
                  </a:lnTo>
                </a:path>
                <a:path w="626745" h="544194">
                  <a:moveTo>
                    <a:pt x="83078" y="543585"/>
                  </a:moveTo>
                  <a:lnTo>
                    <a:pt x="626663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7381" y="1873957"/>
              <a:ext cx="67431" cy="6743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796036" y="1794735"/>
              <a:ext cx="470534" cy="0"/>
            </a:xfrm>
            <a:custGeom>
              <a:avLst/>
              <a:gdLst/>
              <a:ahLst/>
              <a:cxnLst/>
              <a:rect l="l" t="t" r="r" b="b"/>
              <a:pathLst>
                <a:path w="470535" h="0">
                  <a:moveTo>
                    <a:pt x="470508" y="0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789109" y="1757790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34636" y="73891"/>
                  </a:moveTo>
                  <a:lnTo>
                    <a:pt x="29224" y="62598"/>
                  </a:lnTo>
                  <a:lnTo>
                    <a:pt x="19049" y="51088"/>
                  </a:lnTo>
                  <a:lnTo>
                    <a:pt x="8009" y="41744"/>
                  </a:lnTo>
                  <a:lnTo>
                    <a:pt x="0" y="36945"/>
                  </a:lnTo>
                  <a:lnTo>
                    <a:pt x="8009" y="32147"/>
                  </a:lnTo>
                  <a:lnTo>
                    <a:pt x="19049" y="22802"/>
                  </a:lnTo>
                  <a:lnTo>
                    <a:pt x="29224" y="11292"/>
                  </a:lnTo>
                  <a:lnTo>
                    <a:pt x="34636" y="0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627080" y="1919818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62081" y="1493762"/>
              <a:ext cx="497205" cy="248920"/>
            </a:xfrm>
            <a:custGeom>
              <a:avLst/>
              <a:gdLst/>
              <a:ahLst/>
              <a:cxnLst/>
              <a:rect l="l" t="t" r="r" b="b"/>
              <a:pathLst>
                <a:path w="497205" h="248919">
                  <a:moveTo>
                    <a:pt x="496865" y="24843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5886" y="147311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>
                  <a:moveTo>
                    <a:pt x="14456" y="66085"/>
                  </a:moveTo>
                  <a:lnTo>
                    <a:pt x="14665" y="53565"/>
                  </a:lnTo>
                  <a:lnTo>
                    <a:pt x="10713" y="38721"/>
                  </a:lnTo>
                  <a:lnTo>
                    <a:pt x="5017" y="25427"/>
                  </a:lnTo>
                  <a:lnTo>
                    <a:pt x="0" y="17554"/>
                  </a:lnTo>
                  <a:lnTo>
                    <a:pt x="9309" y="16844"/>
                  </a:lnTo>
                  <a:lnTo>
                    <a:pt x="23361" y="13423"/>
                  </a:lnTo>
                  <a:lnTo>
                    <a:pt x="37608" y="7679"/>
                  </a:lnTo>
                  <a:lnTo>
                    <a:pt x="47498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840812" y="2396261"/>
            <a:ext cx="549275" cy="52070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1200" spc="20">
                <a:solidFill>
                  <a:srgbClr val="EB811B"/>
                </a:solidFill>
                <a:latin typeface="Microsoft Sans Serif"/>
                <a:cs typeface="Microsoft Sans Serif"/>
              </a:rPr>
              <a:t>in</a:t>
            </a:r>
            <a:r>
              <a:rPr dirty="0" sz="1200" spc="-2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35">
                <a:solidFill>
                  <a:srgbClr val="EB811B"/>
                </a:solidFill>
                <a:latin typeface="Georgia"/>
                <a:cs typeface="Georgia"/>
              </a:rPr>
              <a:t>=</a:t>
            </a:r>
            <a:r>
              <a:rPr dirty="0" sz="1200" spc="15">
                <a:solidFill>
                  <a:srgbClr val="EB811B"/>
                </a:solidFill>
                <a:latin typeface="Georgia"/>
                <a:cs typeface="Georgia"/>
              </a:rPr>
              <a:t> </a:t>
            </a:r>
            <a:r>
              <a:rPr dirty="0" sz="1200" spc="5">
                <a:solidFill>
                  <a:srgbClr val="EB811B"/>
                </a:solidFill>
                <a:latin typeface="Microsoft Sans Serif"/>
                <a:cs typeface="Microsoft Sans Serif"/>
              </a:rPr>
              <a:t>2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200" spc="65">
                <a:solidFill>
                  <a:srgbClr val="EB811B"/>
                </a:solidFill>
                <a:latin typeface="Microsoft Sans Serif"/>
                <a:cs typeface="Microsoft Sans Serif"/>
              </a:rPr>
              <a:t>out</a:t>
            </a:r>
            <a:r>
              <a:rPr dirty="0" sz="1200" spc="-3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35">
                <a:solidFill>
                  <a:srgbClr val="EB811B"/>
                </a:solidFill>
                <a:latin typeface="Georgia"/>
                <a:cs typeface="Georgia"/>
              </a:rPr>
              <a:t>=</a:t>
            </a:r>
            <a:r>
              <a:rPr dirty="0" sz="1200" spc="5">
                <a:solidFill>
                  <a:srgbClr val="EB811B"/>
                </a:solidFill>
                <a:latin typeface="Georgia"/>
                <a:cs typeface="Georgia"/>
              </a:rPr>
              <a:t> </a:t>
            </a:r>
            <a:r>
              <a:rPr dirty="0" sz="1200" spc="5">
                <a:solidFill>
                  <a:srgbClr val="EB811B"/>
                </a:solidFill>
                <a:latin typeface="Microsoft Sans Serif"/>
                <a:cs typeface="Microsoft Sans Serif"/>
              </a:rPr>
              <a:t>2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60826" y="1496250"/>
            <a:ext cx="549275" cy="52070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1200" spc="20">
                <a:solidFill>
                  <a:srgbClr val="EB811B"/>
                </a:solidFill>
                <a:latin typeface="Microsoft Sans Serif"/>
                <a:cs typeface="Microsoft Sans Serif"/>
              </a:rPr>
              <a:t>in</a:t>
            </a:r>
            <a:r>
              <a:rPr dirty="0" sz="1200" spc="-2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35">
                <a:solidFill>
                  <a:srgbClr val="EB811B"/>
                </a:solidFill>
                <a:latin typeface="Georgia"/>
                <a:cs typeface="Georgia"/>
              </a:rPr>
              <a:t>=</a:t>
            </a:r>
            <a:r>
              <a:rPr dirty="0" sz="1200" spc="15">
                <a:solidFill>
                  <a:srgbClr val="EB811B"/>
                </a:solidFill>
                <a:latin typeface="Georgia"/>
                <a:cs typeface="Georgia"/>
              </a:rPr>
              <a:t> </a:t>
            </a:r>
            <a:r>
              <a:rPr dirty="0" sz="1200" spc="5">
                <a:solidFill>
                  <a:srgbClr val="EB811B"/>
                </a:solidFill>
                <a:latin typeface="Microsoft Sans Serif"/>
                <a:cs typeface="Microsoft Sans Serif"/>
              </a:rPr>
              <a:t>1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200" spc="65">
                <a:solidFill>
                  <a:srgbClr val="EB811B"/>
                </a:solidFill>
                <a:latin typeface="Microsoft Sans Serif"/>
                <a:cs typeface="Microsoft Sans Serif"/>
              </a:rPr>
              <a:t>out</a:t>
            </a:r>
            <a:r>
              <a:rPr dirty="0" sz="1200" spc="-3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35">
                <a:solidFill>
                  <a:srgbClr val="EB811B"/>
                </a:solidFill>
                <a:latin typeface="Georgia"/>
                <a:cs typeface="Georgia"/>
              </a:rPr>
              <a:t>=</a:t>
            </a:r>
            <a:r>
              <a:rPr dirty="0" sz="1200" spc="5">
                <a:solidFill>
                  <a:srgbClr val="EB811B"/>
                </a:solidFill>
                <a:latin typeface="Georgia"/>
                <a:cs typeface="Georgia"/>
              </a:rPr>
              <a:t> </a:t>
            </a:r>
            <a:r>
              <a:rPr dirty="0" sz="1200" spc="5">
                <a:solidFill>
                  <a:srgbClr val="EB811B"/>
                </a:solidFill>
                <a:latin typeface="Microsoft Sans Serif"/>
                <a:cs typeface="Microsoft Sans Serif"/>
              </a:rPr>
              <a:t>1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29713" y="1191384"/>
            <a:ext cx="4686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0">
                <a:solidFill>
                  <a:srgbClr val="EB811B"/>
                </a:solidFill>
                <a:latin typeface="Microsoft Sans Serif"/>
                <a:cs typeface="Microsoft Sans Serif"/>
              </a:rPr>
              <a:t>in</a:t>
            </a:r>
            <a:r>
              <a:rPr dirty="0" sz="1200" spc="9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35">
                <a:solidFill>
                  <a:srgbClr val="EB811B"/>
                </a:solidFill>
                <a:latin typeface="Georgia"/>
                <a:cs typeface="Georgia"/>
              </a:rPr>
              <a:t>=</a:t>
            </a:r>
            <a:r>
              <a:rPr dirty="0" sz="1200" spc="130">
                <a:solidFill>
                  <a:srgbClr val="EB811B"/>
                </a:solidFill>
                <a:latin typeface="Georgia"/>
                <a:cs typeface="Georgia"/>
              </a:rPr>
              <a:t> </a:t>
            </a:r>
            <a:r>
              <a:rPr dirty="0" sz="1200" spc="5">
                <a:solidFill>
                  <a:srgbClr val="EB811B"/>
                </a:solidFill>
                <a:latin typeface="Microsoft Sans Serif"/>
                <a:cs typeface="Microsoft Sans Serif"/>
              </a:rPr>
              <a:t>2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79433" y="1438742"/>
            <a:ext cx="5695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65">
                <a:solidFill>
                  <a:srgbClr val="EB811B"/>
                </a:solidFill>
                <a:latin typeface="Microsoft Sans Serif"/>
                <a:cs typeface="Microsoft Sans Serif"/>
              </a:rPr>
              <a:t>out</a:t>
            </a:r>
            <a:r>
              <a:rPr dirty="0" sz="1200" spc="5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35">
                <a:solidFill>
                  <a:srgbClr val="EB811B"/>
                </a:solidFill>
                <a:latin typeface="Georgia"/>
                <a:cs typeface="Georgia"/>
              </a:rPr>
              <a:t>=</a:t>
            </a:r>
            <a:r>
              <a:rPr dirty="0" sz="1200" spc="80">
                <a:solidFill>
                  <a:srgbClr val="EB811B"/>
                </a:solidFill>
                <a:latin typeface="Georgia"/>
                <a:cs typeface="Georgia"/>
              </a:rPr>
              <a:t> </a:t>
            </a:r>
            <a:r>
              <a:rPr dirty="0" sz="1200" spc="5">
                <a:solidFill>
                  <a:srgbClr val="EB811B"/>
                </a:solidFill>
                <a:latin typeface="Microsoft Sans Serif"/>
                <a:cs typeface="Microsoft Sans Serif"/>
              </a:rPr>
              <a:t>2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106517" y="1317240"/>
            <a:ext cx="2395220" cy="1315085"/>
            <a:chOff x="1106517" y="1317240"/>
            <a:chExt cx="2395220" cy="1315085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46535" y="2397253"/>
              <a:ext cx="234981" cy="23498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66544" y="1677244"/>
              <a:ext cx="234981" cy="23498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46535" y="1677244"/>
              <a:ext cx="234981" cy="23498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6517" y="2037249"/>
              <a:ext cx="234981" cy="23498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836016" y="1326730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4">
                  <a:moveTo>
                    <a:pt x="108001" y="0"/>
                  </a:moveTo>
                  <a:lnTo>
                    <a:pt x="65962" y="8487"/>
                  </a:lnTo>
                  <a:lnTo>
                    <a:pt x="31632" y="31632"/>
                  </a:lnTo>
                  <a:lnTo>
                    <a:pt x="8487" y="65961"/>
                  </a:lnTo>
                  <a:lnTo>
                    <a:pt x="0" y="108001"/>
                  </a:lnTo>
                  <a:lnTo>
                    <a:pt x="8487" y="150040"/>
                  </a:lnTo>
                  <a:lnTo>
                    <a:pt x="31632" y="184369"/>
                  </a:lnTo>
                  <a:lnTo>
                    <a:pt x="65962" y="207515"/>
                  </a:lnTo>
                  <a:lnTo>
                    <a:pt x="108001" y="216002"/>
                  </a:lnTo>
                  <a:lnTo>
                    <a:pt x="150040" y="207515"/>
                  </a:lnTo>
                  <a:lnTo>
                    <a:pt x="184369" y="184369"/>
                  </a:lnTo>
                  <a:lnTo>
                    <a:pt x="207515" y="150040"/>
                  </a:lnTo>
                  <a:lnTo>
                    <a:pt x="216002" y="108001"/>
                  </a:lnTo>
                  <a:lnTo>
                    <a:pt x="207515" y="65961"/>
                  </a:lnTo>
                  <a:lnTo>
                    <a:pt x="184369" y="31632"/>
                  </a:lnTo>
                  <a:lnTo>
                    <a:pt x="150040" y="8487"/>
                  </a:lnTo>
                  <a:lnTo>
                    <a:pt x="108001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836016" y="1326730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4">
                  <a:moveTo>
                    <a:pt x="216002" y="108001"/>
                  </a:moveTo>
                  <a:lnTo>
                    <a:pt x="207515" y="65961"/>
                  </a:lnTo>
                  <a:lnTo>
                    <a:pt x="184369" y="31632"/>
                  </a:lnTo>
                  <a:lnTo>
                    <a:pt x="150040" y="8487"/>
                  </a:lnTo>
                  <a:lnTo>
                    <a:pt x="108001" y="0"/>
                  </a:lnTo>
                  <a:lnTo>
                    <a:pt x="65962" y="8487"/>
                  </a:lnTo>
                  <a:lnTo>
                    <a:pt x="31632" y="31632"/>
                  </a:lnTo>
                  <a:lnTo>
                    <a:pt x="8487" y="65961"/>
                  </a:lnTo>
                  <a:lnTo>
                    <a:pt x="0" y="108001"/>
                  </a:lnTo>
                  <a:lnTo>
                    <a:pt x="8487" y="150040"/>
                  </a:lnTo>
                  <a:lnTo>
                    <a:pt x="31632" y="184369"/>
                  </a:lnTo>
                  <a:lnTo>
                    <a:pt x="65962" y="207515"/>
                  </a:lnTo>
                  <a:lnTo>
                    <a:pt x="108001" y="216002"/>
                  </a:lnTo>
                  <a:lnTo>
                    <a:pt x="150040" y="207515"/>
                  </a:lnTo>
                  <a:lnTo>
                    <a:pt x="184369" y="184369"/>
                  </a:lnTo>
                  <a:lnTo>
                    <a:pt x="207515" y="150040"/>
                  </a:lnTo>
                  <a:lnTo>
                    <a:pt x="216002" y="108001"/>
                  </a:lnTo>
                  <a:close/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224008" y="1434731"/>
              <a:ext cx="602615" cy="588010"/>
            </a:xfrm>
            <a:custGeom>
              <a:avLst/>
              <a:gdLst/>
              <a:ahLst/>
              <a:cxnLst/>
              <a:rect l="l" t="t" r="r" b="b"/>
              <a:pathLst>
                <a:path w="602614" h="588010">
                  <a:moveTo>
                    <a:pt x="602518" y="0"/>
                  </a:moveTo>
                  <a:lnTo>
                    <a:pt x="552985" y="1989"/>
                  </a:lnTo>
                  <a:lnTo>
                    <a:pt x="504576" y="7848"/>
                  </a:lnTo>
                  <a:lnTo>
                    <a:pt x="457445" y="17412"/>
                  </a:lnTo>
                  <a:lnTo>
                    <a:pt x="411744" y="30517"/>
                  </a:lnTo>
                  <a:lnTo>
                    <a:pt x="367627" y="47000"/>
                  </a:lnTo>
                  <a:lnTo>
                    <a:pt x="325245" y="66696"/>
                  </a:lnTo>
                  <a:lnTo>
                    <a:pt x="284754" y="89442"/>
                  </a:lnTo>
                  <a:lnTo>
                    <a:pt x="246306" y="115073"/>
                  </a:lnTo>
                  <a:lnTo>
                    <a:pt x="210053" y="143425"/>
                  </a:lnTo>
                  <a:lnTo>
                    <a:pt x="176150" y="174335"/>
                  </a:lnTo>
                  <a:lnTo>
                    <a:pt x="144748" y="207637"/>
                  </a:lnTo>
                  <a:lnTo>
                    <a:pt x="116002" y="243170"/>
                  </a:lnTo>
                  <a:lnTo>
                    <a:pt x="90065" y="280767"/>
                  </a:lnTo>
                  <a:lnTo>
                    <a:pt x="67088" y="320266"/>
                  </a:lnTo>
                  <a:lnTo>
                    <a:pt x="47227" y="361501"/>
                  </a:lnTo>
                  <a:lnTo>
                    <a:pt x="30633" y="404310"/>
                  </a:lnTo>
                  <a:lnTo>
                    <a:pt x="17461" y="448529"/>
                  </a:lnTo>
                  <a:lnTo>
                    <a:pt x="7862" y="493992"/>
                  </a:lnTo>
                  <a:lnTo>
                    <a:pt x="1991" y="540537"/>
                  </a:lnTo>
                  <a:lnTo>
                    <a:pt x="0" y="587999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187062" y="1995021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73891" y="0"/>
                  </a:moveTo>
                  <a:lnTo>
                    <a:pt x="62598" y="5411"/>
                  </a:lnTo>
                  <a:lnTo>
                    <a:pt x="51088" y="15586"/>
                  </a:lnTo>
                  <a:lnTo>
                    <a:pt x="41744" y="26626"/>
                  </a:lnTo>
                  <a:lnTo>
                    <a:pt x="36945" y="34636"/>
                  </a:lnTo>
                  <a:lnTo>
                    <a:pt x="32147" y="26626"/>
                  </a:lnTo>
                  <a:lnTo>
                    <a:pt x="22802" y="15586"/>
                  </a:lnTo>
                  <a:lnTo>
                    <a:pt x="11292" y="5411"/>
                  </a:lnTo>
                  <a:lnTo>
                    <a:pt x="0" y="0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61467" y="1856257"/>
            <a:ext cx="586105" cy="52070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605"/>
              </a:spcBef>
            </a:pPr>
            <a:r>
              <a:rPr dirty="0" sz="1200" spc="20">
                <a:solidFill>
                  <a:srgbClr val="EB811B"/>
                </a:solidFill>
                <a:latin typeface="Microsoft Sans Serif"/>
                <a:cs typeface="Microsoft Sans Serif"/>
              </a:rPr>
              <a:t>in</a:t>
            </a:r>
            <a:r>
              <a:rPr dirty="0" sz="1200" spc="19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35">
                <a:solidFill>
                  <a:srgbClr val="EB811B"/>
                </a:solidFill>
                <a:latin typeface="Georgia"/>
                <a:cs typeface="Georgia"/>
              </a:rPr>
              <a:t>=</a:t>
            </a:r>
            <a:r>
              <a:rPr dirty="0" sz="1200" spc="225">
                <a:solidFill>
                  <a:srgbClr val="EB811B"/>
                </a:solidFill>
                <a:latin typeface="Georgia"/>
                <a:cs typeface="Georgia"/>
              </a:rPr>
              <a:t> </a:t>
            </a:r>
            <a:r>
              <a:rPr dirty="0" sz="1200" spc="5">
                <a:solidFill>
                  <a:srgbClr val="EB811B"/>
                </a:solidFill>
                <a:latin typeface="Microsoft Sans Serif"/>
                <a:cs typeface="Microsoft Sans Serif"/>
              </a:rPr>
              <a:t>2</a:t>
            </a:r>
            <a:endParaRPr sz="1200">
              <a:latin typeface="Microsoft Sans Serif"/>
              <a:cs typeface="Microsoft Sans Serif"/>
            </a:endParaRPr>
          </a:p>
          <a:p>
            <a:pPr algn="r" marR="5080">
              <a:lnSpc>
                <a:spcPct val="100000"/>
              </a:lnSpc>
              <a:spcBef>
                <a:spcPts val="509"/>
              </a:spcBef>
            </a:pPr>
            <a:r>
              <a:rPr dirty="0" sz="1200" spc="65">
                <a:solidFill>
                  <a:srgbClr val="EB811B"/>
                </a:solidFill>
                <a:latin typeface="Microsoft Sans Serif"/>
                <a:cs typeface="Microsoft Sans Serif"/>
              </a:rPr>
              <a:t>out</a:t>
            </a:r>
            <a:r>
              <a:rPr dirty="0" sz="1200" spc="11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35">
                <a:solidFill>
                  <a:srgbClr val="EB811B"/>
                </a:solidFill>
                <a:latin typeface="Georgia"/>
                <a:cs typeface="Georgia"/>
              </a:rPr>
              <a:t>=</a:t>
            </a:r>
            <a:r>
              <a:rPr dirty="0" sz="1200" spc="140">
                <a:solidFill>
                  <a:srgbClr val="EB811B"/>
                </a:solidFill>
                <a:latin typeface="Georgia"/>
                <a:cs typeface="Georgia"/>
              </a:rPr>
              <a:t> </a:t>
            </a:r>
            <a:r>
              <a:rPr dirty="0" sz="1200" spc="5">
                <a:solidFill>
                  <a:srgbClr val="EB811B"/>
                </a:solidFill>
                <a:latin typeface="Microsoft Sans Serif"/>
                <a:cs typeface="Microsoft Sans Serif"/>
              </a:rPr>
              <a:t>2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09699" y="831377"/>
            <a:ext cx="4686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0">
                <a:solidFill>
                  <a:srgbClr val="EB811B"/>
                </a:solidFill>
                <a:latin typeface="Microsoft Sans Serif"/>
                <a:cs typeface="Microsoft Sans Serif"/>
              </a:rPr>
              <a:t>in</a:t>
            </a:r>
            <a:r>
              <a:rPr dirty="0" sz="1200" spc="9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35">
                <a:solidFill>
                  <a:srgbClr val="EB811B"/>
                </a:solidFill>
                <a:latin typeface="Georgia"/>
                <a:cs typeface="Georgia"/>
              </a:rPr>
              <a:t>=</a:t>
            </a:r>
            <a:r>
              <a:rPr dirty="0" sz="1200" spc="130">
                <a:solidFill>
                  <a:srgbClr val="EB811B"/>
                </a:solidFill>
                <a:latin typeface="Georgia"/>
                <a:cs typeface="Georgia"/>
              </a:rPr>
              <a:t> </a:t>
            </a:r>
            <a:r>
              <a:rPr dirty="0" sz="1200" spc="5">
                <a:solidFill>
                  <a:srgbClr val="EB811B"/>
                </a:solidFill>
                <a:latin typeface="Microsoft Sans Serif"/>
                <a:cs typeface="Microsoft Sans Serif"/>
              </a:rPr>
              <a:t>2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59420" y="1078735"/>
            <a:ext cx="5695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65">
                <a:solidFill>
                  <a:srgbClr val="EB811B"/>
                </a:solidFill>
                <a:latin typeface="Microsoft Sans Serif"/>
                <a:cs typeface="Microsoft Sans Serif"/>
              </a:rPr>
              <a:t>out</a:t>
            </a:r>
            <a:r>
              <a:rPr dirty="0" sz="1200" spc="5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35">
                <a:solidFill>
                  <a:srgbClr val="EB811B"/>
                </a:solidFill>
                <a:latin typeface="Georgia"/>
                <a:cs typeface="Georgia"/>
              </a:rPr>
              <a:t>=</a:t>
            </a:r>
            <a:r>
              <a:rPr dirty="0" sz="1200" spc="80">
                <a:solidFill>
                  <a:srgbClr val="EB811B"/>
                </a:solidFill>
                <a:latin typeface="Georgia"/>
                <a:cs typeface="Georgia"/>
              </a:rPr>
              <a:t> </a:t>
            </a:r>
            <a:r>
              <a:rPr dirty="0" sz="1200" spc="5">
                <a:solidFill>
                  <a:srgbClr val="EB811B"/>
                </a:solidFill>
                <a:latin typeface="Microsoft Sans Serif"/>
                <a:cs typeface="Microsoft Sans Serif"/>
              </a:rPr>
              <a:t>2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0045" y="81821"/>
            <a:ext cx="214820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45" b="1">
                <a:solidFill>
                  <a:srgbClr val="7F7F7F"/>
                </a:solidFill>
                <a:latin typeface="Arial"/>
                <a:cs typeface="Arial"/>
              </a:rPr>
              <a:t>Efficient</a:t>
            </a:r>
            <a:r>
              <a:rPr dirty="0" sz="1700" spc="-6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20" b="1">
                <a:solidFill>
                  <a:srgbClr val="7F7F7F"/>
                </a:solidFill>
                <a:latin typeface="Arial"/>
                <a:cs typeface="Arial"/>
              </a:rPr>
              <a:t>Algorithms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424003"/>
            <a:ext cx="3846829" cy="7677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5900"/>
              </a:lnSpc>
              <a:spcBef>
                <a:spcPts val="90"/>
              </a:spcBef>
            </a:pPr>
            <a:r>
              <a:rPr dirty="0" sz="1400" spc="5">
                <a:solidFill>
                  <a:srgbClr val="22373A"/>
                </a:solidFill>
                <a:latin typeface="Microsoft Sans Serif"/>
                <a:cs typeface="Microsoft Sans Serif"/>
              </a:rPr>
              <a:t>The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90">
                <a:solidFill>
                  <a:srgbClr val="22373A"/>
                </a:solidFill>
                <a:latin typeface="Microsoft Sans Serif"/>
                <a:cs typeface="Microsoft Sans Serif"/>
              </a:rPr>
              <a:t>proof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14">
                <a:solidFill>
                  <a:srgbClr val="22373A"/>
                </a:solidFill>
                <a:latin typeface="Microsoft Sans Serif"/>
                <a:cs typeface="Microsoft Sans Serif"/>
              </a:rPr>
              <a:t>of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0">
                <a:solidFill>
                  <a:srgbClr val="22373A"/>
                </a:solidFill>
                <a:latin typeface="Microsoft Sans Serif"/>
                <a:cs typeface="Microsoft Sans Serif"/>
              </a:rPr>
              <a:t>existence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14">
                <a:solidFill>
                  <a:srgbClr val="22373A"/>
                </a:solidFill>
                <a:latin typeface="Microsoft Sans Serif"/>
                <a:cs typeface="Microsoft Sans Serif"/>
              </a:rPr>
              <a:t>of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">
                <a:solidFill>
                  <a:srgbClr val="22373A"/>
                </a:solidFill>
                <a:latin typeface="Microsoft Sans Serif"/>
                <a:cs typeface="Microsoft Sans Serif"/>
              </a:rPr>
              <a:t>an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5">
                <a:solidFill>
                  <a:srgbClr val="22373A"/>
                </a:solidFill>
                <a:latin typeface="Microsoft Sans Serif"/>
                <a:cs typeface="Microsoft Sans Serif"/>
              </a:rPr>
              <a:t>Eulerian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">
                <a:solidFill>
                  <a:srgbClr val="22373A"/>
                </a:solidFill>
                <a:latin typeface="Microsoft Sans Serif"/>
                <a:cs typeface="Microsoft Sans Serif"/>
              </a:rPr>
              <a:t>cycle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22373A"/>
                </a:solidFill>
                <a:latin typeface="Microsoft Sans Serif"/>
                <a:cs typeface="Microsoft Sans Serif"/>
              </a:rPr>
              <a:t>can </a:t>
            </a:r>
            <a:r>
              <a:rPr dirty="0" sz="1400" spc="-36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be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0">
                <a:solidFill>
                  <a:srgbClr val="22373A"/>
                </a:solidFill>
                <a:latin typeface="Microsoft Sans Serif"/>
                <a:cs typeface="Microsoft Sans Serif"/>
              </a:rPr>
              <a:t>transformed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into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">
                <a:solidFill>
                  <a:srgbClr val="22373A"/>
                </a:solidFill>
                <a:latin typeface="Microsoft Sans Serif"/>
                <a:cs typeface="Microsoft Sans Serif"/>
              </a:rPr>
              <a:t>an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75">
                <a:solidFill>
                  <a:srgbClr val="22373A"/>
                </a:solidFill>
                <a:latin typeface="Microsoft Sans Serif"/>
                <a:cs typeface="Microsoft Sans Serif"/>
              </a:rPr>
              <a:t>efficient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algorithm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5">
                <a:solidFill>
                  <a:srgbClr val="22373A"/>
                </a:solidFill>
                <a:latin typeface="Microsoft Sans Serif"/>
                <a:cs typeface="Microsoft Sans Serif"/>
              </a:rPr>
              <a:t>for </a:t>
            </a:r>
            <a:r>
              <a:rPr dirty="0" sz="1400" spc="-36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constructing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">
                <a:solidFill>
                  <a:srgbClr val="22373A"/>
                </a:solidFill>
                <a:latin typeface="Microsoft Sans Serif"/>
                <a:cs typeface="Microsoft Sans Serif"/>
              </a:rPr>
              <a:t>an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5">
                <a:solidFill>
                  <a:srgbClr val="22373A"/>
                </a:solidFill>
                <a:latin typeface="Microsoft Sans Serif"/>
                <a:cs typeface="Microsoft Sans Serif"/>
              </a:rPr>
              <a:t>Eulerian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">
                <a:solidFill>
                  <a:srgbClr val="22373A"/>
                </a:solidFill>
                <a:latin typeface="Microsoft Sans Serif"/>
                <a:cs typeface="Microsoft Sans Serif"/>
              </a:rPr>
              <a:t>cycle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7646" y="81821"/>
            <a:ext cx="81280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45" b="1">
                <a:solidFill>
                  <a:srgbClr val="7F7F7F"/>
                </a:solidFill>
                <a:latin typeface="Arial"/>
                <a:cs typeface="Arial"/>
              </a:rPr>
              <a:t>Outline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992400"/>
            <a:ext cx="1590675" cy="14776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CED2D3"/>
                </a:solidFill>
                <a:latin typeface="Microsoft Sans Serif"/>
                <a:cs typeface="Microsoft Sans Serif"/>
                <a:hlinkClick r:id="rId2" action="ppaction://hlinksldjump"/>
              </a:rPr>
              <a:t>Eulerian</a:t>
            </a:r>
            <a:r>
              <a:rPr dirty="0" sz="1400" spc="-70">
                <a:solidFill>
                  <a:srgbClr val="CED2D3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1400" spc="-25">
                <a:solidFill>
                  <a:srgbClr val="CED2D3"/>
                </a:solidFill>
                <a:latin typeface="Microsoft Sans Serif"/>
                <a:cs typeface="Microsoft Sans Serif"/>
                <a:hlinkClick r:id="rId2" action="ppaction://hlinksldjump"/>
              </a:rPr>
              <a:t>Cycles</a:t>
            </a: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ct val="289000"/>
              </a:lnSpc>
            </a:pPr>
            <a:r>
              <a:rPr dirty="0" sz="1400" spc="60">
                <a:solidFill>
                  <a:srgbClr val="22373A"/>
                </a:solidFill>
                <a:latin typeface="Microsoft Sans Serif"/>
                <a:cs typeface="Microsoft Sans Serif"/>
                <a:hlinkClick r:id="rId3" action="ppaction://hlinksldjump"/>
              </a:rPr>
              <a:t>Hamil</a:t>
            </a:r>
            <a:r>
              <a:rPr dirty="0" sz="1400" spc="10">
                <a:solidFill>
                  <a:srgbClr val="22373A"/>
                </a:solidFill>
                <a:latin typeface="Microsoft Sans Serif"/>
                <a:cs typeface="Microsoft Sans Serif"/>
                <a:hlinkClick r:id="rId3" action="ppaction://hlinksldjump"/>
              </a:rPr>
              <a:t>t</a:t>
            </a:r>
            <a:r>
              <a:rPr dirty="0" sz="1400" spc="30">
                <a:solidFill>
                  <a:srgbClr val="22373A"/>
                </a:solidFill>
                <a:latin typeface="Microsoft Sans Serif"/>
                <a:cs typeface="Microsoft Sans Serif"/>
                <a:hlinkClick r:id="rId3" action="ppaction://hlinksldjump"/>
              </a:rPr>
              <a:t>onian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1400" spc="-150">
                <a:solidFill>
                  <a:srgbClr val="22373A"/>
                </a:solidFill>
                <a:latin typeface="Microsoft Sans Serif"/>
                <a:cs typeface="Microsoft Sans Serif"/>
                <a:hlinkClick r:id="rId3" action="ppaction://hlinksldjump"/>
              </a:rPr>
              <a:t>C</a:t>
            </a:r>
            <a:r>
              <a:rPr dirty="0" sz="1400">
                <a:solidFill>
                  <a:srgbClr val="22373A"/>
                </a:solidFill>
                <a:latin typeface="Microsoft Sans Serif"/>
                <a:cs typeface="Microsoft Sans Serif"/>
                <a:hlinkClick r:id="rId3" action="ppaction://hlinksldjump"/>
              </a:rPr>
              <a:t>ycles </a:t>
            </a:r>
            <a:r>
              <a:rPr dirty="0" sz="14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5">
                <a:solidFill>
                  <a:srgbClr val="CED2D3"/>
                </a:solidFill>
                <a:latin typeface="Microsoft Sans Serif"/>
                <a:cs typeface="Microsoft Sans Serif"/>
                <a:hlinkClick r:id="rId4" action="ppaction://hlinksldjump"/>
              </a:rPr>
              <a:t>Genome</a:t>
            </a:r>
            <a:r>
              <a:rPr dirty="0" sz="1400" spc="-75">
                <a:solidFill>
                  <a:srgbClr val="CED2D3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1400" spc="15">
                <a:solidFill>
                  <a:srgbClr val="CED2D3"/>
                </a:solidFill>
                <a:latin typeface="Microsoft Sans Serif"/>
                <a:cs typeface="Microsoft Sans Serif"/>
                <a:hlinkClick r:id="rId4" action="ppaction://hlinksldjump"/>
              </a:rPr>
              <a:t>Assembly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8320" y="81821"/>
            <a:ext cx="191198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20" b="1">
                <a:solidFill>
                  <a:srgbClr val="7F7F7F"/>
                </a:solidFill>
                <a:latin typeface="Arial"/>
                <a:cs typeface="Arial"/>
              </a:rPr>
              <a:t>Hamiltonian</a:t>
            </a:r>
            <a:r>
              <a:rPr dirty="0" sz="1700" spc="-10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Cycle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376616"/>
            <a:ext cx="3888104" cy="257810"/>
          </a:xfrm>
          <a:custGeom>
            <a:avLst/>
            <a:gdLst/>
            <a:ahLst/>
            <a:cxnLst/>
            <a:rect l="l" t="t" r="r" b="b"/>
            <a:pathLst>
              <a:path w="3888104" h="257810">
                <a:moveTo>
                  <a:pt x="3888003" y="0"/>
                </a:moveTo>
                <a:lnTo>
                  <a:pt x="0" y="0"/>
                </a:lnTo>
                <a:lnTo>
                  <a:pt x="0" y="257809"/>
                </a:lnTo>
                <a:lnTo>
                  <a:pt x="3888003" y="257809"/>
                </a:lnTo>
                <a:lnTo>
                  <a:pt x="3888003" y="0"/>
                </a:lnTo>
                <a:close/>
              </a:path>
            </a:pathLst>
          </a:custGeom>
          <a:solidFill>
            <a:srgbClr val="CE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9994" y="1634426"/>
            <a:ext cx="3888104" cy="544830"/>
          </a:xfrm>
          <a:prstGeom prst="rect">
            <a:avLst/>
          </a:prstGeom>
          <a:solidFill>
            <a:srgbClr val="E4E6E6"/>
          </a:solidFill>
        </p:spPr>
        <p:txBody>
          <a:bodyPr wrap="square" lIns="0" tIns="3810" rIns="0" bIns="0" rtlCol="0" vert="horz">
            <a:spAutoFit/>
          </a:bodyPr>
          <a:lstStyle/>
          <a:p>
            <a:pPr marL="60325" marR="551815">
              <a:lnSpc>
                <a:spcPts val="1950"/>
              </a:lnSpc>
              <a:spcBef>
                <a:spcPts val="30"/>
              </a:spcBef>
            </a:pPr>
            <a:r>
              <a:rPr dirty="0" sz="1400" spc="15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5">
                <a:solidFill>
                  <a:srgbClr val="EB811B"/>
                </a:solidFill>
                <a:latin typeface="Microsoft Sans Serif"/>
                <a:cs typeface="Microsoft Sans Serif"/>
              </a:rPr>
              <a:t>Hamiltonian</a:t>
            </a:r>
            <a:r>
              <a:rPr dirty="0" sz="1400" spc="-5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">
                <a:solidFill>
                  <a:srgbClr val="EB811B"/>
                </a:solidFill>
                <a:latin typeface="Microsoft Sans Serif"/>
                <a:cs typeface="Microsoft Sans Serif"/>
              </a:rPr>
              <a:t>cycle</a:t>
            </a:r>
            <a:r>
              <a:rPr dirty="0" sz="1400" spc="-5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visits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0">
                <a:solidFill>
                  <a:srgbClr val="22373A"/>
                </a:solidFill>
                <a:latin typeface="Microsoft Sans Serif"/>
                <a:cs typeface="Microsoft Sans Serif"/>
              </a:rPr>
              <a:t>every</a:t>
            </a:r>
            <a:r>
              <a:rPr dirty="0" sz="1400" spc="-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node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14">
                <a:solidFill>
                  <a:srgbClr val="22373A"/>
                </a:solidFill>
                <a:latin typeface="Microsoft Sans Serif"/>
                <a:cs typeface="Microsoft Sans Serif"/>
              </a:rPr>
              <a:t>of </a:t>
            </a:r>
            <a:r>
              <a:rPr dirty="0" sz="1400" spc="-3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3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graph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exactly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">
                <a:solidFill>
                  <a:srgbClr val="22373A"/>
                </a:solidFill>
                <a:latin typeface="Microsoft Sans Serif"/>
                <a:cs typeface="Microsoft Sans Serif"/>
              </a:rPr>
              <a:t>once.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5716" y="81821"/>
            <a:ext cx="91694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60" b="1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700" spc="-35" b="1">
                <a:solidFill>
                  <a:srgbClr val="7F7F7F"/>
                </a:solidFill>
                <a:latin typeface="Arial"/>
                <a:cs typeface="Arial"/>
              </a:rPr>
              <a:t>x</a:t>
            </a:r>
            <a:r>
              <a:rPr dirty="0" sz="1700" spc="20" b="1">
                <a:solidFill>
                  <a:srgbClr val="7F7F7F"/>
                </a:solidFill>
                <a:latin typeface="Arial"/>
                <a:cs typeface="Arial"/>
              </a:rPr>
              <a:t>ample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13832" y="754861"/>
            <a:ext cx="2180590" cy="2080260"/>
            <a:chOff x="1213832" y="754861"/>
            <a:chExt cx="2180590" cy="2080260"/>
          </a:xfrm>
        </p:grpSpPr>
        <p:sp>
          <p:nvSpPr>
            <p:cNvPr id="4" name="object 4"/>
            <p:cNvSpPr/>
            <p:nvPr/>
          </p:nvSpPr>
          <p:spPr>
            <a:xfrm>
              <a:off x="2249995" y="763861"/>
              <a:ext cx="108585" cy="468630"/>
            </a:xfrm>
            <a:custGeom>
              <a:avLst/>
              <a:gdLst/>
              <a:ahLst/>
              <a:cxnLst/>
              <a:rect l="l" t="t" r="r" b="b"/>
              <a:pathLst>
                <a:path w="108585" h="468630">
                  <a:moveTo>
                    <a:pt x="108000" y="54000"/>
                  </a:moveTo>
                  <a:lnTo>
                    <a:pt x="103757" y="32981"/>
                  </a:lnTo>
                  <a:lnTo>
                    <a:pt x="92184" y="15816"/>
                  </a:lnTo>
                  <a:lnTo>
                    <a:pt x="75019" y="4243"/>
                  </a:ln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1"/>
                  </a:lnTo>
                  <a:lnTo>
                    <a:pt x="0" y="54000"/>
                  </a:lnTo>
                  <a:lnTo>
                    <a:pt x="4243" y="75020"/>
                  </a:lnTo>
                  <a:lnTo>
                    <a:pt x="15816" y="92184"/>
                  </a:lnTo>
                  <a:lnTo>
                    <a:pt x="32980" y="103757"/>
                  </a:lnTo>
                  <a:lnTo>
                    <a:pt x="54000" y="108001"/>
                  </a:lnTo>
                  <a:lnTo>
                    <a:pt x="75019" y="103757"/>
                  </a:lnTo>
                  <a:lnTo>
                    <a:pt x="92184" y="92184"/>
                  </a:lnTo>
                  <a:lnTo>
                    <a:pt x="103757" y="75020"/>
                  </a:lnTo>
                  <a:lnTo>
                    <a:pt x="108000" y="54000"/>
                  </a:lnTo>
                  <a:close/>
                </a:path>
                <a:path w="108585" h="468630">
                  <a:moveTo>
                    <a:pt x="108000" y="414005"/>
                  </a:moveTo>
                  <a:lnTo>
                    <a:pt x="103757" y="392985"/>
                  </a:lnTo>
                  <a:lnTo>
                    <a:pt x="92184" y="375821"/>
                  </a:lnTo>
                  <a:lnTo>
                    <a:pt x="75019" y="364248"/>
                  </a:lnTo>
                  <a:lnTo>
                    <a:pt x="54000" y="360004"/>
                  </a:lnTo>
                  <a:lnTo>
                    <a:pt x="32980" y="364248"/>
                  </a:lnTo>
                  <a:lnTo>
                    <a:pt x="15816" y="375821"/>
                  </a:lnTo>
                  <a:lnTo>
                    <a:pt x="4243" y="392985"/>
                  </a:lnTo>
                  <a:lnTo>
                    <a:pt x="0" y="414005"/>
                  </a:lnTo>
                  <a:lnTo>
                    <a:pt x="4243" y="435024"/>
                  </a:lnTo>
                  <a:lnTo>
                    <a:pt x="15816" y="452189"/>
                  </a:lnTo>
                  <a:lnTo>
                    <a:pt x="32980" y="463762"/>
                  </a:lnTo>
                  <a:lnTo>
                    <a:pt x="54000" y="468005"/>
                  </a:lnTo>
                  <a:lnTo>
                    <a:pt x="75019" y="463762"/>
                  </a:lnTo>
                  <a:lnTo>
                    <a:pt x="92184" y="452189"/>
                  </a:lnTo>
                  <a:lnTo>
                    <a:pt x="103757" y="435024"/>
                  </a:lnTo>
                  <a:lnTo>
                    <a:pt x="108000" y="414005"/>
                  </a:lnTo>
                  <a:close/>
                </a:path>
                <a:path w="108585" h="468630">
                  <a:moveTo>
                    <a:pt x="54000" y="117001"/>
                  </a:moveTo>
                  <a:lnTo>
                    <a:pt x="54000" y="351004"/>
                  </a:lnTo>
                </a:path>
              </a:pathLst>
            </a:custGeom>
            <a:ln w="1799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8607" y="1363621"/>
              <a:ext cx="126000" cy="1260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22832" y="1214895"/>
              <a:ext cx="1030605" cy="514984"/>
            </a:xfrm>
            <a:custGeom>
              <a:avLst/>
              <a:gdLst/>
              <a:ahLst/>
              <a:cxnLst/>
              <a:rect l="l" t="t" r="r" b="b"/>
              <a:pathLst>
                <a:path w="1030605" h="514985">
                  <a:moveTo>
                    <a:pt x="1030195" y="0"/>
                  </a:moveTo>
                  <a:lnTo>
                    <a:pt x="789744" y="174696"/>
                  </a:lnTo>
                </a:path>
                <a:path w="1030605" h="514985">
                  <a:moveTo>
                    <a:pt x="108000" y="349232"/>
                  </a:moveTo>
                  <a:lnTo>
                    <a:pt x="103757" y="328213"/>
                  </a:lnTo>
                  <a:lnTo>
                    <a:pt x="92184" y="311048"/>
                  </a:lnTo>
                  <a:lnTo>
                    <a:pt x="75020" y="299475"/>
                  </a:lnTo>
                  <a:lnTo>
                    <a:pt x="54000" y="295232"/>
                  </a:lnTo>
                  <a:lnTo>
                    <a:pt x="32980" y="299475"/>
                  </a:lnTo>
                  <a:lnTo>
                    <a:pt x="15816" y="311048"/>
                  </a:lnTo>
                  <a:lnTo>
                    <a:pt x="4243" y="328213"/>
                  </a:lnTo>
                  <a:lnTo>
                    <a:pt x="0" y="349232"/>
                  </a:lnTo>
                  <a:lnTo>
                    <a:pt x="4243" y="370252"/>
                  </a:lnTo>
                  <a:lnTo>
                    <a:pt x="15816" y="387416"/>
                  </a:lnTo>
                  <a:lnTo>
                    <a:pt x="32980" y="398989"/>
                  </a:lnTo>
                  <a:lnTo>
                    <a:pt x="54000" y="403233"/>
                  </a:lnTo>
                  <a:lnTo>
                    <a:pt x="75020" y="398989"/>
                  </a:lnTo>
                  <a:lnTo>
                    <a:pt x="92184" y="387416"/>
                  </a:lnTo>
                  <a:lnTo>
                    <a:pt x="103757" y="370252"/>
                  </a:lnTo>
                  <a:lnTo>
                    <a:pt x="108000" y="349232"/>
                  </a:lnTo>
                  <a:close/>
                </a:path>
                <a:path w="1030605" h="514985">
                  <a:moveTo>
                    <a:pt x="450388" y="460481"/>
                  </a:moveTo>
                  <a:lnTo>
                    <a:pt x="446145" y="439462"/>
                  </a:lnTo>
                  <a:lnTo>
                    <a:pt x="434572" y="422297"/>
                  </a:lnTo>
                  <a:lnTo>
                    <a:pt x="417407" y="410724"/>
                  </a:lnTo>
                  <a:lnTo>
                    <a:pt x="396388" y="406481"/>
                  </a:lnTo>
                  <a:lnTo>
                    <a:pt x="375368" y="410724"/>
                  </a:lnTo>
                  <a:lnTo>
                    <a:pt x="358204" y="422297"/>
                  </a:lnTo>
                  <a:lnTo>
                    <a:pt x="346631" y="439462"/>
                  </a:lnTo>
                  <a:lnTo>
                    <a:pt x="342387" y="460481"/>
                  </a:lnTo>
                  <a:lnTo>
                    <a:pt x="346631" y="481501"/>
                  </a:lnTo>
                  <a:lnTo>
                    <a:pt x="358204" y="498666"/>
                  </a:lnTo>
                  <a:lnTo>
                    <a:pt x="375368" y="510238"/>
                  </a:lnTo>
                  <a:lnTo>
                    <a:pt x="396388" y="514482"/>
                  </a:lnTo>
                  <a:lnTo>
                    <a:pt x="417407" y="510238"/>
                  </a:lnTo>
                  <a:lnTo>
                    <a:pt x="434572" y="498666"/>
                  </a:lnTo>
                  <a:lnTo>
                    <a:pt x="446145" y="481501"/>
                  </a:lnTo>
                  <a:lnTo>
                    <a:pt x="450388" y="460481"/>
                  </a:lnTo>
                  <a:close/>
                </a:path>
                <a:path w="1030605" h="514985">
                  <a:moveTo>
                    <a:pt x="113916" y="368700"/>
                  </a:moveTo>
                  <a:lnTo>
                    <a:pt x="336471" y="441014"/>
                  </a:lnTo>
                </a:path>
                <a:path w="1030605" h="514985">
                  <a:moveTo>
                    <a:pt x="687807" y="248755"/>
                  </a:moveTo>
                  <a:lnTo>
                    <a:pt x="447356" y="423452"/>
                  </a:lnTo>
                </a:path>
              </a:pathLst>
            </a:custGeom>
            <a:ln w="1799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7002" y="2014877"/>
              <a:ext cx="126001" cy="126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15180" y="1735294"/>
              <a:ext cx="320040" cy="1090930"/>
            </a:xfrm>
            <a:custGeom>
              <a:avLst/>
              <a:gdLst/>
              <a:ahLst/>
              <a:cxnLst/>
              <a:rect l="l" t="t" r="r" b="b"/>
              <a:pathLst>
                <a:path w="320039" h="1090930">
                  <a:moveTo>
                    <a:pt x="23506" y="0"/>
                  </a:moveTo>
                  <a:lnTo>
                    <a:pt x="115355" y="282667"/>
                  </a:lnTo>
                </a:path>
                <a:path w="320039" h="1090930">
                  <a:moveTo>
                    <a:pt x="108001" y="1036335"/>
                  </a:moveTo>
                  <a:lnTo>
                    <a:pt x="103757" y="1015315"/>
                  </a:lnTo>
                  <a:lnTo>
                    <a:pt x="92184" y="998150"/>
                  </a:lnTo>
                  <a:lnTo>
                    <a:pt x="75020" y="986578"/>
                  </a:lnTo>
                  <a:lnTo>
                    <a:pt x="54000" y="982334"/>
                  </a:lnTo>
                  <a:lnTo>
                    <a:pt x="32981" y="986578"/>
                  </a:lnTo>
                  <a:lnTo>
                    <a:pt x="15816" y="998150"/>
                  </a:lnTo>
                  <a:lnTo>
                    <a:pt x="4243" y="1015315"/>
                  </a:lnTo>
                  <a:lnTo>
                    <a:pt x="0" y="1036335"/>
                  </a:lnTo>
                  <a:lnTo>
                    <a:pt x="4243" y="1057354"/>
                  </a:lnTo>
                  <a:lnTo>
                    <a:pt x="15816" y="1074519"/>
                  </a:lnTo>
                  <a:lnTo>
                    <a:pt x="32981" y="1086091"/>
                  </a:lnTo>
                  <a:lnTo>
                    <a:pt x="54000" y="1090335"/>
                  </a:lnTo>
                  <a:lnTo>
                    <a:pt x="75020" y="1086091"/>
                  </a:lnTo>
                  <a:lnTo>
                    <a:pt x="92184" y="1074519"/>
                  </a:lnTo>
                  <a:lnTo>
                    <a:pt x="103757" y="1057354"/>
                  </a:lnTo>
                  <a:lnTo>
                    <a:pt x="108001" y="1036335"/>
                  </a:lnTo>
                  <a:close/>
                </a:path>
                <a:path w="320039" h="1090930">
                  <a:moveTo>
                    <a:pt x="319605" y="745083"/>
                  </a:moveTo>
                  <a:lnTo>
                    <a:pt x="315362" y="724064"/>
                  </a:lnTo>
                  <a:lnTo>
                    <a:pt x="303789" y="706899"/>
                  </a:lnTo>
                  <a:lnTo>
                    <a:pt x="286625" y="695326"/>
                  </a:lnTo>
                  <a:lnTo>
                    <a:pt x="265605" y="691083"/>
                  </a:lnTo>
                  <a:lnTo>
                    <a:pt x="244585" y="695326"/>
                  </a:lnTo>
                  <a:lnTo>
                    <a:pt x="227421" y="706899"/>
                  </a:lnTo>
                  <a:lnTo>
                    <a:pt x="215848" y="724064"/>
                  </a:lnTo>
                  <a:lnTo>
                    <a:pt x="211604" y="745083"/>
                  </a:lnTo>
                  <a:lnTo>
                    <a:pt x="215848" y="766103"/>
                  </a:lnTo>
                  <a:lnTo>
                    <a:pt x="227421" y="783267"/>
                  </a:lnTo>
                  <a:lnTo>
                    <a:pt x="244585" y="794840"/>
                  </a:lnTo>
                  <a:lnTo>
                    <a:pt x="265605" y="799084"/>
                  </a:lnTo>
                  <a:lnTo>
                    <a:pt x="286625" y="794840"/>
                  </a:lnTo>
                  <a:lnTo>
                    <a:pt x="303789" y="783267"/>
                  </a:lnTo>
                  <a:lnTo>
                    <a:pt x="315362" y="766103"/>
                  </a:lnTo>
                  <a:lnTo>
                    <a:pt x="319605" y="745083"/>
                  </a:lnTo>
                  <a:close/>
                </a:path>
                <a:path w="320039" h="1090930">
                  <a:moveTo>
                    <a:pt x="91029" y="985366"/>
                  </a:moveTo>
                  <a:lnTo>
                    <a:pt x="228575" y="796052"/>
                  </a:lnTo>
                </a:path>
                <a:path w="320039" h="1090930">
                  <a:moveTo>
                    <a:pt x="154289" y="402499"/>
                  </a:moveTo>
                  <a:lnTo>
                    <a:pt x="246138" y="685167"/>
                  </a:lnTo>
                </a:path>
              </a:pathLst>
            </a:custGeom>
            <a:ln w="1799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0995" y="2417377"/>
              <a:ext cx="126000" cy="1260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43786" y="2426377"/>
              <a:ext cx="1049020" cy="399415"/>
            </a:xfrm>
            <a:custGeom>
              <a:avLst/>
              <a:gdLst/>
              <a:ahLst/>
              <a:cxnLst/>
              <a:rect l="l" t="t" r="r" b="b"/>
              <a:pathLst>
                <a:path w="1049020" h="399414">
                  <a:moveTo>
                    <a:pt x="0" y="54000"/>
                  </a:moveTo>
                  <a:lnTo>
                    <a:pt x="297208" y="54000"/>
                  </a:lnTo>
                </a:path>
                <a:path w="1049020" h="399414">
                  <a:moveTo>
                    <a:pt x="1049024" y="345251"/>
                  </a:moveTo>
                  <a:lnTo>
                    <a:pt x="1044780" y="324232"/>
                  </a:lnTo>
                  <a:lnTo>
                    <a:pt x="1033207" y="307067"/>
                  </a:lnTo>
                  <a:lnTo>
                    <a:pt x="1016042" y="295494"/>
                  </a:lnTo>
                  <a:lnTo>
                    <a:pt x="995023" y="291251"/>
                  </a:lnTo>
                  <a:lnTo>
                    <a:pt x="974003" y="295494"/>
                  </a:lnTo>
                  <a:lnTo>
                    <a:pt x="956839" y="307067"/>
                  </a:lnTo>
                  <a:lnTo>
                    <a:pt x="945266" y="324232"/>
                  </a:lnTo>
                  <a:lnTo>
                    <a:pt x="941023" y="345251"/>
                  </a:lnTo>
                  <a:lnTo>
                    <a:pt x="945266" y="366271"/>
                  </a:lnTo>
                  <a:lnTo>
                    <a:pt x="956839" y="383436"/>
                  </a:lnTo>
                  <a:lnTo>
                    <a:pt x="974003" y="395008"/>
                  </a:lnTo>
                  <a:lnTo>
                    <a:pt x="995023" y="399252"/>
                  </a:lnTo>
                  <a:lnTo>
                    <a:pt x="1016042" y="395008"/>
                  </a:lnTo>
                  <a:lnTo>
                    <a:pt x="1033207" y="383436"/>
                  </a:lnTo>
                  <a:lnTo>
                    <a:pt x="1044780" y="366271"/>
                  </a:lnTo>
                  <a:lnTo>
                    <a:pt x="1049024" y="345251"/>
                  </a:lnTo>
                  <a:close/>
                </a:path>
                <a:path w="1049020" h="399414">
                  <a:moveTo>
                    <a:pt x="837419" y="54000"/>
                  </a:moveTo>
                  <a:lnTo>
                    <a:pt x="833175" y="32980"/>
                  </a:lnTo>
                  <a:lnTo>
                    <a:pt x="821602" y="15816"/>
                  </a:lnTo>
                  <a:lnTo>
                    <a:pt x="804438" y="4243"/>
                  </a:lnTo>
                  <a:lnTo>
                    <a:pt x="783418" y="0"/>
                  </a:lnTo>
                  <a:lnTo>
                    <a:pt x="762398" y="4243"/>
                  </a:lnTo>
                  <a:lnTo>
                    <a:pt x="745234" y="15816"/>
                  </a:lnTo>
                  <a:lnTo>
                    <a:pt x="733661" y="32980"/>
                  </a:lnTo>
                  <a:lnTo>
                    <a:pt x="729418" y="54000"/>
                  </a:lnTo>
                  <a:lnTo>
                    <a:pt x="733661" y="75019"/>
                  </a:lnTo>
                  <a:lnTo>
                    <a:pt x="745234" y="92184"/>
                  </a:lnTo>
                  <a:lnTo>
                    <a:pt x="762398" y="103757"/>
                  </a:lnTo>
                  <a:lnTo>
                    <a:pt x="783418" y="108000"/>
                  </a:lnTo>
                  <a:lnTo>
                    <a:pt x="804438" y="103757"/>
                  </a:lnTo>
                  <a:lnTo>
                    <a:pt x="821602" y="92184"/>
                  </a:lnTo>
                  <a:lnTo>
                    <a:pt x="833175" y="75019"/>
                  </a:lnTo>
                  <a:lnTo>
                    <a:pt x="837419" y="54000"/>
                  </a:lnTo>
                  <a:close/>
                </a:path>
                <a:path w="1049020" h="399414">
                  <a:moveTo>
                    <a:pt x="957994" y="294283"/>
                  </a:moveTo>
                  <a:lnTo>
                    <a:pt x="820448" y="104969"/>
                  </a:lnTo>
                </a:path>
                <a:path w="1049020" h="399414">
                  <a:moveTo>
                    <a:pt x="423209" y="54000"/>
                  </a:moveTo>
                  <a:lnTo>
                    <a:pt x="720418" y="54000"/>
                  </a:lnTo>
                </a:path>
              </a:pathLst>
            </a:custGeom>
            <a:ln w="1799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4987" y="2014877"/>
              <a:ext cx="126001" cy="1260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746672" y="1510128"/>
              <a:ext cx="638810" cy="910590"/>
            </a:xfrm>
            <a:custGeom>
              <a:avLst/>
              <a:gdLst/>
              <a:ahLst/>
              <a:cxnLst/>
              <a:rect l="l" t="t" r="r" b="b"/>
              <a:pathLst>
                <a:path w="638810" h="910589">
                  <a:moveTo>
                    <a:pt x="0" y="910333"/>
                  </a:moveTo>
                  <a:lnTo>
                    <a:pt x="91848" y="627665"/>
                  </a:lnTo>
                </a:path>
                <a:path w="638810" h="910589">
                  <a:moveTo>
                    <a:pt x="638486" y="54000"/>
                  </a:moveTo>
                  <a:lnTo>
                    <a:pt x="634243" y="32980"/>
                  </a:lnTo>
                  <a:lnTo>
                    <a:pt x="622670" y="15816"/>
                  </a:lnTo>
                  <a:lnTo>
                    <a:pt x="605505" y="4243"/>
                  </a:lnTo>
                  <a:lnTo>
                    <a:pt x="584486" y="0"/>
                  </a:lnTo>
                  <a:lnTo>
                    <a:pt x="563466" y="4243"/>
                  </a:lnTo>
                  <a:lnTo>
                    <a:pt x="546302" y="15816"/>
                  </a:lnTo>
                  <a:lnTo>
                    <a:pt x="534729" y="32980"/>
                  </a:lnTo>
                  <a:lnTo>
                    <a:pt x="530485" y="54000"/>
                  </a:lnTo>
                  <a:lnTo>
                    <a:pt x="534729" y="75020"/>
                  </a:lnTo>
                  <a:lnTo>
                    <a:pt x="546302" y="92184"/>
                  </a:lnTo>
                  <a:lnTo>
                    <a:pt x="563466" y="103757"/>
                  </a:lnTo>
                  <a:lnTo>
                    <a:pt x="584486" y="108000"/>
                  </a:lnTo>
                  <a:lnTo>
                    <a:pt x="605505" y="103757"/>
                  </a:lnTo>
                  <a:lnTo>
                    <a:pt x="622670" y="92184"/>
                  </a:lnTo>
                  <a:lnTo>
                    <a:pt x="634243" y="75020"/>
                  </a:lnTo>
                  <a:lnTo>
                    <a:pt x="638486" y="54000"/>
                  </a:lnTo>
                  <a:close/>
                </a:path>
                <a:path w="638810" h="910589">
                  <a:moveTo>
                    <a:pt x="296099" y="165249"/>
                  </a:moveTo>
                  <a:lnTo>
                    <a:pt x="291855" y="144229"/>
                  </a:lnTo>
                  <a:lnTo>
                    <a:pt x="280282" y="127065"/>
                  </a:lnTo>
                  <a:lnTo>
                    <a:pt x="263118" y="115492"/>
                  </a:lnTo>
                  <a:lnTo>
                    <a:pt x="242098" y="111249"/>
                  </a:lnTo>
                  <a:lnTo>
                    <a:pt x="221078" y="115492"/>
                  </a:lnTo>
                  <a:lnTo>
                    <a:pt x="203914" y="127065"/>
                  </a:lnTo>
                  <a:lnTo>
                    <a:pt x="192341" y="144229"/>
                  </a:lnTo>
                  <a:lnTo>
                    <a:pt x="188097" y="165249"/>
                  </a:lnTo>
                  <a:lnTo>
                    <a:pt x="192341" y="186268"/>
                  </a:lnTo>
                  <a:lnTo>
                    <a:pt x="203914" y="203433"/>
                  </a:lnTo>
                  <a:lnTo>
                    <a:pt x="221078" y="215006"/>
                  </a:lnTo>
                  <a:lnTo>
                    <a:pt x="242098" y="219250"/>
                  </a:lnTo>
                  <a:lnTo>
                    <a:pt x="263118" y="215006"/>
                  </a:lnTo>
                  <a:lnTo>
                    <a:pt x="280282" y="203433"/>
                  </a:lnTo>
                  <a:lnTo>
                    <a:pt x="291855" y="186268"/>
                  </a:lnTo>
                  <a:lnTo>
                    <a:pt x="296099" y="165249"/>
                  </a:lnTo>
                  <a:close/>
                </a:path>
                <a:path w="638810" h="910589">
                  <a:moveTo>
                    <a:pt x="524570" y="73467"/>
                  </a:moveTo>
                  <a:lnTo>
                    <a:pt x="302015" y="145782"/>
                  </a:lnTo>
                </a:path>
                <a:path w="638810" h="910589">
                  <a:moveTo>
                    <a:pt x="130782" y="507832"/>
                  </a:moveTo>
                  <a:lnTo>
                    <a:pt x="222631" y="225165"/>
                  </a:lnTo>
                </a:path>
              </a:pathLst>
            </a:custGeom>
            <a:ln w="1799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83383" y="1363621"/>
              <a:ext cx="126000" cy="1260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354964" y="1214895"/>
              <a:ext cx="582930" cy="423545"/>
            </a:xfrm>
            <a:custGeom>
              <a:avLst/>
              <a:gdLst/>
              <a:ahLst/>
              <a:cxnLst/>
              <a:rect l="l" t="t" r="r" b="b"/>
              <a:pathLst>
                <a:path w="582930" h="423544">
                  <a:moveTo>
                    <a:pt x="582838" y="423452"/>
                  </a:moveTo>
                  <a:lnTo>
                    <a:pt x="342387" y="248755"/>
                  </a:lnTo>
                </a:path>
                <a:path w="582930" h="423544">
                  <a:moveTo>
                    <a:pt x="240450" y="174696"/>
                  </a:moveTo>
                  <a:lnTo>
                    <a:pt x="0" y="0"/>
                  </a:lnTo>
                </a:path>
              </a:pathLst>
            </a:custGeom>
            <a:ln w="1799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9390" y="1543623"/>
              <a:ext cx="126000" cy="12600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998638" y="1477589"/>
              <a:ext cx="57150" cy="78105"/>
            </a:xfrm>
            <a:custGeom>
              <a:avLst/>
              <a:gdLst/>
              <a:ahLst/>
              <a:cxnLst/>
              <a:rect l="l" t="t" r="r" b="b"/>
              <a:pathLst>
                <a:path w="57150" h="78105">
                  <a:moveTo>
                    <a:pt x="0" y="0"/>
                  </a:moveTo>
                  <a:lnTo>
                    <a:pt x="56721" y="78067"/>
                  </a:lnTo>
                </a:path>
              </a:pathLst>
            </a:custGeom>
            <a:ln w="1799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8607" y="1946123"/>
              <a:ext cx="126000" cy="1260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809920" y="2028590"/>
              <a:ext cx="92075" cy="29845"/>
            </a:xfrm>
            <a:custGeom>
              <a:avLst/>
              <a:gdLst/>
              <a:ahLst/>
              <a:cxnLst/>
              <a:rect l="l" t="t" r="r" b="b"/>
              <a:pathLst>
                <a:path w="92075" h="29844">
                  <a:moveTo>
                    <a:pt x="0" y="29820"/>
                  </a:moveTo>
                  <a:lnTo>
                    <a:pt x="91770" y="0"/>
                  </a:lnTo>
                </a:path>
              </a:pathLst>
            </a:custGeom>
            <a:ln w="1799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0995" y="2194879"/>
              <a:ext cx="126000" cy="12600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303995" y="2320880"/>
              <a:ext cx="0" cy="96520"/>
            </a:xfrm>
            <a:custGeom>
              <a:avLst/>
              <a:gdLst/>
              <a:ahLst/>
              <a:cxnLst/>
              <a:rect l="l" t="t" r="r" b="b"/>
              <a:pathLst>
                <a:path w="0" h="96519">
                  <a:moveTo>
                    <a:pt x="0" y="96496"/>
                  </a:moveTo>
                  <a:lnTo>
                    <a:pt x="0" y="0"/>
                  </a:lnTo>
                </a:path>
              </a:pathLst>
            </a:custGeom>
            <a:ln w="1799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83383" y="1946123"/>
              <a:ext cx="126000" cy="1260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706300" y="2028590"/>
              <a:ext cx="92075" cy="29845"/>
            </a:xfrm>
            <a:custGeom>
              <a:avLst/>
              <a:gdLst/>
              <a:ahLst/>
              <a:cxnLst/>
              <a:rect l="l" t="t" r="r" b="b"/>
              <a:pathLst>
                <a:path w="92075" h="29844">
                  <a:moveTo>
                    <a:pt x="91770" y="29820"/>
                  </a:moveTo>
                  <a:lnTo>
                    <a:pt x="0" y="0"/>
                  </a:lnTo>
                </a:path>
              </a:pathLst>
            </a:custGeom>
            <a:ln w="1799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2600" y="1543623"/>
              <a:ext cx="126000" cy="12600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296299" y="854891"/>
              <a:ext cx="2015489" cy="1917064"/>
            </a:xfrm>
            <a:custGeom>
              <a:avLst/>
              <a:gdLst/>
              <a:ahLst/>
              <a:cxnLst/>
              <a:rect l="l" t="t" r="r" b="b"/>
              <a:pathLst>
                <a:path w="2015489" h="1917064">
                  <a:moveTo>
                    <a:pt x="1313053" y="622698"/>
                  </a:moveTo>
                  <a:lnTo>
                    <a:pt x="1256331" y="700765"/>
                  </a:lnTo>
                </a:path>
                <a:path w="2015489" h="1917064">
                  <a:moveTo>
                    <a:pt x="956727" y="0"/>
                  </a:moveTo>
                  <a:lnTo>
                    <a:pt x="31501" y="672207"/>
                  </a:lnTo>
                </a:path>
                <a:path w="2015489" h="1917064">
                  <a:moveTo>
                    <a:pt x="0" y="769153"/>
                  </a:moveTo>
                  <a:lnTo>
                    <a:pt x="353414" y="1856821"/>
                  </a:lnTo>
                </a:path>
                <a:path w="2015489" h="1917064">
                  <a:moveTo>
                    <a:pt x="435882" y="1916737"/>
                  </a:moveTo>
                  <a:lnTo>
                    <a:pt x="1579510" y="1916737"/>
                  </a:lnTo>
                </a:path>
                <a:path w="2015489" h="1917064">
                  <a:moveTo>
                    <a:pt x="1661977" y="1856821"/>
                  </a:moveTo>
                  <a:lnTo>
                    <a:pt x="2015392" y="769153"/>
                  </a:lnTo>
                </a:path>
                <a:path w="2015489" h="1917064">
                  <a:moveTo>
                    <a:pt x="1983890" y="672207"/>
                  </a:moveTo>
                  <a:lnTo>
                    <a:pt x="1058664" y="0"/>
                  </a:lnTo>
                </a:path>
                <a:path w="2015489" h="1917064">
                  <a:moveTo>
                    <a:pt x="1058664" y="1365959"/>
                  </a:moveTo>
                  <a:lnTo>
                    <a:pt x="1299115" y="1191262"/>
                  </a:lnTo>
                </a:path>
                <a:path w="2015489" h="1917064">
                  <a:moveTo>
                    <a:pt x="1330615" y="1094316"/>
                  </a:moveTo>
                  <a:lnTo>
                    <a:pt x="1238768" y="811649"/>
                  </a:lnTo>
                </a:path>
                <a:path w="2015489" h="1917064">
                  <a:moveTo>
                    <a:pt x="1156300" y="751733"/>
                  </a:moveTo>
                  <a:lnTo>
                    <a:pt x="859091" y="751733"/>
                  </a:lnTo>
                </a:path>
                <a:path w="2015489" h="1917064">
                  <a:moveTo>
                    <a:pt x="776623" y="811649"/>
                  </a:moveTo>
                  <a:lnTo>
                    <a:pt x="684775" y="1094316"/>
                  </a:lnTo>
                </a:path>
                <a:path w="2015489" h="1917064">
                  <a:moveTo>
                    <a:pt x="716277" y="1191262"/>
                  </a:moveTo>
                  <a:lnTo>
                    <a:pt x="956727" y="1365959"/>
                  </a:lnTo>
                </a:path>
              </a:pathLst>
            </a:custGeom>
            <a:ln w="1799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5716" y="81821"/>
            <a:ext cx="91694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60" b="1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700" spc="-35" b="1">
                <a:solidFill>
                  <a:srgbClr val="7F7F7F"/>
                </a:solidFill>
                <a:latin typeface="Arial"/>
                <a:cs typeface="Arial"/>
              </a:rPr>
              <a:t>x</a:t>
            </a:r>
            <a:r>
              <a:rPr dirty="0" sz="1700" spc="20" b="1">
                <a:solidFill>
                  <a:srgbClr val="7F7F7F"/>
                </a:solidFill>
                <a:latin typeface="Arial"/>
                <a:cs typeface="Arial"/>
              </a:rPr>
              <a:t>ample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13832" y="754861"/>
            <a:ext cx="2180590" cy="2080260"/>
            <a:chOff x="1213832" y="754861"/>
            <a:chExt cx="2180590" cy="2080260"/>
          </a:xfrm>
        </p:grpSpPr>
        <p:sp>
          <p:nvSpPr>
            <p:cNvPr id="4" name="object 4"/>
            <p:cNvSpPr/>
            <p:nvPr/>
          </p:nvSpPr>
          <p:spPr>
            <a:xfrm>
              <a:off x="2249995" y="763861"/>
              <a:ext cx="108585" cy="468630"/>
            </a:xfrm>
            <a:custGeom>
              <a:avLst/>
              <a:gdLst/>
              <a:ahLst/>
              <a:cxnLst/>
              <a:rect l="l" t="t" r="r" b="b"/>
              <a:pathLst>
                <a:path w="108585" h="468630">
                  <a:moveTo>
                    <a:pt x="108000" y="54000"/>
                  </a:moveTo>
                  <a:lnTo>
                    <a:pt x="103757" y="32981"/>
                  </a:lnTo>
                  <a:lnTo>
                    <a:pt x="92184" y="15816"/>
                  </a:lnTo>
                  <a:lnTo>
                    <a:pt x="75019" y="4243"/>
                  </a:ln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1"/>
                  </a:lnTo>
                  <a:lnTo>
                    <a:pt x="0" y="54000"/>
                  </a:lnTo>
                  <a:lnTo>
                    <a:pt x="4243" y="75020"/>
                  </a:lnTo>
                  <a:lnTo>
                    <a:pt x="15816" y="92184"/>
                  </a:lnTo>
                  <a:lnTo>
                    <a:pt x="32980" y="103757"/>
                  </a:lnTo>
                  <a:lnTo>
                    <a:pt x="54000" y="108001"/>
                  </a:lnTo>
                  <a:lnTo>
                    <a:pt x="75019" y="103757"/>
                  </a:lnTo>
                  <a:lnTo>
                    <a:pt x="92184" y="92184"/>
                  </a:lnTo>
                  <a:lnTo>
                    <a:pt x="103757" y="75020"/>
                  </a:lnTo>
                  <a:lnTo>
                    <a:pt x="108000" y="54000"/>
                  </a:lnTo>
                  <a:close/>
                </a:path>
                <a:path w="108585" h="468630">
                  <a:moveTo>
                    <a:pt x="108000" y="414005"/>
                  </a:moveTo>
                  <a:lnTo>
                    <a:pt x="103757" y="392985"/>
                  </a:lnTo>
                  <a:lnTo>
                    <a:pt x="92184" y="375821"/>
                  </a:lnTo>
                  <a:lnTo>
                    <a:pt x="75019" y="364248"/>
                  </a:lnTo>
                  <a:lnTo>
                    <a:pt x="54000" y="360004"/>
                  </a:lnTo>
                  <a:lnTo>
                    <a:pt x="32980" y="364248"/>
                  </a:lnTo>
                  <a:lnTo>
                    <a:pt x="15816" y="375821"/>
                  </a:lnTo>
                  <a:lnTo>
                    <a:pt x="4243" y="392985"/>
                  </a:lnTo>
                  <a:lnTo>
                    <a:pt x="0" y="414005"/>
                  </a:lnTo>
                  <a:lnTo>
                    <a:pt x="4243" y="435024"/>
                  </a:lnTo>
                  <a:lnTo>
                    <a:pt x="15816" y="452189"/>
                  </a:lnTo>
                  <a:lnTo>
                    <a:pt x="32980" y="463762"/>
                  </a:lnTo>
                  <a:lnTo>
                    <a:pt x="54000" y="468005"/>
                  </a:lnTo>
                  <a:lnTo>
                    <a:pt x="75019" y="463762"/>
                  </a:lnTo>
                  <a:lnTo>
                    <a:pt x="92184" y="452189"/>
                  </a:lnTo>
                  <a:lnTo>
                    <a:pt x="103757" y="435024"/>
                  </a:lnTo>
                  <a:lnTo>
                    <a:pt x="108000" y="414005"/>
                  </a:lnTo>
                  <a:close/>
                </a:path>
                <a:path w="108585" h="468630">
                  <a:moveTo>
                    <a:pt x="54000" y="117001"/>
                  </a:moveTo>
                  <a:lnTo>
                    <a:pt x="54000" y="351004"/>
                  </a:lnTo>
                </a:path>
              </a:pathLst>
            </a:custGeom>
            <a:ln w="1799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8607" y="1363621"/>
              <a:ext cx="126000" cy="1260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22832" y="1214895"/>
              <a:ext cx="1030605" cy="514984"/>
            </a:xfrm>
            <a:custGeom>
              <a:avLst/>
              <a:gdLst/>
              <a:ahLst/>
              <a:cxnLst/>
              <a:rect l="l" t="t" r="r" b="b"/>
              <a:pathLst>
                <a:path w="1030605" h="514985">
                  <a:moveTo>
                    <a:pt x="1030195" y="0"/>
                  </a:moveTo>
                  <a:lnTo>
                    <a:pt x="789744" y="174696"/>
                  </a:lnTo>
                </a:path>
                <a:path w="1030605" h="514985">
                  <a:moveTo>
                    <a:pt x="108000" y="349232"/>
                  </a:moveTo>
                  <a:lnTo>
                    <a:pt x="103757" y="328213"/>
                  </a:lnTo>
                  <a:lnTo>
                    <a:pt x="92184" y="311048"/>
                  </a:lnTo>
                  <a:lnTo>
                    <a:pt x="75020" y="299475"/>
                  </a:lnTo>
                  <a:lnTo>
                    <a:pt x="54000" y="295232"/>
                  </a:lnTo>
                  <a:lnTo>
                    <a:pt x="32980" y="299475"/>
                  </a:lnTo>
                  <a:lnTo>
                    <a:pt x="15816" y="311048"/>
                  </a:lnTo>
                  <a:lnTo>
                    <a:pt x="4243" y="328213"/>
                  </a:lnTo>
                  <a:lnTo>
                    <a:pt x="0" y="349232"/>
                  </a:lnTo>
                  <a:lnTo>
                    <a:pt x="4243" y="370252"/>
                  </a:lnTo>
                  <a:lnTo>
                    <a:pt x="15816" y="387416"/>
                  </a:lnTo>
                  <a:lnTo>
                    <a:pt x="32980" y="398989"/>
                  </a:lnTo>
                  <a:lnTo>
                    <a:pt x="54000" y="403233"/>
                  </a:lnTo>
                  <a:lnTo>
                    <a:pt x="75020" y="398989"/>
                  </a:lnTo>
                  <a:lnTo>
                    <a:pt x="92184" y="387416"/>
                  </a:lnTo>
                  <a:lnTo>
                    <a:pt x="103757" y="370252"/>
                  </a:lnTo>
                  <a:lnTo>
                    <a:pt x="108000" y="349232"/>
                  </a:lnTo>
                  <a:close/>
                </a:path>
                <a:path w="1030605" h="514985">
                  <a:moveTo>
                    <a:pt x="450388" y="460481"/>
                  </a:moveTo>
                  <a:lnTo>
                    <a:pt x="446145" y="439462"/>
                  </a:lnTo>
                  <a:lnTo>
                    <a:pt x="434572" y="422297"/>
                  </a:lnTo>
                  <a:lnTo>
                    <a:pt x="417407" y="410724"/>
                  </a:lnTo>
                  <a:lnTo>
                    <a:pt x="396388" y="406481"/>
                  </a:lnTo>
                  <a:lnTo>
                    <a:pt x="375368" y="410724"/>
                  </a:lnTo>
                  <a:lnTo>
                    <a:pt x="358204" y="422297"/>
                  </a:lnTo>
                  <a:lnTo>
                    <a:pt x="346631" y="439462"/>
                  </a:lnTo>
                  <a:lnTo>
                    <a:pt x="342387" y="460481"/>
                  </a:lnTo>
                  <a:lnTo>
                    <a:pt x="346631" y="481501"/>
                  </a:lnTo>
                  <a:lnTo>
                    <a:pt x="358204" y="498666"/>
                  </a:lnTo>
                  <a:lnTo>
                    <a:pt x="375368" y="510238"/>
                  </a:lnTo>
                  <a:lnTo>
                    <a:pt x="396388" y="514482"/>
                  </a:lnTo>
                  <a:lnTo>
                    <a:pt x="417407" y="510238"/>
                  </a:lnTo>
                  <a:lnTo>
                    <a:pt x="434572" y="498666"/>
                  </a:lnTo>
                  <a:lnTo>
                    <a:pt x="446145" y="481501"/>
                  </a:lnTo>
                  <a:lnTo>
                    <a:pt x="450388" y="460481"/>
                  </a:lnTo>
                  <a:close/>
                </a:path>
                <a:path w="1030605" h="514985">
                  <a:moveTo>
                    <a:pt x="113916" y="368700"/>
                  </a:moveTo>
                  <a:lnTo>
                    <a:pt x="336471" y="441014"/>
                  </a:lnTo>
                </a:path>
                <a:path w="1030605" h="514985">
                  <a:moveTo>
                    <a:pt x="687807" y="248755"/>
                  </a:moveTo>
                  <a:lnTo>
                    <a:pt x="447356" y="423452"/>
                  </a:lnTo>
                </a:path>
              </a:pathLst>
            </a:custGeom>
            <a:ln w="1799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7002" y="2014877"/>
              <a:ext cx="126001" cy="126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15180" y="1735294"/>
              <a:ext cx="320040" cy="1090930"/>
            </a:xfrm>
            <a:custGeom>
              <a:avLst/>
              <a:gdLst/>
              <a:ahLst/>
              <a:cxnLst/>
              <a:rect l="l" t="t" r="r" b="b"/>
              <a:pathLst>
                <a:path w="320039" h="1090930">
                  <a:moveTo>
                    <a:pt x="23506" y="0"/>
                  </a:moveTo>
                  <a:lnTo>
                    <a:pt x="115355" y="282667"/>
                  </a:lnTo>
                </a:path>
                <a:path w="320039" h="1090930">
                  <a:moveTo>
                    <a:pt x="108001" y="1036335"/>
                  </a:moveTo>
                  <a:lnTo>
                    <a:pt x="103757" y="1015315"/>
                  </a:lnTo>
                  <a:lnTo>
                    <a:pt x="92184" y="998150"/>
                  </a:lnTo>
                  <a:lnTo>
                    <a:pt x="75020" y="986578"/>
                  </a:lnTo>
                  <a:lnTo>
                    <a:pt x="54000" y="982334"/>
                  </a:lnTo>
                  <a:lnTo>
                    <a:pt x="32981" y="986578"/>
                  </a:lnTo>
                  <a:lnTo>
                    <a:pt x="15816" y="998150"/>
                  </a:lnTo>
                  <a:lnTo>
                    <a:pt x="4243" y="1015315"/>
                  </a:lnTo>
                  <a:lnTo>
                    <a:pt x="0" y="1036335"/>
                  </a:lnTo>
                  <a:lnTo>
                    <a:pt x="4243" y="1057354"/>
                  </a:lnTo>
                  <a:lnTo>
                    <a:pt x="15816" y="1074519"/>
                  </a:lnTo>
                  <a:lnTo>
                    <a:pt x="32981" y="1086091"/>
                  </a:lnTo>
                  <a:lnTo>
                    <a:pt x="54000" y="1090335"/>
                  </a:lnTo>
                  <a:lnTo>
                    <a:pt x="75020" y="1086091"/>
                  </a:lnTo>
                  <a:lnTo>
                    <a:pt x="92184" y="1074519"/>
                  </a:lnTo>
                  <a:lnTo>
                    <a:pt x="103757" y="1057354"/>
                  </a:lnTo>
                  <a:lnTo>
                    <a:pt x="108001" y="1036335"/>
                  </a:lnTo>
                  <a:close/>
                </a:path>
                <a:path w="320039" h="1090930">
                  <a:moveTo>
                    <a:pt x="319605" y="745083"/>
                  </a:moveTo>
                  <a:lnTo>
                    <a:pt x="315362" y="724064"/>
                  </a:lnTo>
                  <a:lnTo>
                    <a:pt x="303789" y="706899"/>
                  </a:lnTo>
                  <a:lnTo>
                    <a:pt x="286625" y="695326"/>
                  </a:lnTo>
                  <a:lnTo>
                    <a:pt x="265605" y="691083"/>
                  </a:lnTo>
                  <a:lnTo>
                    <a:pt x="244585" y="695326"/>
                  </a:lnTo>
                  <a:lnTo>
                    <a:pt x="227421" y="706899"/>
                  </a:lnTo>
                  <a:lnTo>
                    <a:pt x="215848" y="724064"/>
                  </a:lnTo>
                  <a:lnTo>
                    <a:pt x="211604" y="745083"/>
                  </a:lnTo>
                  <a:lnTo>
                    <a:pt x="215848" y="766103"/>
                  </a:lnTo>
                  <a:lnTo>
                    <a:pt x="227421" y="783267"/>
                  </a:lnTo>
                  <a:lnTo>
                    <a:pt x="244585" y="794840"/>
                  </a:lnTo>
                  <a:lnTo>
                    <a:pt x="265605" y="799084"/>
                  </a:lnTo>
                  <a:lnTo>
                    <a:pt x="286625" y="794840"/>
                  </a:lnTo>
                  <a:lnTo>
                    <a:pt x="303789" y="783267"/>
                  </a:lnTo>
                  <a:lnTo>
                    <a:pt x="315362" y="766103"/>
                  </a:lnTo>
                  <a:lnTo>
                    <a:pt x="319605" y="745083"/>
                  </a:lnTo>
                  <a:close/>
                </a:path>
                <a:path w="320039" h="1090930">
                  <a:moveTo>
                    <a:pt x="91029" y="985366"/>
                  </a:moveTo>
                  <a:lnTo>
                    <a:pt x="228575" y="796052"/>
                  </a:lnTo>
                </a:path>
                <a:path w="320039" h="1090930">
                  <a:moveTo>
                    <a:pt x="154289" y="402499"/>
                  </a:moveTo>
                  <a:lnTo>
                    <a:pt x="246138" y="685167"/>
                  </a:lnTo>
                </a:path>
              </a:pathLst>
            </a:custGeom>
            <a:ln w="1799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0995" y="2417377"/>
              <a:ext cx="126000" cy="1260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43786" y="2426377"/>
              <a:ext cx="1049020" cy="399415"/>
            </a:xfrm>
            <a:custGeom>
              <a:avLst/>
              <a:gdLst/>
              <a:ahLst/>
              <a:cxnLst/>
              <a:rect l="l" t="t" r="r" b="b"/>
              <a:pathLst>
                <a:path w="1049020" h="399414">
                  <a:moveTo>
                    <a:pt x="0" y="54000"/>
                  </a:moveTo>
                  <a:lnTo>
                    <a:pt x="297208" y="54000"/>
                  </a:lnTo>
                </a:path>
                <a:path w="1049020" h="399414">
                  <a:moveTo>
                    <a:pt x="1049024" y="345251"/>
                  </a:moveTo>
                  <a:lnTo>
                    <a:pt x="1044780" y="324232"/>
                  </a:lnTo>
                  <a:lnTo>
                    <a:pt x="1033207" y="307067"/>
                  </a:lnTo>
                  <a:lnTo>
                    <a:pt x="1016042" y="295494"/>
                  </a:lnTo>
                  <a:lnTo>
                    <a:pt x="995023" y="291251"/>
                  </a:lnTo>
                  <a:lnTo>
                    <a:pt x="974003" y="295494"/>
                  </a:lnTo>
                  <a:lnTo>
                    <a:pt x="956839" y="307067"/>
                  </a:lnTo>
                  <a:lnTo>
                    <a:pt x="945266" y="324232"/>
                  </a:lnTo>
                  <a:lnTo>
                    <a:pt x="941023" y="345251"/>
                  </a:lnTo>
                  <a:lnTo>
                    <a:pt x="945266" y="366271"/>
                  </a:lnTo>
                  <a:lnTo>
                    <a:pt x="956839" y="383436"/>
                  </a:lnTo>
                  <a:lnTo>
                    <a:pt x="974003" y="395008"/>
                  </a:lnTo>
                  <a:lnTo>
                    <a:pt x="995023" y="399252"/>
                  </a:lnTo>
                  <a:lnTo>
                    <a:pt x="1016042" y="395008"/>
                  </a:lnTo>
                  <a:lnTo>
                    <a:pt x="1033207" y="383436"/>
                  </a:lnTo>
                  <a:lnTo>
                    <a:pt x="1044780" y="366271"/>
                  </a:lnTo>
                  <a:lnTo>
                    <a:pt x="1049024" y="345251"/>
                  </a:lnTo>
                  <a:close/>
                </a:path>
                <a:path w="1049020" h="399414">
                  <a:moveTo>
                    <a:pt x="837419" y="54000"/>
                  </a:moveTo>
                  <a:lnTo>
                    <a:pt x="833175" y="32980"/>
                  </a:lnTo>
                  <a:lnTo>
                    <a:pt x="821602" y="15816"/>
                  </a:lnTo>
                  <a:lnTo>
                    <a:pt x="804438" y="4243"/>
                  </a:lnTo>
                  <a:lnTo>
                    <a:pt x="783418" y="0"/>
                  </a:lnTo>
                  <a:lnTo>
                    <a:pt x="762398" y="4243"/>
                  </a:lnTo>
                  <a:lnTo>
                    <a:pt x="745234" y="15816"/>
                  </a:lnTo>
                  <a:lnTo>
                    <a:pt x="733661" y="32980"/>
                  </a:lnTo>
                  <a:lnTo>
                    <a:pt x="729418" y="54000"/>
                  </a:lnTo>
                  <a:lnTo>
                    <a:pt x="733661" y="75019"/>
                  </a:lnTo>
                  <a:lnTo>
                    <a:pt x="745234" y="92184"/>
                  </a:lnTo>
                  <a:lnTo>
                    <a:pt x="762398" y="103757"/>
                  </a:lnTo>
                  <a:lnTo>
                    <a:pt x="783418" y="108000"/>
                  </a:lnTo>
                  <a:lnTo>
                    <a:pt x="804438" y="103757"/>
                  </a:lnTo>
                  <a:lnTo>
                    <a:pt x="821602" y="92184"/>
                  </a:lnTo>
                  <a:lnTo>
                    <a:pt x="833175" y="75019"/>
                  </a:lnTo>
                  <a:lnTo>
                    <a:pt x="837419" y="54000"/>
                  </a:lnTo>
                  <a:close/>
                </a:path>
                <a:path w="1049020" h="399414">
                  <a:moveTo>
                    <a:pt x="957994" y="294283"/>
                  </a:moveTo>
                  <a:lnTo>
                    <a:pt x="820448" y="104969"/>
                  </a:lnTo>
                </a:path>
              </a:pathLst>
            </a:custGeom>
            <a:ln w="1799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4987" y="2014877"/>
              <a:ext cx="126001" cy="1260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746672" y="1510128"/>
              <a:ext cx="638810" cy="910590"/>
            </a:xfrm>
            <a:custGeom>
              <a:avLst/>
              <a:gdLst/>
              <a:ahLst/>
              <a:cxnLst/>
              <a:rect l="l" t="t" r="r" b="b"/>
              <a:pathLst>
                <a:path w="638810" h="910589">
                  <a:moveTo>
                    <a:pt x="0" y="910333"/>
                  </a:moveTo>
                  <a:lnTo>
                    <a:pt x="91848" y="627665"/>
                  </a:lnTo>
                </a:path>
                <a:path w="638810" h="910589">
                  <a:moveTo>
                    <a:pt x="638486" y="54000"/>
                  </a:moveTo>
                  <a:lnTo>
                    <a:pt x="634243" y="32980"/>
                  </a:lnTo>
                  <a:lnTo>
                    <a:pt x="622670" y="15816"/>
                  </a:lnTo>
                  <a:lnTo>
                    <a:pt x="605505" y="4243"/>
                  </a:lnTo>
                  <a:lnTo>
                    <a:pt x="584486" y="0"/>
                  </a:lnTo>
                  <a:lnTo>
                    <a:pt x="563466" y="4243"/>
                  </a:lnTo>
                  <a:lnTo>
                    <a:pt x="546302" y="15816"/>
                  </a:lnTo>
                  <a:lnTo>
                    <a:pt x="534729" y="32980"/>
                  </a:lnTo>
                  <a:lnTo>
                    <a:pt x="530485" y="54000"/>
                  </a:lnTo>
                  <a:lnTo>
                    <a:pt x="534729" y="75020"/>
                  </a:lnTo>
                  <a:lnTo>
                    <a:pt x="546302" y="92184"/>
                  </a:lnTo>
                  <a:lnTo>
                    <a:pt x="563466" y="103757"/>
                  </a:lnTo>
                  <a:lnTo>
                    <a:pt x="584486" y="108000"/>
                  </a:lnTo>
                  <a:lnTo>
                    <a:pt x="605505" y="103757"/>
                  </a:lnTo>
                  <a:lnTo>
                    <a:pt x="622670" y="92184"/>
                  </a:lnTo>
                  <a:lnTo>
                    <a:pt x="634243" y="75020"/>
                  </a:lnTo>
                  <a:lnTo>
                    <a:pt x="638486" y="54000"/>
                  </a:lnTo>
                  <a:close/>
                </a:path>
                <a:path w="638810" h="910589">
                  <a:moveTo>
                    <a:pt x="296099" y="165249"/>
                  </a:moveTo>
                  <a:lnTo>
                    <a:pt x="291855" y="144229"/>
                  </a:lnTo>
                  <a:lnTo>
                    <a:pt x="280282" y="127065"/>
                  </a:lnTo>
                  <a:lnTo>
                    <a:pt x="263118" y="115492"/>
                  </a:lnTo>
                  <a:lnTo>
                    <a:pt x="242098" y="111249"/>
                  </a:lnTo>
                  <a:lnTo>
                    <a:pt x="221078" y="115492"/>
                  </a:lnTo>
                  <a:lnTo>
                    <a:pt x="203914" y="127065"/>
                  </a:lnTo>
                  <a:lnTo>
                    <a:pt x="192341" y="144229"/>
                  </a:lnTo>
                  <a:lnTo>
                    <a:pt x="188097" y="165249"/>
                  </a:lnTo>
                  <a:lnTo>
                    <a:pt x="192341" y="186268"/>
                  </a:lnTo>
                  <a:lnTo>
                    <a:pt x="203914" y="203433"/>
                  </a:lnTo>
                  <a:lnTo>
                    <a:pt x="221078" y="215006"/>
                  </a:lnTo>
                  <a:lnTo>
                    <a:pt x="242098" y="219250"/>
                  </a:lnTo>
                  <a:lnTo>
                    <a:pt x="263118" y="215006"/>
                  </a:lnTo>
                  <a:lnTo>
                    <a:pt x="280282" y="203433"/>
                  </a:lnTo>
                  <a:lnTo>
                    <a:pt x="291855" y="186268"/>
                  </a:lnTo>
                  <a:lnTo>
                    <a:pt x="296099" y="165249"/>
                  </a:lnTo>
                  <a:close/>
                </a:path>
                <a:path w="638810" h="910589">
                  <a:moveTo>
                    <a:pt x="524570" y="73467"/>
                  </a:moveTo>
                  <a:lnTo>
                    <a:pt x="302015" y="145782"/>
                  </a:lnTo>
                </a:path>
                <a:path w="638810" h="910589">
                  <a:moveTo>
                    <a:pt x="130782" y="507832"/>
                  </a:moveTo>
                  <a:lnTo>
                    <a:pt x="222631" y="225165"/>
                  </a:lnTo>
                </a:path>
              </a:pathLst>
            </a:custGeom>
            <a:ln w="1799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83383" y="1363621"/>
              <a:ext cx="126000" cy="1260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354964" y="1214895"/>
              <a:ext cx="582930" cy="423545"/>
            </a:xfrm>
            <a:custGeom>
              <a:avLst/>
              <a:gdLst/>
              <a:ahLst/>
              <a:cxnLst/>
              <a:rect l="l" t="t" r="r" b="b"/>
              <a:pathLst>
                <a:path w="582930" h="423544">
                  <a:moveTo>
                    <a:pt x="582838" y="423452"/>
                  </a:moveTo>
                  <a:lnTo>
                    <a:pt x="342387" y="248755"/>
                  </a:lnTo>
                </a:path>
                <a:path w="582930" h="423544">
                  <a:moveTo>
                    <a:pt x="240450" y="174696"/>
                  </a:moveTo>
                  <a:lnTo>
                    <a:pt x="0" y="0"/>
                  </a:lnTo>
                </a:path>
              </a:pathLst>
            </a:custGeom>
            <a:ln w="1799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9390" y="1543623"/>
              <a:ext cx="126000" cy="12600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998638" y="1477589"/>
              <a:ext cx="57150" cy="78105"/>
            </a:xfrm>
            <a:custGeom>
              <a:avLst/>
              <a:gdLst/>
              <a:ahLst/>
              <a:cxnLst/>
              <a:rect l="l" t="t" r="r" b="b"/>
              <a:pathLst>
                <a:path w="57150" h="78105">
                  <a:moveTo>
                    <a:pt x="0" y="0"/>
                  </a:moveTo>
                  <a:lnTo>
                    <a:pt x="56721" y="78067"/>
                  </a:lnTo>
                </a:path>
              </a:pathLst>
            </a:custGeom>
            <a:ln w="1799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8607" y="1946123"/>
              <a:ext cx="126000" cy="1260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809920" y="2028590"/>
              <a:ext cx="92075" cy="29845"/>
            </a:xfrm>
            <a:custGeom>
              <a:avLst/>
              <a:gdLst/>
              <a:ahLst/>
              <a:cxnLst/>
              <a:rect l="l" t="t" r="r" b="b"/>
              <a:pathLst>
                <a:path w="92075" h="29844">
                  <a:moveTo>
                    <a:pt x="0" y="29820"/>
                  </a:moveTo>
                  <a:lnTo>
                    <a:pt x="91770" y="0"/>
                  </a:lnTo>
                </a:path>
              </a:pathLst>
            </a:custGeom>
            <a:ln w="1799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83383" y="1946123"/>
              <a:ext cx="126000" cy="1260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706300" y="2028590"/>
              <a:ext cx="92075" cy="29845"/>
            </a:xfrm>
            <a:custGeom>
              <a:avLst/>
              <a:gdLst/>
              <a:ahLst/>
              <a:cxnLst/>
              <a:rect l="l" t="t" r="r" b="b"/>
              <a:pathLst>
                <a:path w="92075" h="29844">
                  <a:moveTo>
                    <a:pt x="91770" y="29820"/>
                  </a:moveTo>
                  <a:lnTo>
                    <a:pt x="0" y="0"/>
                  </a:lnTo>
                </a:path>
              </a:pathLst>
            </a:custGeom>
            <a:ln w="1799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2600" y="1543623"/>
              <a:ext cx="126000" cy="12600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296299" y="854891"/>
              <a:ext cx="2015489" cy="1917064"/>
            </a:xfrm>
            <a:custGeom>
              <a:avLst/>
              <a:gdLst/>
              <a:ahLst/>
              <a:cxnLst/>
              <a:rect l="l" t="t" r="r" b="b"/>
              <a:pathLst>
                <a:path w="2015489" h="1917064">
                  <a:moveTo>
                    <a:pt x="1313053" y="622698"/>
                  </a:moveTo>
                  <a:lnTo>
                    <a:pt x="1256331" y="700765"/>
                  </a:lnTo>
                </a:path>
                <a:path w="2015489" h="1917064">
                  <a:moveTo>
                    <a:pt x="956727" y="0"/>
                  </a:moveTo>
                  <a:lnTo>
                    <a:pt x="31501" y="672207"/>
                  </a:lnTo>
                </a:path>
                <a:path w="2015489" h="1917064">
                  <a:moveTo>
                    <a:pt x="0" y="769153"/>
                  </a:moveTo>
                  <a:lnTo>
                    <a:pt x="353414" y="1856821"/>
                  </a:lnTo>
                </a:path>
                <a:path w="2015489" h="1917064">
                  <a:moveTo>
                    <a:pt x="435882" y="1916737"/>
                  </a:moveTo>
                  <a:lnTo>
                    <a:pt x="1579510" y="1916737"/>
                  </a:lnTo>
                </a:path>
                <a:path w="2015489" h="1917064">
                  <a:moveTo>
                    <a:pt x="1661977" y="1856821"/>
                  </a:moveTo>
                  <a:lnTo>
                    <a:pt x="2015392" y="769153"/>
                  </a:lnTo>
                </a:path>
                <a:path w="2015489" h="1917064">
                  <a:moveTo>
                    <a:pt x="1983890" y="672207"/>
                  </a:moveTo>
                  <a:lnTo>
                    <a:pt x="1058664" y="0"/>
                  </a:lnTo>
                </a:path>
              </a:pathLst>
            </a:custGeom>
            <a:ln w="1799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0995" y="2194879"/>
              <a:ext cx="126000" cy="12600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981075" y="1666540"/>
              <a:ext cx="646430" cy="554355"/>
            </a:xfrm>
            <a:custGeom>
              <a:avLst/>
              <a:gdLst/>
              <a:ahLst/>
              <a:cxnLst/>
              <a:rect l="l" t="t" r="r" b="b"/>
              <a:pathLst>
                <a:path w="646430" h="554355">
                  <a:moveTo>
                    <a:pt x="373888" y="554309"/>
                  </a:moveTo>
                  <a:lnTo>
                    <a:pt x="614339" y="379612"/>
                  </a:lnTo>
                </a:path>
                <a:path w="646430" h="554355">
                  <a:moveTo>
                    <a:pt x="645839" y="282666"/>
                  </a:moveTo>
                  <a:lnTo>
                    <a:pt x="553992" y="0"/>
                  </a:lnTo>
                </a:path>
                <a:path w="646430" h="554355">
                  <a:moveTo>
                    <a:pt x="91847" y="0"/>
                  </a:moveTo>
                  <a:lnTo>
                    <a:pt x="0" y="282666"/>
                  </a:lnTo>
                </a:path>
                <a:path w="646430" h="554355">
                  <a:moveTo>
                    <a:pt x="31501" y="379612"/>
                  </a:moveTo>
                  <a:lnTo>
                    <a:pt x="271951" y="554309"/>
                  </a:lnTo>
                </a:path>
              </a:pathLst>
            </a:custGeom>
            <a:ln w="1799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296299" y="854891"/>
              <a:ext cx="2015489" cy="1866264"/>
            </a:xfrm>
            <a:custGeom>
              <a:avLst/>
              <a:gdLst/>
              <a:ahLst/>
              <a:cxnLst/>
              <a:rect l="l" t="t" r="r" b="b"/>
              <a:pathLst>
                <a:path w="2015489" h="1866264">
                  <a:moveTo>
                    <a:pt x="956727" y="0"/>
                  </a:moveTo>
                  <a:lnTo>
                    <a:pt x="31501" y="672207"/>
                  </a:lnTo>
                </a:path>
                <a:path w="2015489" h="1866264">
                  <a:moveTo>
                    <a:pt x="0" y="769153"/>
                  </a:moveTo>
                  <a:lnTo>
                    <a:pt x="353414" y="1856821"/>
                  </a:lnTo>
                </a:path>
                <a:path w="2015489" h="1866264">
                  <a:moveTo>
                    <a:pt x="1661977" y="1856821"/>
                  </a:moveTo>
                  <a:lnTo>
                    <a:pt x="2015392" y="769153"/>
                  </a:lnTo>
                </a:path>
                <a:path w="2015489" h="1866264">
                  <a:moveTo>
                    <a:pt x="1983890" y="672207"/>
                  </a:moveTo>
                  <a:lnTo>
                    <a:pt x="1058664" y="0"/>
                  </a:lnTo>
                </a:path>
                <a:path w="2015489" h="1866264">
                  <a:moveTo>
                    <a:pt x="1330615" y="1094316"/>
                  </a:moveTo>
                  <a:lnTo>
                    <a:pt x="1238768" y="811649"/>
                  </a:lnTo>
                </a:path>
                <a:path w="2015489" h="1866264">
                  <a:moveTo>
                    <a:pt x="1156300" y="751733"/>
                  </a:moveTo>
                  <a:lnTo>
                    <a:pt x="859091" y="751733"/>
                  </a:lnTo>
                </a:path>
                <a:path w="2015489" h="1866264">
                  <a:moveTo>
                    <a:pt x="776623" y="811649"/>
                  </a:moveTo>
                  <a:lnTo>
                    <a:pt x="684775" y="1094316"/>
                  </a:lnTo>
                </a:path>
                <a:path w="2015489" h="1866264">
                  <a:moveTo>
                    <a:pt x="716277" y="1191262"/>
                  </a:moveTo>
                  <a:lnTo>
                    <a:pt x="956727" y="1365959"/>
                  </a:lnTo>
                </a:path>
                <a:path w="2015489" h="1866264">
                  <a:moveTo>
                    <a:pt x="956727" y="360004"/>
                  </a:moveTo>
                  <a:lnTo>
                    <a:pt x="716277" y="534701"/>
                  </a:lnTo>
                </a:path>
                <a:path w="2015489" h="1866264">
                  <a:moveTo>
                    <a:pt x="614339" y="608760"/>
                  </a:moveTo>
                  <a:lnTo>
                    <a:pt x="373889" y="783456"/>
                  </a:lnTo>
                </a:path>
                <a:path w="2015489" h="1866264">
                  <a:moveTo>
                    <a:pt x="342388" y="880402"/>
                  </a:moveTo>
                  <a:lnTo>
                    <a:pt x="434236" y="1163069"/>
                  </a:lnTo>
                </a:path>
                <a:path w="2015489" h="1866264">
                  <a:moveTo>
                    <a:pt x="473170" y="1282902"/>
                  </a:moveTo>
                  <a:lnTo>
                    <a:pt x="565019" y="1565570"/>
                  </a:lnTo>
                </a:path>
                <a:path w="2015489" h="1866264">
                  <a:moveTo>
                    <a:pt x="1641502" y="783456"/>
                  </a:moveTo>
                  <a:lnTo>
                    <a:pt x="1401052" y="608760"/>
                  </a:lnTo>
                </a:path>
                <a:path w="2015489" h="1866264">
                  <a:moveTo>
                    <a:pt x="1299115" y="534701"/>
                  </a:moveTo>
                  <a:lnTo>
                    <a:pt x="1058664" y="360004"/>
                  </a:lnTo>
                </a:path>
                <a:path w="2015489" h="1866264">
                  <a:moveTo>
                    <a:pt x="547457" y="1676455"/>
                  </a:moveTo>
                  <a:lnTo>
                    <a:pt x="409911" y="1865769"/>
                  </a:lnTo>
                </a:path>
                <a:path w="2015489" h="1866264">
                  <a:moveTo>
                    <a:pt x="1467935" y="1676455"/>
                  </a:moveTo>
                  <a:lnTo>
                    <a:pt x="1605481" y="1865769"/>
                  </a:lnTo>
                </a:path>
                <a:path w="2015489" h="1866264">
                  <a:moveTo>
                    <a:pt x="1367905" y="1625486"/>
                  </a:moveTo>
                  <a:lnTo>
                    <a:pt x="1070696" y="1625486"/>
                  </a:lnTo>
                </a:path>
                <a:path w="2015489" h="1866264">
                  <a:moveTo>
                    <a:pt x="1007696" y="1562485"/>
                  </a:moveTo>
                  <a:lnTo>
                    <a:pt x="1007696" y="1465988"/>
                  </a:lnTo>
                </a:path>
                <a:path w="2015489" h="1866264">
                  <a:moveTo>
                    <a:pt x="1410000" y="1173699"/>
                  </a:moveTo>
                  <a:lnTo>
                    <a:pt x="1501771" y="1203519"/>
                  </a:lnTo>
                </a:path>
                <a:path w="2015489" h="1866264">
                  <a:moveTo>
                    <a:pt x="1581155" y="1163069"/>
                  </a:moveTo>
                  <a:lnTo>
                    <a:pt x="1673004" y="880402"/>
                  </a:lnTo>
                </a:path>
              </a:pathLst>
            </a:custGeom>
            <a:ln w="54000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002" y="81821"/>
            <a:ext cx="3009900" cy="91630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925830">
              <a:lnSpc>
                <a:spcPct val="100000"/>
              </a:lnSpc>
              <a:spcBef>
                <a:spcPts val="120"/>
              </a:spcBef>
            </a:pPr>
            <a:r>
              <a:rPr dirty="0" sz="1700" spc="-5" b="1">
                <a:solidFill>
                  <a:srgbClr val="7F7F7F"/>
                </a:solidFill>
                <a:latin typeface="Arial"/>
                <a:cs typeface="Arial"/>
              </a:rPr>
              <a:t>Simple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7F7F7F"/>
                </a:solidFill>
                <a:latin typeface="Arial"/>
                <a:cs typeface="Arial"/>
              </a:rPr>
              <a:t>Criteria?</a:t>
            </a:r>
            <a:endParaRPr sz="1700">
              <a:latin typeface="Arial"/>
              <a:cs typeface="Arial"/>
            </a:endParaRPr>
          </a:p>
          <a:p>
            <a:pPr marL="168910" marR="5080" indent="-156845">
              <a:lnSpc>
                <a:spcPct val="115900"/>
              </a:lnSpc>
              <a:spcBef>
                <a:spcPts val="1050"/>
              </a:spcBef>
              <a:buChar char="•"/>
              <a:tabLst>
                <a:tab pos="169545" algn="l"/>
              </a:tabLst>
            </a:pP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No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simple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5">
                <a:solidFill>
                  <a:srgbClr val="22373A"/>
                </a:solidFill>
                <a:latin typeface="Microsoft Sans Serif"/>
                <a:cs typeface="Microsoft Sans Serif"/>
              </a:rPr>
              <a:t>criteria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22373A"/>
                </a:solidFill>
                <a:latin typeface="Microsoft Sans Serif"/>
                <a:cs typeface="Microsoft Sans Serif"/>
              </a:rPr>
              <a:t>is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5">
                <a:solidFill>
                  <a:srgbClr val="22373A"/>
                </a:solidFill>
                <a:latin typeface="Microsoft Sans Serif"/>
                <a:cs typeface="Microsoft Sans Serif"/>
              </a:rPr>
              <a:t>known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5">
                <a:solidFill>
                  <a:srgbClr val="22373A"/>
                </a:solidFill>
                <a:latin typeface="Microsoft Sans Serif"/>
                <a:cs typeface="Microsoft Sans Serif"/>
              </a:rPr>
              <a:t>for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the </a:t>
            </a:r>
            <a:r>
              <a:rPr dirty="0" sz="1400" spc="-3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Hamiltonian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">
                <a:solidFill>
                  <a:srgbClr val="22373A"/>
                </a:solidFill>
                <a:latin typeface="Microsoft Sans Serif"/>
                <a:cs typeface="Microsoft Sans Serif"/>
              </a:rPr>
              <a:t>cycle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0">
                <a:solidFill>
                  <a:srgbClr val="22373A"/>
                </a:solidFill>
                <a:latin typeface="Microsoft Sans Serif"/>
                <a:cs typeface="Microsoft Sans Serif"/>
              </a:rPr>
              <a:t>problem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1330" y="81821"/>
            <a:ext cx="150558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 b="1">
                <a:solidFill>
                  <a:srgbClr val="7F7F7F"/>
                </a:solidFill>
                <a:latin typeface="Arial"/>
                <a:cs typeface="Arial"/>
              </a:rPr>
              <a:t>Eulerian</a:t>
            </a:r>
            <a:r>
              <a:rPr dirty="0" sz="1700" spc="-6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70" b="1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dirty="0" sz="1700" spc="15" b="1">
                <a:solidFill>
                  <a:srgbClr val="7F7F7F"/>
                </a:solidFill>
                <a:latin typeface="Arial"/>
                <a:cs typeface="Arial"/>
              </a:rPr>
              <a:t>cle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495312"/>
            <a:ext cx="3888104" cy="257810"/>
          </a:xfrm>
          <a:custGeom>
            <a:avLst/>
            <a:gdLst/>
            <a:ahLst/>
            <a:cxnLst/>
            <a:rect l="l" t="t" r="r" b="b"/>
            <a:pathLst>
              <a:path w="3888104" h="257809">
                <a:moveTo>
                  <a:pt x="3888003" y="0"/>
                </a:moveTo>
                <a:lnTo>
                  <a:pt x="0" y="0"/>
                </a:lnTo>
                <a:lnTo>
                  <a:pt x="0" y="257809"/>
                </a:lnTo>
                <a:lnTo>
                  <a:pt x="3888003" y="257809"/>
                </a:lnTo>
                <a:lnTo>
                  <a:pt x="3888003" y="0"/>
                </a:lnTo>
                <a:close/>
              </a:path>
            </a:pathLst>
          </a:custGeom>
          <a:solidFill>
            <a:srgbClr val="CE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9994" y="753122"/>
            <a:ext cx="3888104" cy="546100"/>
          </a:xfrm>
          <a:prstGeom prst="rect"/>
          <a:solidFill>
            <a:srgbClr val="E4E6E6"/>
          </a:solidFill>
        </p:spPr>
        <p:txBody>
          <a:bodyPr wrap="square" lIns="0" tIns="5080" rIns="0" bIns="0" rtlCol="0" vert="horz">
            <a:spAutoFit/>
          </a:bodyPr>
          <a:lstStyle/>
          <a:p>
            <a:pPr marL="60325" marR="248920">
              <a:lnSpc>
                <a:spcPts val="1950"/>
              </a:lnSpc>
              <a:spcBef>
                <a:spcPts val="40"/>
              </a:spcBef>
            </a:pPr>
            <a:r>
              <a:rPr dirty="0" spc="30">
                <a:latin typeface="Microsoft Sans Serif"/>
                <a:cs typeface="Microsoft Sans Serif"/>
              </a:rPr>
              <a:t>An</a:t>
            </a:r>
            <a:r>
              <a:rPr dirty="0" spc="-50">
                <a:latin typeface="Microsoft Sans Serif"/>
                <a:cs typeface="Microsoft Sans Serif"/>
              </a:rPr>
              <a:t> </a:t>
            </a:r>
            <a:r>
              <a:rPr dirty="0" spc="15">
                <a:solidFill>
                  <a:srgbClr val="EB811B"/>
                </a:solidFill>
                <a:latin typeface="Microsoft Sans Serif"/>
                <a:cs typeface="Microsoft Sans Serif"/>
              </a:rPr>
              <a:t>Eulerian</a:t>
            </a:r>
            <a:r>
              <a:rPr dirty="0" spc="-4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pc="10">
                <a:solidFill>
                  <a:srgbClr val="EB811B"/>
                </a:solidFill>
                <a:latin typeface="Microsoft Sans Serif"/>
                <a:cs typeface="Microsoft Sans Serif"/>
              </a:rPr>
              <a:t>cycle</a:t>
            </a:r>
            <a:r>
              <a:rPr dirty="0" spc="-4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pc="50">
                <a:solidFill>
                  <a:srgbClr val="EB811B"/>
                </a:solidFill>
                <a:latin typeface="Microsoft Sans Serif"/>
                <a:cs typeface="Microsoft Sans Serif"/>
              </a:rPr>
              <a:t>(or</a:t>
            </a:r>
            <a:r>
              <a:rPr dirty="0" spc="-4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pc="45">
                <a:solidFill>
                  <a:srgbClr val="EB811B"/>
                </a:solidFill>
                <a:latin typeface="Microsoft Sans Serif"/>
                <a:cs typeface="Microsoft Sans Serif"/>
              </a:rPr>
              <a:t>path)</a:t>
            </a:r>
            <a:r>
              <a:rPr dirty="0" spc="-5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pc="25">
                <a:latin typeface="Microsoft Sans Serif"/>
                <a:cs typeface="Microsoft Sans Serif"/>
              </a:rPr>
              <a:t>visits</a:t>
            </a:r>
            <a:r>
              <a:rPr dirty="0" spc="-45">
                <a:latin typeface="Microsoft Sans Serif"/>
                <a:cs typeface="Microsoft Sans Serif"/>
              </a:rPr>
              <a:t> </a:t>
            </a:r>
            <a:r>
              <a:rPr dirty="0" spc="30">
                <a:latin typeface="Microsoft Sans Serif"/>
                <a:cs typeface="Microsoft Sans Serif"/>
              </a:rPr>
              <a:t>every</a:t>
            </a:r>
            <a:r>
              <a:rPr dirty="0" spc="-45">
                <a:latin typeface="Microsoft Sans Serif"/>
                <a:cs typeface="Microsoft Sans Serif"/>
              </a:rPr>
              <a:t> </a:t>
            </a:r>
            <a:r>
              <a:rPr dirty="0" spc="40">
                <a:latin typeface="Microsoft Sans Serif"/>
                <a:cs typeface="Microsoft Sans Serif"/>
              </a:rPr>
              <a:t>edge </a:t>
            </a:r>
            <a:r>
              <a:rPr dirty="0" spc="-360">
                <a:latin typeface="Microsoft Sans Serif"/>
                <a:cs typeface="Microsoft Sans Serif"/>
              </a:rPr>
              <a:t> </a:t>
            </a:r>
            <a:r>
              <a:rPr dirty="0" spc="35">
                <a:latin typeface="Microsoft Sans Serif"/>
                <a:cs typeface="Microsoft Sans Serif"/>
              </a:rPr>
              <a:t>exactly</a:t>
            </a:r>
            <a:r>
              <a:rPr dirty="0" spc="-50">
                <a:latin typeface="Microsoft Sans Serif"/>
                <a:cs typeface="Microsoft Sans Serif"/>
              </a:rPr>
              <a:t> </a:t>
            </a:r>
            <a:r>
              <a:rPr dirty="0" spc="10">
                <a:latin typeface="Microsoft Sans Serif"/>
                <a:cs typeface="Microsoft Sans Serif"/>
              </a:rPr>
              <a:t>once.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8132" y="81821"/>
            <a:ext cx="167195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5" b="1">
                <a:solidFill>
                  <a:srgbClr val="7F7F7F"/>
                </a:solidFill>
                <a:latin typeface="Arial"/>
                <a:cs typeface="Arial"/>
              </a:rPr>
              <a:t>Simple</a:t>
            </a:r>
            <a:r>
              <a:rPr dirty="0" sz="1700" spc="-9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7F7F7F"/>
                </a:solidFill>
                <a:latin typeface="Arial"/>
                <a:cs typeface="Arial"/>
              </a:rPr>
              <a:t>Criteria?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5002" y="477802"/>
            <a:ext cx="3243580" cy="7677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68910" marR="238125" indent="-156845">
              <a:lnSpc>
                <a:spcPct val="115900"/>
              </a:lnSpc>
              <a:spcBef>
                <a:spcPts val="90"/>
              </a:spcBef>
              <a:buChar char="•"/>
              <a:tabLst>
                <a:tab pos="169545" algn="l"/>
              </a:tabLst>
            </a:pP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No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simple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5">
                <a:solidFill>
                  <a:srgbClr val="22373A"/>
                </a:solidFill>
                <a:latin typeface="Microsoft Sans Serif"/>
                <a:cs typeface="Microsoft Sans Serif"/>
              </a:rPr>
              <a:t>criteria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22373A"/>
                </a:solidFill>
                <a:latin typeface="Microsoft Sans Serif"/>
                <a:cs typeface="Microsoft Sans Serif"/>
              </a:rPr>
              <a:t>is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5">
                <a:solidFill>
                  <a:srgbClr val="22373A"/>
                </a:solidFill>
                <a:latin typeface="Microsoft Sans Serif"/>
                <a:cs typeface="Microsoft Sans Serif"/>
              </a:rPr>
              <a:t>known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5">
                <a:solidFill>
                  <a:srgbClr val="22373A"/>
                </a:solidFill>
                <a:latin typeface="Microsoft Sans Serif"/>
                <a:cs typeface="Microsoft Sans Serif"/>
              </a:rPr>
              <a:t>for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the </a:t>
            </a:r>
            <a:r>
              <a:rPr dirty="0" sz="1400" spc="-3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Hamiltonian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">
                <a:solidFill>
                  <a:srgbClr val="22373A"/>
                </a:solidFill>
                <a:latin typeface="Microsoft Sans Serif"/>
                <a:cs typeface="Microsoft Sans Serif"/>
              </a:rPr>
              <a:t>cycle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0">
                <a:solidFill>
                  <a:srgbClr val="22373A"/>
                </a:solidFill>
                <a:latin typeface="Microsoft Sans Serif"/>
                <a:cs typeface="Microsoft Sans Serif"/>
              </a:rPr>
              <a:t>problem</a:t>
            </a:r>
            <a:endParaRPr sz="1400">
              <a:latin typeface="Microsoft Sans Serif"/>
              <a:cs typeface="Microsoft Sans Serif"/>
            </a:endParaRPr>
          </a:p>
          <a:p>
            <a:pPr marL="168910" indent="-156845">
              <a:lnSpc>
                <a:spcPct val="100000"/>
              </a:lnSpc>
              <a:spcBef>
                <a:spcPts val="270"/>
              </a:spcBef>
              <a:buChar char="•"/>
              <a:tabLst>
                <a:tab pos="169545" algn="l"/>
              </a:tabLst>
            </a:pP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No</a:t>
            </a:r>
            <a:r>
              <a:rPr dirty="0" sz="1400" spc="-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5">
                <a:solidFill>
                  <a:srgbClr val="22373A"/>
                </a:solidFill>
                <a:latin typeface="Microsoft Sans Serif"/>
                <a:cs typeface="Microsoft Sans Serif"/>
              </a:rPr>
              <a:t>polynomial</a:t>
            </a:r>
            <a:r>
              <a:rPr dirty="0" sz="1400" spc="-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time</a:t>
            </a:r>
            <a:r>
              <a:rPr dirty="0" sz="1400" spc="-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algorithm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5">
                <a:solidFill>
                  <a:srgbClr val="22373A"/>
                </a:solidFill>
                <a:latin typeface="Microsoft Sans Serif"/>
                <a:cs typeface="Microsoft Sans Serif"/>
              </a:rPr>
              <a:t>known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8132" y="81821"/>
            <a:ext cx="167195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5" b="1">
                <a:solidFill>
                  <a:srgbClr val="7F7F7F"/>
                </a:solidFill>
                <a:latin typeface="Arial"/>
                <a:cs typeface="Arial"/>
              </a:rPr>
              <a:t>Simple</a:t>
            </a:r>
            <a:r>
              <a:rPr dirty="0" sz="1700" spc="-9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7F7F7F"/>
                </a:solidFill>
                <a:latin typeface="Arial"/>
                <a:cs typeface="Arial"/>
              </a:rPr>
              <a:t>Criteria?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5002" y="477802"/>
            <a:ext cx="3650615" cy="27463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68910" marR="645160" indent="-156845">
              <a:lnSpc>
                <a:spcPct val="115900"/>
              </a:lnSpc>
              <a:spcBef>
                <a:spcPts val="90"/>
              </a:spcBef>
              <a:buChar char="•"/>
              <a:tabLst>
                <a:tab pos="169545" algn="l"/>
              </a:tabLst>
            </a:pP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No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simple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5">
                <a:solidFill>
                  <a:srgbClr val="22373A"/>
                </a:solidFill>
                <a:latin typeface="Microsoft Sans Serif"/>
                <a:cs typeface="Microsoft Sans Serif"/>
              </a:rPr>
              <a:t>criteria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22373A"/>
                </a:solidFill>
                <a:latin typeface="Microsoft Sans Serif"/>
                <a:cs typeface="Microsoft Sans Serif"/>
              </a:rPr>
              <a:t>is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5">
                <a:solidFill>
                  <a:srgbClr val="22373A"/>
                </a:solidFill>
                <a:latin typeface="Microsoft Sans Serif"/>
                <a:cs typeface="Microsoft Sans Serif"/>
              </a:rPr>
              <a:t>known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5">
                <a:solidFill>
                  <a:srgbClr val="22373A"/>
                </a:solidFill>
                <a:latin typeface="Microsoft Sans Serif"/>
                <a:cs typeface="Microsoft Sans Serif"/>
              </a:rPr>
              <a:t>for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the </a:t>
            </a:r>
            <a:r>
              <a:rPr dirty="0" sz="1400" spc="-3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Hamiltonian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">
                <a:solidFill>
                  <a:srgbClr val="22373A"/>
                </a:solidFill>
                <a:latin typeface="Microsoft Sans Serif"/>
                <a:cs typeface="Microsoft Sans Serif"/>
              </a:rPr>
              <a:t>cycle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0">
                <a:solidFill>
                  <a:srgbClr val="22373A"/>
                </a:solidFill>
                <a:latin typeface="Microsoft Sans Serif"/>
                <a:cs typeface="Microsoft Sans Serif"/>
              </a:rPr>
              <a:t>problem</a:t>
            </a:r>
            <a:endParaRPr sz="1400">
              <a:latin typeface="Microsoft Sans Serif"/>
              <a:cs typeface="Microsoft Sans Serif"/>
            </a:endParaRPr>
          </a:p>
          <a:p>
            <a:pPr marL="168910" indent="-156845">
              <a:lnSpc>
                <a:spcPct val="100000"/>
              </a:lnSpc>
              <a:spcBef>
                <a:spcPts val="270"/>
              </a:spcBef>
              <a:buChar char="•"/>
              <a:tabLst>
                <a:tab pos="169545" algn="l"/>
              </a:tabLst>
            </a:pP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No</a:t>
            </a:r>
            <a:r>
              <a:rPr dirty="0" sz="1400" spc="-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5">
                <a:solidFill>
                  <a:srgbClr val="22373A"/>
                </a:solidFill>
                <a:latin typeface="Microsoft Sans Serif"/>
                <a:cs typeface="Microsoft Sans Serif"/>
              </a:rPr>
              <a:t>polynomial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time</a:t>
            </a:r>
            <a:r>
              <a:rPr dirty="0" sz="1400" spc="-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algorithm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5">
                <a:solidFill>
                  <a:srgbClr val="22373A"/>
                </a:solidFill>
                <a:latin typeface="Microsoft Sans Serif"/>
                <a:cs typeface="Microsoft Sans Serif"/>
              </a:rPr>
              <a:t>known</a:t>
            </a:r>
            <a:endParaRPr sz="1400">
              <a:latin typeface="Microsoft Sans Serif"/>
              <a:cs typeface="Microsoft Sans Serif"/>
            </a:endParaRPr>
          </a:p>
          <a:p>
            <a:pPr marL="168910" indent="-156845">
              <a:lnSpc>
                <a:spcPct val="100000"/>
              </a:lnSpc>
              <a:spcBef>
                <a:spcPts val="270"/>
              </a:spcBef>
              <a:buChar char="•"/>
              <a:tabLst>
                <a:tab pos="169545" algn="l"/>
              </a:tabLst>
            </a:pPr>
            <a:r>
              <a:rPr dirty="0" sz="1400" spc="5">
                <a:solidFill>
                  <a:srgbClr val="22373A"/>
                </a:solidFill>
                <a:latin typeface="Microsoft Sans Serif"/>
                <a:cs typeface="Microsoft Sans Serif"/>
              </a:rPr>
              <a:t>The</a:t>
            </a:r>
            <a:r>
              <a:rPr dirty="0" sz="1400" spc="-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question</a:t>
            </a:r>
            <a:r>
              <a:rPr dirty="0" sz="1400" spc="-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70">
                <a:solidFill>
                  <a:srgbClr val="22373A"/>
                </a:solidFill>
                <a:latin typeface="Microsoft Sans Serif"/>
                <a:cs typeface="Microsoft Sans Serif"/>
              </a:rPr>
              <a:t>whether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70">
                <a:solidFill>
                  <a:srgbClr val="22373A"/>
                </a:solidFill>
                <a:latin typeface="Microsoft Sans Serif"/>
                <a:cs typeface="Microsoft Sans Serif"/>
              </a:rPr>
              <a:t>there</a:t>
            </a:r>
            <a:r>
              <a:rPr dirty="0" sz="1400" spc="-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22373A"/>
                </a:solidFill>
                <a:latin typeface="Microsoft Sans Serif"/>
                <a:cs typeface="Microsoft Sans Serif"/>
              </a:rPr>
              <a:t>is</a:t>
            </a:r>
            <a:endParaRPr sz="1400">
              <a:latin typeface="Microsoft Sans Serif"/>
              <a:cs typeface="Microsoft Sans Serif"/>
            </a:endParaRPr>
          </a:p>
          <a:p>
            <a:pPr marL="168910" marR="5080">
              <a:lnSpc>
                <a:spcPct val="115900"/>
              </a:lnSpc>
            </a:pPr>
            <a:r>
              <a:rPr dirty="0" sz="1400" spc="-30">
                <a:solidFill>
                  <a:srgbClr val="22373A"/>
                </a:solidFill>
                <a:latin typeface="Microsoft Sans Serif"/>
                <a:cs typeface="Microsoft Sans Serif"/>
              </a:rPr>
              <a:t>a </a:t>
            </a:r>
            <a:r>
              <a:rPr dirty="0" sz="1400" spc="45">
                <a:solidFill>
                  <a:srgbClr val="22373A"/>
                </a:solidFill>
                <a:latin typeface="Microsoft Sans Serif"/>
                <a:cs typeface="Microsoft Sans Serif"/>
              </a:rPr>
              <a:t>polynomial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time </a:t>
            </a: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algorithm </a:t>
            </a:r>
            <a:r>
              <a:rPr dirty="0" sz="1400" spc="105">
                <a:solidFill>
                  <a:srgbClr val="22373A"/>
                </a:solidFill>
                <a:latin typeface="Microsoft Sans Serif"/>
                <a:cs typeface="Microsoft Sans Serif"/>
              </a:rPr>
              <a:t>for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the </a:t>
            </a:r>
            <a:r>
              <a:rPr dirty="0" sz="1400" spc="8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Hamiltonian </a:t>
            </a:r>
            <a:r>
              <a:rPr dirty="0" sz="1400" spc="10">
                <a:solidFill>
                  <a:srgbClr val="22373A"/>
                </a:solidFill>
                <a:latin typeface="Microsoft Sans Serif"/>
                <a:cs typeface="Microsoft Sans Serif"/>
              </a:rPr>
              <a:t>cycle </a:t>
            </a:r>
            <a:r>
              <a:rPr dirty="0" sz="1400" spc="60">
                <a:solidFill>
                  <a:srgbClr val="22373A"/>
                </a:solidFill>
                <a:latin typeface="Microsoft Sans Serif"/>
                <a:cs typeface="Microsoft Sans Serif"/>
              </a:rPr>
              <a:t>problem </a:t>
            </a:r>
            <a:r>
              <a:rPr dirty="0" sz="1400" spc="-10">
                <a:solidFill>
                  <a:srgbClr val="22373A"/>
                </a:solidFill>
                <a:latin typeface="Microsoft Sans Serif"/>
                <a:cs typeface="Microsoft Sans Serif"/>
              </a:rPr>
              <a:t>is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the </a:t>
            </a:r>
            <a:r>
              <a:rPr dirty="0" sz="1400" spc="-65">
                <a:solidFill>
                  <a:srgbClr val="22373A"/>
                </a:solidFill>
                <a:latin typeface="Microsoft Sans Serif"/>
                <a:cs typeface="Microsoft Sans Serif"/>
              </a:rPr>
              <a:t>P </a:t>
            </a:r>
            <a:r>
              <a:rPr dirty="0" sz="1400" spc="5">
                <a:solidFill>
                  <a:srgbClr val="22373A"/>
                </a:solidFill>
                <a:latin typeface="Microsoft Sans Serif"/>
                <a:cs typeface="Microsoft Sans Serif"/>
              </a:rPr>
              <a:t>versus </a:t>
            </a:r>
            <a:r>
              <a:rPr dirty="0" sz="1400" spc="-36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5">
                <a:solidFill>
                  <a:srgbClr val="22373A"/>
                </a:solidFill>
                <a:latin typeface="Microsoft Sans Serif"/>
                <a:cs typeface="Microsoft Sans Serif"/>
              </a:rPr>
              <a:t>NP </a:t>
            </a: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problem,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the </a:t>
            </a: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most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important </a:t>
            </a: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open </a:t>
            </a:r>
            <a:r>
              <a:rPr dirty="0" sz="1400" spc="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0">
                <a:solidFill>
                  <a:srgbClr val="22373A"/>
                </a:solidFill>
                <a:latin typeface="Microsoft Sans Serif"/>
                <a:cs typeface="Microsoft Sans Serif"/>
              </a:rPr>
              <a:t>problem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in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5">
                <a:solidFill>
                  <a:srgbClr val="22373A"/>
                </a:solidFill>
                <a:latin typeface="Microsoft Sans Serif"/>
                <a:cs typeface="Microsoft Sans Serif"/>
              </a:rPr>
              <a:t>Computer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20">
                <a:solidFill>
                  <a:srgbClr val="22373A"/>
                </a:solidFill>
                <a:latin typeface="Microsoft Sans Serif"/>
                <a:cs typeface="Microsoft Sans Serif"/>
              </a:rPr>
              <a:t>Science,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90">
                <a:solidFill>
                  <a:srgbClr val="22373A"/>
                </a:solidFill>
                <a:latin typeface="Microsoft Sans Serif"/>
                <a:cs typeface="Microsoft Sans Serif"/>
              </a:rPr>
              <a:t>with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3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0">
                <a:solidFill>
                  <a:srgbClr val="22373A"/>
                </a:solidFill>
                <a:latin typeface="Microsoft Sans Serif"/>
                <a:cs typeface="Microsoft Sans Serif"/>
              </a:rPr>
              <a:t>prize </a:t>
            </a:r>
            <a:r>
              <a:rPr dirty="0" sz="1400" spc="-36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14">
                <a:solidFill>
                  <a:srgbClr val="22373A"/>
                </a:solidFill>
                <a:latin typeface="Microsoft Sans Serif"/>
                <a:cs typeface="Microsoft Sans Serif"/>
              </a:rPr>
              <a:t>of </a:t>
            </a:r>
            <a:r>
              <a:rPr dirty="0" sz="1400" spc="45">
                <a:solidFill>
                  <a:srgbClr val="22373A"/>
                </a:solidFill>
                <a:latin typeface="Microsoft Sans Serif"/>
                <a:cs typeface="Microsoft Sans Serif"/>
              </a:rPr>
              <a:t>$1M </a:t>
            </a:r>
            <a:r>
              <a:rPr dirty="0" sz="1400" spc="95">
                <a:solidFill>
                  <a:srgbClr val="22373A"/>
                </a:solidFill>
                <a:latin typeface="Microsoft Sans Serif"/>
                <a:cs typeface="Microsoft Sans Serif"/>
              </a:rPr>
              <a:t>from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the </a:t>
            </a:r>
            <a:r>
              <a:rPr dirty="0" sz="1400" spc="-25">
                <a:solidFill>
                  <a:srgbClr val="22373A"/>
                </a:solidFill>
                <a:latin typeface="Microsoft Sans Serif"/>
                <a:cs typeface="Microsoft Sans Serif"/>
              </a:rPr>
              <a:t>Clay </a:t>
            </a: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Mathematics </a:t>
            </a:r>
            <a:r>
              <a:rPr dirty="0" sz="1400" spc="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70">
                <a:solidFill>
                  <a:srgbClr val="22373A"/>
                </a:solidFill>
                <a:latin typeface="Microsoft Sans Serif"/>
                <a:cs typeface="Microsoft Sans Serif"/>
              </a:rPr>
              <a:t>Institute </a:t>
            </a:r>
            <a:r>
              <a:rPr dirty="0" sz="1400" spc="15">
                <a:solidFill>
                  <a:srgbClr val="22373A"/>
                </a:solidFill>
                <a:latin typeface="Microsoft Sans Serif"/>
                <a:cs typeface="Microsoft Sans Serif"/>
              </a:rPr>
              <a:t>(</a:t>
            </a:r>
            <a:r>
              <a:rPr dirty="0" sz="1400" spc="15">
                <a:solidFill>
                  <a:srgbClr val="22373A"/>
                </a:solidFill>
                <a:latin typeface="Courier New"/>
                <a:cs typeface="Courier New"/>
                <a:hlinkClick r:id="rId2"/>
              </a:rPr>
              <a:t>http://www.claymath.org/ </a:t>
            </a:r>
            <a:r>
              <a:rPr dirty="0" sz="1400" spc="-83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1400" spc="20">
                <a:solidFill>
                  <a:srgbClr val="22373A"/>
                </a:solidFill>
                <a:latin typeface="Courier New"/>
                <a:cs typeface="Courier New"/>
                <a:hlinkClick r:id="rId2"/>
              </a:rPr>
              <a:t>millennium-problems</a:t>
            </a:r>
            <a:r>
              <a:rPr dirty="0" sz="1400" spc="20">
                <a:solidFill>
                  <a:srgbClr val="22373A"/>
                </a:solidFill>
                <a:latin typeface="Microsoft Sans Serif"/>
                <a:cs typeface="Microsoft Sans Serif"/>
              </a:rPr>
              <a:t>)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7646" y="81821"/>
            <a:ext cx="81280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45" b="1">
                <a:solidFill>
                  <a:srgbClr val="7F7F7F"/>
                </a:solidFill>
                <a:latin typeface="Arial"/>
                <a:cs typeface="Arial"/>
              </a:rPr>
              <a:t>Outline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992400"/>
            <a:ext cx="1590675" cy="14776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CED2D3"/>
                </a:solidFill>
                <a:latin typeface="Microsoft Sans Serif"/>
                <a:cs typeface="Microsoft Sans Serif"/>
                <a:hlinkClick r:id="rId2" action="ppaction://hlinksldjump"/>
              </a:rPr>
              <a:t>Eulerian</a:t>
            </a:r>
            <a:r>
              <a:rPr dirty="0" sz="1400" spc="-70">
                <a:solidFill>
                  <a:srgbClr val="CED2D3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1400" spc="-25">
                <a:solidFill>
                  <a:srgbClr val="CED2D3"/>
                </a:solidFill>
                <a:latin typeface="Microsoft Sans Serif"/>
                <a:cs typeface="Microsoft Sans Serif"/>
                <a:hlinkClick r:id="rId2" action="ppaction://hlinksldjump"/>
              </a:rPr>
              <a:t>Cycles</a:t>
            </a: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ct val="289000"/>
              </a:lnSpc>
            </a:pPr>
            <a:r>
              <a:rPr dirty="0" sz="1400" spc="60">
                <a:solidFill>
                  <a:srgbClr val="CED2D3"/>
                </a:solidFill>
                <a:latin typeface="Microsoft Sans Serif"/>
                <a:cs typeface="Microsoft Sans Serif"/>
                <a:hlinkClick r:id="rId3" action="ppaction://hlinksldjump"/>
              </a:rPr>
              <a:t>Hamil</a:t>
            </a:r>
            <a:r>
              <a:rPr dirty="0" sz="1400" spc="10">
                <a:solidFill>
                  <a:srgbClr val="CED2D3"/>
                </a:solidFill>
                <a:latin typeface="Microsoft Sans Serif"/>
                <a:cs typeface="Microsoft Sans Serif"/>
                <a:hlinkClick r:id="rId3" action="ppaction://hlinksldjump"/>
              </a:rPr>
              <a:t>t</a:t>
            </a:r>
            <a:r>
              <a:rPr dirty="0" sz="1400" spc="30">
                <a:solidFill>
                  <a:srgbClr val="CED2D3"/>
                </a:solidFill>
                <a:latin typeface="Microsoft Sans Serif"/>
                <a:cs typeface="Microsoft Sans Serif"/>
                <a:hlinkClick r:id="rId3" action="ppaction://hlinksldjump"/>
              </a:rPr>
              <a:t>onian</a:t>
            </a:r>
            <a:r>
              <a:rPr dirty="0" sz="1400" spc="-45">
                <a:solidFill>
                  <a:srgbClr val="CED2D3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1400" spc="-150">
                <a:solidFill>
                  <a:srgbClr val="CED2D3"/>
                </a:solidFill>
                <a:latin typeface="Microsoft Sans Serif"/>
                <a:cs typeface="Microsoft Sans Serif"/>
                <a:hlinkClick r:id="rId3" action="ppaction://hlinksldjump"/>
              </a:rPr>
              <a:t>C</a:t>
            </a:r>
            <a:r>
              <a:rPr dirty="0" sz="1400">
                <a:solidFill>
                  <a:srgbClr val="CED2D3"/>
                </a:solidFill>
                <a:latin typeface="Microsoft Sans Serif"/>
                <a:cs typeface="Microsoft Sans Serif"/>
                <a:hlinkClick r:id="rId3" action="ppaction://hlinksldjump"/>
              </a:rPr>
              <a:t>ycles </a:t>
            </a:r>
            <a:r>
              <a:rPr dirty="0" sz="1400">
                <a:solidFill>
                  <a:srgbClr val="CED2D3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5">
                <a:solidFill>
                  <a:srgbClr val="22373A"/>
                </a:solidFill>
                <a:latin typeface="Microsoft Sans Serif"/>
                <a:cs typeface="Microsoft Sans Serif"/>
                <a:hlinkClick r:id="rId4" action="ppaction://hlinksldjump"/>
              </a:rPr>
              <a:t>Genome</a:t>
            </a:r>
            <a:r>
              <a:rPr dirty="0" sz="1400" spc="-75">
                <a:solidFill>
                  <a:srgbClr val="22373A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1400" spc="15">
                <a:solidFill>
                  <a:srgbClr val="22373A"/>
                </a:solidFill>
                <a:latin typeface="Microsoft Sans Serif"/>
                <a:cs typeface="Microsoft Sans Serif"/>
                <a:hlinkClick r:id="rId4" action="ppaction://hlinksldjump"/>
              </a:rPr>
              <a:t>Assembly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005" y="81821"/>
            <a:ext cx="329628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14" b="1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dirty="0" sz="1700" spc="-5" b="1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dirty="0" sz="1700" spc="-6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7F7F7F"/>
                </a:solidFill>
                <a:latin typeface="Arial"/>
                <a:cs typeface="Arial"/>
              </a:rPr>
              <a:t>Genome</a:t>
            </a:r>
            <a:r>
              <a:rPr dirty="0" sz="1700" spc="-6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25" b="1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1700" spc="-25" b="1">
                <a:solidFill>
                  <a:srgbClr val="7F7F7F"/>
                </a:solidFill>
                <a:latin typeface="Arial"/>
                <a:cs typeface="Arial"/>
              </a:rPr>
              <a:t>ssemb</a:t>
            </a:r>
            <a:r>
              <a:rPr dirty="0" sz="1700" spc="-30" b="1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dirty="0" sz="1700" spc="-5" b="1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dirty="0" sz="1700" spc="-6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25" b="1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dirty="0" sz="1700" spc="-10" b="1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dirty="0" sz="1700" spc="20" b="1">
                <a:solidFill>
                  <a:srgbClr val="7F7F7F"/>
                </a:solidFill>
                <a:latin typeface="Arial"/>
                <a:cs typeface="Arial"/>
              </a:rPr>
              <a:t>oblem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134405"/>
            <a:ext cx="3699510" cy="7677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90"/>
              </a:spcBef>
            </a:pPr>
            <a:r>
              <a:rPr dirty="0" sz="1400" spc="15">
                <a:solidFill>
                  <a:srgbClr val="22373A"/>
                </a:solidFill>
                <a:latin typeface="Microsoft Sans Serif"/>
                <a:cs typeface="Microsoft Sans Serif"/>
              </a:rPr>
              <a:t>Find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3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5">
                <a:solidFill>
                  <a:srgbClr val="22373A"/>
                </a:solidFill>
                <a:latin typeface="Microsoft Sans Serif"/>
                <a:cs typeface="Microsoft Sans Serif"/>
              </a:rPr>
              <a:t>string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whose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all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0">
                <a:solidFill>
                  <a:srgbClr val="22373A"/>
                </a:solidFill>
                <a:latin typeface="Microsoft Sans Serif"/>
                <a:cs typeface="Microsoft Sans Serif"/>
              </a:rPr>
              <a:t>substrings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14">
                <a:solidFill>
                  <a:srgbClr val="22373A"/>
                </a:solidFill>
                <a:latin typeface="Microsoft Sans Serif"/>
                <a:cs typeface="Microsoft Sans Serif"/>
              </a:rPr>
              <a:t>of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length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0">
                <a:solidFill>
                  <a:srgbClr val="22373A"/>
                </a:solidFill>
                <a:latin typeface="Microsoft Sans Serif"/>
                <a:cs typeface="Microsoft Sans Serif"/>
              </a:rPr>
              <a:t>3 </a:t>
            </a:r>
            <a:r>
              <a:rPr dirty="0" sz="1400" spc="-3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are</a:t>
            </a:r>
            <a:endParaRPr sz="1400">
              <a:latin typeface="Microsoft Sans Serif"/>
              <a:cs typeface="Microsoft Sans Serif"/>
            </a:endParaRPr>
          </a:p>
          <a:p>
            <a:pPr marL="262255">
              <a:lnSpc>
                <a:spcPct val="100000"/>
              </a:lnSpc>
              <a:spcBef>
                <a:spcPts val="270"/>
              </a:spcBef>
            </a:pPr>
            <a:r>
              <a:rPr dirty="0" sz="1400" spc="-15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13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r>
              <a:rPr dirty="0" sz="1400" spc="-9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,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8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8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400" spc="-9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,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9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-15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85">
                <a:solidFill>
                  <a:srgbClr val="22373A"/>
                </a:solidFill>
                <a:latin typeface="Microsoft Sans Serif"/>
                <a:cs typeface="Microsoft Sans Serif"/>
              </a:rPr>
              <a:t>G,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9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-8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15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,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5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-9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,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3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r>
              <a:rPr dirty="0" sz="1400" spc="-9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,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8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400" spc="-9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,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8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400" spc="-15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-10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005" y="81821"/>
            <a:ext cx="329628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14" b="1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dirty="0" sz="1700" spc="-5" b="1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dirty="0" sz="1700" spc="-6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7F7F7F"/>
                </a:solidFill>
                <a:latin typeface="Arial"/>
                <a:cs typeface="Arial"/>
              </a:rPr>
              <a:t>Genome</a:t>
            </a:r>
            <a:r>
              <a:rPr dirty="0" sz="1700" spc="-6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25" b="1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1700" spc="-25" b="1">
                <a:solidFill>
                  <a:srgbClr val="7F7F7F"/>
                </a:solidFill>
                <a:latin typeface="Arial"/>
                <a:cs typeface="Arial"/>
              </a:rPr>
              <a:t>ssemb</a:t>
            </a:r>
            <a:r>
              <a:rPr dirty="0" sz="1700" spc="-30" b="1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dirty="0" sz="1700" spc="-5" b="1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dirty="0" sz="1700" spc="-6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25" b="1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dirty="0" sz="1700" spc="-10" b="1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dirty="0" sz="1700" spc="20" b="1">
                <a:solidFill>
                  <a:srgbClr val="7F7F7F"/>
                </a:solidFill>
                <a:latin typeface="Arial"/>
                <a:cs typeface="Arial"/>
              </a:rPr>
              <a:t>oblem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134405"/>
            <a:ext cx="3699510" cy="13468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90"/>
              </a:spcBef>
            </a:pPr>
            <a:r>
              <a:rPr dirty="0" sz="1400" spc="15">
                <a:solidFill>
                  <a:srgbClr val="22373A"/>
                </a:solidFill>
                <a:latin typeface="Microsoft Sans Serif"/>
                <a:cs typeface="Microsoft Sans Serif"/>
              </a:rPr>
              <a:t>Find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3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5">
                <a:solidFill>
                  <a:srgbClr val="22373A"/>
                </a:solidFill>
                <a:latin typeface="Microsoft Sans Serif"/>
                <a:cs typeface="Microsoft Sans Serif"/>
              </a:rPr>
              <a:t>string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whose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all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0">
                <a:solidFill>
                  <a:srgbClr val="22373A"/>
                </a:solidFill>
                <a:latin typeface="Microsoft Sans Serif"/>
                <a:cs typeface="Microsoft Sans Serif"/>
              </a:rPr>
              <a:t>substrings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14">
                <a:solidFill>
                  <a:srgbClr val="22373A"/>
                </a:solidFill>
                <a:latin typeface="Microsoft Sans Serif"/>
                <a:cs typeface="Microsoft Sans Serif"/>
              </a:rPr>
              <a:t>of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length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0">
                <a:solidFill>
                  <a:srgbClr val="22373A"/>
                </a:solidFill>
                <a:latin typeface="Microsoft Sans Serif"/>
                <a:cs typeface="Microsoft Sans Serif"/>
              </a:rPr>
              <a:t>3 </a:t>
            </a:r>
            <a:r>
              <a:rPr dirty="0" sz="1400" spc="-3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are</a:t>
            </a:r>
            <a:endParaRPr sz="1400">
              <a:latin typeface="Microsoft Sans Serif"/>
              <a:cs typeface="Microsoft Sans Serif"/>
            </a:endParaRPr>
          </a:p>
          <a:p>
            <a:pPr algn="ctr" marL="213995">
              <a:lnSpc>
                <a:spcPct val="100000"/>
              </a:lnSpc>
              <a:spcBef>
                <a:spcPts val="270"/>
              </a:spcBef>
            </a:pPr>
            <a:r>
              <a:rPr dirty="0" sz="1400" spc="-15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13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r>
              <a:rPr dirty="0" sz="1400" spc="-9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,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8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8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400" spc="-9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,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9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-15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85">
                <a:solidFill>
                  <a:srgbClr val="22373A"/>
                </a:solidFill>
                <a:latin typeface="Microsoft Sans Serif"/>
                <a:cs typeface="Microsoft Sans Serif"/>
              </a:rPr>
              <a:t>G,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9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-8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15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,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5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-9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,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3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r>
              <a:rPr dirty="0" sz="1400" spc="-9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,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8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400" spc="-9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,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8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400" spc="-15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-10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600">
              <a:latin typeface="Microsoft Sans Serif"/>
              <a:cs typeface="Microsoft Sans Serif"/>
            </a:endParaRPr>
          </a:p>
          <a:p>
            <a:pPr algn="ctr" marL="213995">
              <a:lnSpc>
                <a:spcPct val="100000"/>
              </a:lnSpc>
              <a:spcBef>
                <a:spcPts val="1070"/>
              </a:spcBef>
            </a:pPr>
            <a:r>
              <a:rPr dirty="0" sz="1400" spc="50">
                <a:solidFill>
                  <a:srgbClr val="EB811B"/>
                </a:solidFill>
                <a:latin typeface="Microsoft Sans Serif"/>
                <a:cs typeface="Microsoft Sans Serif"/>
              </a:rPr>
              <a:t>How</a:t>
            </a:r>
            <a:r>
              <a:rPr dirty="0" sz="1400" spc="-5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EB811B"/>
                </a:solidFill>
                <a:latin typeface="Microsoft Sans Serif"/>
                <a:cs typeface="Microsoft Sans Serif"/>
              </a:rPr>
              <a:t>is</a:t>
            </a:r>
            <a:r>
              <a:rPr dirty="0" sz="1400" spc="-4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14">
                <a:solidFill>
                  <a:srgbClr val="EB811B"/>
                </a:solidFill>
                <a:latin typeface="Microsoft Sans Serif"/>
                <a:cs typeface="Microsoft Sans Serif"/>
              </a:rPr>
              <a:t>it</a:t>
            </a:r>
            <a:r>
              <a:rPr dirty="0" sz="1400" spc="-4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5">
                <a:solidFill>
                  <a:srgbClr val="EB811B"/>
                </a:solidFill>
                <a:latin typeface="Microsoft Sans Serif"/>
                <a:cs typeface="Microsoft Sans Serif"/>
              </a:rPr>
              <a:t>related</a:t>
            </a:r>
            <a:r>
              <a:rPr dirty="0" sz="1400" spc="-4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14">
                <a:solidFill>
                  <a:srgbClr val="EB811B"/>
                </a:solidFill>
                <a:latin typeface="Microsoft Sans Serif"/>
                <a:cs typeface="Microsoft Sans Serif"/>
              </a:rPr>
              <a:t>to</a:t>
            </a:r>
            <a:r>
              <a:rPr dirty="0" sz="1400" spc="-4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5">
                <a:solidFill>
                  <a:srgbClr val="EB811B"/>
                </a:solidFill>
                <a:latin typeface="Microsoft Sans Serif"/>
                <a:cs typeface="Microsoft Sans Serif"/>
              </a:rPr>
              <a:t>cycles</a:t>
            </a:r>
            <a:r>
              <a:rPr dirty="0" sz="1400" spc="-4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0">
                <a:solidFill>
                  <a:srgbClr val="EB811B"/>
                </a:solidFill>
                <a:latin typeface="Microsoft Sans Serif"/>
                <a:cs typeface="Microsoft Sans Serif"/>
              </a:rPr>
              <a:t>in</a:t>
            </a:r>
            <a:r>
              <a:rPr dirty="0" sz="1400" spc="-4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5">
                <a:solidFill>
                  <a:srgbClr val="EB811B"/>
                </a:solidFill>
                <a:latin typeface="Microsoft Sans Serif"/>
                <a:cs typeface="Microsoft Sans Serif"/>
              </a:rPr>
              <a:t>graphs?..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0561" y="81821"/>
            <a:ext cx="272732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0" b="1">
                <a:solidFill>
                  <a:srgbClr val="7F7F7F"/>
                </a:solidFill>
                <a:latin typeface="Arial"/>
                <a:cs typeface="Arial"/>
              </a:rPr>
              <a:t>All</a:t>
            </a:r>
            <a:r>
              <a:rPr dirty="0" sz="1700" spc="-7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15" b="1">
                <a:solidFill>
                  <a:srgbClr val="7F7F7F"/>
                </a:solidFill>
                <a:latin typeface="Arial"/>
                <a:cs typeface="Arial"/>
              </a:rPr>
              <a:t>Substrings</a:t>
            </a:r>
            <a:r>
              <a:rPr dirty="0" sz="1700" spc="-7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80" b="1">
                <a:solidFill>
                  <a:srgbClr val="7F7F7F"/>
                </a:solidFill>
                <a:latin typeface="Arial"/>
                <a:cs typeface="Arial"/>
              </a:rPr>
              <a:t>of</a:t>
            </a:r>
            <a:r>
              <a:rPr dirty="0" sz="1700" spc="-7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20" b="1">
                <a:solidFill>
                  <a:srgbClr val="7F7F7F"/>
                </a:solidFill>
                <a:latin typeface="Arial"/>
                <a:cs typeface="Arial"/>
              </a:rPr>
              <a:t>Length</a:t>
            </a:r>
            <a:r>
              <a:rPr dirty="0" sz="1700" spc="-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30" b="1">
                <a:solidFill>
                  <a:srgbClr val="7F7F7F"/>
                </a:solidFill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90"/>
              </a:spcBef>
            </a:pPr>
            <a:r>
              <a:rPr dirty="0" spc="20"/>
              <a:t>DISCRETE  </a:t>
            </a:r>
            <a:r>
              <a:rPr dirty="0" spc="20"/>
              <a:t>DIS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615" y="1131090"/>
            <a:ext cx="791210" cy="126238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400" spc="20">
                <a:solidFill>
                  <a:srgbClr val="22373A"/>
                </a:solidFill>
                <a:latin typeface="Courier New"/>
                <a:cs typeface="Courier New"/>
              </a:rPr>
              <a:t>ISC</a:t>
            </a:r>
            <a:endParaRPr sz="1400">
              <a:latin typeface="Courier New"/>
              <a:cs typeface="Courier New"/>
            </a:endParaRPr>
          </a:p>
          <a:p>
            <a:pPr marL="121920">
              <a:lnSpc>
                <a:spcPct val="100000"/>
              </a:lnSpc>
              <a:spcBef>
                <a:spcPts val="265"/>
              </a:spcBef>
            </a:pPr>
            <a:r>
              <a:rPr dirty="0" sz="1400" spc="20">
                <a:solidFill>
                  <a:srgbClr val="22373A"/>
                </a:solidFill>
                <a:latin typeface="Courier New"/>
                <a:cs typeface="Courier New"/>
              </a:rPr>
              <a:t>SCR</a:t>
            </a:r>
            <a:endParaRPr sz="1400">
              <a:latin typeface="Courier New"/>
              <a:cs typeface="Courier New"/>
            </a:endParaRPr>
          </a:p>
          <a:p>
            <a:pPr marL="231140">
              <a:lnSpc>
                <a:spcPct val="100000"/>
              </a:lnSpc>
              <a:spcBef>
                <a:spcPts val="270"/>
              </a:spcBef>
            </a:pPr>
            <a:r>
              <a:rPr dirty="0" sz="1400" spc="20">
                <a:solidFill>
                  <a:srgbClr val="22373A"/>
                </a:solidFill>
                <a:latin typeface="Courier New"/>
                <a:cs typeface="Courier New"/>
              </a:rPr>
              <a:t>CRE</a:t>
            </a:r>
            <a:endParaRPr sz="1400">
              <a:latin typeface="Courier New"/>
              <a:cs typeface="Courier New"/>
            </a:endParaRPr>
          </a:p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dirty="0" sz="1400" spc="20">
                <a:solidFill>
                  <a:srgbClr val="22373A"/>
                </a:solidFill>
                <a:latin typeface="Courier New"/>
                <a:cs typeface="Courier New"/>
              </a:rPr>
              <a:t>RET</a:t>
            </a:r>
            <a:endParaRPr sz="1400">
              <a:latin typeface="Courier New"/>
              <a:cs typeface="Courier New"/>
            </a:endParaRPr>
          </a:p>
          <a:p>
            <a:pPr marL="449580">
              <a:lnSpc>
                <a:spcPct val="100000"/>
              </a:lnSpc>
              <a:spcBef>
                <a:spcPts val="270"/>
              </a:spcBef>
            </a:pPr>
            <a:r>
              <a:rPr dirty="0" sz="1400" spc="20">
                <a:solidFill>
                  <a:srgbClr val="22373A"/>
                </a:solidFill>
                <a:latin typeface="Courier New"/>
                <a:cs typeface="Courier New"/>
              </a:rPr>
              <a:t>ETE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0561" y="81821"/>
            <a:ext cx="272732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0" b="1">
                <a:solidFill>
                  <a:srgbClr val="7F7F7F"/>
                </a:solidFill>
                <a:latin typeface="Arial"/>
                <a:cs typeface="Arial"/>
              </a:rPr>
              <a:t>All</a:t>
            </a:r>
            <a:r>
              <a:rPr dirty="0" sz="1700" spc="-7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15" b="1">
                <a:solidFill>
                  <a:srgbClr val="7F7F7F"/>
                </a:solidFill>
                <a:latin typeface="Arial"/>
                <a:cs typeface="Arial"/>
              </a:rPr>
              <a:t>Substrings</a:t>
            </a:r>
            <a:r>
              <a:rPr dirty="0" sz="1700" spc="-7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80" b="1">
                <a:solidFill>
                  <a:srgbClr val="7F7F7F"/>
                </a:solidFill>
                <a:latin typeface="Arial"/>
                <a:cs typeface="Arial"/>
              </a:rPr>
              <a:t>of</a:t>
            </a:r>
            <a:r>
              <a:rPr dirty="0" sz="1700" spc="-7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20" b="1">
                <a:solidFill>
                  <a:srgbClr val="7F7F7F"/>
                </a:solidFill>
                <a:latin typeface="Arial"/>
                <a:cs typeface="Arial"/>
              </a:rPr>
              <a:t>Length</a:t>
            </a:r>
            <a:r>
              <a:rPr dirty="0" sz="1700" spc="-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30" b="1">
                <a:solidFill>
                  <a:srgbClr val="7F7F7F"/>
                </a:solidFill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636387"/>
            <a:ext cx="3736340" cy="24949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2840990">
              <a:lnSpc>
                <a:spcPct val="115900"/>
              </a:lnSpc>
              <a:spcBef>
                <a:spcPts val="90"/>
              </a:spcBef>
            </a:pPr>
            <a:r>
              <a:rPr dirty="0" sz="1400" spc="20">
                <a:solidFill>
                  <a:srgbClr val="22373A"/>
                </a:solidFill>
                <a:latin typeface="Courier New"/>
                <a:cs typeface="Courier New"/>
              </a:rPr>
              <a:t>DISCRETE  </a:t>
            </a:r>
            <a:r>
              <a:rPr dirty="0" sz="1400" spc="20">
                <a:solidFill>
                  <a:srgbClr val="22373A"/>
                </a:solidFill>
                <a:latin typeface="Courier New"/>
                <a:cs typeface="Courier New"/>
              </a:rPr>
              <a:t>DIS</a:t>
            </a:r>
            <a:endParaRPr sz="1400">
              <a:latin typeface="Courier New"/>
              <a:cs typeface="Courier New"/>
            </a:endParaRPr>
          </a:p>
          <a:p>
            <a:pPr marL="121920">
              <a:lnSpc>
                <a:spcPct val="100000"/>
              </a:lnSpc>
              <a:spcBef>
                <a:spcPts val="270"/>
              </a:spcBef>
            </a:pPr>
            <a:r>
              <a:rPr dirty="0" sz="1400" spc="20">
                <a:solidFill>
                  <a:srgbClr val="22373A"/>
                </a:solidFill>
                <a:latin typeface="Courier New"/>
                <a:cs typeface="Courier New"/>
              </a:rPr>
              <a:t>ISC</a:t>
            </a:r>
            <a:endParaRPr sz="1400">
              <a:latin typeface="Courier New"/>
              <a:cs typeface="Courier New"/>
            </a:endParaRPr>
          </a:p>
          <a:p>
            <a:pPr marL="231140">
              <a:lnSpc>
                <a:spcPct val="100000"/>
              </a:lnSpc>
              <a:spcBef>
                <a:spcPts val="265"/>
              </a:spcBef>
            </a:pPr>
            <a:r>
              <a:rPr dirty="0" sz="1400" spc="20">
                <a:solidFill>
                  <a:srgbClr val="22373A"/>
                </a:solidFill>
                <a:latin typeface="Courier New"/>
                <a:cs typeface="Courier New"/>
              </a:rPr>
              <a:t>SCR</a:t>
            </a:r>
            <a:endParaRPr sz="1400">
              <a:latin typeface="Courier New"/>
              <a:cs typeface="Courier New"/>
            </a:endParaRPr>
          </a:p>
          <a:p>
            <a:pPr marL="340360">
              <a:lnSpc>
                <a:spcPct val="100000"/>
              </a:lnSpc>
              <a:spcBef>
                <a:spcPts val="270"/>
              </a:spcBef>
            </a:pPr>
            <a:r>
              <a:rPr dirty="0" sz="1400" spc="20">
                <a:solidFill>
                  <a:srgbClr val="22373A"/>
                </a:solidFill>
                <a:latin typeface="Courier New"/>
                <a:cs typeface="Courier New"/>
              </a:rPr>
              <a:t>CRE</a:t>
            </a:r>
            <a:endParaRPr sz="1400">
              <a:latin typeface="Courier New"/>
              <a:cs typeface="Courier New"/>
            </a:endParaRPr>
          </a:p>
          <a:p>
            <a:pPr marL="449580">
              <a:lnSpc>
                <a:spcPct val="100000"/>
              </a:lnSpc>
              <a:spcBef>
                <a:spcPts val="270"/>
              </a:spcBef>
            </a:pPr>
            <a:r>
              <a:rPr dirty="0" sz="1400" spc="20">
                <a:solidFill>
                  <a:srgbClr val="22373A"/>
                </a:solidFill>
                <a:latin typeface="Courier New"/>
                <a:cs typeface="Courier New"/>
              </a:rPr>
              <a:t>RET</a:t>
            </a:r>
            <a:endParaRPr sz="140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  <a:spcBef>
                <a:spcPts val="265"/>
              </a:spcBef>
            </a:pPr>
            <a:r>
              <a:rPr dirty="0" sz="1400" spc="20">
                <a:solidFill>
                  <a:srgbClr val="22373A"/>
                </a:solidFill>
                <a:latin typeface="Courier New"/>
                <a:cs typeface="Courier New"/>
              </a:rPr>
              <a:t>ETE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2373A"/>
                </a:solidFill>
                <a:latin typeface="Microsoft Sans Serif"/>
                <a:cs typeface="Microsoft Sans Serif"/>
              </a:rPr>
              <a:t>Every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10">
                <a:solidFill>
                  <a:srgbClr val="22373A"/>
                </a:solidFill>
                <a:latin typeface="Microsoft Sans Serif"/>
                <a:cs typeface="Microsoft Sans Serif"/>
              </a:rPr>
              <a:t>two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neighbor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3-substrings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22373A"/>
                </a:solidFill>
                <a:latin typeface="Microsoft Sans Serif"/>
                <a:cs typeface="Microsoft Sans Serif"/>
              </a:rPr>
              <a:t>have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400" spc="-3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common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5">
                <a:solidFill>
                  <a:srgbClr val="22373A"/>
                </a:solidFill>
                <a:latin typeface="Microsoft Sans Serif"/>
                <a:cs typeface="Microsoft Sans Serif"/>
              </a:rPr>
              <a:t>part,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called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">
                <a:solidFill>
                  <a:srgbClr val="22373A"/>
                </a:solidFill>
                <a:latin typeface="Microsoft Sans Serif"/>
                <a:cs typeface="Microsoft Sans Serif"/>
              </a:rPr>
              <a:t>an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overlap,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14">
                <a:solidFill>
                  <a:srgbClr val="22373A"/>
                </a:solidFill>
                <a:latin typeface="Microsoft Sans Serif"/>
                <a:cs typeface="Microsoft Sans Serif"/>
              </a:rPr>
              <a:t>of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length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0">
                <a:solidFill>
                  <a:srgbClr val="22373A"/>
                </a:solidFill>
                <a:latin typeface="Microsoft Sans Serif"/>
                <a:cs typeface="Microsoft Sans Serif"/>
              </a:rPr>
              <a:t>2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666" y="81821"/>
            <a:ext cx="233299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0" b="1">
                <a:solidFill>
                  <a:srgbClr val="7F7F7F"/>
                </a:solidFill>
                <a:latin typeface="Arial"/>
                <a:cs typeface="Arial"/>
              </a:rPr>
              <a:t>Finding</a:t>
            </a:r>
            <a:r>
              <a:rPr dirty="0" sz="1700" spc="-9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5" b="1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1700" spc="-9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Permutation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5002" y="1033986"/>
            <a:ext cx="3606165" cy="7677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68910" marR="5080" indent="-156845">
              <a:lnSpc>
                <a:spcPct val="115900"/>
              </a:lnSpc>
              <a:spcBef>
                <a:spcPts val="90"/>
              </a:spcBef>
              <a:buChar char="•"/>
              <a:tabLst>
                <a:tab pos="169545" algn="l"/>
              </a:tabLst>
            </a:pPr>
            <a:r>
              <a:rPr dirty="0" sz="1400" spc="-15">
                <a:solidFill>
                  <a:srgbClr val="22373A"/>
                </a:solidFill>
                <a:latin typeface="Microsoft Sans Serif"/>
                <a:cs typeface="Microsoft Sans Serif"/>
              </a:rPr>
              <a:t>Goal:</a:t>
            </a: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5">
                <a:solidFill>
                  <a:srgbClr val="22373A"/>
                </a:solidFill>
                <a:latin typeface="Microsoft Sans Serif"/>
                <a:cs typeface="Microsoft Sans Serif"/>
              </a:rPr>
              <a:t>Find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3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5">
                <a:solidFill>
                  <a:srgbClr val="22373A"/>
                </a:solidFill>
                <a:latin typeface="Microsoft Sans Serif"/>
                <a:cs typeface="Microsoft Sans Serif"/>
              </a:rPr>
              <a:t>string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whose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all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0">
                <a:solidFill>
                  <a:srgbClr val="22373A"/>
                </a:solidFill>
                <a:latin typeface="Microsoft Sans Serif"/>
                <a:cs typeface="Microsoft Sans Serif"/>
              </a:rPr>
              <a:t>substrings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14">
                <a:solidFill>
                  <a:srgbClr val="22373A"/>
                </a:solidFill>
                <a:latin typeface="Microsoft Sans Serif"/>
                <a:cs typeface="Microsoft Sans Serif"/>
              </a:rPr>
              <a:t>of </a:t>
            </a:r>
            <a:r>
              <a:rPr dirty="0" sz="1400" spc="-3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length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0">
                <a:solidFill>
                  <a:srgbClr val="22373A"/>
                </a:solidFill>
                <a:latin typeface="Microsoft Sans Serif"/>
                <a:cs typeface="Microsoft Sans Serif"/>
              </a:rPr>
              <a:t>3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are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5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13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r>
              <a:rPr dirty="0" sz="1400" spc="-9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,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8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8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400" spc="-9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,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9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-15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85">
                <a:solidFill>
                  <a:srgbClr val="22373A"/>
                </a:solidFill>
                <a:latin typeface="Microsoft Sans Serif"/>
                <a:cs typeface="Microsoft Sans Serif"/>
              </a:rPr>
              <a:t>G,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9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-8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15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,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5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-9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35">
                <a:solidFill>
                  <a:srgbClr val="22373A"/>
                </a:solidFill>
                <a:latin typeface="Microsoft Sans Serif"/>
                <a:cs typeface="Microsoft Sans Serif"/>
              </a:rPr>
              <a:t>,  </a:t>
            </a:r>
            <a:r>
              <a:rPr dirty="0" sz="1400" spc="-13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r>
              <a:rPr dirty="0" sz="1400" spc="-9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,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8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400" spc="-9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,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8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400" spc="-15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-12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666" y="81821"/>
            <a:ext cx="233299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0" b="1">
                <a:solidFill>
                  <a:srgbClr val="7F7F7F"/>
                </a:solidFill>
                <a:latin typeface="Arial"/>
                <a:cs typeface="Arial"/>
              </a:rPr>
              <a:t>Finding</a:t>
            </a:r>
            <a:r>
              <a:rPr dirty="0" sz="1700" spc="-9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5" b="1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1700" spc="-9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Permutation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5002" y="1033986"/>
            <a:ext cx="3606165" cy="15474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68910" marR="5080" indent="-156845">
              <a:lnSpc>
                <a:spcPct val="115900"/>
              </a:lnSpc>
              <a:spcBef>
                <a:spcPts val="90"/>
              </a:spcBef>
              <a:buChar char="•"/>
              <a:tabLst>
                <a:tab pos="169545" algn="l"/>
              </a:tabLst>
            </a:pPr>
            <a:r>
              <a:rPr dirty="0" sz="1400" spc="-15">
                <a:solidFill>
                  <a:srgbClr val="22373A"/>
                </a:solidFill>
                <a:latin typeface="Microsoft Sans Serif"/>
                <a:cs typeface="Microsoft Sans Serif"/>
              </a:rPr>
              <a:t>Goal:</a:t>
            </a: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5">
                <a:solidFill>
                  <a:srgbClr val="22373A"/>
                </a:solidFill>
                <a:latin typeface="Microsoft Sans Serif"/>
                <a:cs typeface="Microsoft Sans Serif"/>
              </a:rPr>
              <a:t>Find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3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5">
                <a:solidFill>
                  <a:srgbClr val="22373A"/>
                </a:solidFill>
                <a:latin typeface="Microsoft Sans Serif"/>
                <a:cs typeface="Microsoft Sans Serif"/>
              </a:rPr>
              <a:t>string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whose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all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0">
                <a:solidFill>
                  <a:srgbClr val="22373A"/>
                </a:solidFill>
                <a:latin typeface="Microsoft Sans Serif"/>
                <a:cs typeface="Microsoft Sans Serif"/>
              </a:rPr>
              <a:t>substrings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14">
                <a:solidFill>
                  <a:srgbClr val="22373A"/>
                </a:solidFill>
                <a:latin typeface="Microsoft Sans Serif"/>
                <a:cs typeface="Microsoft Sans Serif"/>
              </a:rPr>
              <a:t>of </a:t>
            </a:r>
            <a:r>
              <a:rPr dirty="0" sz="1400" spc="-3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length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0">
                <a:solidFill>
                  <a:srgbClr val="22373A"/>
                </a:solidFill>
                <a:latin typeface="Microsoft Sans Serif"/>
                <a:cs typeface="Microsoft Sans Serif"/>
              </a:rPr>
              <a:t>3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are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5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13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r>
              <a:rPr dirty="0" sz="1400" spc="-9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,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8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8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400" spc="-9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,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9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-15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85">
                <a:solidFill>
                  <a:srgbClr val="22373A"/>
                </a:solidFill>
                <a:latin typeface="Microsoft Sans Serif"/>
                <a:cs typeface="Microsoft Sans Serif"/>
              </a:rPr>
              <a:t>G,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9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-8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15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,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5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-9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35">
                <a:solidFill>
                  <a:srgbClr val="22373A"/>
                </a:solidFill>
                <a:latin typeface="Microsoft Sans Serif"/>
                <a:cs typeface="Microsoft Sans Serif"/>
              </a:rPr>
              <a:t>,  </a:t>
            </a:r>
            <a:r>
              <a:rPr dirty="0" sz="1400" spc="-13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r>
              <a:rPr dirty="0" sz="1400" spc="-9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,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8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400" spc="-9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,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8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400" spc="-15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-12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400">
              <a:latin typeface="Microsoft Sans Serif"/>
              <a:cs typeface="Microsoft Sans Serif"/>
            </a:endParaRPr>
          </a:p>
          <a:p>
            <a:pPr marL="168910" marR="62230" indent="-156845">
              <a:lnSpc>
                <a:spcPct val="115900"/>
              </a:lnSpc>
              <a:spcBef>
                <a:spcPts val="300"/>
              </a:spcBef>
              <a:buChar char="•"/>
              <a:tabLst>
                <a:tab pos="169545" algn="l"/>
              </a:tabLst>
            </a:pPr>
            <a:r>
              <a:rPr dirty="0" sz="1400">
                <a:solidFill>
                  <a:srgbClr val="22373A"/>
                </a:solidFill>
                <a:latin typeface="Microsoft Sans Serif"/>
                <a:cs typeface="Microsoft Sans Serif"/>
              </a:rPr>
              <a:t>Hence,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0">
                <a:solidFill>
                  <a:srgbClr val="22373A"/>
                </a:solidFill>
                <a:latin typeface="Microsoft Sans Serif"/>
                <a:cs typeface="Microsoft Sans Serif"/>
              </a:rPr>
              <a:t>we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need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14">
                <a:solidFill>
                  <a:srgbClr val="22373A"/>
                </a:solidFill>
                <a:latin typeface="Microsoft Sans Serif"/>
                <a:cs typeface="Microsoft Sans Serif"/>
              </a:rPr>
              <a:t>to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find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">
                <a:solidFill>
                  <a:srgbClr val="22373A"/>
                </a:solidFill>
                <a:latin typeface="Microsoft Sans Serif"/>
                <a:cs typeface="Microsoft Sans Serif"/>
              </a:rPr>
              <a:t>an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5">
                <a:solidFill>
                  <a:srgbClr val="EB811B"/>
                </a:solidFill>
                <a:latin typeface="Microsoft Sans Serif"/>
                <a:cs typeface="Microsoft Sans Serif"/>
              </a:rPr>
              <a:t>order</a:t>
            </a:r>
            <a:r>
              <a:rPr dirty="0" sz="1400" spc="-4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14">
                <a:solidFill>
                  <a:srgbClr val="22373A"/>
                </a:solidFill>
                <a:latin typeface="Microsoft Sans Serif"/>
                <a:cs typeface="Microsoft Sans Serif"/>
              </a:rPr>
              <a:t>of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these </a:t>
            </a:r>
            <a:r>
              <a:rPr dirty="0" sz="1400" spc="-3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0">
                <a:solidFill>
                  <a:srgbClr val="22373A"/>
                </a:solidFill>
                <a:latin typeface="Microsoft Sans Serif"/>
                <a:cs typeface="Microsoft Sans Serif"/>
              </a:rPr>
              <a:t>3-strings </a:t>
            </a:r>
            <a:r>
              <a:rPr dirty="0" sz="1400" spc="-5">
                <a:solidFill>
                  <a:srgbClr val="22373A"/>
                </a:solidFill>
                <a:latin typeface="Microsoft Sans Serif"/>
                <a:cs typeface="Microsoft Sans Serif"/>
              </a:rPr>
              <a:t>such </a:t>
            </a:r>
            <a:r>
              <a:rPr dirty="0" sz="1400" spc="95">
                <a:solidFill>
                  <a:srgbClr val="22373A"/>
                </a:solidFill>
                <a:latin typeface="Microsoft Sans Serif"/>
                <a:cs typeface="Microsoft Sans Serif"/>
              </a:rPr>
              <a:t>that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the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overlap </a:t>
            </a: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between </a:t>
            </a:r>
            <a:r>
              <a:rPr dirty="0" sz="1400" spc="-36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5">
                <a:solidFill>
                  <a:srgbClr val="22373A"/>
                </a:solidFill>
                <a:latin typeface="Microsoft Sans Serif"/>
                <a:cs typeface="Microsoft Sans Serif"/>
              </a:rPr>
              <a:t>any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10">
                <a:solidFill>
                  <a:srgbClr val="22373A"/>
                </a:solidFill>
                <a:latin typeface="Microsoft Sans Serif"/>
                <a:cs typeface="Microsoft Sans Serif"/>
              </a:rPr>
              <a:t>two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consecutive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strings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22373A"/>
                </a:solidFill>
                <a:latin typeface="Microsoft Sans Serif"/>
                <a:cs typeface="Microsoft Sans Serif"/>
              </a:rPr>
              <a:t>is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equal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14">
                <a:solidFill>
                  <a:srgbClr val="22373A"/>
                </a:solidFill>
                <a:latin typeface="Microsoft Sans Serif"/>
                <a:cs typeface="Microsoft Sans Serif"/>
              </a:rPr>
              <a:t>to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0">
                <a:solidFill>
                  <a:srgbClr val="22373A"/>
                </a:solidFill>
                <a:latin typeface="Microsoft Sans Serif"/>
                <a:cs typeface="Microsoft Sans Serif"/>
              </a:rPr>
              <a:t>2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4293" y="143504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59428" y="179714"/>
                </a:moveTo>
                <a:lnTo>
                  <a:pt x="353009" y="131938"/>
                </a:lnTo>
                <a:lnTo>
                  <a:pt x="334892" y="89008"/>
                </a:lnTo>
                <a:lnTo>
                  <a:pt x="306791" y="52636"/>
                </a:lnTo>
                <a:lnTo>
                  <a:pt x="270419" y="24536"/>
                </a:lnTo>
                <a:lnTo>
                  <a:pt x="227489" y="6419"/>
                </a:lnTo>
                <a:lnTo>
                  <a:pt x="179714" y="0"/>
                </a:lnTo>
                <a:lnTo>
                  <a:pt x="131938" y="6419"/>
                </a:lnTo>
                <a:lnTo>
                  <a:pt x="89008" y="24536"/>
                </a:lnTo>
                <a:lnTo>
                  <a:pt x="52636" y="52636"/>
                </a:lnTo>
                <a:lnTo>
                  <a:pt x="24535" y="89008"/>
                </a:lnTo>
                <a:lnTo>
                  <a:pt x="6419" y="131938"/>
                </a:lnTo>
                <a:lnTo>
                  <a:pt x="0" y="179714"/>
                </a:lnTo>
                <a:lnTo>
                  <a:pt x="6419" y="227489"/>
                </a:lnTo>
                <a:lnTo>
                  <a:pt x="24535" y="270419"/>
                </a:lnTo>
                <a:lnTo>
                  <a:pt x="52636" y="306791"/>
                </a:lnTo>
                <a:lnTo>
                  <a:pt x="89008" y="334892"/>
                </a:lnTo>
                <a:lnTo>
                  <a:pt x="131938" y="353009"/>
                </a:lnTo>
                <a:lnTo>
                  <a:pt x="179714" y="359428"/>
                </a:lnTo>
                <a:lnTo>
                  <a:pt x="227489" y="353009"/>
                </a:lnTo>
                <a:lnTo>
                  <a:pt x="270419" y="334892"/>
                </a:lnTo>
                <a:lnTo>
                  <a:pt x="306791" y="306791"/>
                </a:lnTo>
                <a:lnTo>
                  <a:pt x="334892" y="270419"/>
                </a:lnTo>
                <a:lnTo>
                  <a:pt x="353009" y="227489"/>
                </a:lnTo>
                <a:lnTo>
                  <a:pt x="359428" y="179714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44329" y="1502915"/>
            <a:ext cx="32004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5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GC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72634" y="810583"/>
            <a:ext cx="335915" cy="335915"/>
          </a:xfrm>
          <a:custGeom>
            <a:avLst/>
            <a:gdLst/>
            <a:ahLst/>
            <a:cxnLst/>
            <a:rect l="l" t="t" r="r" b="b"/>
            <a:pathLst>
              <a:path w="335914" h="335915">
                <a:moveTo>
                  <a:pt x="335531" y="167765"/>
                </a:moveTo>
                <a:lnTo>
                  <a:pt x="329539" y="123166"/>
                </a:lnTo>
                <a:lnTo>
                  <a:pt x="312627" y="83090"/>
                </a:lnTo>
                <a:lnTo>
                  <a:pt x="286394" y="49137"/>
                </a:lnTo>
                <a:lnTo>
                  <a:pt x="252441" y="22904"/>
                </a:lnTo>
                <a:lnTo>
                  <a:pt x="212365" y="5992"/>
                </a:lnTo>
                <a:lnTo>
                  <a:pt x="167765" y="0"/>
                </a:lnTo>
                <a:lnTo>
                  <a:pt x="123166" y="5992"/>
                </a:lnTo>
                <a:lnTo>
                  <a:pt x="83090" y="22904"/>
                </a:lnTo>
                <a:lnTo>
                  <a:pt x="49137" y="49137"/>
                </a:lnTo>
                <a:lnTo>
                  <a:pt x="22904" y="83090"/>
                </a:lnTo>
                <a:lnTo>
                  <a:pt x="5992" y="123166"/>
                </a:lnTo>
                <a:lnTo>
                  <a:pt x="0" y="167765"/>
                </a:lnTo>
                <a:lnTo>
                  <a:pt x="5992" y="212365"/>
                </a:lnTo>
                <a:lnTo>
                  <a:pt x="22904" y="252441"/>
                </a:lnTo>
                <a:lnTo>
                  <a:pt x="49137" y="286394"/>
                </a:lnTo>
                <a:lnTo>
                  <a:pt x="83090" y="312627"/>
                </a:lnTo>
                <a:lnTo>
                  <a:pt x="123166" y="329539"/>
                </a:lnTo>
                <a:lnTo>
                  <a:pt x="167765" y="335531"/>
                </a:lnTo>
                <a:lnTo>
                  <a:pt x="212365" y="329539"/>
                </a:lnTo>
                <a:lnTo>
                  <a:pt x="252441" y="312627"/>
                </a:lnTo>
                <a:lnTo>
                  <a:pt x="286394" y="286394"/>
                </a:lnTo>
                <a:lnTo>
                  <a:pt x="312627" y="252441"/>
                </a:lnTo>
                <a:lnTo>
                  <a:pt x="329539" y="212365"/>
                </a:lnTo>
                <a:lnTo>
                  <a:pt x="335531" y="167765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94317" y="866505"/>
            <a:ext cx="29273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9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9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22462" y="533209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363067" y="181533"/>
                </a:moveTo>
                <a:lnTo>
                  <a:pt x="356582" y="133274"/>
                </a:lnTo>
                <a:lnTo>
                  <a:pt x="338282" y="89909"/>
                </a:lnTo>
                <a:lnTo>
                  <a:pt x="309897" y="53169"/>
                </a:lnTo>
                <a:lnTo>
                  <a:pt x="273157" y="24784"/>
                </a:lnTo>
                <a:lnTo>
                  <a:pt x="229792" y="6484"/>
                </a:lnTo>
                <a:lnTo>
                  <a:pt x="181533" y="0"/>
                </a:lnTo>
                <a:lnTo>
                  <a:pt x="133274" y="6484"/>
                </a:lnTo>
                <a:lnTo>
                  <a:pt x="89909" y="24784"/>
                </a:lnTo>
                <a:lnTo>
                  <a:pt x="53169" y="53169"/>
                </a:lnTo>
                <a:lnTo>
                  <a:pt x="24784" y="89909"/>
                </a:lnTo>
                <a:lnTo>
                  <a:pt x="6484" y="133274"/>
                </a:lnTo>
                <a:lnTo>
                  <a:pt x="0" y="181533"/>
                </a:lnTo>
                <a:lnTo>
                  <a:pt x="6484" y="229793"/>
                </a:lnTo>
                <a:lnTo>
                  <a:pt x="24784" y="273157"/>
                </a:lnTo>
                <a:lnTo>
                  <a:pt x="53169" y="309897"/>
                </a:lnTo>
                <a:lnTo>
                  <a:pt x="89909" y="338283"/>
                </a:lnTo>
                <a:lnTo>
                  <a:pt x="133274" y="356583"/>
                </a:lnTo>
                <a:lnTo>
                  <a:pt x="181533" y="363067"/>
                </a:lnTo>
                <a:lnTo>
                  <a:pt x="229792" y="356583"/>
                </a:lnTo>
                <a:lnTo>
                  <a:pt x="273157" y="338283"/>
                </a:lnTo>
                <a:lnTo>
                  <a:pt x="309897" y="309897"/>
                </a:lnTo>
                <a:lnTo>
                  <a:pt x="338282" y="273157"/>
                </a:lnTo>
                <a:lnTo>
                  <a:pt x="356582" y="229793"/>
                </a:lnTo>
                <a:lnTo>
                  <a:pt x="363067" y="181533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34820" y="81821"/>
            <a:ext cx="1538605" cy="7289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700" spc="30" b="1">
                <a:solidFill>
                  <a:srgbClr val="7F7F7F"/>
                </a:solidFill>
                <a:latin typeface="Arial"/>
                <a:cs typeface="Arial"/>
              </a:rPr>
              <a:t>Overlap</a:t>
            </a:r>
            <a:r>
              <a:rPr dirty="0" sz="1700" spc="-9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Graph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200" spc="-90">
                <a:solidFill>
                  <a:srgbClr val="22373A"/>
                </a:solidFill>
                <a:latin typeface="Microsoft Sans Serif"/>
                <a:cs typeface="Microsoft Sans Serif"/>
              </a:rPr>
              <a:t>CAG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96442" y="807201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342296" y="171148"/>
                </a:moveTo>
                <a:lnTo>
                  <a:pt x="336183" y="125649"/>
                </a:lnTo>
                <a:lnTo>
                  <a:pt x="318930" y="84765"/>
                </a:lnTo>
                <a:lnTo>
                  <a:pt x="292168" y="50127"/>
                </a:lnTo>
                <a:lnTo>
                  <a:pt x="257530" y="23366"/>
                </a:lnTo>
                <a:lnTo>
                  <a:pt x="216646" y="6113"/>
                </a:lnTo>
                <a:lnTo>
                  <a:pt x="171148" y="0"/>
                </a:lnTo>
                <a:lnTo>
                  <a:pt x="125649" y="6113"/>
                </a:lnTo>
                <a:lnTo>
                  <a:pt x="84765" y="23366"/>
                </a:lnTo>
                <a:lnTo>
                  <a:pt x="50127" y="50127"/>
                </a:lnTo>
                <a:lnTo>
                  <a:pt x="23366" y="84765"/>
                </a:lnTo>
                <a:lnTo>
                  <a:pt x="6113" y="125649"/>
                </a:lnTo>
                <a:lnTo>
                  <a:pt x="0" y="171148"/>
                </a:lnTo>
                <a:lnTo>
                  <a:pt x="6113" y="216646"/>
                </a:lnTo>
                <a:lnTo>
                  <a:pt x="23366" y="257530"/>
                </a:lnTo>
                <a:lnTo>
                  <a:pt x="50127" y="292168"/>
                </a:lnTo>
                <a:lnTo>
                  <a:pt x="84765" y="318930"/>
                </a:lnTo>
                <a:lnTo>
                  <a:pt x="125649" y="336183"/>
                </a:lnTo>
                <a:lnTo>
                  <a:pt x="171148" y="342296"/>
                </a:lnTo>
                <a:lnTo>
                  <a:pt x="216646" y="336183"/>
                </a:lnTo>
                <a:lnTo>
                  <a:pt x="257530" y="318930"/>
                </a:lnTo>
                <a:lnTo>
                  <a:pt x="292168" y="292168"/>
                </a:lnTo>
                <a:lnTo>
                  <a:pt x="318930" y="257530"/>
                </a:lnTo>
                <a:lnTo>
                  <a:pt x="336183" y="216646"/>
                </a:lnTo>
                <a:lnTo>
                  <a:pt x="342296" y="171148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517789" y="866505"/>
            <a:ext cx="3003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9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60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26077" y="1436847"/>
            <a:ext cx="356235" cy="356235"/>
          </a:xfrm>
          <a:custGeom>
            <a:avLst/>
            <a:gdLst/>
            <a:ahLst/>
            <a:cxnLst/>
            <a:rect l="l" t="t" r="r" b="b"/>
            <a:pathLst>
              <a:path w="356234" h="356235">
                <a:moveTo>
                  <a:pt x="355814" y="177907"/>
                </a:moveTo>
                <a:lnTo>
                  <a:pt x="349459" y="130612"/>
                </a:lnTo>
                <a:lnTo>
                  <a:pt x="331524" y="88113"/>
                </a:lnTo>
                <a:lnTo>
                  <a:pt x="303706" y="52107"/>
                </a:lnTo>
                <a:lnTo>
                  <a:pt x="267700" y="24289"/>
                </a:lnTo>
                <a:lnTo>
                  <a:pt x="225202" y="6354"/>
                </a:lnTo>
                <a:lnTo>
                  <a:pt x="177907" y="0"/>
                </a:lnTo>
                <a:lnTo>
                  <a:pt x="130611" y="6354"/>
                </a:lnTo>
                <a:lnTo>
                  <a:pt x="88113" y="24289"/>
                </a:lnTo>
                <a:lnTo>
                  <a:pt x="52107" y="52107"/>
                </a:lnTo>
                <a:lnTo>
                  <a:pt x="24289" y="88113"/>
                </a:lnTo>
                <a:lnTo>
                  <a:pt x="6354" y="130612"/>
                </a:lnTo>
                <a:lnTo>
                  <a:pt x="0" y="177907"/>
                </a:lnTo>
                <a:lnTo>
                  <a:pt x="6354" y="225202"/>
                </a:lnTo>
                <a:lnTo>
                  <a:pt x="24289" y="267700"/>
                </a:lnTo>
                <a:lnTo>
                  <a:pt x="52107" y="303707"/>
                </a:lnTo>
                <a:lnTo>
                  <a:pt x="88113" y="331525"/>
                </a:lnTo>
                <a:lnTo>
                  <a:pt x="130611" y="349459"/>
                </a:lnTo>
                <a:lnTo>
                  <a:pt x="177907" y="355814"/>
                </a:lnTo>
                <a:lnTo>
                  <a:pt x="225202" y="349459"/>
                </a:lnTo>
                <a:lnTo>
                  <a:pt x="267700" y="331525"/>
                </a:lnTo>
                <a:lnTo>
                  <a:pt x="303706" y="303707"/>
                </a:lnTo>
                <a:lnTo>
                  <a:pt x="331524" y="267700"/>
                </a:lnTo>
                <a:lnTo>
                  <a:pt x="349459" y="225202"/>
                </a:lnTo>
                <a:lnTo>
                  <a:pt x="355814" y="177907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46670" y="1502915"/>
            <a:ext cx="31496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5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0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84485" y="2068053"/>
            <a:ext cx="366395" cy="366395"/>
          </a:xfrm>
          <a:custGeom>
            <a:avLst/>
            <a:gdLst/>
            <a:ahLst/>
            <a:cxnLst/>
            <a:rect l="l" t="t" r="r" b="b"/>
            <a:pathLst>
              <a:path w="366394" h="366394">
                <a:moveTo>
                  <a:pt x="366212" y="183106"/>
                </a:moveTo>
                <a:lnTo>
                  <a:pt x="359671" y="134428"/>
                </a:lnTo>
                <a:lnTo>
                  <a:pt x="341213" y="90688"/>
                </a:lnTo>
                <a:lnTo>
                  <a:pt x="312582" y="53630"/>
                </a:lnTo>
                <a:lnTo>
                  <a:pt x="275523" y="24999"/>
                </a:lnTo>
                <a:lnTo>
                  <a:pt x="231783" y="6540"/>
                </a:lnTo>
                <a:lnTo>
                  <a:pt x="183106" y="0"/>
                </a:lnTo>
                <a:lnTo>
                  <a:pt x="134428" y="6540"/>
                </a:lnTo>
                <a:lnTo>
                  <a:pt x="90688" y="24999"/>
                </a:lnTo>
                <a:lnTo>
                  <a:pt x="53630" y="53630"/>
                </a:lnTo>
                <a:lnTo>
                  <a:pt x="24999" y="90688"/>
                </a:lnTo>
                <a:lnTo>
                  <a:pt x="6540" y="134428"/>
                </a:lnTo>
                <a:lnTo>
                  <a:pt x="0" y="183106"/>
                </a:lnTo>
                <a:lnTo>
                  <a:pt x="6540" y="231783"/>
                </a:lnTo>
                <a:lnTo>
                  <a:pt x="24999" y="275523"/>
                </a:lnTo>
                <a:lnTo>
                  <a:pt x="53630" y="312582"/>
                </a:lnTo>
                <a:lnTo>
                  <a:pt x="90688" y="341213"/>
                </a:lnTo>
                <a:lnTo>
                  <a:pt x="134428" y="359671"/>
                </a:lnTo>
                <a:lnTo>
                  <a:pt x="183106" y="366212"/>
                </a:lnTo>
                <a:lnTo>
                  <a:pt x="231783" y="359671"/>
                </a:lnTo>
                <a:lnTo>
                  <a:pt x="275523" y="341213"/>
                </a:lnTo>
                <a:lnTo>
                  <a:pt x="312582" y="312582"/>
                </a:lnTo>
                <a:lnTo>
                  <a:pt x="341213" y="275523"/>
                </a:lnTo>
                <a:lnTo>
                  <a:pt x="359671" y="231783"/>
                </a:lnTo>
                <a:lnTo>
                  <a:pt x="366212" y="183106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504810" y="2139312"/>
            <a:ext cx="3257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35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r>
              <a:rPr dirty="0" sz="1200" spc="-10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30496" y="2341266"/>
            <a:ext cx="347345" cy="347345"/>
          </a:xfrm>
          <a:custGeom>
            <a:avLst/>
            <a:gdLst/>
            <a:ahLst/>
            <a:cxnLst/>
            <a:rect l="l" t="t" r="r" b="b"/>
            <a:pathLst>
              <a:path w="347344" h="347344">
                <a:moveTo>
                  <a:pt x="346998" y="173499"/>
                </a:moveTo>
                <a:lnTo>
                  <a:pt x="340800" y="127375"/>
                </a:lnTo>
                <a:lnTo>
                  <a:pt x="323310" y="85930"/>
                </a:lnTo>
                <a:lnTo>
                  <a:pt x="296181" y="50816"/>
                </a:lnTo>
                <a:lnTo>
                  <a:pt x="261067" y="23687"/>
                </a:lnTo>
                <a:lnTo>
                  <a:pt x="219622" y="6197"/>
                </a:lnTo>
                <a:lnTo>
                  <a:pt x="173499" y="0"/>
                </a:lnTo>
                <a:lnTo>
                  <a:pt x="127375" y="6197"/>
                </a:lnTo>
                <a:lnTo>
                  <a:pt x="85930" y="23687"/>
                </a:lnTo>
                <a:lnTo>
                  <a:pt x="50816" y="50816"/>
                </a:lnTo>
                <a:lnTo>
                  <a:pt x="23687" y="85930"/>
                </a:lnTo>
                <a:lnTo>
                  <a:pt x="6197" y="127375"/>
                </a:lnTo>
                <a:lnTo>
                  <a:pt x="0" y="173499"/>
                </a:lnTo>
                <a:lnTo>
                  <a:pt x="6197" y="219622"/>
                </a:lnTo>
                <a:lnTo>
                  <a:pt x="23687" y="261067"/>
                </a:lnTo>
                <a:lnTo>
                  <a:pt x="50816" y="296181"/>
                </a:lnTo>
                <a:lnTo>
                  <a:pt x="85930" y="323310"/>
                </a:lnTo>
                <a:lnTo>
                  <a:pt x="127375" y="340800"/>
                </a:lnTo>
                <a:lnTo>
                  <a:pt x="173499" y="346998"/>
                </a:lnTo>
                <a:lnTo>
                  <a:pt x="219622" y="340800"/>
                </a:lnTo>
                <a:lnTo>
                  <a:pt x="261067" y="323310"/>
                </a:lnTo>
                <a:lnTo>
                  <a:pt x="296181" y="296181"/>
                </a:lnTo>
                <a:lnTo>
                  <a:pt x="323310" y="261067"/>
                </a:lnTo>
                <a:lnTo>
                  <a:pt x="340800" y="219622"/>
                </a:lnTo>
                <a:lnTo>
                  <a:pt x="346998" y="173499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151379" y="2402926"/>
            <a:ext cx="30543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9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0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72548" y="2083306"/>
            <a:ext cx="335915" cy="335915"/>
          </a:xfrm>
          <a:custGeom>
            <a:avLst/>
            <a:gdLst/>
            <a:ahLst/>
            <a:cxnLst/>
            <a:rect l="l" t="t" r="r" b="b"/>
            <a:pathLst>
              <a:path w="335914" h="335914">
                <a:moveTo>
                  <a:pt x="335704" y="167852"/>
                </a:moveTo>
                <a:lnTo>
                  <a:pt x="329708" y="123230"/>
                </a:lnTo>
                <a:lnTo>
                  <a:pt x="312788" y="83133"/>
                </a:lnTo>
                <a:lnTo>
                  <a:pt x="286542" y="49162"/>
                </a:lnTo>
                <a:lnTo>
                  <a:pt x="252571" y="22916"/>
                </a:lnTo>
                <a:lnTo>
                  <a:pt x="212474" y="5995"/>
                </a:lnTo>
                <a:lnTo>
                  <a:pt x="167852" y="0"/>
                </a:lnTo>
                <a:lnTo>
                  <a:pt x="123230" y="5995"/>
                </a:lnTo>
                <a:lnTo>
                  <a:pt x="83133" y="22916"/>
                </a:lnTo>
                <a:lnTo>
                  <a:pt x="49162" y="49162"/>
                </a:lnTo>
                <a:lnTo>
                  <a:pt x="22916" y="83133"/>
                </a:lnTo>
                <a:lnTo>
                  <a:pt x="5995" y="123230"/>
                </a:lnTo>
                <a:lnTo>
                  <a:pt x="0" y="167852"/>
                </a:lnTo>
                <a:lnTo>
                  <a:pt x="5995" y="212474"/>
                </a:lnTo>
                <a:lnTo>
                  <a:pt x="22916" y="252571"/>
                </a:lnTo>
                <a:lnTo>
                  <a:pt x="49162" y="286542"/>
                </a:lnTo>
                <a:lnTo>
                  <a:pt x="83133" y="312788"/>
                </a:lnTo>
                <a:lnTo>
                  <a:pt x="123230" y="329708"/>
                </a:lnTo>
                <a:lnTo>
                  <a:pt x="167852" y="335704"/>
                </a:lnTo>
                <a:lnTo>
                  <a:pt x="212474" y="329708"/>
                </a:lnTo>
                <a:lnTo>
                  <a:pt x="252571" y="312788"/>
                </a:lnTo>
                <a:lnTo>
                  <a:pt x="286542" y="286542"/>
                </a:lnTo>
                <a:lnTo>
                  <a:pt x="312788" y="252571"/>
                </a:lnTo>
                <a:lnTo>
                  <a:pt x="329708" y="212474"/>
                </a:lnTo>
                <a:lnTo>
                  <a:pt x="335704" y="167852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794241" y="2139312"/>
            <a:ext cx="29273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9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5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466204" y="840327"/>
            <a:ext cx="1608455" cy="1515110"/>
            <a:chOff x="1466204" y="840327"/>
            <a:chExt cx="1608455" cy="1515110"/>
          </a:xfrm>
        </p:grpSpPr>
        <p:sp>
          <p:nvSpPr>
            <p:cNvPr id="19" name="object 19"/>
            <p:cNvSpPr/>
            <p:nvPr/>
          </p:nvSpPr>
          <p:spPr>
            <a:xfrm>
              <a:off x="1858929" y="1687154"/>
              <a:ext cx="1170305" cy="485140"/>
            </a:xfrm>
            <a:custGeom>
              <a:avLst/>
              <a:gdLst/>
              <a:ahLst/>
              <a:cxnLst/>
              <a:rect l="l" t="t" r="r" b="b"/>
              <a:pathLst>
                <a:path w="1170305" h="485139">
                  <a:moveTo>
                    <a:pt x="1170286" y="0"/>
                  </a:moveTo>
                  <a:lnTo>
                    <a:pt x="0" y="484749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852530" y="2127169"/>
              <a:ext cx="46355" cy="68580"/>
            </a:xfrm>
            <a:custGeom>
              <a:avLst/>
              <a:gdLst/>
              <a:ahLst/>
              <a:cxnLst/>
              <a:rect l="l" t="t" r="r" b="b"/>
              <a:pathLst>
                <a:path w="46355" h="68580">
                  <a:moveTo>
                    <a:pt x="46135" y="68262"/>
                  </a:moveTo>
                  <a:lnTo>
                    <a:pt x="36814" y="59900"/>
                  </a:lnTo>
                  <a:lnTo>
                    <a:pt x="23010" y="53161"/>
                  </a:lnTo>
                  <a:lnTo>
                    <a:pt x="9235" y="48753"/>
                  </a:lnTo>
                  <a:lnTo>
                    <a:pt x="0" y="47385"/>
                  </a:lnTo>
                  <a:lnTo>
                    <a:pt x="5563" y="39887"/>
                  </a:lnTo>
                  <a:lnTo>
                    <a:pt x="12186" y="27029"/>
                  </a:lnTo>
                  <a:lnTo>
                    <a:pt x="17182" y="12503"/>
                  </a:lnTo>
                  <a:lnTo>
                    <a:pt x="17860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379573" y="1142102"/>
              <a:ext cx="493395" cy="1190625"/>
            </a:xfrm>
            <a:custGeom>
              <a:avLst/>
              <a:gdLst/>
              <a:ahLst/>
              <a:cxnLst/>
              <a:rect l="l" t="t" r="r" b="b"/>
              <a:pathLst>
                <a:path w="493394" h="1190625">
                  <a:moveTo>
                    <a:pt x="492998" y="0"/>
                  </a:moveTo>
                  <a:lnTo>
                    <a:pt x="0" y="1190199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356045" y="2292566"/>
              <a:ext cx="68580" cy="46355"/>
            </a:xfrm>
            <a:custGeom>
              <a:avLst/>
              <a:gdLst/>
              <a:ahLst/>
              <a:cxnLst/>
              <a:rect l="l" t="t" r="r" b="b"/>
              <a:pathLst>
                <a:path w="68580" h="46355">
                  <a:moveTo>
                    <a:pt x="68262" y="28275"/>
                  </a:moveTo>
                  <a:lnTo>
                    <a:pt x="55759" y="28953"/>
                  </a:lnTo>
                  <a:lnTo>
                    <a:pt x="41233" y="33948"/>
                  </a:lnTo>
                  <a:lnTo>
                    <a:pt x="28375" y="40572"/>
                  </a:lnTo>
                  <a:lnTo>
                    <a:pt x="20877" y="46135"/>
                  </a:lnTo>
                  <a:lnTo>
                    <a:pt x="19509" y="36899"/>
                  </a:lnTo>
                  <a:lnTo>
                    <a:pt x="15101" y="23124"/>
                  </a:lnTo>
                  <a:lnTo>
                    <a:pt x="8361" y="9321"/>
                  </a:lnTo>
                  <a:lnTo>
                    <a:pt x="0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940400" y="1155604"/>
              <a:ext cx="0" cy="904240"/>
            </a:xfrm>
            <a:custGeom>
              <a:avLst/>
              <a:gdLst/>
              <a:ahLst/>
              <a:cxnLst/>
              <a:rect l="l" t="t" r="r" b="b"/>
              <a:pathLst>
                <a:path w="0" h="904239">
                  <a:moveTo>
                    <a:pt x="0" y="0"/>
                  </a:moveTo>
                  <a:lnTo>
                    <a:pt x="0" y="903693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903455" y="2031588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73891" y="0"/>
                  </a:moveTo>
                  <a:lnTo>
                    <a:pt x="62598" y="5411"/>
                  </a:lnTo>
                  <a:lnTo>
                    <a:pt x="51088" y="15586"/>
                  </a:lnTo>
                  <a:lnTo>
                    <a:pt x="41744" y="26626"/>
                  </a:lnTo>
                  <a:lnTo>
                    <a:pt x="36945" y="34636"/>
                  </a:lnTo>
                  <a:lnTo>
                    <a:pt x="32147" y="26626"/>
                  </a:lnTo>
                  <a:lnTo>
                    <a:pt x="22802" y="15586"/>
                  </a:lnTo>
                  <a:lnTo>
                    <a:pt x="11292" y="5411"/>
                  </a:lnTo>
                  <a:lnTo>
                    <a:pt x="0" y="0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439069" y="849816"/>
              <a:ext cx="621030" cy="621030"/>
            </a:xfrm>
            <a:custGeom>
              <a:avLst/>
              <a:gdLst/>
              <a:ahLst/>
              <a:cxnLst/>
              <a:rect l="l" t="t" r="r" b="b"/>
              <a:pathLst>
                <a:path w="621030" h="621030">
                  <a:moveTo>
                    <a:pt x="0" y="0"/>
                  </a:moveTo>
                  <a:lnTo>
                    <a:pt x="620883" y="620883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6644" y="1417391"/>
              <a:ext cx="67431" cy="6743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848229" y="978349"/>
              <a:ext cx="900430" cy="0"/>
            </a:xfrm>
            <a:custGeom>
              <a:avLst/>
              <a:gdLst/>
              <a:ahLst/>
              <a:cxnLst/>
              <a:rect l="l" t="t" r="r" b="b"/>
              <a:pathLst>
                <a:path w="900430" h="0">
                  <a:moveTo>
                    <a:pt x="0" y="0"/>
                  </a:moveTo>
                  <a:lnTo>
                    <a:pt x="900396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720916" y="941403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536493" y="860083"/>
              <a:ext cx="622300" cy="622300"/>
            </a:xfrm>
            <a:custGeom>
              <a:avLst/>
              <a:gdLst/>
              <a:ahLst/>
              <a:cxnLst/>
              <a:rect l="l" t="t" r="r" b="b"/>
              <a:pathLst>
                <a:path w="622300" h="622300">
                  <a:moveTo>
                    <a:pt x="0" y="622161"/>
                  </a:moveTo>
                  <a:lnTo>
                    <a:pt x="622161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5346" y="845960"/>
              <a:ext cx="67431" cy="6743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475693" y="1158640"/>
              <a:ext cx="117475" cy="283210"/>
            </a:xfrm>
            <a:custGeom>
              <a:avLst/>
              <a:gdLst/>
              <a:ahLst/>
              <a:cxnLst/>
              <a:rect l="l" t="t" r="r" b="b"/>
              <a:pathLst>
                <a:path w="117475" h="283209">
                  <a:moveTo>
                    <a:pt x="0" y="282991"/>
                  </a:moveTo>
                  <a:lnTo>
                    <a:pt x="11721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548178" y="1152241"/>
              <a:ext cx="68580" cy="46355"/>
            </a:xfrm>
            <a:custGeom>
              <a:avLst/>
              <a:gdLst/>
              <a:ahLst/>
              <a:cxnLst/>
              <a:rect l="l" t="t" r="r" b="b"/>
              <a:pathLst>
                <a:path w="68580" h="46355">
                  <a:moveTo>
                    <a:pt x="0" y="17860"/>
                  </a:moveTo>
                  <a:lnTo>
                    <a:pt x="12503" y="17182"/>
                  </a:lnTo>
                  <a:lnTo>
                    <a:pt x="27029" y="12186"/>
                  </a:lnTo>
                  <a:lnTo>
                    <a:pt x="39887" y="5563"/>
                  </a:lnTo>
                  <a:lnTo>
                    <a:pt x="47385" y="0"/>
                  </a:lnTo>
                  <a:lnTo>
                    <a:pt x="48753" y="9235"/>
                  </a:lnTo>
                  <a:lnTo>
                    <a:pt x="53161" y="23010"/>
                  </a:lnTo>
                  <a:lnTo>
                    <a:pt x="59900" y="36814"/>
                  </a:lnTo>
                  <a:lnTo>
                    <a:pt x="68262" y="46135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741289" y="904628"/>
              <a:ext cx="484505" cy="1169035"/>
            </a:xfrm>
            <a:custGeom>
              <a:avLst/>
              <a:gdLst/>
              <a:ahLst/>
              <a:cxnLst/>
              <a:rect l="l" t="t" r="r" b="b"/>
              <a:pathLst>
                <a:path w="484505" h="1169035">
                  <a:moveTo>
                    <a:pt x="0" y="1168605"/>
                  </a:moveTo>
                  <a:lnTo>
                    <a:pt x="484053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180608" y="898229"/>
              <a:ext cx="68580" cy="46355"/>
            </a:xfrm>
            <a:custGeom>
              <a:avLst/>
              <a:gdLst/>
              <a:ahLst/>
              <a:cxnLst/>
              <a:rect l="l" t="t" r="r" b="b"/>
              <a:pathLst>
                <a:path w="68580" h="46355">
                  <a:moveTo>
                    <a:pt x="0" y="17860"/>
                  </a:moveTo>
                  <a:lnTo>
                    <a:pt x="12503" y="17182"/>
                  </a:lnTo>
                  <a:lnTo>
                    <a:pt x="27029" y="12186"/>
                  </a:lnTo>
                  <a:lnTo>
                    <a:pt x="39887" y="5563"/>
                  </a:lnTo>
                  <a:lnTo>
                    <a:pt x="47385" y="0"/>
                  </a:lnTo>
                  <a:lnTo>
                    <a:pt x="48753" y="9235"/>
                  </a:lnTo>
                  <a:lnTo>
                    <a:pt x="53161" y="23010"/>
                  </a:lnTo>
                  <a:lnTo>
                    <a:pt x="59900" y="36814"/>
                  </a:lnTo>
                  <a:lnTo>
                    <a:pt x="68262" y="46135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667591" y="1173506"/>
              <a:ext cx="0" cy="885190"/>
            </a:xfrm>
            <a:custGeom>
              <a:avLst/>
              <a:gdLst/>
              <a:ahLst/>
              <a:cxnLst/>
              <a:rect l="l" t="t" r="r" b="b"/>
              <a:pathLst>
                <a:path w="0" h="885189">
                  <a:moveTo>
                    <a:pt x="0" y="885056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630645" y="116657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303995" y="920285"/>
              <a:ext cx="0" cy="1411605"/>
            </a:xfrm>
            <a:custGeom>
              <a:avLst/>
              <a:gdLst/>
              <a:ahLst/>
              <a:cxnLst/>
              <a:rect l="l" t="t" r="r" b="b"/>
              <a:pathLst>
                <a:path w="0" h="1411605">
                  <a:moveTo>
                    <a:pt x="0" y="1411491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267050" y="913358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742269" y="1158640"/>
              <a:ext cx="492125" cy="1187450"/>
            </a:xfrm>
            <a:custGeom>
              <a:avLst/>
              <a:gdLst/>
              <a:ahLst/>
              <a:cxnLst/>
              <a:rect l="l" t="t" r="r" b="b"/>
              <a:pathLst>
                <a:path w="492125" h="1187450">
                  <a:moveTo>
                    <a:pt x="491703" y="118707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718741" y="1152241"/>
              <a:ext cx="68580" cy="46355"/>
            </a:xfrm>
            <a:custGeom>
              <a:avLst/>
              <a:gdLst/>
              <a:ahLst/>
              <a:cxnLst/>
              <a:rect l="l" t="t" r="r" b="b"/>
              <a:pathLst>
                <a:path w="68580" h="46355">
                  <a:moveTo>
                    <a:pt x="0" y="46135"/>
                  </a:moveTo>
                  <a:lnTo>
                    <a:pt x="8361" y="36814"/>
                  </a:lnTo>
                  <a:lnTo>
                    <a:pt x="15101" y="23010"/>
                  </a:lnTo>
                  <a:lnTo>
                    <a:pt x="19509" y="9235"/>
                  </a:lnTo>
                  <a:lnTo>
                    <a:pt x="20877" y="0"/>
                  </a:lnTo>
                  <a:lnTo>
                    <a:pt x="28375" y="5563"/>
                  </a:lnTo>
                  <a:lnTo>
                    <a:pt x="41233" y="12186"/>
                  </a:lnTo>
                  <a:lnTo>
                    <a:pt x="55759" y="17182"/>
                  </a:lnTo>
                  <a:lnTo>
                    <a:pt x="68262" y="1786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590519" y="1692019"/>
              <a:ext cx="1186180" cy="491490"/>
            </a:xfrm>
            <a:custGeom>
              <a:avLst/>
              <a:gdLst/>
              <a:ahLst/>
              <a:cxnLst/>
              <a:rect l="l" t="t" r="r" b="b"/>
              <a:pathLst>
                <a:path w="1186180" h="491489">
                  <a:moveTo>
                    <a:pt x="1186047" y="49127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584120" y="1668490"/>
              <a:ext cx="46355" cy="68580"/>
            </a:xfrm>
            <a:custGeom>
              <a:avLst/>
              <a:gdLst/>
              <a:ahLst/>
              <a:cxnLst/>
              <a:rect l="l" t="t" r="r" b="b"/>
              <a:pathLst>
                <a:path w="46355" h="68580">
                  <a:moveTo>
                    <a:pt x="17860" y="68262"/>
                  </a:moveTo>
                  <a:lnTo>
                    <a:pt x="17182" y="55759"/>
                  </a:lnTo>
                  <a:lnTo>
                    <a:pt x="12186" y="41233"/>
                  </a:lnTo>
                  <a:lnTo>
                    <a:pt x="5563" y="28375"/>
                  </a:lnTo>
                  <a:lnTo>
                    <a:pt x="0" y="20877"/>
                  </a:lnTo>
                  <a:lnTo>
                    <a:pt x="9235" y="19509"/>
                  </a:lnTo>
                  <a:lnTo>
                    <a:pt x="23010" y="15101"/>
                  </a:lnTo>
                  <a:lnTo>
                    <a:pt x="36814" y="8361"/>
                  </a:lnTo>
                  <a:lnTo>
                    <a:pt x="46135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1330" y="81821"/>
            <a:ext cx="150558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 b="1">
                <a:solidFill>
                  <a:srgbClr val="7F7F7F"/>
                </a:solidFill>
                <a:latin typeface="Arial"/>
                <a:cs typeface="Arial"/>
              </a:rPr>
              <a:t>Eulerian</a:t>
            </a:r>
            <a:r>
              <a:rPr dirty="0" sz="1700" spc="-6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70" b="1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dirty="0" sz="1700" spc="15" b="1">
                <a:solidFill>
                  <a:srgbClr val="7F7F7F"/>
                </a:solidFill>
                <a:latin typeface="Arial"/>
                <a:cs typeface="Arial"/>
              </a:rPr>
              <a:t>cle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495312"/>
            <a:ext cx="3888104" cy="257810"/>
          </a:xfrm>
          <a:custGeom>
            <a:avLst/>
            <a:gdLst/>
            <a:ahLst/>
            <a:cxnLst/>
            <a:rect l="l" t="t" r="r" b="b"/>
            <a:pathLst>
              <a:path w="3888104" h="257809">
                <a:moveTo>
                  <a:pt x="3888003" y="0"/>
                </a:moveTo>
                <a:lnTo>
                  <a:pt x="0" y="0"/>
                </a:lnTo>
                <a:lnTo>
                  <a:pt x="0" y="257809"/>
                </a:lnTo>
                <a:lnTo>
                  <a:pt x="3888003" y="257809"/>
                </a:lnTo>
                <a:lnTo>
                  <a:pt x="3888003" y="0"/>
                </a:lnTo>
                <a:close/>
              </a:path>
            </a:pathLst>
          </a:custGeom>
          <a:solidFill>
            <a:srgbClr val="CE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9994" y="753122"/>
            <a:ext cx="3888104" cy="546100"/>
          </a:xfrm>
          <a:prstGeom prst="rect">
            <a:avLst/>
          </a:prstGeom>
          <a:solidFill>
            <a:srgbClr val="E4E6E6"/>
          </a:solidFill>
        </p:spPr>
        <p:txBody>
          <a:bodyPr wrap="square" lIns="0" tIns="5080" rIns="0" bIns="0" rtlCol="0" vert="horz">
            <a:spAutoFit/>
          </a:bodyPr>
          <a:lstStyle/>
          <a:p>
            <a:pPr marL="60325" marR="248920">
              <a:lnSpc>
                <a:spcPts val="1950"/>
              </a:lnSpc>
              <a:spcBef>
                <a:spcPts val="40"/>
              </a:spcBef>
            </a:pPr>
            <a:r>
              <a:rPr dirty="0" sz="1400" spc="30">
                <a:solidFill>
                  <a:srgbClr val="22373A"/>
                </a:solidFill>
                <a:latin typeface="Microsoft Sans Serif"/>
                <a:cs typeface="Microsoft Sans Serif"/>
              </a:rPr>
              <a:t>An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5">
                <a:solidFill>
                  <a:srgbClr val="EB811B"/>
                </a:solidFill>
                <a:latin typeface="Microsoft Sans Serif"/>
                <a:cs typeface="Microsoft Sans Serif"/>
              </a:rPr>
              <a:t>Eulerian</a:t>
            </a:r>
            <a:r>
              <a:rPr dirty="0" sz="1400" spc="-4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">
                <a:solidFill>
                  <a:srgbClr val="EB811B"/>
                </a:solidFill>
                <a:latin typeface="Microsoft Sans Serif"/>
                <a:cs typeface="Microsoft Sans Serif"/>
              </a:rPr>
              <a:t>cycle</a:t>
            </a:r>
            <a:r>
              <a:rPr dirty="0" sz="1400" spc="-4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0">
                <a:solidFill>
                  <a:srgbClr val="EB811B"/>
                </a:solidFill>
                <a:latin typeface="Microsoft Sans Serif"/>
                <a:cs typeface="Microsoft Sans Serif"/>
              </a:rPr>
              <a:t>(or</a:t>
            </a:r>
            <a:r>
              <a:rPr dirty="0" sz="1400" spc="-4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5">
                <a:solidFill>
                  <a:srgbClr val="EB811B"/>
                </a:solidFill>
                <a:latin typeface="Microsoft Sans Serif"/>
                <a:cs typeface="Microsoft Sans Serif"/>
              </a:rPr>
              <a:t>path)</a:t>
            </a:r>
            <a:r>
              <a:rPr dirty="0" sz="1400" spc="-5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visits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0">
                <a:solidFill>
                  <a:srgbClr val="22373A"/>
                </a:solidFill>
                <a:latin typeface="Microsoft Sans Serif"/>
                <a:cs typeface="Microsoft Sans Serif"/>
              </a:rPr>
              <a:t>every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edge </a:t>
            </a:r>
            <a:r>
              <a:rPr dirty="0" sz="1400" spc="-36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exactly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">
                <a:solidFill>
                  <a:srgbClr val="22373A"/>
                </a:solidFill>
                <a:latin typeface="Microsoft Sans Serif"/>
                <a:cs typeface="Microsoft Sans Serif"/>
              </a:rPr>
              <a:t>once.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002" y="1470472"/>
            <a:ext cx="3683635" cy="5207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68910" marR="5080" indent="-156845">
              <a:lnSpc>
                <a:spcPct val="115900"/>
              </a:lnSpc>
              <a:spcBef>
                <a:spcPts val="90"/>
              </a:spcBef>
              <a:buChar char="•"/>
              <a:tabLst>
                <a:tab pos="169545" algn="l"/>
              </a:tabLst>
            </a:pPr>
            <a:r>
              <a:rPr dirty="0" sz="1400" spc="5">
                <a:solidFill>
                  <a:srgbClr val="22373A"/>
                </a:solidFill>
                <a:latin typeface="Microsoft Sans Serif"/>
                <a:cs typeface="Microsoft Sans Serif"/>
              </a:rPr>
              <a:t>The</a:t>
            </a:r>
            <a:r>
              <a:rPr dirty="0" sz="1400" spc="-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70">
                <a:solidFill>
                  <a:srgbClr val="22373A"/>
                </a:solidFill>
                <a:latin typeface="Microsoft Sans Serif"/>
                <a:cs typeface="Microsoft Sans Serif"/>
              </a:rPr>
              <a:t>definition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5">
                <a:solidFill>
                  <a:srgbClr val="22373A"/>
                </a:solidFill>
                <a:latin typeface="Microsoft Sans Serif"/>
                <a:cs typeface="Microsoft Sans Serif"/>
              </a:rPr>
              <a:t>works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5">
                <a:solidFill>
                  <a:srgbClr val="22373A"/>
                </a:solidFill>
                <a:latin typeface="Microsoft Sans Serif"/>
                <a:cs typeface="Microsoft Sans Serif"/>
              </a:rPr>
              <a:t>for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90">
                <a:solidFill>
                  <a:srgbClr val="22373A"/>
                </a:solidFill>
                <a:latin typeface="Microsoft Sans Serif"/>
                <a:cs typeface="Microsoft Sans Serif"/>
              </a:rPr>
              <a:t>both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5">
                <a:solidFill>
                  <a:srgbClr val="22373A"/>
                </a:solidFill>
                <a:latin typeface="Microsoft Sans Serif"/>
                <a:cs typeface="Microsoft Sans Serif"/>
              </a:rPr>
              <a:t>directed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and </a:t>
            </a:r>
            <a:r>
              <a:rPr dirty="0" sz="1400" spc="-3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undirected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graphs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4293" y="143504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59428" y="179714"/>
                </a:moveTo>
                <a:lnTo>
                  <a:pt x="353009" y="131938"/>
                </a:lnTo>
                <a:lnTo>
                  <a:pt x="334892" y="89008"/>
                </a:lnTo>
                <a:lnTo>
                  <a:pt x="306791" y="52636"/>
                </a:lnTo>
                <a:lnTo>
                  <a:pt x="270419" y="24536"/>
                </a:lnTo>
                <a:lnTo>
                  <a:pt x="227489" y="6419"/>
                </a:lnTo>
                <a:lnTo>
                  <a:pt x="179714" y="0"/>
                </a:lnTo>
                <a:lnTo>
                  <a:pt x="131938" y="6419"/>
                </a:lnTo>
                <a:lnTo>
                  <a:pt x="89008" y="24536"/>
                </a:lnTo>
                <a:lnTo>
                  <a:pt x="52636" y="52636"/>
                </a:lnTo>
                <a:lnTo>
                  <a:pt x="24535" y="89008"/>
                </a:lnTo>
                <a:lnTo>
                  <a:pt x="6419" y="131938"/>
                </a:lnTo>
                <a:lnTo>
                  <a:pt x="0" y="179714"/>
                </a:lnTo>
                <a:lnTo>
                  <a:pt x="6419" y="227489"/>
                </a:lnTo>
                <a:lnTo>
                  <a:pt x="24535" y="270419"/>
                </a:lnTo>
                <a:lnTo>
                  <a:pt x="52636" y="306791"/>
                </a:lnTo>
                <a:lnTo>
                  <a:pt x="89008" y="334892"/>
                </a:lnTo>
                <a:lnTo>
                  <a:pt x="131938" y="353009"/>
                </a:lnTo>
                <a:lnTo>
                  <a:pt x="179714" y="359428"/>
                </a:lnTo>
                <a:lnTo>
                  <a:pt x="227489" y="353009"/>
                </a:lnTo>
                <a:lnTo>
                  <a:pt x="270419" y="334892"/>
                </a:lnTo>
                <a:lnTo>
                  <a:pt x="306791" y="306791"/>
                </a:lnTo>
                <a:lnTo>
                  <a:pt x="334892" y="270419"/>
                </a:lnTo>
                <a:lnTo>
                  <a:pt x="353009" y="227489"/>
                </a:lnTo>
                <a:lnTo>
                  <a:pt x="359428" y="179714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44329" y="1502915"/>
            <a:ext cx="32004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5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GC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72634" y="810583"/>
            <a:ext cx="335915" cy="335915"/>
          </a:xfrm>
          <a:custGeom>
            <a:avLst/>
            <a:gdLst/>
            <a:ahLst/>
            <a:cxnLst/>
            <a:rect l="l" t="t" r="r" b="b"/>
            <a:pathLst>
              <a:path w="335914" h="335915">
                <a:moveTo>
                  <a:pt x="335531" y="167765"/>
                </a:moveTo>
                <a:lnTo>
                  <a:pt x="329539" y="123166"/>
                </a:lnTo>
                <a:lnTo>
                  <a:pt x="312627" y="83090"/>
                </a:lnTo>
                <a:lnTo>
                  <a:pt x="286394" y="49137"/>
                </a:lnTo>
                <a:lnTo>
                  <a:pt x="252441" y="22904"/>
                </a:lnTo>
                <a:lnTo>
                  <a:pt x="212365" y="5992"/>
                </a:lnTo>
                <a:lnTo>
                  <a:pt x="167765" y="0"/>
                </a:lnTo>
                <a:lnTo>
                  <a:pt x="123166" y="5992"/>
                </a:lnTo>
                <a:lnTo>
                  <a:pt x="83090" y="22904"/>
                </a:lnTo>
                <a:lnTo>
                  <a:pt x="49137" y="49137"/>
                </a:lnTo>
                <a:lnTo>
                  <a:pt x="22904" y="83090"/>
                </a:lnTo>
                <a:lnTo>
                  <a:pt x="5992" y="123166"/>
                </a:lnTo>
                <a:lnTo>
                  <a:pt x="0" y="167765"/>
                </a:lnTo>
                <a:lnTo>
                  <a:pt x="5992" y="212365"/>
                </a:lnTo>
                <a:lnTo>
                  <a:pt x="22904" y="252441"/>
                </a:lnTo>
                <a:lnTo>
                  <a:pt x="49137" y="286394"/>
                </a:lnTo>
                <a:lnTo>
                  <a:pt x="83090" y="312627"/>
                </a:lnTo>
                <a:lnTo>
                  <a:pt x="123166" y="329539"/>
                </a:lnTo>
                <a:lnTo>
                  <a:pt x="167765" y="335531"/>
                </a:lnTo>
                <a:lnTo>
                  <a:pt x="212365" y="329539"/>
                </a:lnTo>
                <a:lnTo>
                  <a:pt x="252441" y="312627"/>
                </a:lnTo>
                <a:lnTo>
                  <a:pt x="286394" y="286394"/>
                </a:lnTo>
                <a:lnTo>
                  <a:pt x="312627" y="252441"/>
                </a:lnTo>
                <a:lnTo>
                  <a:pt x="329539" y="212365"/>
                </a:lnTo>
                <a:lnTo>
                  <a:pt x="335531" y="167765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94317" y="866505"/>
            <a:ext cx="29273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9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9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22462" y="533209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363067" y="181533"/>
                </a:moveTo>
                <a:lnTo>
                  <a:pt x="356582" y="133274"/>
                </a:lnTo>
                <a:lnTo>
                  <a:pt x="338282" y="89909"/>
                </a:lnTo>
                <a:lnTo>
                  <a:pt x="309897" y="53169"/>
                </a:lnTo>
                <a:lnTo>
                  <a:pt x="273157" y="24784"/>
                </a:lnTo>
                <a:lnTo>
                  <a:pt x="229792" y="6484"/>
                </a:lnTo>
                <a:lnTo>
                  <a:pt x="181533" y="0"/>
                </a:lnTo>
                <a:lnTo>
                  <a:pt x="133274" y="6484"/>
                </a:lnTo>
                <a:lnTo>
                  <a:pt x="89909" y="24784"/>
                </a:lnTo>
                <a:lnTo>
                  <a:pt x="53169" y="53169"/>
                </a:lnTo>
                <a:lnTo>
                  <a:pt x="24784" y="89909"/>
                </a:lnTo>
                <a:lnTo>
                  <a:pt x="6484" y="133274"/>
                </a:lnTo>
                <a:lnTo>
                  <a:pt x="0" y="181533"/>
                </a:lnTo>
                <a:lnTo>
                  <a:pt x="6484" y="229793"/>
                </a:lnTo>
                <a:lnTo>
                  <a:pt x="24784" y="273157"/>
                </a:lnTo>
                <a:lnTo>
                  <a:pt x="53169" y="309897"/>
                </a:lnTo>
                <a:lnTo>
                  <a:pt x="89909" y="338283"/>
                </a:lnTo>
                <a:lnTo>
                  <a:pt x="133274" y="356583"/>
                </a:lnTo>
                <a:lnTo>
                  <a:pt x="181533" y="363067"/>
                </a:lnTo>
                <a:lnTo>
                  <a:pt x="229792" y="356583"/>
                </a:lnTo>
                <a:lnTo>
                  <a:pt x="273157" y="338283"/>
                </a:lnTo>
                <a:lnTo>
                  <a:pt x="309897" y="309897"/>
                </a:lnTo>
                <a:lnTo>
                  <a:pt x="338282" y="273157"/>
                </a:lnTo>
                <a:lnTo>
                  <a:pt x="356582" y="229793"/>
                </a:lnTo>
                <a:lnTo>
                  <a:pt x="363067" y="181533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34820" y="81821"/>
            <a:ext cx="1538605" cy="7289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700" spc="30" b="1">
                <a:solidFill>
                  <a:srgbClr val="7F7F7F"/>
                </a:solidFill>
                <a:latin typeface="Arial"/>
                <a:cs typeface="Arial"/>
              </a:rPr>
              <a:t>Overlap</a:t>
            </a:r>
            <a:r>
              <a:rPr dirty="0" sz="1700" spc="-9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Graph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200" spc="-90">
                <a:solidFill>
                  <a:srgbClr val="22373A"/>
                </a:solidFill>
                <a:latin typeface="Microsoft Sans Serif"/>
                <a:cs typeface="Microsoft Sans Serif"/>
              </a:rPr>
              <a:t>CAG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96442" y="807201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342296" y="171148"/>
                </a:moveTo>
                <a:lnTo>
                  <a:pt x="336183" y="125649"/>
                </a:lnTo>
                <a:lnTo>
                  <a:pt x="318930" y="84765"/>
                </a:lnTo>
                <a:lnTo>
                  <a:pt x="292168" y="50127"/>
                </a:lnTo>
                <a:lnTo>
                  <a:pt x="257530" y="23366"/>
                </a:lnTo>
                <a:lnTo>
                  <a:pt x="216646" y="6113"/>
                </a:lnTo>
                <a:lnTo>
                  <a:pt x="171148" y="0"/>
                </a:lnTo>
                <a:lnTo>
                  <a:pt x="125649" y="6113"/>
                </a:lnTo>
                <a:lnTo>
                  <a:pt x="84765" y="23366"/>
                </a:lnTo>
                <a:lnTo>
                  <a:pt x="50127" y="50127"/>
                </a:lnTo>
                <a:lnTo>
                  <a:pt x="23366" y="84765"/>
                </a:lnTo>
                <a:lnTo>
                  <a:pt x="6113" y="125649"/>
                </a:lnTo>
                <a:lnTo>
                  <a:pt x="0" y="171148"/>
                </a:lnTo>
                <a:lnTo>
                  <a:pt x="6113" y="216646"/>
                </a:lnTo>
                <a:lnTo>
                  <a:pt x="23366" y="257530"/>
                </a:lnTo>
                <a:lnTo>
                  <a:pt x="50127" y="292168"/>
                </a:lnTo>
                <a:lnTo>
                  <a:pt x="84765" y="318930"/>
                </a:lnTo>
                <a:lnTo>
                  <a:pt x="125649" y="336183"/>
                </a:lnTo>
                <a:lnTo>
                  <a:pt x="171148" y="342296"/>
                </a:lnTo>
                <a:lnTo>
                  <a:pt x="216646" y="336183"/>
                </a:lnTo>
                <a:lnTo>
                  <a:pt x="257530" y="318930"/>
                </a:lnTo>
                <a:lnTo>
                  <a:pt x="292168" y="292168"/>
                </a:lnTo>
                <a:lnTo>
                  <a:pt x="318930" y="257530"/>
                </a:lnTo>
                <a:lnTo>
                  <a:pt x="336183" y="216646"/>
                </a:lnTo>
                <a:lnTo>
                  <a:pt x="342296" y="171148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517789" y="866505"/>
            <a:ext cx="3003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9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60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26077" y="1436847"/>
            <a:ext cx="356235" cy="356235"/>
          </a:xfrm>
          <a:custGeom>
            <a:avLst/>
            <a:gdLst/>
            <a:ahLst/>
            <a:cxnLst/>
            <a:rect l="l" t="t" r="r" b="b"/>
            <a:pathLst>
              <a:path w="356234" h="356235">
                <a:moveTo>
                  <a:pt x="355814" y="177907"/>
                </a:moveTo>
                <a:lnTo>
                  <a:pt x="349459" y="130612"/>
                </a:lnTo>
                <a:lnTo>
                  <a:pt x="331524" y="88113"/>
                </a:lnTo>
                <a:lnTo>
                  <a:pt x="303706" y="52107"/>
                </a:lnTo>
                <a:lnTo>
                  <a:pt x="267700" y="24289"/>
                </a:lnTo>
                <a:lnTo>
                  <a:pt x="225202" y="6354"/>
                </a:lnTo>
                <a:lnTo>
                  <a:pt x="177907" y="0"/>
                </a:lnTo>
                <a:lnTo>
                  <a:pt x="130611" y="6354"/>
                </a:lnTo>
                <a:lnTo>
                  <a:pt x="88113" y="24289"/>
                </a:lnTo>
                <a:lnTo>
                  <a:pt x="52107" y="52107"/>
                </a:lnTo>
                <a:lnTo>
                  <a:pt x="24289" y="88113"/>
                </a:lnTo>
                <a:lnTo>
                  <a:pt x="6354" y="130612"/>
                </a:lnTo>
                <a:lnTo>
                  <a:pt x="0" y="177907"/>
                </a:lnTo>
                <a:lnTo>
                  <a:pt x="6354" y="225202"/>
                </a:lnTo>
                <a:lnTo>
                  <a:pt x="24289" y="267700"/>
                </a:lnTo>
                <a:lnTo>
                  <a:pt x="52107" y="303707"/>
                </a:lnTo>
                <a:lnTo>
                  <a:pt x="88113" y="331525"/>
                </a:lnTo>
                <a:lnTo>
                  <a:pt x="130611" y="349459"/>
                </a:lnTo>
                <a:lnTo>
                  <a:pt x="177907" y="355814"/>
                </a:lnTo>
                <a:lnTo>
                  <a:pt x="225202" y="349459"/>
                </a:lnTo>
                <a:lnTo>
                  <a:pt x="267700" y="331525"/>
                </a:lnTo>
                <a:lnTo>
                  <a:pt x="303706" y="303707"/>
                </a:lnTo>
                <a:lnTo>
                  <a:pt x="331524" y="267700"/>
                </a:lnTo>
                <a:lnTo>
                  <a:pt x="349459" y="225202"/>
                </a:lnTo>
                <a:lnTo>
                  <a:pt x="355814" y="177907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46670" y="1502915"/>
            <a:ext cx="31496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5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0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84485" y="2068053"/>
            <a:ext cx="366395" cy="366395"/>
          </a:xfrm>
          <a:custGeom>
            <a:avLst/>
            <a:gdLst/>
            <a:ahLst/>
            <a:cxnLst/>
            <a:rect l="l" t="t" r="r" b="b"/>
            <a:pathLst>
              <a:path w="366394" h="366394">
                <a:moveTo>
                  <a:pt x="366212" y="183106"/>
                </a:moveTo>
                <a:lnTo>
                  <a:pt x="359671" y="134428"/>
                </a:lnTo>
                <a:lnTo>
                  <a:pt x="341213" y="90688"/>
                </a:lnTo>
                <a:lnTo>
                  <a:pt x="312582" y="53630"/>
                </a:lnTo>
                <a:lnTo>
                  <a:pt x="275523" y="24999"/>
                </a:lnTo>
                <a:lnTo>
                  <a:pt x="231783" y="6540"/>
                </a:lnTo>
                <a:lnTo>
                  <a:pt x="183106" y="0"/>
                </a:lnTo>
                <a:lnTo>
                  <a:pt x="134428" y="6540"/>
                </a:lnTo>
                <a:lnTo>
                  <a:pt x="90688" y="24999"/>
                </a:lnTo>
                <a:lnTo>
                  <a:pt x="53630" y="53630"/>
                </a:lnTo>
                <a:lnTo>
                  <a:pt x="24999" y="90688"/>
                </a:lnTo>
                <a:lnTo>
                  <a:pt x="6540" y="134428"/>
                </a:lnTo>
                <a:lnTo>
                  <a:pt x="0" y="183106"/>
                </a:lnTo>
                <a:lnTo>
                  <a:pt x="6540" y="231783"/>
                </a:lnTo>
                <a:lnTo>
                  <a:pt x="24999" y="275523"/>
                </a:lnTo>
                <a:lnTo>
                  <a:pt x="53630" y="312582"/>
                </a:lnTo>
                <a:lnTo>
                  <a:pt x="90688" y="341213"/>
                </a:lnTo>
                <a:lnTo>
                  <a:pt x="134428" y="359671"/>
                </a:lnTo>
                <a:lnTo>
                  <a:pt x="183106" y="366212"/>
                </a:lnTo>
                <a:lnTo>
                  <a:pt x="231783" y="359671"/>
                </a:lnTo>
                <a:lnTo>
                  <a:pt x="275523" y="341213"/>
                </a:lnTo>
                <a:lnTo>
                  <a:pt x="312582" y="312582"/>
                </a:lnTo>
                <a:lnTo>
                  <a:pt x="341213" y="275523"/>
                </a:lnTo>
                <a:lnTo>
                  <a:pt x="359671" y="231783"/>
                </a:lnTo>
                <a:lnTo>
                  <a:pt x="366212" y="183106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504810" y="2139312"/>
            <a:ext cx="3257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35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r>
              <a:rPr dirty="0" sz="1200" spc="-10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30496" y="2341266"/>
            <a:ext cx="347345" cy="347345"/>
          </a:xfrm>
          <a:custGeom>
            <a:avLst/>
            <a:gdLst/>
            <a:ahLst/>
            <a:cxnLst/>
            <a:rect l="l" t="t" r="r" b="b"/>
            <a:pathLst>
              <a:path w="347344" h="347344">
                <a:moveTo>
                  <a:pt x="346998" y="173499"/>
                </a:moveTo>
                <a:lnTo>
                  <a:pt x="340800" y="127375"/>
                </a:lnTo>
                <a:lnTo>
                  <a:pt x="323310" y="85930"/>
                </a:lnTo>
                <a:lnTo>
                  <a:pt x="296181" y="50816"/>
                </a:lnTo>
                <a:lnTo>
                  <a:pt x="261067" y="23687"/>
                </a:lnTo>
                <a:lnTo>
                  <a:pt x="219622" y="6197"/>
                </a:lnTo>
                <a:lnTo>
                  <a:pt x="173499" y="0"/>
                </a:lnTo>
                <a:lnTo>
                  <a:pt x="127375" y="6197"/>
                </a:lnTo>
                <a:lnTo>
                  <a:pt x="85930" y="23687"/>
                </a:lnTo>
                <a:lnTo>
                  <a:pt x="50816" y="50816"/>
                </a:lnTo>
                <a:lnTo>
                  <a:pt x="23687" y="85930"/>
                </a:lnTo>
                <a:lnTo>
                  <a:pt x="6197" y="127375"/>
                </a:lnTo>
                <a:lnTo>
                  <a:pt x="0" y="173499"/>
                </a:lnTo>
                <a:lnTo>
                  <a:pt x="6197" y="219622"/>
                </a:lnTo>
                <a:lnTo>
                  <a:pt x="23687" y="261067"/>
                </a:lnTo>
                <a:lnTo>
                  <a:pt x="50816" y="296181"/>
                </a:lnTo>
                <a:lnTo>
                  <a:pt x="85930" y="323310"/>
                </a:lnTo>
                <a:lnTo>
                  <a:pt x="127375" y="340800"/>
                </a:lnTo>
                <a:lnTo>
                  <a:pt x="173499" y="346998"/>
                </a:lnTo>
                <a:lnTo>
                  <a:pt x="219622" y="340800"/>
                </a:lnTo>
                <a:lnTo>
                  <a:pt x="261067" y="323310"/>
                </a:lnTo>
                <a:lnTo>
                  <a:pt x="296181" y="296181"/>
                </a:lnTo>
                <a:lnTo>
                  <a:pt x="323310" y="261067"/>
                </a:lnTo>
                <a:lnTo>
                  <a:pt x="340800" y="219622"/>
                </a:lnTo>
                <a:lnTo>
                  <a:pt x="346998" y="173499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151379" y="2402926"/>
            <a:ext cx="30543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9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0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72548" y="2083306"/>
            <a:ext cx="335915" cy="335915"/>
          </a:xfrm>
          <a:custGeom>
            <a:avLst/>
            <a:gdLst/>
            <a:ahLst/>
            <a:cxnLst/>
            <a:rect l="l" t="t" r="r" b="b"/>
            <a:pathLst>
              <a:path w="335914" h="335914">
                <a:moveTo>
                  <a:pt x="335704" y="167852"/>
                </a:moveTo>
                <a:lnTo>
                  <a:pt x="329708" y="123230"/>
                </a:lnTo>
                <a:lnTo>
                  <a:pt x="312788" y="83133"/>
                </a:lnTo>
                <a:lnTo>
                  <a:pt x="286542" y="49162"/>
                </a:lnTo>
                <a:lnTo>
                  <a:pt x="252571" y="22916"/>
                </a:lnTo>
                <a:lnTo>
                  <a:pt x="212474" y="5995"/>
                </a:lnTo>
                <a:lnTo>
                  <a:pt x="167852" y="0"/>
                </a:lnTo>
                <a:lnTo>
                  <a:pt x="123230" y="5995"/>
                </a:lnTo>
                <a:lnTo>
                  <a:pt x="83133" y="22916"/>
                </a:lnTo>
                <a:lnTo>
                  <a:pt x="49162" y="49162"/>
                </a:lnTo>
                <a:lnTo>
                  <a:pt x="22916" y="83133"/>
                </a:lnTo>
                <a:lnTo>
                  <a:pt x="5995" y="123230"/>
                </a:lnTo>
                <a:lnTo>
                  <a:pt x="0" y="167852"/>
                </a:lnTo>
                <a:lnTo>
                  <a:pt x="5995" y="212474"/>
                </a:lnTo>
                <a:lnTo>
                  <a:pt x="22916" y="252571"/>
                </a:lnTo>
                <a:lnTo>
                  <a:pt x="49162" y="286542"/>
                </a:lnTo>
                <a:lnTo>
                  <a:pt x="83133" y="312788"/>
                </a:lnTo>
                <a:lnTo>
                  <a:pt x="123230" y="329708"/>
                </a:lnTo>
                <a:lnTo>
                  <a:pt x="167852" y="335704"/>
                </a:lnTo>
                <a:lnTo>
                  <a:pt x="212474" y="329708"/>
                </a:lnTo>
                <a:lnTo>
                  <a:pt x="252571" y="312788"/>
                </a:lnTo>
                <a:lnTo>
                  <a:pt x="286542" y="286542"/>
                </a:lnTo>
                <a:lnTo>
                  <a:pt x="312788" y="252571"/>
                </a:lnTo>
                <a:lnTo>
                  <a:pt x="329708" y="212474"/>
                </a:lnTo>
                <a:lnTo>
                  <a:pt x="335704" y="167852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794241" y="2139312"/>
            <a:ext cx="29273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9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5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466204" y="840327"/>
            <a:ext cx="1608455" cy="1515110"/>
            <a:chOff x="1466204" y="840327"/>
            <a:chExt cx="1608455" cy="1515110"/>
          </a:xfrm>
        </p:grpSpPr>
        <p:sp>
          <p:nvSpPr>
            <p:cNvPr id="19" name="object 19"/>
            <p:cNvSpPr/>
            <p:nvPr/>
          </p:nvSpPr>
          <p:spPr>
            <a:xfrm>
              <a:off x="1858929" y="1687154"/>
              <a:ext cx="1170305" cy="485140"/>
            </a:xfrm>
            <a:custGeom>
              <a:avLst/>
              <a:gdLst/>
              <a:ahLst/>
              <a:cxnLst/>
              <a:rect l="l" t="t" r="r" b="b"/>
              <a:pathLst>
                <a:path w="1170305" h="485139">
                  <a:moveTo>
                    <a:pt x="1170286" y="0"/>
                  </a:moveTo>
                  <a:lnTo>
                    <a:pt x="0" y="484749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852530" y="2127169"/>
              <a:ext cx="46355" cy="68580"/>
            </a:xfrm>
            <a:custGeom>
              <a:avLst/>
              <a:gdLst/>
              <a:ahLst/>
              <a:cxnLst/>
              <a:rect l="l" t="t" r="r" b="b"/>
              <a:pathLst>
                <a:path w="46355" h="68580">
                  <a:moveTo>
                    <a:pt x="46135" y="68262"/>
                  </a:moveTo>
                  <a:lnTo>
                    <a:pt x="36814" y="59900"/>
                  </a:lnTo>
                  <a:lnTo>
                    <a:pt x="23010" y="53161"/>
                  </a:lnTo>
                  <a:lnTo>
                    <a:pt x="9235" y="48753"/>
                  </a:lnTo>
                  <a:lnTo>
                    <a:pt x="0" y="47385"/>
                  </a:lnTo>
                  <a:lnTo>
                    <a:pt x="5563" y="39887"/>
                  </a:lnTo>
                  <a:lnTo>
                    <a:pt x="12186" y="27029"/>
                  </a:lnTo>
                  <a:lnTo>
                    <a:pt x="17182" y="12503"/>
                  </a:lnTo>
                  <a:lnTo>
                    <a:pt x="17860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379573" y="1142102"/>
              <a:ext cx="493395" cy="1190625"/>
            </a:xfrm>
            <a:custGeom>
              <a:avLst/>
              <a:gdLst/>
              <a:ahLst/>
              <a:cxnLst/>
              <a:rect l="l" t="t" r="r" b="b"/>
              <a:pathLst>
                <a:path w="493394" h="1190625">
                  <a:moveTo>
                    <a:pt x="492998" y="0"/>
                  </a:moveTo>
                  <a:lnTo>
                    <a:pt x="0" y="1190199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356045" y="2292566"/>
              <a:ext cx="68580" cy="46355"/>
            </a:xfrm>
            <a:custGeom>
              <a:avLst/>
              <a:gdLst/>
              <a:ahLst/>
              <a:cxnLst/>
              <a:rect l="l" t="t" r="r" b="b"/>
              <a:pathLst>
                <a:path w="68580" h="46355">
                  <a:moveTo>
                    <a:pt x="68262" y="28275"/>
                  </a:moveTo>
                  <a:lnTo>
                    <a:pt x="55759" y="28953"/>
                  </a:lnTo>
                  <a:lnTo>
                    <a:pt x="41233" y="33948"/>
                  </a:lnTo>
                  <a:lnTo>
                    <a:pt x="28375" y="40572"/>
                  </a:lnTo>
                  <a:lnTo>
                    <a:pt x="20877" y="46135"/>
                  </a:lnTo>
                  <a:lnTo>
                    <a:pt x="19509" y="36899"/>
                  </a:lnTo>
                  <a:lnTo>
                    <a:pt x="15101" y="23124"/>
                  </a:lnTo>
                  <a:lnTo>
                    <a:pt x="8361" y="9321"/>
                  </a:lnTo>
                  <a:lnTo>
                    <a:pt x="0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940400" y="1155604"/>
              <a:ext cx="0" cy="904240"/>
            </a:xfrm>
            <a:custGeom>
              <a:avLst/>
              <a:gdLst/>
              <a:ahLst/>
              <a:cxnLst/>
              <a:rect l="l" t="t" r="r" b="b"/>
              <a:pathLst>
                <a:path w="0" h="904239">
                  <a:moveTo>
                    <a:pt x="0" y="0"/>
                  </a:moveTo>
                  <a:lnTo>
                    <a:pt x="0" y="903693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903455" y="2031588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73891" y="0"/>
                  </a:moveTo>
                  <a:lnTo>
                    <a:pt x="62598" y="5411"/>
                  </a:lnTo>
                  <a:lnTo>
                    <a:pt x="51088" y="15586"/>
                  </a:lnTo>
                  <a:lnTo>
                    <a:pt x="41744" y="26626"/>
                  </a:lnTo>
                  <a:lnTo>
                    <a:pt x="36945" y="34636"/>
                  </a:lnTo>
                  <a:lnTo>
                    <a:pt x="32147" y="26626"/>
                  </a:lnTo>
                  <a:lnTo>
                    <a:pt x="22802" y="15586"/>
                  </a:lnTo>
                  <a:lnTo>
                    <a:pt x="11292" y="5411"/>
                  </a:lnTo>
                  <a:lnTo>
                    <a:pt x="0" y="0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439069" y="849816"/>
              <a:ext cx="621030" cy="621030"/>
            </a:xfrm>
            <a:custGeom>
              <a:avLst/>
              <a:gdLst/>
              <a:ahLst/>
              <a:cxnLst/>
              <a:rect l="l" t="t" r="r" b="b"/>
              <a:pathLst>
                <a:path w="621030" h="621030">
                  <a:moveTo>
                    <a:pt x="0" y="0"/>
                  </a:moveTo>
                  <a:lnTo>
                    <a:pt x="620883" y="620883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6644" y="1417391"/>
              <a:ext cx="67431" cy="6743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848229" y="978349"/>
              <a:ext cx="900430" cy="0"/>
            </a:xfrm>
            <a:custGeom>
              <a:avLst/>
              <a:gdLst/>
              <a:ahLst/>
              <a:cxnLst/>
              <a:rect l="l" t="t" r="r" b="b"/>
              <a:pathLst>
                <a:path w="900430" h="0">
                  <a:moveTo>
                    <a:pt x="0" y="0"/>
                  </a:moveTo>
                  <a:lnTo>
                    <a:pt x="900396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720916" y="941403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536493" y="860083"/>
              <a:ext cx="622300" cy="622300"/>
            </a:xfrm>
            <a:custGeom>
              <a:avLst/>
              <a:gdLst/>
              <a:ahLst/>
              <a:cxnLst/>
              <a:rect l="l" t="t" r="r" b="b"/>
              <a:pathLst>
                <a:path w="622300" h="622300">
                  <a:moveTo>
                    <a:pt x="0" y="622161"/>
                  </a:moveTo>
                  <a:lnTo>
                    <a:pt x="622161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5346" y="845960"/>
              <a:ext cx="67431" cy="6743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475693" y="1158640"/>
              <a:ext cx="117475" cy="283210"/>
            </a:xfrm>
            <a:custGeom>
              <a:avLst/>
              <a:gdLst/>
              <a:ahLst/>
              <a:cxnLst/>
              <a:rect l="l" t="t" r="r" b="b"/>
              <a:pathLst>
                <a:path w="117475" h="283209">
                  <a:moveTo>
                    <a:pt x="0" y="282991"/>
                  </a:moveTo>
                  <a:lnTo>
                    <a:pt x="11721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548178" y="1152241"/>
              <a:ext cx="68580" cy="46355"/>
            </a:xfrm>
            <a:custGeom>
              <a:avLst/>
              <a:gdLst/>
              <a:ahLst/>
              <a:cxnLst/>
              <a:rect l="l" t="t" r="r" b="b"/>
              <a:pathLst>
                <a:path w="68580" h="46355">
                  <a:moveTo>
                    <a:pt x="0" y="17860"/>
                  </a:moveTo>
                  <a:lnTo>
                    <a:pt x="12503" y="17182"/>
                  </a:lnTo>
                  <a:lnTo>
                    <a:pt x="27029" y="12186"/>
                  </a:lnTo>
                  <a:lnTo>
                    <a:pt x="39887" y="5563"/>
                  </a:lnTo>
                  <a:lnTo>
                    <a:pt x="47385" y="0"/>
                  </a:lnTo>
                  <a:lnTo>
                    <a:pt x="48753" y="9235"/>
                  </a:lnTo>
                  <a:lnTo>
                    <a:pt x="53161" y="23010"/>
                  </a:lnTo>
                  <a:lnTo>
                    <a:pt x="59900" y="36814"/>
                  </a:lnTo>
                  <a:lnTo>
                    <a:pt x="68262" y="46135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741289" y="904628"/>
              <a:ext cx="484505" cy="1169035"/>
            </a:xfrm>
            <a:custGeom>
              <a:avLst/>
              <a:gdLst/>
              <a:ahLst/>
              <a:cxnLst/>
              <a:rect l="l" t="t" r="r" b="b"/>
              <a:pathLst>
                <a:path w="484505" h="1169035">
                  <a:moveTo>
                    <a:pt x="0" y="1168605"/>
                  </a:moveTo>
                  <a:lnTo>
                    <a:pt x="484053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180608" y="898229"/>
              <a:ext cx="68580" cy="46355"/>
            </a:xfrm>
            <a:custGeom>
              <a:avLst/>
              <a:gdLst/>
              <a:ahLst/>
              <a:cxnLst/>
              <a:rect l="l" t="t" r="r" b="b"/>
              <a:pathLst>
                <a:path w="68580" h="46355">
                  <a:moveTo>
                    <a:pt x="0" y="17860"/>
                  </a:moveTo>
                  <a:lnTo>
                    <a:pt x="12503" y="17182"/>
                  </a:lnTo>
                  <a:lnTo>
                    <a:pt x="27029" y="12186"/>
                  </a:lnTo>
                  <a:lnTo>
                    <a:pt x="39887" y="5563"/>
                  </a:lnTo>
                  <a:lnTo>
                    <a:pt x="47385" y="0"/>
                  </a:lnTo>
                  <a:lnTo>
                    <a:pt x="48753" y="9235"/>
                  </a:lnTo>
                  <a:lnTo>
                    <a:pt x="53161" y="23010"/>
                  </a:lnTo>
                  <a:lnTo>
                    <a:pt x="59900" y="36814"/>
                  </a:lnTo>
                  <a:lnTo>
                    <a:pt x="68262" y="46135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667591" y="1173506"/>
              <a:ext cx="0" cy="885190"/>
            </a:xfrm>
            <a:custGeom>
              <a:avLst/>
              <a:gdLst/>
              <a:ahLst/>
              <a:cxnLst/>
              <a:rect l="l" t="t" r="r" b="b"/>
              <a:pathLst>
                <a:path w="0" h="885189">
                  <a:moveTo>
                    <a:pt x="0" y="885056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630645" y="116657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303995" y="920285"/>
              <a:ext cx="0" cy="1411605"/>
            </a:xfrm>
            <a:custGeom>
              <a:avLst/>
              <a:gdLst/>
              <a:ahLst/>
              <a:cxnLst/>
              <a:rect l="l" t="t" r="r" b="b"/>
              <a:pathLst>
                <a:path w="0" h="1411605">
                  <a:moveTo>
                    <a:pt x="0" y="1411491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267050" y="913358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742269" y="1158640"/>
              <a:ext cx="492125" cy="1187450"/>
            </a:xfrm>
            <a:custGeom>
              <a:avLst/>
              <a:gdLst/>
              <a:ahLst/>
              <a:cxnLst/>
              <a:rect l="l" t="t" r="r" b="b"/>
              <a:pathLst>
                <a:path w="492125" h="1187450">
                  <a:moveTo>
                    <a:pt x="491703" y="118707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718741" y="1152241"/>
              <a:ext cx="68580" cy="46355"/>
            </a:xfrm>
            <a:custGeom>
              <a:avLst/>
              <a:gdLst/>
              <a:ahLst/>
              <a:cxnLst/>
              <a:rect l="l" t="t" r="r" b="b"/>
              <a:pathLst>
                <a:path w="68580" h="46355">
                  <a:moveTo>
                    <a:pt x="0" y="46135"/>
                  </a:moveTo>
                  <a:lnTo>
                    <a:pt x="8361" y="36814"/>
                  </a:lnTo>
                  <a:lnTo>
                    <a:pt x="15101" y="23010"/>
                  </a:lnTo>
                  <a:lnTo>
                    <a:pt x="19509" y="9235"/>
                  </a:lnTo>
                  <a:lnTo>
                    <a:pt x="20877" y="0"/>
                  </a:lnTo>
                  <a:lnTo>
                    <a:pt x="28375" y="5563"/>
                  </a:lnTo>
                  <a:lnTo>
                    <a:pt x="41233" y="12186"/>
                  </a:lnTo>
                  <a:lnTo>
                    <a:pt x="55759" y="17182"/>
                  </a:lnTo>
                  <a:lnTo>
                    <a:pt x="68262" y="1786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590519" y="1692019"/>
              <a:ext cx="1186180" cy="491490"/>
            </a:xfrm>
            <a:custGeom>
              <a:avLst/>
              <a:gdLst/>
              <a:ahLst/>
              <a:cxnLst/>
              <a:rect l="l" t="t" r="r" b="b"/>
              <a:pathLst>
                <a:path w="1186180" h="491489">
                  <a:moveTo>
                    <a:pt x="1186047" y="49127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584120" y="1668490"/>
              <a:ext cx="46355" cy="68580"/>
            </a:xfrm>
            <a:custGeom>
              <a:avLst/>
              <a:gdLst/>
              <a:ahLst/>
              <a:cxnLst/>
              <a:rect l="l" t="t" r="r" b="b"/>
              <a:pathLst>
                <a:path w="46355" h="68580">
                  <a:moveTo>
                    <a:pt x="17860" y="68262"/>
                  </a:moveTo>
                  <a:lnTo>
                    <a:pt x="17182" y="55759"/>
                  </a:lnTo>
                  <a:lnTo>
                    <a:pt x="12186" y="41233"/>
                  </a:lnTo>
                  <a:lnTo>
                    <a:pt x="5563" y="28375"/>
                  </a:lnTo>
                  <a:lnTo>
                    <a:pt x="0" y="20877"/>
                  </a:lnTo>
                  <a:lnTo>
                    <a:pt x="9235" y="19509"/>
                  </a:lnTo>
                  <a:lnTo>
                    <a:pt x="23010" y="15101"/>
                  </a:lnTo>
                  <a:lnTo>
                    <a:pt x="36814" y="8361"/>
                  </a:lnTo>
                  <a:lnTo>
                    <a:pt x="46135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303995" y="920285"/>
              <a:ext cx="0" cy="1411605"/>
            </a:xfrm>
            <a:custGeom>
              <a:avLst/>
              <a:gdLst/>
              <a:ahLst/>
              <a:cxnLst/>
              <a:rect l="l" t="t" r="r" b="b"/>
              <a:pathLst>
                <a:path w="0" h="1411605">
                  <a:moveTo>
                    <a:pt x="0" y="1411491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267050" y="913358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439069" y="849816"/>
              <a:ext cx="621030" cy="621030"/>
            </a:xfrm>
            <a:custGeom>
              <a:avLst/>
              <a:gdLst/>
              <a:ahLst/>
              <a:cxnLst/>
              <a:rect l="l" t="t" r="r" b="b"/>
              <a:pathLst>
                <a:path w="621030" h="621030">
                  <a:moveTo>
                    <a:pt x="0" y="0"/>
                  </a:moveTo>
                  <a:lnTo>
                    <a:pt x="620883" y="620883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06644" y="1417391"/>
              <a:ext cx="67431" cy="67431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858929" y="1687154"/>
              <a:ext cx="1170305" cy="485140"/>
            </a:xfrm>
            <a:custGeom>
              <a:avLst/>
              <a:gdLst/>
              <a:ahLst/>
              <a:cxnLst/>
              <a:rect l="l" t="t" r="r" b="b"/>
              <a:pathLst>
                <a:path w="1170305" h="485139">
                  <a:moveTo>
                    <a:pt x="1170286" y="0"/>
                  </a:moveTo>
                  <a:lnTo>
                    <a:pt x="0" y="484749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852530" y="2127169"/>
              <a:ext cx="46355" cy="68580"/>
            </a:xfrm>
            <a:custGeom>
              <a:avLst/>
              <a:gdLst/>
              <a:ahLst/>
              <a:cxnLst/>
              <a:rect l="l" t="t" r="r" b="b"/>
              <a:pathLst>
                <a:path w="46355" h="68580">
                  <a:moveTo>
                    <a:pt x="46135" y="68262"/>
                  </a:moveTo>
                  <a:lnTo>
                    <a:pt x="36814" y="59900"/>
                  </a:lnTo>
                  <a:lnTo>
                    <a:pt x="23010" y="53161"/>
                  </a:lnTo>
                  <a:lnTo>
                    <a:pt x="9235" y="48753"/>
                  </a:lnTo>
                  <a:lnTo>
                    <a:pt x="0" y="47385"/>
                  </a:lnTo>
                  <a:lnTo>
                    <a:pt x="5563" y="39887"/>
                  </a:lnTo>
                  <a:lnTo>
                    <a:pt x="12186" y="27029"/>
                  </a:lnTo>
                  <a:lnTo>
                    <a:pt x="17182" y="12503"/>
                  </a:lnTo>
                  <a:lnTo>
                    <a:pt x="17860" y="0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667591" y="1173506"/>
              <a:ext cx="0" cy="885190"/>
            </a:xfrm>
            <a:custGeom>
              <a:avLst/>
              <a:gdLst/>
              <a:ahLst/>
              <a:cxnLst/>
              <a:rect l="l" t="t" r="r" b="b"/>
              <a:pathLst>
                <a:path w="0" h="885189">
                  <a:moveTo>
                    <a:pt x="0" y="885056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630645" y="116657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848229" y="978349"/>
              <a:ext cx="900430" cy="0"/>
            </a:xfrm>
            <a:custGeom>
              <a:avLst/>
              <a:gdLst/>
              <a:ahLst/>
              <a:cxnLst/>
              <a:rect l="l" t="t" r="r" b="b"/>
              <a:pathLst>
                <a:path w="900430" h="0">
                  <a:moveTo>
                    <a:pt x="0" y="0"/>
                  </a:moveTo>
                  <a:lnTo>
                    <a:pt x="900396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2720916" y="941403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2940400" y="1155604"/>
              <a:ext cx="0" cy="904240"/>
            </a:xfrm>
            <a:custGeom>
              <a:avLst/>
              <a:gdLst/>
              <a:ahLst/>
              <a:cxnLst/>
              <a:rect l="l" t="t" r="r" b="b"/>
              <a:pathLst>
                <a:path w="0" h="904239">
                  <a:moveTo>
                    <a:pt x="0" y="0"/>
                  </a:moveTo>
                  <a:lnTo>
                    <a:pt x="0" y="903693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2903455" y="2031588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73891" y="0"/>
                  </a:moveTo>
                  <a:lnTo>
                    <a:pt x="62598" y="5411"/>
                  </a:lnTo>
                  <a:lnTo>
                    <a:pt x="51088" y="15586"/>
                  </a:lnTo>
                  <a:lnTo>
                    <a:pt x="41744" y="26626"/>
                  </a:lnTo>
                  <a:lnTo>
                    <a:pt x="36945" y="34636"/>
                  </a:lnTo>
                  <a:lnTo>
                    <a:pt x="32147" y="26626"/>
                  </a:lnTo>
                  <a:lnTo>
                    <a:pt x="22802" y="15586"/>
                  </a:lnTo>
                  <a:lnTo>
                    <a:pt x="11292" y="5411"/>
                  </a:lnTo>
                  <a:lnTo>
                    <a:pt x="0" y="0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590519" y="1692019"/>
              <a:ext cx="1186180" cy="491490"/>
            </a:xfrm>
            <a:custGeom>
              <a:avLst/>
              <a:gdLst/>
              <a:ahLst/>
              <a:cxnLst/>
              <a:rect l="l" t="t" r="r" b="b"/>
              <a:pathLst>
                <a:path w="1186180" h="491489">
                  <a:moveTo>
                    <a:pt x="1186047" y="49127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584120" y="1668490"/>
              <a:ext cx="46355" cy="68580"/>
            </a:xfrm>
            <a:custGeom>
              <a:avLst/>
              <a:gdLst/>
              <a:ahLst/>
              <a:cxnLst/>
              <a:rect l="l" t="t" r="r" b="b"/>
              <a:pathLst>
                <a:path w="46355" h="68580">
                  <a:moveTo>
                    <a:pt x="17860" y="68262"/>
                  </a:moveTo>
                  <a:lnTo>
                    <a:pt x="17182" y="55759"/>
                  </a:lnTo>
                  <a:lnTo>
                    <a:pt x="12186" y="41233"/>
                  </a:lnTo>
                  <a:lnTo>
                    <a:pt x="5563" y="28375"/>
                  </a:lnTo>
                  <a:lnTo>
                    <a:pt x="0" y="20877"/>
                  </a:lnTo>
                  <a:lnTo>
                    <a:pt x="9235" y="19509"/>
                  </a:lnTo>
                  <a:lnTo>
                    <a:pt x="23010" y="15101"/>
                  </a:lnTo>
                  <a:lnTo>
                    <a:pt x="36814" y="8361"/>
                  </a:lnTo>
                  <a:lnTo>
                    <a:pt x="46135" y="0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4293" y="143504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59428" y="179714"/>
                </a:moveTo>
                <a:lnTo>
                  <a:pt x="353009" y="131938"/>
                </a:lnTo>
                <a:lnTo>
                  <a:pt x="334892" y="89008"/>
                </a:lnTo>
                <a:lnTo>
                  <a:pt x="306791" y="52636"/>
                </a:lnTo>
                <a:lnTo>
                  <a:pt x="270419" y="24536"/>
                </a:lnTo>
                <a:lnTo>
                  <a:pt x="227489" y="6419"/>
                </a:lnTo>
                <a:lnTo>
                  <a:pt x="179714" y="0"/>
                </a:lnTo>
                <a:lnTo>
                  <a:pt x="131938" y="6419"/>
                </a:lnTo>
                <a:lnTo>
                  <a:pt x="89008" y="24536"/>
                </a:lnTo>
                <a:lnTo>
                  <a:pt x="52636" y="52636"/>
                </a:lnTo>
                <a:lnTo>
                  <a:pt x="24535" y="89008"/>
                </a:lnTo>
                <a:lnTo>
                  <a:pt x="6419" y="131938"/>
                </a:lnTo>
                <a:lnTo>
                  <a:pt x="0" y="179714"/>
                </a:lnTo>
                <a:lnTo>
                  <a:pt x="6419" y="227489"/>
                </a:lnTo>
                <a:lnTo>
                  <a:pt x="24535" y="270419"/>
                </a:lnTo>
                <a:lnTo>
                  <a:pt x="52636" y="306791"/>
                </a:lnTo>
                <a:lnTo>
                  <a:pt x="89008" y="334892"/>
                </a:lnTo>
                <a:lnTo>
                  <a:pt x="131938" y="353009"/>
                </a:lnTo>
                <a:lnTo>
                  <a:pt x="179714" y="359428"/>
                </a:lnTo>
                <a:lnTo>
                  <a:pt x="227489" y="353009"/>
                </a:lnTo>
                <a:lnTo>
                  <a:pt x="270419" y="334892"/>
                </a:lnTo>
                <a:lnTo>
                  <a:pt x="306791" y="306791"/>
                </a:lnTo>
                <a:lnTo>
                  <a:pt x="334892" y="270419"/>
                </a:lnTo>
                <a:lnTo>
                  <a:pt x="353009" y="227489"/>
                </a:lnTo>
                <a:lnTo>
                  <a:pt x="359428" y="179714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44329" y="1502915"/>
            <a:ext cx="32004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5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GC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72634" y="810583"/>
            <a:ext cx="335915" cy="335915"/>
          </a:xfrm>
          <a:custGeom>
            <a:avLst/>
            <a:gdLst/>
            <a:ahLst/>
            <a:cxnLst/>
            <a:rect l="l" t="t" r="r" b="b"/>
            <a:pathLst>
              <a:path w="335914" h="335915">
                <a:moveTo>
                  <a:pt x="335531" y="167765"/>
                </a:moveTo>
                <a:lnTo>
                  <a:pt x="329539" y="123166"/>
                </a:lnTo>
                <a:lnTo>
                  <a:pt x="312627" y="83090"/>
                </a:lnTo>
                <a:lnTo>
                  <a:pt x="286394" y="49137"/>
                </a:lnTo>
                <a:lnTo>
                  <a:pt x="252441" y="22904"/>
                </a:lnTo>
                <a:lnTo>
                  <a:pt x="212365" y="5992"/>
                </a:lnTo>
                <a:lnTo>
                  <a:pt x="167765" y="0"/>
                </a:lnTo>
                <a:lnTo>
                  <a:pt x="123166" y="5992"/>
                </a:lnTo>
                <a:lnTo>
                  <a:pt x="83090" y="22904"/>
                </a:lnTo>
                <a:lnTo>
                  <a:pt x="49137" y="49137"/>
                </a:lnTo>
                <a:lnTo>
                  <a:pt x="22904" y="83090"/>
                </a:lnTo>
                <a:lnTo>
                  <a:pt x="5992" y="123166"/>
                </a:lnTo>
                <a:lnTo>
                  <a:pt x="0" y="167765"/>
                </a:lnTo>
                <a:lnTo>
                  <a:pt x="5992" y="212365"/>
                </a:lnTo>
                <a:lnTo>
                  <a:pt x="22904" y="252441"/>
                </a:lnTo>
                <a:lnTo>
                  <a:pt x="49137" y="286394"/>
                </a:lnTo>
                <a:lnTo>
                  <a:pt x="83090" y="312627"/>
                </a:lnTo>
                <a:lnTo>
                  <a:pt x="123166" y="329539"/>
                </a:lnTo>
                <a:lnTo>
                  <a:pt x="167765" y="335531"/>
                </a:lnTo>
                <a:lnTo>
                  <a:pt x="212365" y="329539"/>
                </a:lnTo>
                <a:lnTo>
                  <a:pt x="252441" y="312627"/>
                </a:lnTo>
                <a:lnTo>
                  <a:pt x="286394" y="286394"/>
                </a:lnTo>
                <a:lnTo>
                  <a:pt x="312627" y="252441"/>
                </a:lnTo>
                <a:lnTo>
                  <a:pt x="329539" y="212365"/>
                </a:lnTo>
                <a:lnTo>
                  <a:pt x="335531" y="167765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94317" y="866505"/>
            <a:ext cx="29273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9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9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22462" y="533209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363067" y="181533"/>
                </a:moveTo>
                <a:lnTo>
                  <a:pt x="356582" y="133274"/>
                </a:lnTo>
                <a:lnTo>
                  <a:pt x="338282" y="89909"/>
                </a:lnTo>
                <a:lnTo>
                  <a:pt x="309897" y="53169"/>
                </a:lnTo>
                <a:lnTo>
                  <a:pt x="273157" y="24784"/>
                </a:lnTo>
                <a:lnTo>
                  <a:pt x="229792" y="6484"/>
                </a:lnTo>
                <a:lnTo>
                  <a:pt x="181533" y="0"/>
                </a:lnTo>
                <a:lnTo>
                  <a:pt x="133274" y="6484"/>
                </a:lnTo>
                <a:lnTo>
                  <a:pt x="89909" y="24784"/>
                </a:lnTo>
                <a:lnTo>
                  <a:pt x="53169" y="53169"/>
                </a:lnTo>
                <a:lnTo>
                  <a:pt x="24784" y="89909"/>
                </a:lnTo>
                <a:lnTo>
                  <a:pt x="6484" y="133274"/>
                </a:lnTo>
                <a:lnTo>
                  <a:pt x="0" y="181533"/>
                </a:lnTo>
                <a:lnTo>
                  <a:pt x="6484" y="229793"/>
                </a:lnTo>
                <a:lnTo>
                  <a:pt x="24784" y="273157"/>
                </a:lnTo>
                <a:lnTo>
                  <a:pt x="53169" y="309897"/>
                </a:lnTo>
                <a:lnTo>
                  <a:pt x="89909" y="338283"/>
                </a:lnTo>
                <a:lnTo>
                  <a:pt x="133274" y="356583"/>
                </a:lnTo>
                <a:lnTo>
                  <a:pt x="181533" y="363067"/>
                </a:lnTo>
                <a:lnTo>
                  <a:pt x="229792" y="356583"/>
                </a:lnTo>
                <a:lnTo>
                  <a:pt x="273157" y="338283"/>
                </a:lnTo>
                <a:lnTo>
                  <a:pt x="309897" y="309897"/>
                </a:lnTo>
                <a:lnTo>
                  <a:pt x="338282" y="273157"/>
                </a:lnTo>
                <a:lnTo>
                  <a:pt x="356582" y="229793"/>
                </a:lnTo>
                <a:lnTo>
                  <a:pt x="363067" y="181533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34820" y="81821"/>
            <a:ext cx="1538605" cy="7289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700" spc="30" b="1">
                <a:solidFill>
                  <a:srgbClr val="7F7F7F"/>
                </a:solidFill>
                <a:latin typeface="Arial"/>
                <a:cs typeface="Arial"/>
              </a:rPr>
              <a:t>Overlap</a:t>
            </a:r>
            <a:r>
              <a:rPr dirty="0" sz="1700" spc="-9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Graph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200" spc="-90">
                <a:solidFill>
                  <a:srgbClr val="22373A"/>
                </a:solidFill>
                <a:latin typeface="Microsoft Sans Serif"/>
                <a:cs typeface="Microsoft Sans Serif"/>
              </a:rPr>
              <a:t>CAG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96442" y="807201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342296" y="171148"/>
                </a:moveTo>
                <a:lnTo>
                  <a:pt x="336183" y="125649"/>
                </a:lnTo>
                <a:lnTo>
                  <a:pt x="318930" y="84765"/>
                </a:lnTo>
                <a:lnTo>
                  <a:pt x="292168" y="50127"/>
                </a:lnTo>
                <a:lnTo>
                  <a:pt x="257530" y="23366"/>
                </a:lnTo>
                <a:lnTo>
                  <a:pt x="216646" y="6113"/>
                </a:lnTo>
                <a:lnTo>
                  <a:pt x="171148" y="0"/>
                </a:lnTo>
                <a:lnTo>
                  <a:pt x="125649" y="6113"/>
                </a:lnTo>
                <a:lnTo>
                  <a:pt x="84765" y="23366"/>
                </a:lnTo>
                <a:lnTo>
                  <a:pt x="50127" y="50127"/>
                </a:lnTo>
                <a:lnTo>
                  <a:pt x="23366" y="84765"/>
                </a:lnTo>
                <a:lnTo>
                  <a:pt x="6113" y="125649"/>
                </a:lnTo>
                <a:lnTo>
                  <a:pt x="0" y="171148"/>
                </a:lnTo>
                <a:lnTo>
                  <a:pt x="6113" y="216646"/>
                </a:lnTo>
                <a:lnTo>
                  <a:pt x="23366" y="257530"/>
                </a:lnTo>
                <a:lnTo>
                  <a:pt x="50127" y="292168"/>
                </a:lnTo>
                <a:lnTo>
                  <a:pt x="84765" y="318930"/>
                </a:lnTo>
                <a:lnTo>
                  <a:pt x="125649" y="336183"/>
                </a:lnTo>
                <a:lnTo>
                  <a:pt x="171148" y="342296"/>
                </a:lnTo>
                <a:lnTo>
                  <a:pt x="216646" y="336183"/>
                </a:lnTo>
                <a:lnTo>
                  <a:pt x="257530" y="318930"/>
                </a:lnTo>
                <a:lnTo>
                  <a:pt x="292168" y="292168"/>
                </a:lnTo>
                <a:lnTo>
                  <a:pt x="318930" y="257530"/>
                </a:lnTo>
                <a:lnTo>
                  <a:pt x="336183" y="216646"/>
                </a:lnTo>
                <a:lnTo>
                  <a:pt x="342296" y="171148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517789" y="866505"/>
            <a:ext cx="3003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9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60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26077" y="1436847"/>
            <a:ext cx="356235" cy="356235"/>
          </a:xfrm>
          <a:custGeom>
            <a:avLst/>
            <a:gdLst/>
            <a:ahLst/>
            <a:cxnLst/>
            <a:rect l="l" t="t" r="r" b="b"/>
            <a:pathLst>
              <a:path w="356234" h="356235">
                <a:moveTo>
                  <a:pt x="355814" y="177907"/>
                </a:moveTo>
                <a:lnTo>
                  <a:pt x="349459" y="130612"/>
                </a:lnTo>
                <a:lnTo>
                  <a:pt x="331524" y="88113"/>
                </a:lnTo>
                <a:lnTo>
                  <a:pt x="303706" y="52107"/>
                </a:lnTo>
                <a:lnTo>
                  <a:pt x="267700" y="24289"/>
                </a:lnTo>
                <a:lnTo>
                  <a:pt x="225202" y="6354"/>
                </a:lnTo>
                <a:lnTo>
                  <a:pt x="177907" y="0"/>
                </a:lnTo>
                <a:lnTo>
                  <a:pt x="130611" y="6354"/>
                </a:lnTo>
                <a:lnTo>
                  <a:pt x="88113" y="24289"/>
                </a:lnTo>
                <a:lnTo>
                  <a:pt x="52107" y="52107"/>
                </a:lnTo>
                <a:lnTo>
                  <a:pt x="24289" y="88113"/>
                </a:lnTo>
                <a:lnTo>
                  <a:pt x="6354" y="130612"/>
                </a:lnTo>
                <a:lnTo>
                  <a:pt x="0" y="177907"/>
                </a:lnTo>
                <a:lnTo>
                  <a:pt x="6354" y="225202"/>
                </a:lnTo>
                <a:lnTo>
                  <a:pt x="24289" y="267700"/>
                </a:lnTo>
                <a:lnTo>
                  <a:pt x="52107" y="303707"/>
                </a:lnTo>
                <a:lnTo>
                  <a:pt x="88113" y="331525"/>
                </a:lnTo>
                <a:lnTo>
                  <a:pt x="130611" y="349459"/>
                </a:lnTo>
                <a:lnTo>
                  <a:pt x="177907" y="355814"/>
                </a:lnTo>
                <a:lnTo>
                  <a:pt x="225202" y="349459"/>
                </a:lnTo>
                <a:lnTo>
                  <a:pt x="267700" y="331525"/>
                </a:lnTo>
                <a:lnTo>
                  <a:pt x="303706" y="303707"/>
                </a:lnTo>
                <a:lnTo>
                  <a:pt x="331524" y="267700"/>
                </a:lnTo>
                <a:lnTo>
                  <a:pt x="349459" y="225202"/>
                </a:lnTo>
                <a:lnTo>
                  <a:pt x="355814" y="177907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46670" y="1502915"/>
            <a:ext cx="31496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5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0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84485" y="2068053"/>
            <a:ext cx="366395" cy="366395"/>
          </a:xfrm>
          <a:custGeom>
            <a:avLst/>
            <a:gdLst/>
            <a:ahLst/>
            <a:cxnLst/>
            <a:rect l="l" t="t" r="r" b="b"/>
            <a:pathLst>
              <a:path w="366394" h="366394">
                <a:moveTo>
                  <a:pt x="366212" y="183106"/>
                </a:moveTo>
                <a:lnTo>
                  <a:pt x="359671" y="134428"/>
                </a:lnTo>
                <a:lnTo>
                  <a:pt x="341213" y="90688"/>
                </a:lnTo>
                <a:lnTo>
                  <a:pt x="312582" y="53630"/>
                </a:lnTo>
                <a:lnTo>
                  <a:pt x="275523" y="24999"/>
                </a:lnTo>
                <a:lnTo>
                  <a:pt x="231783" y="6540"/>
                </a:lnTo>
                <a:lnTo>
                  <a:pt x="183106" y="0"/>
                </a:lnTo>
                <a:lnTo>
                  <a:pt x="134428" y="6540"/>
                </a:lnTo>
                <a:lnTo>
                  <a:pt x="90688" y="24999"/>
                </a:lnTo>
                <a:lnTo>
                  <a:pt x="53630" y="53630"/>
                </a:lnTo>
                <a:lnTo>
                  <a:pt x="24999" y="90688"/>
                </a:lnTo>
                <a:lnTo>
                  <a:pt x="6540" y="134428"/>
                </a:lnTo>
                <a:lnTo>
                  <a:pt x="0" y="183106"/>
                </a:lnTo>
                <a:lnTo>
                  <a:pt x="6540" y="231783"/>
                </a:lnTo>
                <a:lnTo>
                  <a:pt x="24999" y="275523"/>
                </a:lnTo>
                <a:lnTo>
                  <a:pt x="53630" y="312582"/>
                </a:lnTo>
                <a:lnTo>
                  <a:pt x="90688" y="341213"/>
                </a:lnTo>
                <a:lnTo>
                  <a:pt x="134428" y="359671"/>
                </a:lnTo>
                <a:lnTo>
                  <a:pt x="183106" y="366212"/>
                </a:lnTo>
                <a:lnTo>
                  <a:pt x="231783" y="359671"/>
                </a:lnTo>
                <a:lnTo>
                  <a:pt x="275523" y="341213"/>
                </a:lnTo>
                <a:lnTo>
                  <a:pt x="312582" y="312582"/>
                </a:lnTo>
                <a:lnTo>
                  <a:pt x="341213" y="275523"/>
                </a:lnTo>
                <a:lnTo>
                  <a:pt x="359671" y="231783"/>
                </a:lnTo>
                <a:lnTo>
                  <a:pt x="366212" y="183106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504810" y="2139312"/>
            <a:ext cx="3257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35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r>
              <a:rPr dirty="0" sz="1200" spc="-10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30496" y="2083306"/>
            <a:ext cx="977900" cy="605155"/>
          </a:xfrm>
          <a:custGeom>
            <a:avLst/>
            <a:gdLst/>
            <a:ahLst/>
            <a:cxnLst/>
            <a:rect l="l" t="t" r="r" b="b"/>
            <a:pathLst>
              <a:path w="977900" h="605155">
                <a:moveTo>
                  <a:pt x="977756" y="167852"/>
                </a:moveTo>
                <a:lnTo>
                  <a:pt x="971760" y="123230"/>
                </a:lnTo>
                <a:lnTo>
                  <a:pt x="954839" y="83133"/>
                </a:lnTo>
                <a:lnTo>
                  <a:pt x="928593" y="49162"/>
                </a:lnTo>
                <a:lnTo>
                  <a:pt x="894622" y="22916"/>
                </a:lnTo>
                <a:lnTo>
                  <a:pt x="854526" y="5995"/>
                </a:lnTo>
                <a:lnTo>
                  <a:pt x="809903" y="0"/>
                </a:lnTo>
                <a:lnTo>
                  <a:pt x="765281" y="5995"/>
                </a:lnTo>
                <a:lnTo>
                  <a:pt x="725185" y="22916"/>
                </a:lnTo>
                <a:lnTo>
                  <a:pt x="691213" y="49162"/>
                </a:lnTo>
                <a:lnTo>
                  <a:pt x="664968" y="83133"/>
                </a:lnTo>
                <a:lnTo>
                  <a:pt x="648047" y="123230"/>
                </a:lnTo>
                <a:lnTo>
                  <a:pt x="642051" y="167852"/>
                </a:lnTo>
                <a:lnTo>
                  <a:pt x="648047" y="212474"/>
                </a:lnTo>
                <a:lnTo>
                  <a:pt x="664968" y="252571"/>
                </a:lnTo>
                <a:lnTo>
                  <a:pt x="691213" y="286542"/>
                </a:lnTo>
                <a:lnTo>
                  <a:pt x="725185" y="312788"/>
                </a:lnTo>
                <a:lnTo>
                  <a:pt x="765281" y="329708"/>
                </a:lnTo>
                <a:lnTo>
                  <a:pt x="809903" y="335704"/>
                </a:lnTo>
                <a:lnTo>
                  <a:pt x="854526" y="329708"/>
                </a:lnTo>
                <a:lnTo>
                  <a:pt x="894622" y="312788"/>
                </a:lnTo>
                <a:lnTo>
                  <a:pt x="928593" y="286542"/>
                </a:lnTo>
                <a:lnTo>
                  <a:pt x="954839" y="252571"/>
                </a:lnTo>
                <a:lnTo>
                  <a:pt x="971760" y="212474"/>
                </a:lnTo>
                <a:lnTo>
                  <a:pt x="977756" y="167852"/>
                </a:lnTo>
                <a:close/>
              </a:path>
              <a:path w="977900" h="605155">
                <a:moveTo>
                  <a:pt x="346998" y="431458"/>
                </a:moveTo>
                <a:lnTo>
                  <a:pt x="340800" y="385335"/>
                </a:lnTo>
                <a:lnTo>
                  <a:pt x="323310" y="343890"/>
                </a:lnTo>
                <a:lnTo>
                  <a:pt x="296181" y="308776"/>
                </a:lnTo>
                <a:lnTo>
                  <a:pt x="261067" y="281647"/>
                </a:lnTo>
                <a:lnTo>
                  <a:pt x="219622" y="264157"/>
                </a:lnTo>
                <a:lnTo>
                  <a:pt x="173499" y="257959"/>
                </a:lnTo>
                <a:lnTo>
                  <a:pt x="127375" y="264157"/>
                </a:lnTo>
                <a:lnTo>
                  <a:pt x="85930" y="281647"/>
                </a:lnTo>
                <a:lnTo>
                  <a:pt x="50816" y="308776"/>
                </a:lnTo>
                <a:lnTo>
                  <a:pt x="23687" y="343890"/>
                </a:lnTo>
                <a:lnTo>
                  <a:pt x="6197" y="385335"/>
                </a:lnTo>
                <a:lnTo>
                  <a:pt x="0" y="431458"/>
                </a:lnTo>
                <a:lnTo>
                  <a:pt x="6197" y="477582"/>
                </a:lnTo>
                <a:lnTo>
                  <a:pt x="23687" y="519027"/>
                </a:lnTo>
                <a:lnTo>
                  <a:pt x="50816" y="554141"/>
                </a:lnTo>
                <a:lnTo>
                  <a:pt x="85930" y="581270"/>
                </a:lnTo>
                <a:lnTo>
                  <a:pt x="127375" y="598760"/>
                </a:lnTo>
                <a:lnTo>
                  <a:pt x="173499" y="604958"/>
                </a:lnTo>
                <a:lnTo>
                  <a:pt x="219622" y="598760"/>
                </a:lnTo>
                <a:lnTo>
                  <a:pt x="261067" y="581270"/>
                </a:lnTo>
                <a:lnTo>
                  <a:pt x="296181" y="554141"/>
                </a:lnTo>
                <a:lnTo>
                  <a:pt x="323310" y="519027"/>
                </a:lnTo>
                <a:lnTo>
                  <a:pt x="340800" y="477582"/>
                </a:lnTo>
                <a:lnTo>
                  <a:pt x="346998" y="431458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794241" y="2139312"/>
            <a:ext cx="29273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9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5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466204" y="840327"/>
            <a:ext cx="1608455" cy="1858010"/>
            <a:chOff x="1466204" y="840327"/>
            <a:chExt cx="1608455" cy="1858010"/>
          </a:xfrm>
        </p:grpSpPr>
        <p:sp>
          <p:nvSpPr>
            <p:cNvPr id="17" name="object 17"/>
            <p:cNvSpPr/>
            <p:nvPr/>
          </p:nvSpPr>
          <p:spPr>
            <a:xfrm>
              <a:off x="1858929" y="1687154"/>
              <a:ext cx="1170305" cy="485140"/>
            </a:xfrm>
            <a:custGeom>
              <a:avLst/>
              <a:gdLst/>
              <a:ahLst/>
              <a:cxnLst/>
              <a:rect l="l" t="t" r="r" b="b"/>
              <a:pathLst>
                <a:path w="1170305" h="485139">
                  <a:moveTo>
                    <a:pt x="1170286" y="0"/>
                  </a:moveTo>
                  <a:lnTo>
                    <a:pt x="0" y="484749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852530" y="2127169"/>
              <a:ext cx="46355" cy="68580"/>
            </a:xfrm>
            <a:custGeom>
              <a:avLst/>
              <a:gdLst/>
              <a:ahLst/>
              <a:cxnLst/>
              <a:rect l="l" t="t" r="r" b="b"/>
              <a:pathLst>
                <a:path w="46355" h="68580">
                  <a:moveTo>
                    <a:pt x="46135" y="68262"/>
                  </a:moveTo>
                  <a:lnTo>
                    <a:pt x="36814" y="59900"/>
                  </a:lnTo>
                  <a:lnTo>
                    <a:pt x="23010" y="53161"/>
                  </a:lnTo>
                  <a:lnTo>
                    <a:pt x="9235" y="48753"/>
                  </a:lnTo>
                  <a:lnTo>
                    <a:pt x="0" y="47385"/>
                  </a:lnTo>
                  <a:lnTo>
                    <a:pt x="5563" y="39887"/>
                  </a:lnTo>
                  <a:lnTo>
                    <a:pt x="12186" y="27029"/>
                  </a:lnTo>
                  <a:lnTo>
                    <a:pt x="17182" y="12503"/>
                  </a:lnTo>
                  <a:lnTo>
                    <a:pt x="17860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379573" y="1142102"/>
              <a:ext cx="493395" cy="1190625"/>
            </a:xfrm>
            <a:custGeom>
              <a:avLst/>
              <a:gdLst/>
              <a:ahLst/>
              <a:cxnLst/>
              <a:rect l="l" t="t" r="r" b="b"/>
              <a:pathLst>
                <a:path w="493394" h="1190625">
                  <a:moveTo>
                    <a:pt x="492998" y="0"/>
                  </a:moveTo>
                  <a:lnTo>
                    <a:pt x="0" y="1190199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356045" y="2292566"/>
              <a:ext cx="68580" cy="46355"/>
            </a:xfrm>
            <a:custGeom>
              <a:avLst/>
              <a:gdLst/>
              <a:ahLst/>
              <a:cxnLst/>
              <a:rect l="l" t="t" r="r" b="b"/>
              <a:pathLst>
                <a:path w="68580" h="46355">
                  <a:moveTo>
                    <a:pt x="68262" y="28275"/>
                  </a:moveTo>
                  <a:lnTo>
                    <a:pt x="55759" y="28953"/>
                  </a:lnTo>
                  <a:lnTo>
                    <a:pt x="41233" y="33948"/>
                  </a:lnTo>
                  <a:lnTo>
                    <a:pt x="28375" y="40572"/>
                  </a:lnTo>
                  <a:lnTo>
                    <a:pt x="20877" y="46135"/>
                  </a:lnTo>
                  <a:lnTo>
                    <a:pt x="19509" y="36899"/>
                  </a:lnTo>
                  <a:lnTo>
                    <a:pt x="15101" y="23124"/>
                  </a:lnTo>
                  <a:lnTo>
                    <a:pt x="8361" y="9321"/>
                  </a:lnTo>
                  <a:lnTo>
                    <a:pt x="0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940400" y="1155604"/>
              <a:ext cx="0" cy="904240"/>
            </a:xfrm>
            <a:custGeom>
              <a:avLst/>
              <a:gdLst/>
              <a:ahLst/>
              <a:cxnLst/>
              <a:rect l="l" t="t" r="r" b="b"/>
              <a:pathLst>
                <a:path w="0" h="904239">
                  <a:moveTo>
                    <a:pt x="0" y="0"/>
                  </a:moveTo>
                  <a:lnTo>
                    <a:pt x="0" y="903693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903455" y="2031588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73891" y="0"/>
                  </a:moveTo>
                  <a:lnTo>
                    <a:pt x="62598" y="5411"/>
                  </a:lnTo>
                  <a:lnTo>
                    <a:pt x="51088" y="15586"/>
                  </a:lnTo>
                  <a:lnTo>
                    <a:pt x="41744" y="26626"/>
                  </a:lnTo>
                  <a:lnTo>
                    <a:pt x="36945" y="34636"/>
                  </a:lnTo>
                  <a:lnTo>
                    <a:pt x="32147" y="26626"/>
                  </a:lnTo>
                  <a:lnTo>
                    <a:pt x="22802" y="15586"/>
                  </a:lnTo>
                  <a:lnTo>
                    <a:pt x="11292" y="5411"/>
                  </a:lnTo>
                  <a:lnTo>
                    <a:pt x="0" y="0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439069" y="849816"/>
              <a:ext cx="621030" cy="621030"/>
            </a:xfrm>
            <a:custGeom>
              <a:avLst/>
              <a:gdLst/>
              <a:ahLst/>
              <a:cxnLst/>
              <a:rect l="l" t="t" r="r" b="b"/>
              <a:pathLst>
                <a:path w="621030" h="621030">
                  <a:moveTo>
                    <a:pt x="0" y="0"/>
                  </a:moveTo>
                  <a:lnTo>
                    <a:pt x="620883" y="620883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6644" y="1417391"/>
              <a:ext cx="67431" cy="6743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848229" y="978349"/>
              <a:ext cx="900430" cy="0"/>
            </a:xfrm>
            <a:custGeom>
              <a:avLst/>
              <a:gdLst/>
              <a:ahLst/>
              <a:cxnLst/>
              <a:rect l="l" t="t" r="r" b="b"/>
              <a:pathLst>
                <a:path w="900430" h="0">
                  <a:moveTo>
                    <a:pt x="0" y="0"/>
                  </a:moveTo>
                  <a:lnTo>
                    <a:pt x="900396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720916" y="941403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536493" y="860083"/>
              <a:ext cx="622300" cy="622300"/>
            </a:xfrm>
            <a:custGeom>
              <a:avLst/>
              <a:gdLst/>
              <a:ahLst/>
              <a:cxnLst/>
              <a:rect l="l" t="t" r="r" b="b"/>
              <a:pathLst>
                <a:path w="622300" h="622300">
                  <a:moveTo>
                    <a:pt x="0" y="622161"/>
                  </a:moveTo>
                  <a:lnTo>
                    <a:pt x="622161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5346" y="845960"/>
              <a:ext cx="67431" cy="6743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475693" y="1158640"/>
              <a:ext cx="117475" cy="283210"/>
            </a:xfrm>
            <a:custGeom>
              <a:avLst/>
              <a:gdLst/>
              <a:ahLst/>
              <a:cxnLst/>
              <a:rect l="l" t="t" r="r" b="b"/>
              <a:pathLst>
                <a:path w="117475" h="283209">
                  <a:moveTo>
                    <a:pt x="0" y="282991"/>
                  </a:moveTo>
                  <a:lnTo>
                    <a:pt x="11721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548178" y="1152241"/>
              <a:ext cx="68580" cy="46355"/>
            </a:xfrm>
            <a:custGeom>
              <a:avLst/>
              <a:gdLst/>
              <a:ahLst/>
              <a:cxnLst/>
              <a:rect l="l" t="t" r="r" b="b"/>
              <a:pathLst>
                <a:path w="68580" h="46355">
                  <a:moveTo>
                    <a:pt x="0" y="17860"/>
                  </a:moveTo>
                  <a:lnTo>
                    <a:pt x="12503" y="17182"/>
                  </a:lnTo>
                  <a:lnTo>
                    <a:pt x="27029" y="12186"/>
                  </a:lnTo>
                  <a:lnTo>
                    <a:pt x="39887" y="5563"/>
                  </a:lnTo>
                  <a:lnTo>
                    <a:pt x="47385" y="0"/>
                  </a:lnTo>
                  <a:lnTo>
                    <a:pt x="48753" y="9235"/>
                  </a:lnTo>
                  <a:lnTo>
                    <a:pt x="53161" y="23010"/>
                  </a:lnTo>
                  <a:lnTo>
                    <a:pt x="59900" y="36814"/>
                  </a:lnTo>
                  <a:lnTo>
                    <a:pt x="68262" y="46135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741289" y="904628"/>
              <a:ext cx="484505" cy="1169035"/>
            </a:xfrm>
            <a:custGeom>
              <a:avLst/>
              <a:gdLst/>
              <a:ahLst/>
              <a:cxnLst/>
              <a:rect l="l" t="t" r="r" b="b"/>
              <a:pathLst>
                <a:path w="484505" h="1169035">
                  <a:moveTo>
                    <a:pt x="0" y="1168605"/>
                  </a:moveTo>
                  <a:lnTo>
                    <a:pt x="484053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180608" y="898229"/>
              <a:ext cx="68580" cy="46355"/>
            </a:xfrm>
            <a:custGeom>
              <a:avLst/>
              <a:gdLst/>
              <a:ahLst/>
              <a:cxnLst/>
              <a:rect l="l" t="t" r="r" b="b"/>
              <a:pathLst>
                <a:path w="68580" h="46355">
                  <a:moveTo>
                    <a:pt x="0" y="17860"/>
                  </a:moveTo>
                  <a:lnTo>
                    <a:pt x="12503" y="17182"/>
                  </a:lnTo>
                  <a:lnTo>
                    <a:pt x="27029" y="12186"/>
                  </a:lnTo>
                  <a:lnTo>
                    <a:pt x="39887" y="5563"/>
                  </a:lnTo>
                  <a:lnTo>
                    <a:pt x="47385" y="0"/>
                  </a:lnTo>
                  <a:lnTo>
                    <a:pt x="48753" y="9235"/>
                  </a:lnTo>
                  <a:lnTo>
                    <a:pt x="53161" y="23010"/>
                  </a:lnTo>
                  <a:lnTo>
                    <a:pt x="59900" y="36814"/>
                  </a:lnTo>
                  <a:lnTo>
                    <a:pt x="68262" y="46135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667591" y="1173506"/>
              <a:ext cx="0" cy="885190"/>
            </a:xfrm>
            <a:custGeom>
              <a:avLst/>
              <a:gdLst/>
              <a:ahLst/>
              <a:cxnLst/>
              <a:rect l="l" t="t" r="r" b="b"/>
              <a:pathLst>
                <a:path w="0" h="885189">
                  <a:moveTo>
                    <a:pt x="0" y="885056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630645" y="116657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303995" y="920285"/>
              <a:ext cx="0" cy="1411605"/>
            </a:xfrm>
            <a:custGeom>
              <a:avLst/>
              <a:gdLst/>
              <a:ahLst/>
              <a:cxnLst/>
              <a:rect l="l" t="t" r="r" b="b"/>
              <a:pathLst>
                <a:path w="0" h="1411605">
                  <a:moveTo>
                    <a:pt x="0" y="1411491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267050" y="913358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742269" y="1158640"/>
              <a:ext cx="492125" cy="1187450"/>
            </a:xfrm>
            <a:custGeom>
              <a:avLst/>
              <a:gdLst/>
              <a:ahLst/>
              <a:cxnLst/>
              <a:rect l="l" t="t" r="r" b="b"/>
              <a:pathLst>
                <a:path w="492125" h="1187450">
                  <a:moveTo>
                    <a:pt x="491703" y="118707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718741" y="1152241"/>
              <a:ext cx="68580" cy="46355"/>
            </a:xfrm>
            <a:custGeom>
              <a:avLst/>
              <a:gdLst/>
              <a:ahLst/>
              <a:cxnLst/>
              <a:rect l="l" t="t" r="r" b="b"/>
              <a:pathLst>
                <a:path w="68580" h="46355">
                  <a:moveTo>
                    <a:pt x="0" y="46135"/>
                  </a:moveTo>
                  <a:lnTo>
                    <a:pt x="8361" y="36814"/>
                  </a:lnTo>
                  <a:lnTo>
                    <a:pt x="15101" y="23010"/>
                  </a:lnTo>
                  <a:lnTo>
                    <a:pt x="19509" y="9235"/>
                  </a:lnTo>
                  <a:lnTo>
                    <a:pt x="20877" y="0"/>
                  </a:lnTo>
                  <a:lnTo>
                    <a:pt x="28375" y="5563"/>
                  </a:lnTo>
                  <a:lnTo>
                    <a:pt x="41233" y="12186"/>
                  </a:lnTo>
                  <a:lnTo>
                    <a:pt x="55759" y="17182"/>
                  </a:lnTo>
                  <a:lnTo>
                    <a:pt x="68262" y="1786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590519" y="1692019"/>
              <a:ext cx="1186180" cy="491490"/>
            </a:xfrm>
            <a:custGeom>
              <a:avLst/>
              <a:gdLst/>
              <a:ahLst/>
              <a:cxnLst/>
              <a:rect l="l" t="t" r="r" b="b"/>
              <a:pathLst>
                <a:path w="1186180" h="491489">
                  <a:moveTo>
                    <a:pt x="1186047" y="49127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584120" y="1668490"/>
              <a:ext cx="46355" cy="68580"/>
            </a:xfrm>
            <a:custGeom>
              <a:avLst/>
              <a:gdLst/>
              <a:ahLst/>
              <a:cxnLst/>
              <a:rect l="l" t="t" r="r" b="b"/>
              <a:pathLst>
                <a:path w="46355" h="68580">
                  <a:moveTo>
                    <a:pt x="17860" y="68262"/>
                  </a:moveTo>
                  <a:lnTo>
                    <a:pt x="17182" y="55759"/>
                  </a:lnTo>
                  <a:lnTo>
                    <a:pt x="12186" y="41233"/>
                  </a:lnTo>
                  <a:lnTo>
                    <a:pt x="5563" y="28375"/>
                  </a:lnTo>
                  <a:lnTo>
                    <a:pt x="0" y="20877"/>
                  </a:lnTo>
                  <a:lnTo>
                    <a:pt x="9235" y="19509"/>
                  </a:lnTo>
                  <a:lnTo>
                    <a:pt x="23010" y="15101"/>
                  </a:lnTo>
                  <a:lnTo>
                    <a:pt x="36814" y="8361"/>
                  </a:lnTo>
                  <a:lnTo>
                    <a:pt x="46135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303995" y="920285"/>
              <a:ext cx="0" cy="1411605"/>
            </a:xfrm>
            <a:custGeom>
              <a:avLst/>
              <a:gdLst/>
              <a:ahLst/>
              <a:cxnLst/>
              <a:rect l="l" t="t" r="r" b="b"/>
              <a:pathLst>
                <a:path w="0" h="1411605">
                  <a:moveTo>
                    <a:pt x="0" y="1411491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267050" y="913358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439069" y="849816"/>
              <a:ext cx="621030" cy="621030"/>
            </a:xfrm>
            <a:custGeom>
              <a:avLst/>
              <a:gdLst/>
              <a:ahLst/>
              <a:cxnLst/>
              <a:rect l="l" t="t" r="r" b="b"/>
              <a:pathLst>
                <a:path w="621030" h="621030">
                  <a:moveTo>
                    <a:pt x="0" y="0"/>
                  </a:moveTo>
                  <a:lnTo>
                    <a:pt x="620883" y="620883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06644" y="1417391"/>
              <a:ext cx="67431" cy="67431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858929" y="1687154"/>
              <a:ext cx="1170305" cy="485140"/>
            </a:xfrm>
            <a:custGeom>
              <a:avLst/>
              <a:gdLst/>
              <a:ahLst/>
              <a:cxnLst/>
              <a:rect l="l" t="t" r="r" b="b"/>
              <a:pathLst>
                <a:path w="1170305" h="485139">
                  <a:moveTo>
                    <a:pt x="1170286" y="0"/>
                  </a:moveTo>
                  <a:lnTo>
                    <a:pt x="0" y="484749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852530" y="2127169"/>
              <a:ext cx="46355" cy="68580"/>
            </a:xfrm>
            <a:custGeom>
              <a:avLst/>
              <a:gdLst/>
              <a:ahLst/>
              <a:cxnLst/>
              <a:rect l="l" t="t" r="r" b="b"/>
              <a:pathLst>
                <a:path w="46355" h="68580">
                  <a:moveTo>
                    <a:pt x="46135" y="68262"/>
                  </a:moveTo>
                  <a:lnTo>
                    <a:pt x="36814" y="59900"/>
                  </a:lnTo>
                  <a:lnTo>
                    <a:pt x="23010" y="53161"/>
                  </a:lnTo>
                  <a:lnTo>
                    <a:pt x="9235" y="48753"/>
                  </a:lnTo>
                  <a:lnTo>
                    <a:pt x="0" y="47385"/>
                  </a:lnTo>
                  <a:lnTo>
                    <a:pt x="5563" y="39887"/>
                  </a:lnTo>
                  <a:lnTo>
                    <a:pt x="12186" y="27029"/>
                  </a:lnTo>
                  <a:lnTo>
                    <a:pt x="17182" y="12503"/>
                  </a:lnTo>
                  <a:lnTo>
                    <a:pt x="17860" y="0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667591" y="1173506"/>
              <a:ext cx="0" cy="885190"/>
            </a:xfrm>
            <a:custGeom>
              <a:avLst/>
              <a:gdLst/>
              <a:ahLst/>
              <a:cxnLst/>
              <a:rect l="l" t="t" r="r" b="b"/>
              <a:pathLst>
                <a:path w="0" h="885189">
                  <a:moveTo>
                    <a:pt x="0" y="885056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630645" y="116657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848229" y="978349"/>
              <a:ext cx="900430" cy="0"/>
            </a:xfrm>
            <a:custGeom>
              <a:avLst/>
              <a:gdLst/>
              <a:ahLst/>
              <a:cxnLst/>
              <a:rect l="l" t="t" r="r" b="b"/>
              <a:pathLst>
                <a:path w="900430" h="0">
                  <a:moveTo>
                    <a:pt x="0" y="0"/>
                  </a:moveTo>
                  <a:lnTo>
                    <a:pt x="900396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720916" y="941403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940400" y="1155604"/>
              <a:ext cx="0" cy="904240"/>
            </a:xfrm>
            <a:custGeom>
              <a:avLst/>
              <a:gdLst/>
              <a:ahLst/>
              <a:cxnLst/>
              <a:rect l="l" t="t" r="r" b="b"/>
              <a:pathLst>
                <a:path w="0" h="904239">
                  <a:moveTo>
                    <a:pt x="0" y="0"/>
                  </a:moveTo>
                  <a:lnTo>
                    <a:pt x="0" y="903693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2903455" y="2031588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73891" y="0"/>
                  </a:moveTo>
                  <a:lnTo>
                    <a:pt x="62598" y="5411"/>
                  </a:lnTo>
                  <a:lnTo>
                    <a:pt x="51088" y="15586"/>
                  </a:lnTo>
                  <a:lnTo>
                    <a:pt x="41744" y="26626"/>
                  </a:lnTo>
                  <a:lnTo>
                    <a:pt x="36945" y="34636"/>
                  </a:lnTo>
                  <a:lnTo>
                    <a:pt x="32147" y="26626"/>
                  </a:lnTo>
                  <a:lnTo>
                    <a:pt x="22802" y="15586"/>
                  </a:lnTo>
                  <a:lnTo>
                    <a:pt x="11292" y="5411"/>
                  </a:lnTo>
                  <a:lnTo>
                    <a:pt x="0" y="0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590519" y="1692019"/>
              <a:ext cx="1186180" cy="491490"/>
            </a:xfrm>
            <a:custGeom>
              <a:avLst/>
              <a:gdLst/>
              <a:ahLst/>
              <a:cxnLst/>
              <a:rect l="l" t="t" r="r" b="b"/>
              <a:pathLst>
                <a:path w="1186180" h="491489">
                  <a:moveTo>
                    <a:pt x="1186047" y="49127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584120" y="1668490"/>
              <a:ext cx="46355" cy="68580"/>
            </a:xfrm>
            <a:custGeom>
              <a:avLst/>
              <a:gdLst/>
              <a:ahLst/>
              <a:cxnLst/>
              <a:rect l="l" t="t" r="r" b="b"/>
              <a:pathLst>
                <a:path w="46355" h="68580">
                  <a:moveTo>
                    <a:pt x="17860" y="68262"/>
                  </a:moveTo>
                  <a:lnTo>
                    <a:pt x="17182" y="55759"/>
                  </a:lnTo>
                  <a:lnTo>
                    <a:pt x="12186" y="41233"/>
                  </a:lnTo>
                  <a:lnTo>
                    <a:pt x="5563" y="28375"/>
                  </a:lnTo>
                  <a:lnTo>
                    <a:pt x="0" y="20877"/>
                  </a:lnTo>
                  <a:lnTo>
                    <a:pt x="9235" y="19509"/>
                  </a:lnTo>
                  <a:lnTo>
                    <a:pt x="23010" y="15101"/>
                  </a:lnTo>
                  <a:lnTo>
                    <a:pt x="36814" y="8361"/>
                  </a:lnTo>
                  <a:lnTo>
                    <a:pt x="46135" y="0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2130496" y="2341266"/>
              <a:ext cx="347345" cy="347345"/>
            </a:xfrm>
            <a:custGeom>
              <a:avLst/>
              <a:gdLst/>
              <a:ahLst/>
              <a:cxnLst/>
              <a:rect l="l" t="t" r="r" b="b"/>
              <a:pathLst>
                <a:path w="347344" h="347344">
                  <a:moveTo>
                    <a:pt x="173499" y="0"/>
                  </a:moveTo>
                  <a:lnTo>
                    <a:pt x="127375" y="6197"/>
                  </a:lnTo>
                  <a:lnTo>
                    <a:pt x="85930" y="23687"/>
                  </a:lnTo>
                  <a:lnTo>
                    <a:pt x="50816" y="50816"/>
                  </a:lnTo>
                  <a:lnTo>
                    <a:pt x="23687" y="85930"/>
                  </a:lnTo>
                  <a:lnTo>
                    <a:pt x="6197" y="127375"/>
                  </a:lnTo>
                  <a:lnTo>
                    <a:pt x="0" y="173499"/>
                  </a:lnTo>
                  <a:lnTo>
                    <a:pt x="6197" y="219622"/>
                  </a:lnTo>
                  <a:lnTo>
                    <a:pt x="23687" y="261067"/>
                  </a:lnTo>
                  <a:lnTo>
                    <a:pt x="50816" y="296181"/>
                  </a:lnTo>
                  <a:lnTo>
                    <a:pt x="85930" y="323310"/>
                  </a:lnTo>
                  <a:lnTo>
                    <a:pt x="127375" y="340800"/>
                  </a:lnTo>
                  <a:lnTo>
                    <a:pt x="173499" y="346998"/>
                  </a:lnTo>
                  <a:lnTo>
                    <a:pt x="219622" y="340800"/>
                  </a:lnTo>
                  <a:lnTo>
                    <a:pt x="261067" y="323310"/>
                  </a:lnTo>
                  <a:lnTo>
                    <a:pt x="296181" y="296181"/>
                  </a:lnTo>
                  <a:lnTo>
                    <a:pt x="323310" y="261067"/>
                  </a:lnTo>
                  <a:lnTo>
                    <a:pt x="340800" y="219622"/>
                  </a:lnTo>
                  <a:lnTo>
                    <a:pt x="346998" y="173499"/>
                  </a:lnTo>
                  <a:lnTo>
                    <a:pt x="340800" y="127375"/>
                  </a:lnTo>
                  <a:lnTo>
                    <a:pt x="323310" y="85930"/>
                  </a:lnTo>
                  <a:lnTo>
                    <a:pt x="296181" y="50816"/>
                  </a:lnTo>
                  <a:lnTo>
                    <a:pt x="261067" y="23687"/>
                  </a:lnTo>
                  <a:lnTo>
                    <a:pt x="219622" y="6197"/>
                  </a:lnTo>
                  <a:lnTo>
                    <a:pt x="173499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2130496" y="2341266"/>
              <a:ext cx="347345" cy="347345"/>
            </a:xfrm>
            <a:custGeom>
              <a:avLst/>
              <a:gdLst/>
              <a:ahLst/>
              <a:cxnLst/>
              <a:rect l="l" t="t" r="r" b="b"/>
              <a:pathLst>
                <a:path w="347344" h="347344">
                  <a:moveTo>
                    <a:pt x="346998" y="173499"/>
                  </a:moveTo>
                  <a:lnTo>
                    <a:pt x="340800" y="127375"/>
                  </a:lnTo>
                  <a:lnTo>
                    <a:pt x="323310" y="85930"/>
                  </a:lnTo>
                  <a:lnTo>
                    <a:pt x="296181" y="50816"/>
                  </a:lnTo>
                  <a:lnTo>
                    <a:pt x="261067" y="23687"/>
                  </a:lnTo>
                  <a:lnTo>
                    <a:pt x="219622" y="6197"/>
                  </a:lnTo>
                  <a:lnTo>
                    <a:pt x="173499" y="0"/>
                  </a:lnTo>
                  <a:lnTo>
                    <a:pt x="127375" y="6197"/>
                  </a:lnTo>
                  <a:lnTo>
                    <a:pt x="85930" y="23687"/>
                  </a:lnTo>
                  <a:lnTo>
                    <a:pt x="50816" y="50816"/>
                  </a:lnTo>
                  <a:lnTo>
                    <a:pt x="23687" y="85930"/>
                  </a:lnTo>
                  <a:lnTo>
                    <a:pt x="6197" y="127375"/>
                  </a:lnTo>
                  <a:lnTo>
                    <a:pt x="0" y="173499"/>
                  </a:lnTo>
                  <a:lnTo>
                    <a:pt x="6197" y="219622"/>
                  </a:lnTo>
                  <a:lnTo>
                    <a:pt x="23687" y="261067"/>
                  </a:lnTo>
                  <a:lnTo>
                    <a:pt x="50816" y="296181"/>
                  </a:lnTo>
                  <a:lnTo>
                    <a:pt x="85930" y="323310"/>
                  </a:lnTo>
                  <a:lnTo>
                    <a:pt x="127375" y="340800"/>
                  </a:lnTo>
                  <a:lnTo>
                    <a:pt x="173499" y="346998"/>
                  </a:lnTo>
                  <a:lnTo>
                    <a:pt x="219622" y="340800"/>
                  </a:lnTo>
                  <a:lnTo>
                    <a:pt x="261067" y="323310"/>
                  </a:lnTo>
                  <a:lnTo>
                    <a:pt x="296181" y="296181"/>
                  </a:lnTo>
                  <a:lnTo>
                    <a:pt x="323310" y="261067"/>
                  </a:lnTo>
                  <a:lnTo>
                    <a:pt x="340800" y="219622"/>
                  </a:lnTo>
                  <a:lnTo>
                    <a:pt x="346998" y="173499"/>
                  </a:lnTo>
                  <a:close/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1901380" y="2402926"/>
            <a:ext cx="555625" cy="748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2255">
              <a:lnSpc>
                <a:spcPct val="100000"/>
              </a:lnSpc>
              <a:spcBef>
                <a:spcPts val="95"/>
              </a:spcBef>
            </a:pPr>
            <a:r>
              <a:rPr dirty="0" sz="1200" spc="-9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0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70">
                <a:solidFill>
                  <a:srgbClr val="EB811B"/>
                </a:solidFill>
                <a:latin typeface="Microsoft Sans Serif"/>
                <a:cs typeface="Microsoft Sans Serif"/>
              </a:rPr>
              <a:t>TCA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4293" y="143504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59428" y="179714"/>
                </a:moveTo>
                <a:lnTo>
                  <a:pt x="353009" y="131938"/>
                </a:lnTo>
                <a:lnTo>
                  <a:pt x="334892" y="89008"/>
                </a:lnTo>
                <a:lnTo>
                  <a:pt x="306791" y="52636"/>
                </a:lnTo>
                <a:lnTo>
                  <a:pt x="270419" y="24536"/>
                </a:lnTo>
                <a:lnTo>
                  <a:pt x="227489" y="6419"/>
                </a:lnTo>
                <a:lnTo>
                  <a:pt x="179714" y="0"/>
                </a:lnTo>
                <a:lnTo>
                  <a:pt x="131938" y="6419"/>
                </a:lnTo>
                <a:lnTo>
                  <a:pt x="89008" y="24536"/>
                </a:lnTo>
                <a:lnTo>
                  <a:pt x="52636" y="52636"/>
                </a:lnTo>
                <a:lnTo>
                  <a:pt x="24535" y="89008"/>
                </a:lnTo>
                <a:lnTo>
                  <a:pt x="6419" y="131938"/>
                </a:lnTo>
                <a:lnTo>
                  <a:pt x="0" y="179714"/>
                </a:lnTo>
                <a:lnTo>
                  <a:pt x="6419" y="227489"/>
                </a:lnTo>
                <a:lnTo>
                  <a:pt x="24535" y="270419"/>
                </a:lnTo>
                <a:lnTo>
                  <a:pt x="52636" y="306791"/>
                </a:lnTo>
                <a:lnTo>
                  <a:pt x="89008" y="334892"/>
                </a:lnTo>
                <a:lnTo>
                  <a:pt x="131938" y="353009"/>
                </a:lnTo>
                <a:lnTo>
                  <a:pt x="179714" y="359428"/>
                </a:lnTo>
                <a:lnTo>
                  <a:pt x="227489" y="353009"/>
                </a:lnTo>
                <a:lnTo>
                  <a:pt x="270419" y="334892"/>
                </a:lnTo>
                <a:lnTo>
                  <a:pt x="306791" y="306791"/>
                </a:lnTo>
                <a:lnTo>
                  <a:pt x="334892" y="270419"/>
                </a:lnTo>
                <a:lnTo>
                  <a:pt x="353009" y="227489"/>
                </a:lnTo>
                <a:lnTo>
                  <a:pt x="359428" y="179714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44329" y="1502915"/>
            <a:ext cx="32004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5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GC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72634" y="810583"/>
            <a:ext cx="335915" cy="335915"/>
          </a:xfrm>
          <a:custGeom>
            <a:avLst/>
            <a:gdLst/>
            <a:ahLst/>
            <a:cxnLst/>
            <a:rect l="l" t="t" r="r" b="b"/>
            <a:pathLst>
              <a:path w="335914" h="335915">
                <a:moveTo>
                  <a:pt x="335531" y="167765"/>
                </a:moveTo>
                <a:lnTo>
                  <a:pt x="329539" y="123166"/>
                </a:lnTo>
                <a:lnTo>
                  <a:pt x="312627" y="83090"/>
                </a:lnTo>
                <a:lnTo>
                  <a:pt x="286394" y="49137"/>
                </a:lnTo>
                <a:lnTo>
                  <a:pt x="252441" y="22904"/>
                </a:lnTo>
                <a:lnTo>
                  <a:pt x="212365" y="5992"/>
                </a:lnTo>
                <a:lnTo>
                  <a:pt x="167765" y="0"/>
                </a:lnTo>
                <a:lnTo>
                  <a:pt x="123166" y="5992"/>
                </a:lnTo>
                <a:lnTo>
                  <a:pt x="83090" y="22904"/>
                </a:lnTo>
                <a:lnTo>
                  <a:pt x="49137" y="49137"/>
                </a:lnTo>
                <a:lnTo>
                  <a:pt x="22904" y="83090"/>
                </a:lnTo>
                <a:lnTo>
                  <a:pt x="5992" y="123166"/>
                </a:lnTo>
                <a:lnTo>
                  <a:pt x="0" y="167765"/>
                </a:lnTo>
                <a:lnTo>
                  <a:pt x="5992" y="212365"/>
                </a:lnTo>
                <a:lnTo>
                  <a:pt x="22904" y="252441"/>
                </a:lnTo>
                <a:lnTo>
                  <a:pt x="49137" y="286394"/>
                </a:lnTo>
                <a:lnTo>
                  <a:pt x="83090" y="312627"/>
                </a:lnTo>
                <a:lnTo>
                  <a:pt x="123166" y="329539"/>
                </a:lnTo>
                <a:lnTo>
                  <a:pt x="167765" y="335531"/>
                </a:lnTo>
                <a:lnTo>
                  <a:pt x="212365" y="329539"/>
                </a:lnTo>
                <a:lnTo>
                  <a:pt x="252441" y="312627"/>
                </a:lnTo>
                <a:lnTo>
                  <a:pt x="286394" y="286394"/>
                </a:lnTo>
                <a:lnTo>
                  <a:pt x="312627" y="252441"/>
                </a:lnTo>
                <a:lnTo>
                  <a:pt x="329539" y="212365"/>
                </a:lnTo>
                <a:lnTo>
                  <a:pt x="335531" y="167765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94317" y="866505"/>
            <a:ext cx="29273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9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9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22462" y="533209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363067" y="181533"/>
                </a:moveTo>
                <a:lnTo>
                  <a:pt x="356582" y="133274"/>
                </a:lnTo>
                <a:lnTo>
                  <a:pt x="338282" y="89909"/>
                </a:lnTo>
                <a:lnTo>
                  <a:pt x="309897" y="53169"/>
                </a:lnTo>
                <a:lnTo>
                  <a:pt x="273157" y="24784"/>
                </a:lnTo>
                <a:lnTo>
                  <a:pt x="229792" y="6484"/>
                </a:lnTo>
                <a:lnTo>
                  <a:pt x="181533" y="0"/>
                </a:lnTo>
                <a:lnTo>
                  <a:pt x="133274" y="6484"/>
                </a:lnTo>
                <a:lnTo>
                  <a:pt x="89909" y="24784"/>
                </a:lnTo>
                <a:lnTo>
                  <a:pt x="53169" y="53169"/>
                </a:lnTo>
                <a:lnTo>
                  <a:pt x="24784" y="89909"/>
                </a:lnTo>
                <a:lnTo>
                  <a:pt x="6484" y="133274"/>
                </a:lnTo>
                <a:lnTo>
                  <a:pt x="0" y="181533"/>
                </a:lnTo>
                <a:lnTo>
                  <a:pt x="6484" y="229793"/>
                </a:lnTo>
                <a:lnTo>
                  <a:pt x="24784" y="273157"/>
                </a:lnTo>
                <a:lnTo>
                  <a:pt x="53169" y="309897"/>
                </a:lnTo>
                <a:lnTo>
                  <a:pt x="89909" y="338283"/>
                </a:lnTo>
                <a:lnTo>
                  <a:pt x="133274" y="356583"/>
                </a:lnTo>
                <a:lnTo>
                  <a:pt x="181533" y="363067"/>
                </a:lnTo>
                <a:lnTo>
                  <a:pt x="229792" y="356583"/>
                </a:lnTo>
                <a:lnTo>
                  <a:pt x="273157" y="338283"/>
                </a:lnTo>
                <a:lnTo>
                  <a:pt x="309897" y="309897"/>
                </a:lnTo>
                <a:lnTo>
                  <a:pt x="338282" y="273157"/>
                </a:lnTo>
                <a:lnTo>
                  <a:pt x="356582" y="229793"/>
                </a:lnTo>
                <a:lnTo>
                  <a:pt x="363067" y="181533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34820" y="81821"/>
            <a:ext cx="1538605" cy="7289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700" spc="30" b="1">
                <a:solidFill>
                  <a:srgbClr val="7F7F7F"/>
                </a:solidFill>
                <a:latin typeface="Arial"/>
                <a:cs typeface="Arial"/>
              </a:rPr>
              <a:t>Overlap</a:t>
            </a:r>
            <a:r>
              <a:rPr dirty="0" sz="1700" spc="-9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Graph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200" spc="-90">
                <a:solidFill>
                  <a:srgbClr val="253C3F"/>
                </a:solidFill>
                <a:latin typeface="Microsoft Sans Serif"/>
                <a:cs typeface="Microsoft Sans Serif"/>
              </a:rPr>
              <a:t>CA</a:t>
            </a:r>
            <a:r>
              <a:rPr dirty="0" sz="1200" spc="-9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96442" y="807201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342296" y="171148"/>
                </a:moveTo>
                <a:lnTo>
                  <a:pt x="336183" y="125649"/>
                </a:lnTo>
                <a:lnTo>
                  <a:pt x="318930" y="84765"/>
                </a:lnTo>
                <a:lnTo>
                  <a:pt x="292168" y="50127"/>
                </a:lnTo>
                <a:lnTo>
                  <a:pt x="257530" y="23366"/>
                </a:lnTo>
                <a:lnTo>
                  <a:pt x="216646" y="6113"/>
                </a:lnTo>
                <a:lnTo>
                  <a:pt x="171148" y="0"/>
                </a:lnTo>
                <a:lnTo>
                  <a:pt x="125649" y="6113"/>
                </a:lnTo>
                <a:lnTo>
                  <a:pt x="84765" y="23366"/>
                </a:lnTo>
                <a:lnTo>
                  <a:pt x="50127" y="50127"/>
                </a:lnTo>
                <a:lnTo>
                  <a:pt x="23366" y="84765"/>
                </a:lnTo>
                <a:lnTo>
                  <a:pt x="6113" y="125649"/>
                </a:lnTo>
                <a:lnTo>
                  <a:pt x="0" y="171148"/>
                </a:lnTo>
                <a:lnTo>
                  <a:pt x="6113" y="216646"/>
                </a:lnTo>
                <a:lnTo>
                  <a:pt x="23366" y="257530"/>
                </a:lnTo>
                <a:lnTo>
                  <a:pt x="50127" y="292168"/>
                </a:lnTo>
                <a:lnTo>
                  <a:pt x="84765" y="318930"/>
                </a:lnTo>
                <a:lnTo>
                  <a:pt x="125649" y="336183"/>
                </a:lnTo>
                <a:lnTo>
                  <a:pt x="171148" y="342296"/>
                </a:lnTo>
                <a:lnTo>
                  <a:pt x="216646" y="336183"/>
                </a:lnTo>
                <a:lnTo>
                  <a:pt x="257530" y="318930"/>
                </a:lnTo>
                <a:lnTo>
                  <a:pt x="292168" y="292168"/>
                </a:lnTo>
                <a:lnTo>
                  <a:pt x="318930" y="257530"/>
                </a:lnTo>
                <a:lnTo>
                  <a:pt x="336183" y="216646"/>
                </a:lnTo>
                <a:lnTo>
                  <a:pt x="342296" y="171148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517789" y="866505"/>
            <a:ext cx="3003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9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60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26077" y="1436847"/>
            <a:ext cx="356235" cy="356235"/>
          </a:xfrm>
          <a:custGeom>
            <a:avLst/>
            <a:gdLst/>
            <a:ahLst/>
            <a:cxnLst/>
            <a:rect l="l" t="t" r="r" b="b"/>
            <a:pathLst>
              <a:path w="356234" h="356235">
                <a:moveTo>
                  <a:pt x="355814" y="177907"/>
                </a:moveTo>
                <a:lnTo>
                  <a:pt x="349459" y="130612"/>
                </a:lnTo>
                <a:lnTo>
                  <a:pt x="331524" y="88113"/>
                </a:lnTo>
                <a:lnTo>
                  <a:pt x="303706" y="52107"/>
                </a:lnTo>
                <a:lnTo>
                  <a:pt x="267700" y="24289"/>
                </a:lnTo>
                <a:lnTo>
                  <a:pt x="225202" y="6354"/>
                </a:lnTo>
                <a:lnTo>
                  <a:pt x="177907" y="0"/>
                </a:lnTo>
                <a:lnTo>
                  <a:pt x="130611" y="6354"/>
                </a:lnTo>
                <a:lnTo>
                  <a:pt x="88113" y="24289"/>
                </a:lnTo>
                <a:lnTo>
                  <a:pt x="52107" y="52107"/>
                </a:lnTo>
                <a:lnTo>
                  <a:pt x="24289" y="88113"/>
                </a:lnTo>
                <a:lnTo>
                  <a:pt x="6354" y="130612"/>
                </a:lnTo>
                <a:lnTo>
                  <a:pt x="0" y="177907"/>
                </a:lnTo>
                <a:lnTo>
                  <a:pt x="6354" y="225202"/>
                </a:lnTo>
                <a:lnTo>
                  <a:pt x="24289" y="267700"/>
                </a:lnTo>
                <a:lnTo>
                  <a:pt x="52107" y="303707"/>
                </a:lnTo>
                <a:lnTo>
                  <a:pt x="88113" y="331525"/>
                </a:lnTo>
                <a:lnTo>
                  <a:pt x="130611" y="349459"/>
                </a:lnTo>
                <a:lnTo>
                  <a:pt x="177907" y="355814"/>
                </a:lnTo>
                <a:lnTo>
                  <a:pt x="225202" y="349459"/>
                </a:lnTo>
                <a:lnTo>
                  <a:pt x="267700" y="331525"/>
                </a:lnTo>
                <a:lnTo>
                  <a:pt x="303706" y="303707"/>
                </a:lnTo>
                <a:lnTo>
                  <a:pt x="331524" y="267700"/>
                </a:lnTo>
                <a:lnTo>
                  <a:pt x="349459" y="225202"/>
                </a:lnTo>
                <a:lnTo>
                  <a:pt x="355814" y="177907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46670" y="1502915"/>
            <a:ext cx="31496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5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0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84485" y="2068053"/>
            <a:ext cx="366395" cy="366395"/>
          </a:xfrm>
          <a:custGeom>
            <a:avLst/>
            <a:gdLst/>
            <a:ahLst/>
            <a:cxnLst/>
            <a:rect l="l" t="t" r="r" b="b"/>
            <a:pathLst>
              <a:path w="366394" h="366394">
                <a:moveTo>
                  <a:pt x="366212" y="183106"/>
                </a:moveTo>
                <a:lnTo>
                  <a:pt x="359671" y="134428"/>
                </a:lnTo>
                <a:lnTo>
                  <a:pt x="341213" y="90688"/>
                </a:lnTo>
                <a:lnTo>
                  <a:pt x="312582" y="53630"/>
                </a:lnTo>
                <a:lnTo>
                  <a:pt x="275523" y="24999"/>
                </a:lnTo>
                <a:lnTo>
                  <a:pt x="231783" y="6540"/>
                </a:lnTo>
                <a:lnTo>
                  <a:pt x="183106" y="0"/>
                </a:lnTo>
                <a:lnTo>
                  <a:pt x="134428" y="6540"/>
                </a:lnTo>
                <a:lnTo>
                  <a:pt x="90688" y="24999"/>
                </a:lnTo>
                <a:lnTo>
                  <a:pt x="53630" y="53630"/>
                </a:lnTo>
                <a:lnTo>
                  <a:pt x="24999" y="90688"/>
                </a:lnTo>
                <a:lnTo>
                  <a:pt x="6540" y="134428"/>
                </a:lnTo>
                <a:lnTo>
                  <a:pt x="0" y="183106"/>
                </a:lnTo>
                <a:lnTo>
                  <a:pt x="6540" y="231783"/>
                </a:lnTo>
                <a:lnTo>
                  <a:pt x="24999" y="275523"/>
                </a:lnTo>
                <a:lnTo>
                  <a:pt x="53630" y="312582"/>
                </a:lnTo>
                <a:lnTo>
                  <a:pt x="90688" y="341213"/>
                </a:lnTo>
                <a:lnTo>
                  <a:pt x="134428" y="359671"/>
                </a:lnTo>
                <a:lnTo>
                  <a:pt x="183106" y="366212"/>
                </a:lnTo>
                <a:lnTo>
                  <a:pt x="231783" y="359671"/>
                </a:lnTo>
                <a:lnTo>
                  <a:pt x="275523" y="341213"/>
                </a:lnTo>
                <a:lnTo>
                  <a:pt x="312582" y="312582"/>
                </a:lnTo>
                <a:lnTo>
                  <a:pt x="341213" y="275523"/>
                </a:lnTo>
                <a:lnTo>
                  <a:pt x="359671" y="231783"/>
                </a:lnTo>
                <a:lnTo>
                  <a:pt x="366212" y="183106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504810" y="2139312"/>
            <a:ext cx="3257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35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r>
              <a:rPr dirty="0" sz="1200" spc="-10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30496" y="2083306"/>
            <a:ext cx="977900" cy="605155"/>
          </a:xfrm>
          <a:custGeom>
            <a:avLst/>
            <a:gdLst/>
            <a:ahLst/>
            <a:cxnLst/>
            <a:rect l="l" t="t" r="r" b="b"/>
            <a:pathLst>
              <a:path w="977900" h="605155">
                <a:moveTo>
                  <a:pt x="977756" y="167852"/>
                </a:moveTo>
                <a:lnTo>
                  <a:pt x="971760" y="123230"/>
                </a:lnTo>
                <a:lnTo>
                  <a:pt x="954839" y="83133"/>
                </a:lnTo>
                <a:lnTo>
                  <a:pt x="928593" y="49162"/>
                </a:lnTo>
                <a:lnTo>
                  <a:pt x="894622" y="22916"/>
                </a:lnTo>
                <a:lnTo>
                  <a:pt x="854526" y="5995"/>
                </a:lnTo>
                <a:lnTo>
                  <a:pt x="809903" y="0"/>
                </a:lnTo>
                <a:lnTo>
                  <a:pt x="765281" y="5995"/>
                </a:lnTo>
                <a:lnTo>
                  <a:pt x="725185" y="22916"/>
                </a:lnTo>
                <a:lnTo>
                  <a:pt x="691213" y="49162"/>
                </a:lnTo>
                <a:lnTo>
                  <a:pt x="664968" y="83133"/>
                </a:lnTo>
                <a:lnTo>
                  <a:pt x="648047" y="123230"/>
                </a:lnTo>
                <a:lnTo>
                  <a:pt x="642051" y="167852"/>
                </a:lnTo>
                <a:lnTo>
                  <a:pt x="648047" y="212474"/>
                </a:lnTo>
                <a:lnTo>
                  <a:pt x="664968" y="252571"/>
                </a:lnTo>
                <a:lnTo>
                  <a:pt x="691213" y="286542"/>
                </a:lnTo>
                <a:lnTo>
                  <a:pt x="725185" y="312788"/>
                </a:lnTo>
                <a:lnTo>
                  <a:pt x="765281" y="329708"/>
                </a:lnTo>
                <a:lnTo>
                  <a:pt x="809903" y="335704"/>
                </a:lnTo>
                <a:lnTo>
                  <a:pt x="854526" y="329708"/>
                </a:lnTo>
                <a:lnTo>
                  <a:pt x="894622" y="312788"/>
                </a:lnTo>
                <a:lnTo>
                  <a:pt x="928593" y="286542"/>
                </a:lnTo>
                <a:lnTo>
                  <a:pt x="954839" y="252571"/>
                </a:lnTo>
                <a:lnTo>
                  <a:pt x="971760" y="212474"/>
                </a:lnTo>
                <a:lnTo>
                  <a:pt x="977756" y="167852"/>
                </a:lnTo>
                <a:close/>
              </a:path>
              <a:path w="977900" h="605155">
                <a:moveTo>
                  <a:pt x="346998" y="431458"/>
                </a:moveTo>
                <a:lnTo>
                  <a:pt x="340800" y="385335"/>
                </a:lnTo>
                <a:lnTo>
                  <a:pt x="323310" y="343890"/>
                </a:lnTo>
                <a:lnTo>
                  <a:pt x="296181" y="308776"/>
                </a:lnTo>
                <a:lnTo>
                  <a:pt x="261067" y="281647"/>
                </a:lnTo>
                <a:lnTo>
                  <a:pt x="219622" y="264157"/>
                </a:lnTo>
                <a:lnTo>
                  <a:pt x="173499" y="257959"/>
                </a:lnTo>
                <a:lnTo>
                  <a:pt x="127375" y="264157"/>
                </a:lnTo>
                <a:lnTo>
                  <a:pt x="85930" y="281647"/>
                </a:lnTo>
                <a:lnTo>
                  <a:pt x="50816" y="308776"/>
                </a:lnTo>
                <a:lnTo>
                  <a:pt x="23687" y="343890"/>
                </a:lnTo>
                <a:lnTo>
                  <a:pt x="6197" y="385335"/>
                </a:lnTo>
                <a:lnTo>
                  <a:pt x="0" y="431458"/>
                </a:lnTo>
                <a:lnTo>
                  <a:pt x="6197" y="477582"/>
                </a:lnTo>
                <a:lnTo>
                  <a:pt x="23687" y="519027"/>
                </a:lnTo>
                <a:lnTo>
                  <a:pt x="50816" y="554141"/>
                </a:lnTo>
                <a:lnTo>
                  <a:pt x="85930" y="581270"/>
                </a:lnTo>
                <a:lnTo>
                  <a:pt x="127375" y="598760"/>
                </a:lnTo>
                <a:lnTo>
                  <a:pt x="173499" y="604958"/>
                </a:lnTo>
                <a:lnTo>
                  <a:pt x="219622" y="598760"/>
                </a:lnTo>
                <a:lnTo>
                  <a:pt x="261067" y="581270"/>
                </a:lnTo>
                <a:lnTo>
                  <a:pt x="296181" y="554141"/>
                </a:lnTo>
                <a:lnTo>
                  <a:pt x="323310" y="519027"/>
                </a:lnTo>
                <a:lnTo>
                  <a:pt x="340800" y="477582"/>
                </a:lnTo>
                <a:lnTo>
                  <a:pt x="346998" y="431458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794241" y="2139312"/>
            <a:ext cx="29273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9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5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466204" y="523719"/>
            <a:ext cx="1608455" cy="2174240"/>
            <a:chOff x="1466204" y="523719"/>
            <a:chExt cx="1608455" cy="2174240"/>
          </a:xfrm>
        </p:grpSpPr>
        <p:sp>
          <p:nvSpPr>
            <p:cNvPr id="17" name="object 17"/>
            <p:cNvSpPr/>
            <p:nvPr/>
          </p:nvSpPr>
          <p:spPr>
            <a:xfrm>
              <a:off x="1858929" y="1687154"/>
              <a:ext cx="1170305" cy="485140"/>
            </a:xfrm>
            <a:custGeom>
              <a:avLst/>
              <a:gdLst/>
              <a:ahLst/>
              <a:cxnLst/>
              <a:rect l="l" t="t" r="r" b="b"/>
              <a:pathLst>
                <a:path w="1170305" h="485139">
                  <a:moveTo>
                    <a:pt x="1170286" y="0"/>
                  </a:moveTo>
                  <a:lnTo>
                    <a:pt x="0" y="484749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852530" y="2127169"/>
              <a:ext cx="46355" cy="68580"/>
            </a:xfrm>
            <a:custGeom>
              <a:avLst/>
              <a:gdLst/>
              <a:ahLst/>
              <a:cxnLst/>
              <a:rect l="l" t="t" r="r" b="b"/>
              <a:pathLst>
                <a:path w="46355" h="68580">
                  <a:moveTo>
                    <a:pt x="46135" y="68262"/>
                  </a:moveTo>
                  <a:lnTo>
                    <a:pt x="36814" y="59900"/>
                  </a:lnTo>
                  <a:lnTo>
                    <a:pt x="23010" y="53161"/>
                  </a:lnTo>
                  <a:lnTo>
                    <a:pt x="9235" y="48753"/>
                  </a:lnTo>
                  <a:lnTo>
                    <a:pt x="0" y="47385"/>
                  </a:lnTo>
                  <a:lnTo>
                    <a:pt x="5563" y="39887"/>
                  </a:lnTo>
                  <a:lnTo>
                    <a:pt x="12186" y="27029"/>
                  </a:lnTo>
                  <a:lnTo>
                    <a:pt x="17182" y="12503"/>
                  </a:lnTo>
                  <a:lnTo>
                    <a:pt x="17860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379573" y="1142102"/>
              <a:ext cx="493395" cy="1190625"/>
            </a:xfrm>
            <a:custGeom>
              <a:avLst/>
              <a:gdLst/>
              <a:ahLst/>
              <a:cxnLst/>
              <a:rect l="l" t="t" r="r" b="b"/>
              <a:pathLst>
                <a:path w="493394" h="1190625">
                  <a:moveTo>
                    <a:pt x="492998" y="0"/>
                  </a:moveTo>
                  <a:lnTo>
                    <a:pt x="0" y="1190199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356045" y="2292566"/>
              <a:ext cx="68580" cy="46355"/>
            </a:xfrm>
            <a:custGeom>
              <a:avLst/>
              <a:gdLst/>
              <a:ahLst/>
              <a:cxnLst/>
              <a:rect l="l" t="t" r="r" b="b"/>
              <a:pathLst>
                <a:path w="68580" h="46355">
                  <a:moveTo>
                    <a:pt x="68262" y="28275"/>
                  </a:moveTo>
                  <a:lnTo>
                    <a:pt x="55759" y="28953"/>
                  </a:lnTo>
                  <a:lnTo>
                    <a:pt x="41233" y="33948"/>
                  </a:lnTo>
                  <a:lnTo>
                    <a:pt x="28375" y="40572"/>
                  </a:lnTo>
                  <a:lnTo>
                    <a:pt x="20877" y="46135"/>
                  </a:lnTo>
                  <a:lnTo>
                    <a:pt x="19509" y="36899"/>
                  </a:lnTo>
                  <a:lnTo>
                    <a:pt x="15101" y="23124"/>
                  </a:lnTo>
                  <a:lnTo>
                    <a:pt x="8361" y="9321"/>
                  </a:lnTo>
                  <a:lnTo>
                    <a:pt x="0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940400" y="1155604"/>
              <a:ext cx="0" cy="904240"/>
            </a:xfrm>
            <a:custGeom>
              <a:avLst/>
              <a:gdLst/>
              <a:ahLst/>
              <a:cxnLst/>
              <a:rect l="l" t="t" r="r" b="b"/>
              <a:pathLst>
                <a:path w="0" h="904239">
                  <a:moveTo>
                    <a:pt x="0" y="0"/>
                  </a:moveTo>
                  <a:lnTo>
                    <a:pt x="0" y="903693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903455" y="2031588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73891" y="0"/>
                  </a:moveTo>
                  <a:lnTo>
                    <a:pt x="62598" y="5411"/>
                  </a:lnTo>
                  <a:lnTo>
                    <a:pt x="51088" y="15586"/>
                  </a:lnTo>
                  <a:lnTo>
                    <a:pt x="41744" y="26626"/>
                  </a:lnTo>
                  <a:lnTo>
                    <a:pt x="36945" y="34636"/>
                  </a:lnTo>
                  <a:lnTo>
                    <a:pt x="32147" y="26626"/>
                  </a:lnTo>
                  <a:lnTo>
                    <a:pt x="22802" y="15586"/>
                  </a:lnTo>
                  <a:lnTo>
                    <a:pt x="11292" y="5411"/>
                  </a:lnTo>
                  <a:lnTo>
                    <a:pt x="0" y="0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439069" y="849816"/>
              <a:ext cx="621030" cy="621030"/>
            </a:xfrm>
            <a:custGeom>
              <a:avLst/>
              <a:gdLst/>
              <a:ahLst/>
              <a:cxnLst/>
              <a:rect l="l" t="t" r="r" b="b"/>
              <a:pathLst>
                <a:path w="621030" h="621030">
                  <a:moveTo>
                    <a:pt x="0" y="0"/>
                  </a:moveTo>
                  <a:lnTo>
                    <a:pt x="620883" y="620883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6644" y="1417391"/>
              <a:ext cx="67431" cy="6743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848229" y="978349"/>
              <a:ext cx="900430" cy="0"/>
            </a:xfrm>
            <a:custGeom>
              <a:avLst/>
              <a:gdLst/>
              <a:ahLst/>
              <a:cxnLst/>
              <a:rect l="l" t="t" r="r" b="b"/>
              <a:pathLst>
                <a:path w="900430" h="0">
                  <a:moveTo>
                    <a:pt x="0" y="0"/>
                  </a:moveTo>
                  <a:lnTo>
                    <a:pt x="900396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720916" y="941403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536493" y="860083"/>
              <a:ext cx="622300" cy="622300"/>
            </a:xfrm>
            <a:custGeom>
              <a:avLst/>
              <a:gdLst/>
              <a:ahLst/>
              <a:cxnLst/>
              <a:rect l="l" t="t" r="r" b="b"/>
              <a:pathLst>
                <a:path w="622300" h="622300">
                  <a:moveTo>
                    <a:pt x="0" y="622161"/>
                  </a:moveTo>
                  <a:lnTo>
                    <a:pt x="622161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5346" y="845960"/>
              <a:ext cx="67431" cy="6743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475693" y="1158640"/>
              <a:ext cx="117475" cy="283210"/>
            </a:xfrm>
            <a:custGeom>
              <a:avLst/>
              <a:gdLst/>
              <a:ahLst/>
              <a:cxnLst/>
              <a:rect l="l" t="t" r="r" b="b"/>
              <a:pathLst>
                <a:path w="117475" h="283209">
                  <a:moveTo>
                    <a:pt x="0" y="282991"/>
                  </a:moveTo>
                  <a:lnTo>
                    <a:pt x="11721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548178" y="1152241"/>
              <a:ext cx="68580" cy="46355"/>
            </a:xfrm>
            <a:custGeom>
              <a:avLst/>
              <a:gdLst/>
              <a:ahLst/>
              <a:cxnLst/>
              <a:rect l="l" t="t" r="r" b="b"/>
              <a:pathLst>
                <a:path w="68580" h="46355">
                  <a:moveTo>
                    <a:pt x="0" y="17860"/>
                  </a:moveTo>
                  <a:lnTo>
                    <a:pt x="12503" y="17182"/>
                  </a:lnTo>
                  <a:lnTo>
                    <a:pt x="27029" y="12186"/>
                  </a:lnTo>
                  <a:lnTo>
                    <a:pt x="39887" y="5563"/>
                  </a:lnTo>
                  <a:lnTo>
                    <a:pt x="47385" y="0"/>
                  </a:lnTo>
                  <a:lnTo>
                    <a:pt x="48753" y="9235"/>
                  </a:lnTo>
                  <a:lnTo>
                    <a:pt x="53161" y="23010"/>
                  </a:lnTo>
                  <a:lnTo>
                    <a:pt x="59900" y="36814"/>
                  </a:lnTo>
                  <a:lnTo>
                    <a:pt x="68262" y="46135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741289" y="904628"/>
              <a:ext cx="484505" cy="1169035"/>
            </a:xfrm>
            <a:custGeom>
              <a:avLst/>
              <a:gdLst/>
              <a:ahLst/>
              <a:cxnLst/>
              <a:rect l="l" t="t" r="r" b="b"/>
              <a:pathLst>
                <a:path w="484505" h="1169035">
                  <a:moveTo>
                    <a:pt x="0" y="1168605"/>
                  </a:moveTo>
                  <a:lnTo>
                    <a:pt x="484053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180608" y="898229"/>
              <a:ext cx="68580" cy="46355"/>
            </a:xfrm>
            <a:custGeom>
              <a:avLst/>
              <a:gdLst/>
              <a:ahLst/>
              <a:cxnLst/>
              <a:rect l="l" t="t" r="r" b="b"/>
              <a:pathLst>
                <a:path w="68580" h="46355">
                  <a:moveTo>
                    <a:pt x="0" y="17860"/>
                  </a:moveTo>
                  <a:lnTo>
                    <a:pt x="12503" y="17182"/>
                  </a:lnTo>
                  <a:lnTo>
                    <a:pt x="27029" y="12186"/>
                  </a:lnTo>
                  <a:lnTo>
                    <a:pt x="39887" y="5563"/>
                  </a:lnTo>
                  <a:lnTo>
                    <a:pt x="47385" y="0"/>
                  </a:lnTo>
                  <a:lnTo>
                    <a:pt x="48753" y="9235"/>
                  </a:lnTo>
                  <a:lnTo>
                    <a:pt x="53161" y="23010"/>
                  </a:lnTo>
                  <a:lnTo>
                    <a:pt x="59900" y="36814"/>
                  </a:lnTo>
                  <a:lnTo>
                    <a:pt x="68262" y="46135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667591" y="1173506"/>
              <a:ext cx="0" cy="885190"/>
            </a:xfrm>
            <a:custGeom>
              <a:avLst/>
              <a:gdLst/>
              <a:ahLst/>
              <a:cxnLst/>
              <a:rect l="l" t="t" r="r" b="b"/>
              <a:pathLst>
                <a:path w="0" h="885189">
                  <a:moveTo>
                    <a:pt x="0" y="885056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630645" y="116657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303995" y="920285"/>
              <a:ext cx="0" cy="1411605"/>
            </a:xfrm>
            <a:custGeom>
              <a:avLst/>
              <a:gdLst/>
              <a:ahLst/>
              <a:cxnLst/>
              <a:rect l="l" t="t" r="r" b="b"/>
              <a:pathLst>
                <a:path w="0" h="1411605">
                  <a:moveTo>
                    <a:pt x="0" y="1411491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267050" y="913358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742269" y="1158640"/>
              <a:ext cx="492125" cy="1187450"/>
            </a:xfrm>
            <a:custGeom>
              <a:avLst/>
              <a:gdLst/>
              <a:ahLst/>
              <a:cxnLst/>
              <a:rect l="l" t="t" r="r" b="b"/>
              <a:pathLst>
                <a:path w="492125" h="1187450">
                  <a:moveTo>
                    <a:pt x="491703" y="118707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718741" y="1152241"/>
              <a:ext cx="68580" cy="46355"/>
            </a:xfrm>
            <a:custGeom>
              <a:avLst/>
              <a:gdLst/>
              <a:ahLst/>
              <a:cxnLst/>
              <a:rect l="l" t="t" r="r" b="b"/>
              <a:pathLst>
                <a:path w="68580" h="46355">
                  <a:moveTo>
                    <a:pt x="0" y="46135"/>
                  </a:moveTo>
                  <a:lnTo>
                    <a:pt x="8361" y="36814"/>
                  </a:lnTo>
                  <a:lnTo>
                    <a:pt x="15101" y="23010"/>
                  </a:lnTo>
                  <a:lnTo>
                    <a:pt x="19509" y="9235"/>
                  </a:lnTo>
                  <a:lnTo>
                    <a:pt x="20877" y="0"/>
                  </a:lnTo>
                  <a:lnTo>
                    <a:pt x="28375" y="5563"/>
                  </a:lnTo>
                  <a:lnTo>
                    <a:pt x="41233" y="12186"/>
                  </a:lnTo>
                  <a:lnTo>
                    <a:pt x="55759" y="17182"/>
                  </a:lnTo>
                  <a:lnTo>
                    <a:pt x="68262" y="1786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590519" y="1692019"/>
              <a:ext cx="1186180" cy="491490"/>
            </a:xfrm>
            <a:custGeom>
              <a:avLst/>
              <a:gdLst/>
              <a:ahLst/>
              <a:cxnLst/>
              <a:rect l="l" t="t" r="r" b="b"/>
              <a:pathLst>
                <a:path w="1186180" h="491489">
                  <a:moveTo>
                    <a:pt x="1186047" y="49127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584120" y="1668490"/>
              <a:ext cx="46355" cy="68580"/>
            </a:xfrm>
            <a:custGeom>
              <a:avLst/>
              <a:gdLst/>
              <a:ahLst/>
              <a:cxnLst/>
              <a:rect l="l" t="t" r="r" b="b"/>
              <a:pathLst>
                <a:path w="46355" h="68580">
                  <a:moveTo>
                    <a:pt x="17860" y="68262"/>
                  </a:moveTo>
                  <a:lnTo>
                    <a:pt x="17182" y="55759"/>
                  </a:lnTo>
                  <a:lnTo>
                    <a:pt x="12186" y="41233"/>
                  </a:lnTo>
                  <a:lnTo>
                    <a:pt x="5563" y="28375"/>
                  </a:lnTo>
                  <a:lnTo>
                    <a:pt x="0" y="20877"/>
                  </a:lnTo>
                  <a:lnTo>
                    <a:pt x="9235" y="19509"/>
                  </a:lnTo>
                  <a:lnTo>
                    <a:pt x="23010" y="15101"/>
                  </a:lnTo>
                  <a:lnTo>
                    <a:pt x="36814" y="8361"/>
                  </a:lnTo>
                  <a:lnTo>
                    <a:pt x="46135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303995" y="920285"/>
              <a:ext cx="0" cy="1411605"/>
            </a:xfrm>
            <a:custGeom>
              <a:avLst/>
              <a:gdLst/>
              <a:ahLst/>
              <a:cxnLst/>
              <a:rect l="l" t="t" r="r" b="b"/>
              <a:pathLst>
                <a:path w="0" h="1411605">
                  <a:moveTo>
                    <a:pt x="0" y="1411491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267050" y="913358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439069" y="849816"/>
              <a:ext cx="621030" cy="621030"/>
            </a:xfrm>
            <a:custGeom>
              <a:avLst/>
              <a:gdLst/>
              <a:ahLst/>
              <a:cxnLst/>
              <a:rect l="l" t="t" r="r" b="b"/>
              <a:pathLst>
                <a:path w="621030" h="621030">
                  <a:moveTo>
                    <a:pt x="0" y="0"/>
                  </a:moveTo>
                  <a:lnTo>
                    <a:pt x="620883" y="620883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06644" y="1417391"/>
              <a:ext cx="67431" cy="67431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858929" y="1687154"/>
              <a:ext cx="1170305" cy="485140"/>
            </a:xfrm>
            <a:custGeom>
              <a:avLst/>
              <a:gdLst/>
              <a:ahLst/>
              <a:cxnLst/>
              <a:rect l="l" t="t" r="r" b="b"/>
              <a:pathLst>
                <a:path w="1170305" h="485139">
                  <a:moveTo>
                    <a:pt x="1170286" y="0"/>
                  </a:moveTo>
                  <a:lnTo>
                    <a:pt x="0" y="484749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852530" y="2127169"/>
              <a:ext cx="46355" cy="68580"/>
            </a:xfrm>
            <a:custGeom>
              <a:avLst/>
              <a:gdLst/>
              <a:ahLst/>
              <a:cxnLst/>
              <a:rect l="l" t="t" r="r" b="b"/>
              <a:pathLst>
                <a:path w="46355" h="68580">
                  <a:moveTo>
                    <a:pt x="46135" y="68262"/>
                  </a:moveTo>
                  <a:lnTo>
                    <a:pt x="36814" y="59900"/>
                  </a:lnTo>
                  <a:lnTo>
                    <a:pt x="23010" y="53161"/>
                  </a:lnTo>
                  <a:lnTo>
                    <a:pt x="9235" y="48753"/>
                  </a:lnTo>
                  <a:lnTo>
                    <a:pt x="0" y="47385"/>
                  </a:lnTo>
                  <a:lnTo>
                    <a:pt x="5563" y="39887"/>
                  </a:lnTo>
                  <a:lnTo>
                    <a:pt x="12186" y="27029"/>
                  </a:lnTo>
                  <a:lnTo>
                    <a:pt x="17182" y="12503"/>
                  </a:lnTo>
                  <a:lnTo>
                    <a:pt x="17860" y="0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667591" y="1173506"/>
              <a:ext cx="0" cy="885190"/>
            </a:xfrm>
            <a:custGeom>
              <a:avLst/>
              <a:gdLst/>
              <a:ahLst/>
              <a:cxnLst/>
              <a:rect l="l" t="t" r="r" b="b"/>
              <a:pathLst>
                <a:path w="0" h="885189">
                  <a:moveTo>
                    <a:pt x="0" y="885056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630645" y="116657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848229" y="978349"/>
              <a:ext cx="900430" cy="0"/>
            </a:xfrm>
            <a:custGeom>
              <a:avLst/>
              <a:gdLst/>
              <a:ahLst/>
              <a:cxnLst/>
              <a:rect l="l" t="t" r="r" b="b"/>
              <a:pathLst>
                <a:path w="900430" h="0">
                  <a:moveTo>
                    <a:pt x="0" y="0"/>
                  </a:moveTo>
                  <a:lnTo>
                    <a:pt x="900396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720916" y="941403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940400" y="1155604"/>
              <a:ext cx="0" cy="904240"/>
            </a:xfrm>
            <a:custGeom>
              <a:avLst/>
              <a:gdLst/>
              <a:ahLst/>
              <a:cxnLst/>
              <a:rect l="l" t="t" r="r" b="b"/>
              <a:pathLst>
                <a:path w="0" h="904239">
                  <a:moveTo>
                    <a:pt x="0" y="0"/>
                  </a:moveTo>
                  <a:lnTo>
                    <a:pt x="0" y="903693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2903455" y="2031588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73891" y="0"/>
                  </a:moveTo>
                  <a:lnTo>
                    <a:pt x="62598" y="5411"/>
                  </a:lnTo>
                  <a:lnTo>
                    <a:pt x="51088" y="15586"/>
                  </a:lnTo>
                  <a:lnTo>
                    <a:pt x="41744" y="26626"/>
                  </a:lnTo>
                  <a:lnTo>
                    <a:pt x="36945" y="34636"/>
                  </a:lnTo>
                  <a:lnTo>
                    <a:pt x="32147" y="26626"/>
                  </a:lnTo>
                  <a:lnTo>
                    <a:pt x="22802" y="15586"/>
                  </a:lnTo>
                  <a:lnTo>
                    <a:pt x="11292" y="5411"/>
                  </a:lnTo>
                  <a:lnTo>
                    <a:pt x="0" y="0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590519" y="1692019"/>
              <a:ext cx="1186180" cy="491490"/>
            </a:xfrm>
            <a:custGeom>
              <a:avLst/>
              <a:gdLst/>
              <a:ahLst/>
              <a:cxnLst/>
              <a:rect l="l" t="t" r="r" b="b"/>
              <a:pathLst>
                <a:path w="1186180" h="491489">
                  <a:moveTo>
                    <a:pt x="1186047" y="49127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584120" y="1668490"/>
              <a:ext cx="46355" cy="68580"/>
            </a:xfrm>
            <a:custGeom>
              <a:avLst/>
              <a:gdLst/>
              <a:ahLst/>
              <a:cxnLst/>
              <a:rect l="l" t="t" r="r" b="b"/>
              <a:pathLst>
                <a:path w="46355" h="68580">
                  <a:moveTo>
                    <a:pt x="17860" y="68262"/>
                  </a:moveTo>
                  <a:lnTo>
                    <a:pt x="17182" y="55759"/>
                  </a:lnTo>
                  <a:lnTo>
                    <a:pt x="12186" y="41233"/>
                  </a:lnTo>
                  <a:lnTo>
                    <a:pt x="5563" y="28375"/>
                  </a:lnTo>
                  <a:lnTo>
                    <a:pt x="0" y="20877"/>
                  </a:lnTo>
                  <a:lnTo>
                    <a:pt x="9235" y="19509"/>
                  </a:lnTo>
                  <a:lnTo>
                    <a:pt x="23010" y="15101"/>
                  </a:lnTo>
                  <a:lnTo>
                    <a:pt x="36814" y="8361"/>
                  </a:lnTo>
                  <a:lnTo>
                    <a:pt x="46135" y="0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2130496" y="2341266"/>
              <a:ext cx="347345" cy="347345"/>
            </a:xfrm>
            <a:custGeom>
              <a:avLst/>
              <a:gdLst/>
              <a:ahLst/>
              <a:cxnLst/>
              <a:rect l="l" t="t" r="r" b="b"/>
              <a:pathLst>
                <a:path w="347344" h="347344">
                  <a:moveTo>
                    <a:pt x="173499" y="0"/>
                  </a:moveTo>
                  <a:lnTo>
                    <a:pt x="127375" y="6197"/>
                  </a:lnTo>
                  <a:lnTo>
                    <a:pt x="85930" y="23687"/>
                  </a:lnTo>
                  <a:lnTo>
                    <a:pt x="50816" y="50816"/>
                  </a:lnTo>
                  <a:lnTo>
                    <a:pt x="23687" y="85930"/>
                  </a:lnTo>
                  <a:lnTo>
                    <a:pt x="6197" y="127375"/>
                  </a:lnTo>
                  <a:lnTo>
                    <a:pt x="0" y="173499"/>
                  </a:lnTo>
                  <a:lnTo>
                    <a:pt x="6197" y="219622"/>
                  </a:lnTo>
                  <a:lnTo>
                    <a:pt x="23687" y="261067"/>
                  </a:lnTo>
                  <a:lnTo>
                    <a:pt x="50816" y="296181"/>
                  </a:lnTo>
                  <a:lnTo>
                    <a:pt x="85930" y="323310"/>
                  </a:lnTo>
                  <a:lnTo>
                    <a:pt x="127375" y="340800"/>
                  </a:lnTo>
                  <a:lnTo>
                    <a:pt x="173499" y="346998"/>
                  </a:lnTo>
                  <a:lnTo>
                    <a:pt x="219622" y="340800"/>
                  </a:lnTo>
                  <a:lnTo>
                    <a:pt x="261067" y="323310"/>
                  </a:lnTo>
                  <a:lnTo>
                    <a:pt x="296181" y="296181"/>
                  </a:lnTo>
                  <a:lnTo>
                    <a:pt x="323310" y="261067"/>
                  </a:lnTo>
                  <a:lnTo>
                    <a:pt x="340800" y="219622"/>
                  </a:lnTo>
                  <a:lnTo>
                    <a:pt x="346998" y="173499"/>
                  </a:lnTo>
                  <a:lnTo>
                    <a:pt x="340800" y="127375"/>
                  </a:lnTo>
                  <a:lnTo>
                    <a:pt x="323310" y="85930"/>
                  </a:lnTo>
                  <a:lnTo>
                    <a:pt x="296181" y="50816"/>
                  </a:lnTo>
                  <a:lnTo>
                    <a:pt x="261067" y="23687"/>
                  </a:lnTo>
                  <a:lnTo>
                    <a:pt x="219622" y="6197"/>
                  </a:lnTo>
                  <a:lnTo>
                    <a:pt x="173499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2130496" y="2341266"/>
              <a:ext cx="347345" cy="347345"/>
            </a:xfrm>
            <a:custGeom>
              <a:avLst/>
              <a:gdLst/>
              <a:ahLst/>
              <a:cxnLst/>
              <a:rect l="l" t="t" r="r" b="b"/>
              <a:pathLst>
                <a:path w="347344" h="347344">
                  <a:moveTo>
                    <a:pt x="346998" y="173499"/>
                  </a:moveTo>
                  <a:lnTo>
                    <a:pt x="340800" y="127375"/>
                  </a:lnTo>
                  <a:lnTo>
                    <a:pt x="323310" y="85930"/>
                  </a:lnTo>
                  <a:lnTo>
                    <a:pt x="296181" y="50816"/>
                  </a:lnTo>
                  <a:lnTo>
                    <a:pt x="261067" y="23687"/>
                  </a:lnTo>
                  <a:lnTo>
                    <a:pt x="219622" y="6197"/>
                  </a:lnTo>
                  <a:lnTo>
                    <a:pt x="173499" y="0"/>
                  </a:lnTo>
                  <a:lnTo>
                    <a:pt x="127375" y="6197"/>
                  </a:lnTo>
                  <a:lnTo>
                    <a:pt x="85930" y="23687"/>
                  </a:lnTo>
                  <a:lnTo>
                    <a:pt x="50816" y="50816"/>
                  </a:lnTo>
                  <a:lnTo>
                    <a:pt x="23687" y="85930"/>
                  </a:lnTo>
                  <a:lnTo>
                    <a:pt x="6197" y="127375"/>
                  </a:lnTo>
                  <a:lnTo>
                    <a:pt x="0" y="173499"/>
                  </a:lnTo>
                  <a:lnTo>
                    <a:pt x="6197" y="219622"/>
                  </a:lnTo>
                  <a:lnTo>
                    <a:pt x="23687" y="261067"/>
                  </a:lnTo>
                  <a:lnTo>
                    <a:pt x="50816" y="296181"/>
                  </a:lnTo>
                  <a:lnTo>
                    <a:pt x="85930" y="323310"/>
                  </a:lnTo>
                  <a:lnTo>
                    <a:pt x="127375" y="340800"/>
                  </a:lnTo>
                  <a:lnTo>
                    <a:pt x="173499" y="346998"/>
                  </a:lnTo>
                  <a:lnTo>
                    <a:pt x="219622" y="340800"/>
                  </a:lnTo>
                  <a:lnTo>
                    <a:pt x="261067" y="323310"/>
                  </a:lnTo>
                  <a:lnTo>
                    <a:pt x="296181" y="296181"/>
                  </a:lnTo>
                  <a:lnTo>
                    <a:pt x="323310" y="261067"/>
                  </a:lnTo>
                  <a:lnTo>
                    <a:pt x="340800" y="219622"/>
                  </a:lnTo>
                  <a:lnTo>
                    <a:pt x="346998" y="173499"/>
                  </a:lnTo>
                  <a:close/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2122462" y="533209"/>
              <a:ext cx="363220" cy="363220"/>
            </a:xfrm>
            <a:custGeom>
              <a:avLst/>
              <a:gdLst/>
              <a:ahLst/>
              <a:cxnLst/>
              <a:rect l="l" t="t" r="r" b="b"/>
              <a:pathLst>
                <a:path w="363219" h="363219">
                  <a:moveTo>
                    <a:pt x="181533" y="0"/>
                  </a:moveTo>
                  <a:lnTo>
                    <a:pt x="133274" y="6484"/>
                  </a:lnTo>
                  <a:lnTo>
                    <a:pt x="89909" y="24784"/>
                  </a:lnTo>
                  <a:lnTo>
                    <a:pt x="53169" y="53169"/>
                  </a:lnTo>
                  <a:lnTo>
                    <a:pt x="24784" y="89909"/>
                  </a:lnTo>
                  <a:lnTo>
                    <a:pt x="6484" y="133274"/>
                  </a:lnTo>
                  <a:lnTo>
                    <a:pt x="0" y="181533"/>
                  </a:lnTo>
                  <a:lnTo>
                    <a:pt x="6484" y="229793"/>
                  </a:lnTo>
                  <a:lnTo>
                    <a:pt x="24784" y="273157"/>
                  </a:lnTo>
                  <a:lnTo>
                    <a:pt x="53169" y="309897"/>
                  </a:lnTo>
                  <a:lnTo>
                    <a:pt x="89909" y="338283"/>
                  </a:lnTo>
                  <a:lnTo>
                    <a:pt x="133274" y="356583"/>
                  </a:lnTo>
                  <a:lnTo>
                    <a:pt x="181533" y="363067"/>
                  </a:lnTo>
                  <a:lnTo>
                    <a:pt x="229792" y="356583"/>
                  </a:lnTo>
                  <a:lnTo>
                    <a:pt x="273157" y="338283"/>
                  </a:lnTo>
                  <a:lnTo>
                    <a:pt x="309897" y="309897"/>
                  </a:lnTo>
                  <a:lnTo>
                    <a:pt x="338282" y="273157"/>
                  </a:lnTo>
                  <a:lnTo>
                    <a:pt x="356582" y="229793"/>
                  </a:lnTo>
                  <a:lnTo>
                    <a:pt x="363067" y="181533"/>
                  </a:lnTo>
                  <a:lnTo>
                    <a:pt x="356582" y="133274"/>
                  </a:lnTo>
                  <a:lnTo>
                    <a:pt x="338282" y="89909"/>
                  </a:lnTo>
                  <a:lnTo>
                    <a:pt x="309897" y="53169"/>
                  </a:lnTo>
                  <a:lnTo>
                    <a:pt x="273157" y="24784"/>
                  </a:lnTo>
                  <a:lnTo>
                    <a:pt x="229792" y="6484"/>
                  </a:lnTo>
                  <a:lnTo>
                    <a:pt x="181533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122462" y="533209"/>
              <a:ext cx="363220" cy="363220"/>
            </a:xfrm>
            <a:custGeom>
              <a:avLst/>
              <a:gdLst/>
              <a:ahLst/>
              <a:cxnLst/>
              <a:rect l="l" t="t" r="r" b="b"/>
              <a:pathLst>
                <a:path w="363219" h="363219">
                  <a:moveTo>
                    <a:pt x="363067" y="181533"/>
                  </a:moveTo>
                  <a:lnTo>
                    <a:pt x="356582" y="133274"/>
                  </a:lnTo>
                  <a:lnTo>
                    <a:pt x="338282" y="89909"/>
                  </a:lnTo>
                  <a:lnTo>
                    <a:pt x="309897" y="53169"/>
                  </a:lnTo>
                  <a:lnTo>
                    <a:pt x="273157" y="24784"/>
                  </a:lnTo>
                  <a:lnTo>
                    <a:pt x="229792" y="6484"/>
                  </a:lnTo>
                  <a:lnTo>
                    <a:pt x="181533" y="0"/>
                  </a:lnTo>
                  <a:lnTo>
                    <a:pt x="133274" y="6484"/>
                  </a:lnTo>
                  <a:lnTo>
                    <a:pt x="89909" y="24784"/>
                  </a:lnTo>
                  <a:lnTo>
                    <a:pt x="53169" y="53169"/>
                  </a:lnTo>
                  <a:lnTo>
                    <a:pt x="24784" y="89909"/>
                  </a:lnTo>
                  <a:lnTo>
                    <a:pt x="6484" y="133274"/>
                  </a:lnTo>
                  <a:lnTo>
                    <a:pt x="0" y="181533"/>
                  </a:lnTo>
                  <a:lnTo>
                    <a:pt x="6484" y="229793"/>
                  </a:lnTo>
                  <a:lnTo>
                    <a:pt x="24784" y="273157"/>
                  </a:lnTo>
                  <a:lnTo>
                    <a:pt x="53169" y="309897"/>
                  </a:lnTo>
                  <a:lnTo>
                    <a:pt x="89909" y="338283"/>
                  </a:lnTo>
                  <a:lnTo>
                    <a:pt x="133274" y="356583"/>
                  </a:lnTo>
                  <a:lnTo>
                    <a:pt x="181533" y="363067"/>
                  </a:lnTo>
                  <a:lnTo>
                    <a:pt x="229792" y="356583"/>
                  </a:lnTo>
                  <a:lnTo>
                    <a:pt x="273157" y="338283"/>
                  </a:lnTo>
                  <a:lnTo>
                    <a:pt x="309897" y="309897"/>
                  </a:lnTo>
                  <a:lnTo>
                    <a:pt x="338282" y="273157"/>
                  </a:lnTo>
                  <a:lnTo>
                    <a:pt x="356582" y="229793"/>
                  </a:lnTo>
                  <a:lnTo>
                    <a:pt x="363067" y="181533"/>
                  </a:lnTo>
                  <a:close/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1901380" y="2402926"/>
            <a:ext cx="555625" cy="748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2255">
              <a:lnSpc>
                <a:spcPct val="100000"/>
              </a:lnSpc>
              <a:spcBef>
                <a:spcPts val="95"/>
              </a:spcBef>
            </a:pPr>
            <a:r>
              <a:rPr dirty="0" sz="1200" spc="-9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05">
                <a:solidFill>
                  <a:srgbClr val="253C3F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0">
                <a:solidFill>
                  <a:srgbClr val="253C3F"/>
                </a:solidFill>
                <a:latin typeface="Microsoft Sans Serif"/>
                <a:cs typeface="Microsoft Sans Serif"/>
              </a:rPr>
              <a:t>A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90">
                <a:solidFill>
                  <a:srgbClr val="EB811B"/>
                </a:solidFill>
                <a:latin typeface="Microsoft Sans Serif"/>
                <a:cs typeface="Microsoft Sans Serif"/>
              </a:rPr>
              <a:t>TCAG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4293" y="143504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59428" y="179714"/>
                </a:moveTo>
                <a:lnTo>
                  <a:pt x="353009" y="131938"/>
                </a:lnTo>
                <a:lnTo>
                  <a:pt x="334892" y="89008"/>
                </a:lnTo>
                <a:lnTo>
                  <a:pt x="306791" y="52636"/>
                </a:lnTo>
                <a:lnTo>
                  <a:pt x="270419" y="24536"/>
                </a:lnTo>
                <a:lnTo>
                  <a:pt x="227489" y="6419"/>
                </a:lnTo>
                <a:lnTo>
                  <a:pt x="179714" y="0"/>
                </a:lnTo>
                <a:lnTo>
                  <a:pt x="131938" y="6419"/>
                </a:lnTo>
                <a:lnTo>
                  <a:pt x="89008" y="24536"/>
                </a:lnTo>
                <a:lnTo>
                  <a:pt x="52636" y="52636"/>
                </a:lnTo>
                <a:lnTo>
                  <a:pt x="24535" y="89008"/>
                </a:lnTo>
                <a:lnTo>
                  <a:pt x="6419" y="131938"/>
                </a:lnTo>
                <a:lnTo>
                  <a:pt x="0" y="179714"/>
                </a:lnTo>
                <a:lnTo>
                  <a:pt x="6419" y="227489"/>
                </a:lnTo>
                <a:lnTo>
                  <a:pt x="24535" y="270419"/>
                </a:lnTo>
                <a:lnTo>
                  <a:pt x="52636" y="306791"/>
                </a:lnTo>
                <a:lnTo>
                  <a:pt x="89008" y="334892"/>
                </a:lnTo>
                <a:lnTo>
                  <a:pt x="131938" y="353009"/>
                </a:lnTo>
                <a:lnTo>
                  <a:pt x="179714" y="359428"/>
                </a:lnTo>
                <a:lnTo>
                  <a:pt x="227489" y="353009"/>
                </a:lnTo>
                <a:lnTo>
                  <a:pt x="270419" y="334892"/>
                </a:lnTo>
                <a:lnTo>
                  <a:pt x="306791" y="306791"/>
                </a:lnTo>
                <a:lnTo>
                  <a:pt x="334892" y="270419"/>
                </a:lnTo>
                <a:lnTo>
                  <a:pt x="353009" y="227489"/>
                </a:lnTo>
                <a:lnTo>
                  <a:pt x="359428" y="179714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44329" y="1502915"/>
            <a:ext cx="32004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5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130">
                <a:solidFill>
                  <a:srgbClr val="253C3F"/>
                </a:solidFill>
                <a:latin typeface="Microsoft Sans Serif"/>
                <a:cs typeface="Microsoft Sans Serif"/>
              </a:rPr>
              <a:t>GC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72634" y="810583"/>
            <a:ext cx="335915" cy="335915"/>
          </a:xfrm>
          <a:custGeom>
            <a:avLst/>
            <a:gdLst/>
            <a:ahLst/>
            <a:cxnLst/>
            <a:rect l="l" t="t" r="r" b="b"/>
            <a:pathLst>
              <a:path w="335914" h="335915">
                <a:moveTo>
                  <a:pt x="335531" y="167765"/>
                </a:moveTo>
                <a:lnTo>
                  <a:pt x="329539" y="123166"/>
                </a:lnTo>
                <a:lnTo>
                  <a:pt x="312627" y="83090"/>
                </a:lnTo>
                <a:lnTo>
                  <a:pt x="286394" y="49137"/>
                </a:lnTo>
                <a:lnTo>
                  <a:pt x="252441" y="22904"/>
                </a:lnTo>
                <a:lnTo>
                  <a:pt x="212365" y="5992"/>
                </a:lnTo>
                <a:lnTo>
                  <a:pt x="167765" y="0"/>
                </a:lnTo>
                <a:lnTo>
                  <a:pt x="123166" y="5992"/>
                </a:lnTo>
                <a:lnTo>
                  <a:pt x="83090" y="22904"/>
                </a:lnTo>
                <a:lnTo>
                  <a:pt x="49137" y="49137"/>
                </a:lnTo>
                <a:lnTo>
                  <a:pt x="22904" y="83090"/>
                </a:lnTo>
                <a:lnTo>
                  <a:pt x="5992" y="123166"/>
                </a:lnTo>
                <a:lnTo>
                  <a:pt x="0" y="167765"/>
                </a:lnTo>
                <a:lnTo>
                  <a:pt x="5992" y="212365"/>
                </a:lnTo>
                <a:lnTo>
                  <a:pt x="22904" y="252441"/>
                </a:lnTo>
                <a:lnTo>
                  <a:pt x="49137" y="286394"/>
                </a:lnTo>
                <a:lnTo>
                  <a:pt x="83090" y="312627"/>
                </a:lnTo>
                <a:lnTo>
                  <a:pt x="123166" y="329539"/>
                </a:lnTo>
                <a:lnTo>
                  <a:pt x="167765" y="335531"/>
                </a:lnTo>
                <a:lnTo>
                  <a:pt x="212365" y="329539"/>
                </a:lnTo>
                <a:lnTo>
                  <a:pt x="252441" y="312627"/>
                </a:lnTo>
                <a:lnTo>
                  <a:pt x="286394" y="286394"/>
                </a:lnTo>
                <a:lnTo>
                  <a:pt x="312627" y="252441"/>
                </a:lnTo>
                <a:lnTo>
                  <a:pt x="329539" y="212365"/>
                </a:lnTo>
                <a:lnTo>
                  <a:pt x="335531" y="167765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94317" y="866505"/>
            <a:ext cx="29273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9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9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22462" y="533209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363067" y="181533"/>
                </a:moveTo>
                <a:lnTo>
                  <a:pt x="356582" y="133274"/>
                </a:lnTo>
                <a:lnTo>
                  <a:pt x="338282" y="89909"/>
                </a:lnTo>
                <a:lnTo>
                  <a:pt x="309897" y="53169"/>
                </a:lnTo>
                <a:lnTo>
                  <a:pt x="273157" y="24784"/>
                </a:lnTo>
                <a:lnTo>
                  <a:pt x="229792" y="6484"/>
                </a:lnTo>
                <a:lnTo>
                  <a:pt x="181533" y="0"/>
                </a:lnTo>
                <a:lnTo>
                  <a:pt x="133274" y="6484"/>
                </a:lnTo>
                <a:lnTo>
                  <a:pt x="89909" y="24784"/>
                </a:lnTo>
                <a:lnTo>
                  <a:pt x="53169" y="53169"/>
                </a:lnTo>
                <a:lnTo>
                  <a:pt x="24784" y="89909"/>
                </a:lnTo>
                <a:lnTo>
                  <a:pt x="6484" y="133274"/>
                </a:lnTo>
                <a:lnTo>
                  <a:pt x="0" y="181533"/>
                </a:lnTo>
                <a:lnTo>
                  <a:pt x="6484" y="229793"/>
                </a:lnTo>
                <a:lnTo>
                  <a:pt x="24784" y="273157"/>
                </a:lnTo>
                <a:lnTo>
                  <a:pt x="53169" y="309897"/>
                </a:lnTo>
                <a:lnTo>
                  <a:pt x="89909" y="338283"/>
                </a:lnTo>
                <a:lnTo>
                  <a:pt x="133274" y="356583"/>
                </a:lnTo>
                <a:lnTo>
                  <a:pt x="181533" y="363067"/>
                </a:lnTo>
                <a:lnTo>
                  <a:pt x="229792" y="356583"/>
                </a:lnTo>
                <a:lnTo>
                  <a:pt x="273157" y="338283"/>
                </a:lnTo>
                <a:lnTo>
                  <a:pt x="309897" y="309897"/>
                </a:lnTo>
                <a:lnTo>
                  <a:pt x="338282" y="273157"/>
                </a:lnTo>
                <a:lnTo>
                  <a:pt x="356582" y="229793"/>
                </a:lnTo>
                <a:lnTo>
                  <a:pt x="363067" y="181533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34820" y="81821"/>
            <a:ext cx="1538605" cy="7289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700" spc="30" b="1">
                <a:solidFill>
                  <a:srgbClr val="7F7F7F"/>
                </a:solidFill>
                <a:latin typeface="Arial"/>
                <a:cs typeface="Arial"/>
              </a:rPr>
              <a:t>Overlap</a:t>
            </a:r>
            <a:r>
              <a:rPr dirty="0" sz="1700" spc="-9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Graph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200" spc="-90">
                <a:solidFill>
                  <a:srgbClr val="253C3F"/>
                </a:solidFill>
                <a:latin typeface="Microsoft Sans Serif"/>
                <a:cs typeface="Microsoft Sans Serif"/>
              </a:rPr>
              <a:t>CA</a:t>
            </a:r>
            <a:r>
              <a:rPr dirty="0" sz="1200" spc="-9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96442" y="807201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342296" y="171148"/>
                </a:moveTo>
                <a:lnTo>
                  <a:pt x="336183" y="125649"/>
                </a:lnTo>
                <a:lnTo>
                  <a:pt x="318930" y="84765"/>
                </a:lnTo>
                <a:lnTo>
                  <a:pt x="292168" y="50127"/>
                </a:lnTo>
                <a:lnTo>
                  <a:pt x="257530" y="23366"/>
                </a:lnTo>
                <a:lnTo>
                  <a:pt x="216646" y="6113"/>
                </a:lnTo>
                <a:lnTo>
                  <a:pt x="171148" y="0"/>
                </a:lnTo>
                <a:lnTo>
                  <a:pt x="125649" y="6113"/>
                </a:lnTo>
                <a:lnTo>
                  <a:pt x="84765" y="23366"/>
                </a:lnTo>
                <a:lnTo>
                  <a:pt x="50127" y="50127"/>
                </a:lnTo>
                <a:lnTo>
                  <a:pt x="23366" y="84765"/>
                </a:lnTo>
                <a:lnTo>
                  <a:pt x="6113" y="125649"/>
                </a:lnTo>
                <a:lnTo>
                  <a:pt x="0" y="171148"/>
                </a:lnTo>
                <a:lnTo>
                  <a:pt x="6113" y="216646"/>
                </a:lnTo>
                <a:lnTo>
                  <a:pt x="23366" y="257530"/>
                </a:lnTo>
                <a:lnTo>
                  <a:pt x="50127" y="292168"/>
                </a:lnTo>
                <a:lnTo>
                  <a:pt x="84765" y="318930"/>
                </a:lnTo>
                <a:lnTo>
                  <a:pt x="125649" y="336183"/>
                </a:lnTo>
                <a:lnTo>
                  <a:pt x="171148" y="342296"/>
                </a:lnTo>
                <a:lnTo>
                  <a:pt x="216646" y="336183"/>
                </a:lnTo>
                <a:lnTo>
                  <a:pt x="257530" y="318930"/>
                </a:lnTo>
                <a:lnTo>
                  <a:pt x="292168" y="292168"/>
                </a:lnTo>
                <a:lnTo>
                  <a:pt x="318930" y="257530"/>
                </a:lnTo>
                <a:lnTo>
                  <a:pt x="336183" y="216646"/>
                </a:lnTo>
                <a:lnTo>
                  <a:pt x="342296" y="171148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517789" y="866505"/>
            <a:ext cx="3003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9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60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26077" y="1436847"/>
            <a:ext cx="356235" cy="356235"/>
          </a:xfrm>
          <a:custGeom>
            <a:avLst/>
            <a:gdLst/>
            <a:ahLst/>
            <a:cxnLst/>
            <a:rect l="l" t="t" r="r" b="b"/>
            <a:pathLst>
              <a:path w="356234" h="356235">
                <a:moveTo>
                  <a:pt x="355814" y="177907"/>
                </a:moveTo>
                <a:lnTo>
                  <a:pt x="349459" y="130612"/>
                </a:lnTo>
                <a:lnTo>
                  <a:pt x="331524" y="88113"/>
                </a:lnTo>
                <a:lnTo>
                  <a:pt x="303706" y="52107"/>
                </a:lnTo>
                <a:lnTo>
                  <a:pt x="267700" y="24289"/>
                </a:lnTo>
                <a:lnTo>
                  <a:pt x="225202" y="6354"/>
                </a:lnTo>
                <a:lnTo>
                  <a:pt x="177907" y="0"/>
                </a:lnTo>
                <a:lnTo>
                  <a:pt x="130611" y="6354"/>
                </a:lnTo>
                <a:lnTo>
                  <a:pt x="88113" y="24289"/>
                </a:lnTo>
                <a:lnTo>
                  <a:pt x="52107" y="52107"/>
                </a:lnTo>
                <a:lnTo>
                  <a:pt x="24289" y="88113"/>
                </a:lnTo>
                <a:lnTo>
                  <a:pt x="6354" y="130612"/>
                </a:lnTo>
                <a:lnTo>
                  <a:pt x="0" y="177907"/>
                </a:lnTo>
                <a:lnTo>
                  <a:pt x="6354" y="225202"/>
                </a:lnTo>
                <a:lnTo>
                  <a:pt x="24289" y="267700"/>
                </a:lnTo>
                <a:lnTo>
                  <a:pt x="52107" y="303707"/>
                </a:lnTo>
                <a:lnTo>
                  <a:pt x="88113" y="331525"/>
                </a:lnTo>
                <a:lnTo>
                  <a:pt x="130611" y="349459"/>
                </a:lnTo>
                <a:lnTo>
                  <a:pt x="177907" y="355814"/>
                </a:lnTo>
                <a:lnTo>
                  <a:pt x="225202" y="349459"/>
                </a:lnTo>
                <a:lnTo>
                  <a:pt x="267700" y="331525"/>
                </a:lnTo>
                <a:lnTo>
                  <a:pt x="303706" y="303707"/>
                </a:lnTo>
                <a:lnTo>
                  <a:pt x="331524" y="267700"/>
                </a:lnTo>
                <a:lnTo>
                  <a:pt x="349459" y="225202"/>
                </a:lnTo>
                <a:lnTo>
                  <a:pt x="355814" y="177907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46670" y="1502915"/>
            <a:ext cx="31496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5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0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84485" y="2068053"/>
            <a:ext cx="366395" cy="366395"/>
          </a:xfrm>
          <a:custGeom>
            <a:avLst/>
            <a:gdLst/>
            <a:ahLst/>
            <a:cxnLst/>
            <a:rect l="l" t="t" r="r" b="b"/>
            <a:pathLst>
              <a:path w="366394" h="366394">
                <a:moveTo>
                  <a:pt x="366212" y="183106"/>
                </a:moveTo>
                <a:lnTo>
                  <a:pt x="359671" y="134428"/>
                </a:lnTo>
                <a:lnTo>
                  <a:pt x="341213" y="90688"/>
                </a:lnTo>
                <a:lnTo>
                  <a:pt x="312582" y="53630"/>
                </a:lnTo>
                <a:lnTo>
                  <a:pt x="275523" y="24999"/>
                </a:lnTo>
                <a:lnTo>
                  <a:pt x="231783" y="6540"/>
                </a:lnTo>
                <a:lnTo>
                  <a:pt x="183106" y="0"/>
                </a:lnTo>
                <a:lnTo>
                  <a:pt x="134428" y="6540"/>
                </a:lnTo>
                <a:lnTo>
                  <a:pt x="90688" y="24999"/>
                </a:lnTo>
                <a:lnTo>
                  <a:pt x="53630" y="53630"/>
                </a:lnTo>
                <a:lnTo>
                  <a:pt x="24999" y="90688"/>
                </a:lnTo>
                <a:lnTo>
                  <a:pt x="6540" y="134428"/>
                </a:lnTo>
                <a:lnTo>
                  <a:pt x="0" y="183106"/>
                </a:lnTo>
                <a:lnTo>
                  <a:pt x="6540" y="231783"/>
                </a:lnTo>
                <a:lnTo>
                  <a:pt x="24999" y="275523"/>
                </a:lnTo>
                <a:lnTo>
                  <a:pt x="53630" y="312582"/>
                </a:lnTo>
                <a:lnTo>
                  <a:pt x="90688" y="341213"/>
                </a:lnTo>
                <a:lnTo>
                  <a:pt x="134428" y="359671"/>
                </a:lnTo>
                <a:lnTo>
                  <a:pt x="183106" y="366212"/>
                </a:lnTo>
                <a:lnTo>
                  <a:pt x="231783" y="359671"/>
                </a:lnTo>
                <a:lnTo>
                  <a:pt x="275523" y="341213"/>
                </a:lnTo>
                <a:lnTo>
                  <a:pt x="312582" y="312582"/>
                </a:lnTo>
                <a:lnTo>
                  <a:pt x="341213" y="275523"/>
                </a:lnTo>
                <a:lnTo>
                  <a:pt x="359671" y="231783"/>
                </a:lnTo>
                <a:lnTo>
                  <a:pt x="366212" y="183106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504810" y="2139312"/>
            <a:ext cx="3257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35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r>
              <a:rPr dirty="0" sz="1200" spc="-10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30496" y="2083306"/>
            <a:ext cx="977900" cy="605155"/>
          </a:xfrm>
          <a:custGeom>
            <a:avLst/>
            <a:gdLst/>
            <a:ahLst/>
            <a:cxnLst/>
            <a:rect l="l" t="t" r="r" b="b"/>
            <a:pathLst>
              <a:path w="977900" h="605155">
                <a:moveTo>
                  <a:pt x="977756" y="167852"/>
                </a:moveTo>
                <a:lnTo>
                  <a:pt x="971760" y="123230"/>
                </a:lnTo>
                <a:lnTo>
                  <a:pt x="954839" y="83133"/>
                </a:lnTo>
                <a:lnTo>
                  <a:pt x="928593" y="49162"/>
                </a:lnTo>
                <a:lnTo>
                  <a:pt x="894622" y="22916"/>
                </a:lnTo>
                <a:lnTo>
                  <a:pt x="854526" y="5995"/>
                </a:lnTo>
                <a:lnTo>
                  <a:pt x="809903" y="0"/>
                </a:lnTo>
                <a:lnTo>
                  <a:pt x="765281" y="5995"/>
                </a:lnTo>
                <a:lnTo>
                  <a:pt x="725185" y="22916"/>
                </a:lnTo>
                <a:lnTo>
                  <a:pt x="691213" y="49162"/>
                </a:lnTo>
                <a:lnTo>
                  <a:pt x="664968" y="83133"/>
                </a:lnTo>
                <a:lnTo>
                  <a:pt x="648047" y="123230"/>
                </a:lnTo>
                <a:lnTo>
                  <a:pt x="642051" y="167852"/>
                </a:lnTo>
                <a:lnTo>
                  <a:pt x="648047" y="212474"/>
                </a:lnTo>
                <a:lnTo>
                  <a:pt x="664968" y="252571"/>
                </a:lnTo>
                <a:lnTo>
                  <a:pt x="691213" y="286542"/>
                </a:lnTo>
                <a:lnTo>
                  <a:pt x="725185" y="312788"/>
                </a:lnTo>
                <a:lnTo>
                  <a:pt x="765281" y="329708"/>
                </a:lnTo>
                <a:lnTo>
                  <a:pt x="809903" y="335704"/>
                </a:lnTo>
                <a:lnTo>
                  <a:pt x="854526" y="329708"/>
                </a:lnTo>
                <a:lnTo>
                  <a:pt x="894622" y="312788"/>
                </a:lnTo>
                <a:lnTo>
                  <a:pt x="928593" y="286542"/>
                </a:lnTo>
                <a:lnTo>
                  <a:pt x="954839" y="252571"/>
                </a:lnTo>
                <a:lnTo>
                  <a:pt x="971760" y="212474"/>
                </a:lnTo>
                <a:lnTo>
                  <a:pt x="977756" y="167852"/>
                </a:lnTo>
                <a:close/>
              </a:path>
              <a:path w="977900" h="605155">
                <a:moveTo>
                  <a:pt x="346998" y="431458"/>
                </a:moveTo>
                <a:lnTo>
                  <a:pt x="340800" y="385335"/>
                </a:lnTo>
                <a:lnTo>
                  <a:pt x="323310" y="343890"/>
                </a:lnTo>
                <a:lnTo>
                  <a:pt x="296181" y="308776"/>
                </a:lnTo>
                <a:lnTo>
                  <a:pt x="261067" y="281647"/>
                </a:lnTo>
                <a:lnTo>
                  <a:pt x="219622" y="264157"/>
                </a:lnTo>
                <a:lnTo>
                  <a:pt x="173499" y="257959"/>
                </a:lnTo>
                <a:lnTo>
                  <a:pt x="127375" y="264157"/>
                </a:lnTo>
                <a:lnTo>
                  <a:pt x="85930" y="281647"/>
                </a:lnTo>
                <a:lnTo>
                  <a:pt x="50816" y="308776"/>
                </a:lnTo>
                <a:lnTo>
                  <a:pt x="23687" y="343890"/>
                </a:lnTo>
                <a:lnTo>
                  <a:pt x="6197" y="385335"/>
                </a:lnTo>
                <a:lnTo>
                  <a:pt x="0" y="431458"/>
                </a:lnTo>
                <a:lnTo>
                  <a:pt x="6197" y="477582"/>
                </a:lnTo>
                <a:lnTo>
                  <a:pt x="23687" y="519027"/>
                </a:lnTo>
                <a:lnTo>
                  <a:pt x="50816" y="554141"/>
                </a:lnTo>
                <a:lnTo>
                  <a:pt x="85930" y="581270"/>
                </a:lnTo>
                <a:lnTo>
                  <a:pt x="127375" y="598760"/>
                </a:lnTo>
                <a:lnTo>
                  <a:pt x="173499" y="604958"/>
                </a:lnTo>
                <a:lnTo>
                  <a:pt x="219622" y="598760"/>
                </a:lnTo>
                <a:lnTo>
                  <a:pt x="261067" y="581270"/>
                </a:lnTo>
                <a:lnTo>
                  <a:pt x="296181" y="554141"/>
                </a:lnTo>
                <a:lnTo>
                  <a:pt x="323310" y="519027"/>
                </a:lnTo>
                <a:lnTo>
                  <a:pt x="340800" y="477582"/>
                </a:lnTo>
                <a:lnTo>
                  <a:pt x="346998" y="431458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794241" y="2139312"/>
            <a:ext cx="29273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9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5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466204" y="523719"/>
            <a:ext cx="1927225" cy="2174240"/>
            <a:chOff x="1466204" y="523719"/>
            <a:chExt cx="1927225" cy="2174240"/>
          </a:xfrm>
        </p:grpSpPr>
        <p:sp>
          <p:nvSpPr>
            <p:cNvPr id="17" name="object 17"/>
            <p:cNvSpPr/>
            <p:nvPr/>
          </p:nvSpPr>
          <p:spPr>
            <a:xfrm>
              <a:off x="1858929" y="1687154"/>
              <a:ext cx="1170305" cy="485140"/>
            </a:xfrm>
            <a:custGeom>
              <a:avLst/>
              <a:gdLst/>
              <a:ahLst/>
              <a:cxnLst/>
              <a:rect l="l" t="t" r="r" b="b"/>
              <a:pathLst>
                <a:path w="1170305" h="485139">
                  <a:moveTo>
                    <a:pt x="1170286" y="0"/>
                  </a:moveTo>
                  <a:lnTo>
                    <a:pt x="0" y="484749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852530" y="2127169"/>
              <a:ext cx="46355" cy="68580"/>
            </a:xfrm>
            <a:custGeom>
              <a:avLst/>
              <a:gdLst/>
              <a:ahLst/>
              <a:cxnLst/>
              <a:rect l="l" t="t" r="r" b="b"/>
              <a:pathLst>
                <a:path w="46355" h="68580">
                  <a:moveTo>
                    <a:pt x="46135" y="68262"/>
                  </a:moveTo>
                  <a:lnTo>
                    <a:pt x="36814" y="59900"/>
                  </a:lnTo>
                  <a:lnTo>
                    <a:pt x="23010" y="53161"/>
                  </a:lnTo>
                  <a:lnTo>
                    <a:pt x="9235" y="48753"/>
                  </a:lnTo>
                  <a:lnTo>
                    <a:pt x="0" y="47385"/>
                  </a:lnTo>
                  <a:lnTo>
                    <a:pt x="5563" y="39887"/>
                  </a:lnTo>
                  <a:lnTo>
                    <a:pt x="12186" y="27029"/>
                  </a:lnTo>
                  <a:lnTo>
                    <a:pt x="17182" y="12503"/>
                  </a:lnTo>
                  <a:lnTo>
                    <a:pt x="17860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379573" y="1142102"/>
              <a:ext cx="493395" cy="1190625"/>
            </a:xfrm>
            <a:custGeom>
              <a:avLst/>
              <a:gdLst/>
              <a:ahLst/>
              <a:cxnLst/>
              <a:rect l="l" t="t" r="r" b="b"/>
              <a:pathLst>
                <a:path w="493394" h="1190625">
                  <a:moveTo>
                    <a:pt x="492998" y="0"/>
                  </a:moveTo>
                  <a:lnTo>
                    <a:pt x="0" y="1190199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356045" y="2292566"/>
              <a:ext cx="68580" cy="46355"/>
            </a:xfrm>
            <a:custGeom>
              <a:avLst/>
              <a:gdLst/>
              <a:ahLst/>
              <a:cxnLst/>
              <a:rect l="l" t="t" r="r" b="b"/>
              <a:pathLst>
                <a:path w="68580" h="46355">
                  <a:moveTo>
                    <a:pt x="68262" y="28275"/>
                  </a:moveTo>
                  <a:lnTo>
                    <a:pt x="55759" y="28953"/>
                  </a:lnTo>
                  <a:lnTo>
                    <a:pt x="41233" y="33948"/>
                  </a:lnTo>
                  <a:lnTo>
                    <a:pt x="28375" y="40572"/>
                  </a:lnTo>
                  <a:lnTo>
                    <a:pt x="20877" y="46135"/>
                  </a:lnTo>
                  <a:lnTo>
                    <a:pt x="19509" y="36899"/>
                  </a:lnTo>
                  <a:lnTo>
                    <a:pt x="15101" y="23124"/>
                  </a:lnTo>
                  <a:lnTo>
                    <a:pt x="8361" y="9321"/>
                  </a:lnTo>
                  <a:lnTo>
                    <a:pt x="0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940400" y="1155604"/>
              <a:ext cx="0" cy="904240"/>
            </a:xfrm>
            <a:custGeom>
              <a:avLst/>
              <a:gdLst/>
              <a:ahLst/>
              <a:cxnLst/>
              <a:rect l="l" t="t" r="r" b="b"/>
              <a:pathLst>
                <a:path w="0" h="904239">
                  <a:moveTo>
                    <a:pt x="0" y="0"/>
                  </a:moveTo>
                  <a:lnTo>
                    <a:pt x="0" y="903693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903455" y="2031588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73891" y="0"/>
                  </a:moveTo>
                  <a:lnTo>
                    <a:pt x="62598" y="5411"/>
                  </a:lnTo>
                  <a:lnTo>
                    <a:pt x="51088" y="15586"/>
                  </a:lnTo>
                  <a:lnTo>
                    <a:pt x="41744" y="26626"/>
                  </a:lnTo>
                  <a:lnTo>
                    <a:pt x="36945" y="34636"/>
                  </a:lnTo>
                  <a:lnTo>
                    <a:pt x="32147" y="26626"/>
                  </a:lnTo>
                  <a:lnTo>
                    <a:pt x="22802" y="15586"/>
                  </a:lnTo>
                  <a:lnTo>
                    <a:pt x="11292" y="5411"/>
                  </a:lnTo>
                  <a:lnTo>
                    <a:pt x="0" y="0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439069" y="849816"/>
              <a:ext cx="621030" cy="621030"/>
            </a:xfrm>
            <a:custGeom>
              <a:avLst/>
              <a:gdLst/>
              <a:ahLst/>
              <a:cxnLst/>
              <a:rect l="l" t="t" r="r" b="b"/>
              <a:pathLst>
                <a:path w="621030" h="621030">
                  <a:moveTo>
                    <a:pt x="0" y="0"/>
                  </a:moveTo>
                  <a:lnTo>
                    <a:pt x="620883" y="620883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6644" y="1417391"/>
              <a:ext cx="67431" cy="6743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848229" y="978349"/>
              <a:ext cx="900430" cy="0"/>
            </a:xfrm>
            <a:custGeom>
              <a:avLst/>
              <a:gdLst/>
              <a:ahLst/>
              <a:cxnLst/>
              <a:rect l="l" t="t" r="r" b="b"/>
              <a:pathLst>
                <a:path w="900430" h="0">
                  <a:moveTo>
                    <a:pt x="0" y="0"/>
                  </a:moveTo>
                  <a:lnTo>
                    <a:pt x="900396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720916" y="941403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536493" y="860083"/>
              <a:ext cx="622300" cy="622300"/>
            </a:xfrm>
            <a:custGeom>
              <a:avLst/>
              <a:gdLst/>
              <a:ahLst/>
              <a:cxnLst/>
              <a:rect l="l" t="t" r="r" b="b"/>
              <a:pathLst>
                <a:path w="622300" h="622300">
                  <a:moveTo>
                    <a:pt x="0" y="622161"/>
                  </a:moveTo>
                  <a:lnTo>
                    <a:pt x="622161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5346" y="845960"/>
              <a:ext cx="67431" cy="6743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475693" y="1158640"/>
              <a:ext cx="117475" cy="283210"/>
            </a:xfrm>
            <a:custGeom>
              <a:avLst/>
              <a:gdLst/>
              <a:ahLst/>
              <a:cxnLst/>
              <a:rect l="l" t="t" r="r" b="b"/>
              <a:pathLst>
                <a:path w="117475" h="283209">
                  <a:moveTo>
                    <a:pt x="0" y="282991"/>
                  </a:moveTo>
                  <a:lnTo>
                    <a:pt x="11721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548178" y="1152241"/>
              <a:ext cx="68580" cy="46355"/>
            </a:xfrm>
            <a:custGeom>
              <a:avLst/>
              <a:gdLst/>
              <a:ahLst/>
              <a:cxnLst/>
              <a:rect l="l" t="t" r="r" b="b"/>
              <a:pathLst>
                <a:path w="68580" h="46355">
                  <a:moveTo>
                    <a:pt x="0" y="17860"/>
                  </a:moveTo>
                  <a:lnTo>
                    <a:pt x="12503" y="17182"/>
                  </a:lnTo>
                  <a:lnTo>
                    <a:pt x="27029" y="12186"/>
                  </a:lnTo>
                  <a:lnTo>
                    <a:pt x="39887" y="5563"/>
                  </a:lnTo>
                  <a:lnTo>
                    <a:pt x="47385" y="0"/>
                  </a:lnTo>
                  <a:lnTo>
                    <a:pt x="48753" y="9235"/>
                  </a:lnTo>
                  <a:lnTo>
                    <a:pt x="53161" y="23010"/>
                  </a:lnTo>
                  <a:lnTo>
                    <a:pt x="59900" y="36814"/>
                  </a:lnTo>
                  <a:lnTo>
                    <a:pt x="68262" y="46135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741289" y="904628"/>
              <a:ext cx="484505" cy="1169035"/>
            </a:xfrm>
            <a:custGeom>
              <a:avLst/>
              <a:gdLst/>
              <a:ahLst/>
              <a:cxnLst/>
              <a:rect l="l" t="t" r="r" b="b"/>
              <a:pathLst>
                <a:path w="484505" h="1169035">
                  <a:moveTo>
                    <a:pt x="0" y="1168605"/>
                  </a:moveTo>
                  <a:lnTo>
                    <a:pt x="484053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180608" y="898229"/>
              <a:ext cx="68580" cy="46355"/>
            </a:xfrm>
            <a:custGeom>
              <a:avLst/>
              <a:gdLst/>
              <a:ahLst/>
              <a:cxnLst/>
              <a:rect l="l" t="t" r="r" b="b"/>
              <a:pathLst>
                <a:path w="68580" h="46355">
                  <a:moveTo>
                    <a:pt x="0" y="17860"/>
                  </a:moveTo>
                  <a:lnTo>
                    <a:pt x="12503" y="17182"/>
                  </a:lnTo>
                  <a:lnTo>
                    <a:pt x="27029" y="12186"/>
                  </a:lnTo>
                  <a:lnTo>
                    <a:pt x="39887" y="5563"/>
                  </a:lnTo>
                  <a:lnTo>
                    <a:pt x="47385" y="0"/>
                  </a:lnTo>
                  <a:lnTo>
                    <a:pt x="48753" y="9235"/>
                  </a:lnTo>
                  <a:lnTo>
                    <a:pt x="53161" y="23010"/>
                  </a:lnTo>
                  <a:lnTo>
                    <a:pt x="59900" y="36814"/>
                  </a:lnTo>
                  <a:lnTo>
                    <a:pt x="68262" y="46135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667591" y="1173506"/>
              <a:ext cx="0" cy="885190"/>
            </a:xfrm>
            <a:custGeom>
              <a:avLst/>
              <a:gdLst/>
              <a:ahLst/>
              <a:cxnLst/>
              <a:rect l="l" t="t" r="r" b="b"/>
              <a:pathLst>
                <a:path w="0" h="885189">
                  <a:moveTo>
                    <a:pt x="0" y="885056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630645" y="116657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303995" y="920285"/>
              <a:ext cx="0" cy="1411605"/>
            </a:xfrm>
            <a:custGeom>
              <a:avLst/>
              <a:gdLst/>
              <a:ahLst/>
              <a:cxnLst/>
              <a:rect l="l" t="t" r="r" b="b"/>
              <a:pathLst>
                <a:path w="0" h="1411605">
                  <a:moveTo>
                    <a:pt x="0" y="1411491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267050" y="913358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742269" y="1158640"/>
              <a:ext cx="492125" cy="1187450"/>
            </a:xfrm>
            <a:custGeom>
              <a:avLst/>
              <a:gdLst/>
              <a:ahLst/>
              <a:cxnLst/>
              <a:rect l="l" t="t" r="r" b="b"/>
              <a:pathLst>
                <a:path w="492125" h="1187450">
                  <a:moveTo>
                    <a:pt x="491703" y="118707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718741" y="1152241"/>
              <a:ext cx="68580" cy="46355"/>
            </a:xfrm>
            <a:custGeom>
              <a:avLst/>
              <a:gdLst/>
              <a:ahLst/>
              <a:cxnLst/>
              <a:rect l="l" t="t" r="r" b="b"/>
              <a:pathLst>
                <a:path w="68580" h="46355">
                  <a:moveTo>
                    <a:pt x="0" y="46135"/>
                  </a:moveTo>
                  <a:lnTo>
                    <a:pt x="8361" y="36814"/>
                  </a:lnTo>
                  <a:lnTo>
                    <a:pt x="15101" y="23010"/>
                  </a:lnTo>
                  <a:lnTo>
                    <a:pt x="19509" y="9235"/>
                  </a:lnTo>
                  <a:lnTo>
                    <a:pt x="20877" y="0"/>
                  </a:lnTo>
                  <a:lnTo>
                    <a:pt x="28375" y="5563"/>
                  </a:lnTo>
                  <a:lnTo>
                    <a:pt x="41233" y="12186"/>
                  </a:lnTo>
                  <a:lnTo>
                    <a:pt x="55759" y="17182"/>
                  </a:lnTo>
                  <a:lnTo>
                    <a:pt x="68262" y="1786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590519" y="1692019"/>
              <a:ext cx="1186180" cy="491490"/>
            </a:xfrm>
            <a:custGeom>
              <a:avLst/>
              <a:gdLst/>
              <a:ahLst/>
              <a:cxnLst/>
              <a:rect l="l" t="t" r="r" b="b"/>
              <a:pathLst>
                <a:path w="1186180" h="491489">
                  <a:moveTo>
                    <a:pt x="1186047" y="49127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584120" y="1668490"/>
              <a:ext cx="46355" cy="68580"/>
            </a:xfrm>
            <a:custGeom>
              <a:avLst/>
              <a:gdLst/>
              <a:ahLst/>
              <a:cxnLst/>
              <a:rect l="l" t="t" r="r" b="b"/>
              <a:pathLst>
                <a:path w="46355" h="68580">
                  <a:moveTo>
                    <a:pt x="17860" y="68262"/>
                  </a:moveTo>
                  <a:lnTo>
                    <a:pt x="17182" y="55759"/>
                  </a:lnTo>
                  <a:lnTo>
                    <a:pt x="12186" y="41233"/>
                  </a:lnTo>
                  <a:lnTo>
                    <a:pt x="5563" y="28375"/>
                  </a:lnTo>
                  <a:lnTo>
                    <a:pt x="0" y="20877"/>
                  </a:lnTo>
                  <a:lnTo>
                    <a:pt x="9235" y="19509"/>
                  </a:lnTo>
                  <a:lnTo>
                    <a:pt x="23010" y="15101"/>
                  </a:lnTo>
                  <a:lnTo>
                    <a:pt x="36814" y="8361"/>
                  </a:lnTo>
                  <a:lnTo>
                    <a:pt x="46135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303995" y="920285"/>
              <a:ext cx="0" cy="1411605"/>
            </a:xfrm>
            <a:custGeom>
              <a:avLst/>
              <a:gdLst/>
              <a:ahLst/>
              <a:cxnLst/>
              <a:rect l="l" t="t" r="r" b="b"/>
              <a:pathLst>
                <a:path w="0" h="1411605">
                  <a:moveTo>
                    <a:pt x="0" y="1411491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267050" y="913358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439069" y="849816"/>
              <a:ext cx="621030" cy="621030"/>
            </a:xfrm>
            <a:custGeom>
              <a:avLst/>
              <a:gdLst/>
              <a:ahLst/>
              <a:cxnLst/>
              <a:rect l="l" t="t" r="r" b="b"/>
              <a:pathLst>
                <a:path w="621030" h="621030">
                  <a:moveTo>
                    <a:pt x="0" y="0"/>
                  </a:moveTo>
                  <a:lnTo>
                    <a:pt x="620883" y="620883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06644" y="1417391"/>
              <a:ext cx="67431" cy="67431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858929" y="1687154"/>
              <a:ext cx="1170305" cy="485140"/>
            </a:xfrm>
            <a:custGeom>
              <a:avLst/>
              <a:gdLst/>
              <a:ahLst/>
              <a:cxnLst/>
              <a:rect l="l" t="t" r="r" b="b"/>
              <a:pathLst>
                <a:path w="1170305" h="485139">
                  <a:moveTo>
                    <a:pt x="1170286" y="0"/>
                  </a:moveTo>
                  <a:lnTo>
                    <a:pt x="0" y="484749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852530" y="2127169"/>
              <a:ext cx="46355" cy="68580"/>
            </a:xfrm>
            <a:custGeom>
              <a:avLst/>
              <a:gdLst/>
              <a:ahLst/>
              <a:cxnLst/>
              <a:rect l="l" t="t" r="r" b="b"/>
              <a:pathLst>
                <a:path w="46355" h="68580">
                  <a:moveTo>
                    <a:pt x="46135" y="68262"/>
                  </a:moveTo>
                  <a:lnTo>
                    <a:pt x="36814" y="59900"/>
                  </a:lnTo>
                  <a:lnTo>
                    <a:pt x="23010" y="53161"/>
                  </a:lnTo>
                  <a:lnTo>
                    <a:pt x="9235" y="48753"/>
                  </a:lnTo>
                  <a:lnTo>
                    <a:pt x="0" y="47385"/>
                  </a:lnTo>
                  <a:lnTo>
                    <a:pt x="5563" y="39887"/>
                  </a:lnTo>
                  <a:lnTo>
                    <a:pt x="12186" y="27029"/>
                  </a:lnTo>
                  <a:lnTo>
                    <a:pt x="17182" y="12503"/>
                  </a:lnTo>
                  <a:lnTo>
                    <a:pt x="17860" y="0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667591" y="1173506"/>
              <a:ext cx="0" cy="885190"/>
            </a:xfrm>
            <a:custGeom>
              <a:avLst/>
              <a:gdLst/>
              <a:ahLst/>
              <a:cxnLst/>
              <a:rect l="l" t="t" r="r" b="b"/>
              <a:pathLst>
                <a:path w="0" h="885189">
                  <a:moveTo>
                    <a:pt x="0" y="885056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630645" y="116657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848229" y="978349"/>
              <a:ext cx="900430" cy="0"/>
            </a:xfrm>
            <a:custGeom>
              <a:avLst/>
              <a:gdLst/>
              <a:ahLst/>
              <a:cxnLst/>
              <a:rect l="l" t="t" r="r" b="b"/>
              <a:pathLst>
                <a:path w="900430" h="0">
                  <a:moveTo>
                    <a:pt x="0" y="0"/>
                  </a:moveTo>
                  <a:lnTo>
                    <a:pt x="900396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720916" y="941403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940400" y="1155604"/>
              <a:ext cx="0" cy="904240"/>
            </a:xfrm>
            <a:custGeom>
              <a:avLst/>
              <a:gdLst/>
              <a:ahLst/>
              <a:cxnLst/>
              <a:rect l="l" t="t" r="r" b="b"/>
              <a:pathLst>
                <a:path w="0" h="904239">
                  <a:moveTo>
                    <a:pt x="0" y="0"/>
                  </a:moveTo>
                  <a:lnTo>
                    <a:pt x="0" y="903693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2903455" y="2031588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73891" y="0"/>
                  </a:moveTo>
                  <a:lnTo>
                    <a:pt x="62598" y="5411"/>
                  </a:lnTo>
                  <a:lnTo>
                    <a:pt x="51088" y="15586"/>
                  </a:lnTo>
                  <a:lnTo>
                    <a:pt x="41744" y="26626"/>
                  </a:lnTo>
                  <a:lnTo>
                    <a:pt x="36945" y="34636"/>
                  </a:lnTo>
                  <a:lnTo>
                    <a:pt x="32147" y="26626"/>
                  </a:lnTo>
                  <a:lnTo>
                    <a:pt x="22802" y="15586"/>
                  </a:lnTo>
                  <a:lnTo>
                    <a:pt x="11292" y="5411"/>
                  </a:lnTo>
                  <a:lnTo>
                    <a:pt x="0" y="0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590519" y="1692019"/>
              <a:ext cx="1186180" cy="491490"/>
            </a:xfrm>
            <a:custGeom>
              <a:avLst/>
              <a:gdLst/>
              <a:ahLst/>
              <a:cxnLst/>
              <a:rect l="l" t="t" r="r" b="b"/>
              <a:pathLst>
                <a:path w="1186180" h="491489">
                  <a:moveTo>
                    <a:pt x="1186047" y="49127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584120" y="1668490"/>
              <a:ext cx="46355" cy="68580"/>
            </a:xfrm>
            <a:custGeom>
              <a:avLst/>
              <a:gdLst/>
              <a:ahLst/>
              <a:cxnLst/>
              <a:rect l="l" t="t" r="r" b="b"/>
              <a:pathLst>
                <a:path w="46355" h="68580">
                  <a:moveTo>
                    <a:pt x="17860" y="68262"/>
                  </a:moveTo>
                  <a:lnTo>
                    <a:pt x="17182" y="55759"/>
                  </a:lnTo>
                  <a:lnTo>
                    <a:pt x="12186" y="41233"/>
                  </a:lnTo>
                  <a:lnTo>
                    <a:pt x="5563" y="28375"/>
                  </a:lnTo>
                  <a:lnTo>
                    <a:pt x="0" y="20877"/>
                  </a:lnTo>
                  <a:lnTo>
                    <a:pt x="9235" y="19509"/>
                  </a:lnTo>
                  <a:lnTo>
                    <a:pt x="23010" y="15101"/>
                  </a:lnTo>
                  <a:lnTo>
                    <a:pt x="36814" y="8361"/>
                  </a:lnTo>
                  <a:lnTo>
                    <a:pt x="46135" y="0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2130496" y="2341266"/>
              <a:ext cx="347345" cy="347345"/>
            </a:xfrm>
            <a:custGeom>
              <a:avLst/>
              <a:gdLst/>
              <a:ahLst/>
              <a:cxnLst/>
              <a:rect l="l" t="t" r="r" b="b"/>
              <a:pathLst>
                <a:path w="347344" h="347344">
                  <a:moveTo>
                    <a:pt x="173499" y="0"/>
                  </a:moveTo>
                  <a:lnTo>
                    <a:pt x="127375" y="6197"/>
                  </a:lnTo>
                  <a:lnTo>
                    <a:pt x="85930" y="23687"/>
                  </a:lnTo>
                  <a:lnTo>
                    <a:pt x="50816" y="50816"/>
                  </a:lnTo>
                  <a:lnTo>
                    <a:pt x="23687" y="85930"/>
                  </a:lnTo>
                  <a:lnTo>
                    <a:pt x="6197" y="127375"/>
                  </a:lnTo>
                  <a:lnTo>
                    <a:pt x="0" y="173499"/>
                  </a:lnTo>
                  <a:lnTo>
                    <a:pt x="6197" y="219622"/>
                  </a:lnTo>
                  <a:lnTo>
                    <a:pt x="23687" y="261067"/>
                  </a:lnTo>
                  <a:lnTo>
                    <a:pt x="50816" y="296181"/>
                  </a:lnTo>
                  <a:lnTo>
                    <a:pt x="85930" y="323310"/>
                  </a:lnTo>
                  <a:lnTo>
                    <a:pt x="127375" y="340800"/>
                  </a:lnTo>
                  <a:lnTo>
                    <a:pt x="173499" y="346998"/>
                  </a:lnTo>
                  <a:lnTo>
                    <a:pt x="219622" y="340800"/>
                  </a:lnTo>
                  <a:lnTo>
                    <a:pt x="261067" y="323310"/>
                  </a:lnTo>
                  <a:lnTo>
                    <a:pt x="296181" y="296181"/>
                  </a:lnTo>
                  <a:lnTo>
                    <a:pt x="323310" y="261067"/>
                  </a:lnTo>
                  <a:lnTo>
                    <a:pt x="340800" y="219622"/>
                  </a:lnTo>
                  <a:lnTo>
                    <a:pt x="346998" y="173499"/>
                  </a:lnTo>
                  <a:lnTo>
                    <a:pt x="340800" y="127375"/>
                  </a:lnTo>
                  <a:lnTo>
                    <a:pt x="323310" y="85930"/>
                  </a:lnTo>
                  <a:lnTo>
                    <a:pt x="296181" y="50816"/>
                  </a:lnTo>
                  <a:lnTo>
                    <a:pt x="261067" y="23687"/>
                  </a:lnTo>
                  <a:lnTo>
                    <a:pt x="219622" y="6197"/>
                  </a:lnTo>
                  <a:lnTo>
                    <a:pt x="173499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2130496" y="2341266"/>
              <a:ext cx="347345" cy="347345"/>
            </a:xfrm>
            <a:custGeom>
              <a:avLst/>
              <a:gdLst/>
              <a:ahLst/>
              <a:cxnLst/>
              <a:rect l="l" t="t" r="r" b="b"/>
              <a:pathLst>
                <a:path w="347344" h="347344">
                  <a:moveTo>
                    <a:pt x="346998" y="173499"/>
                  </a:moveTo>
                  <a:lnTo>
                    <a:pt x="340800" y="127375"/>
                  </a:lnTo>
                  <a:lnTo>
                    <a:pt x="323310" y="85930"/>
                  </a:lnTo>
                  <a:lnTo>
                    <a:pt x="296181" y="50816"/>
                  </a:lnTo>
                  <a:lnTo>
                    <a:pt x="261067" y="23687"/>
                  </a:lnTo>
                  <a:lnTo>
                    <a:pt x="219622" y="6197"/>
                  </a:lnTo>
                  <a:lnTo>
                    <a:pt x="173499" y="0"/>
                  </a:lnTo>
                  <a:lnTo>
                    <a:pt x="127375" y="6197"/>
                  </a:lnTo>
                  <a:lnTo>
                    <a:pt x="85930" y="23687"/>
                  </a:lnTo>
                  <a:lnTo>
                    <a:pt x="50816" y="50816"/>
                  </a:lnTo>
                  <a:lnTo>
                    <a:pt x="23687" y="85930"/>
                  </a:lnTo>
                  <a:lnTo>
                    <a:pt x="6197" y="127375"/>
                  </a:lnTo>
                  <a:lnTo>
                    <a:pt x="0" y="173499"/>
                  </a:lnTo>
                  <a:lnTo>
                    <a:pt x="6197" y="219622"/>
                  </a:lnTo>
                  <a:lnTo>
                    <a:pt x="23687" y="261067"/>
                  </a:lnTo>
                  <a:lnTo>
                    <a:pt x="50816" y="296181"/>
                  </a:lnTo>
                  <a:lnTo>
                    <a:pt x="85930" y="323310"/>
                  </a:lnTo>
                  <a:lnTo>
                    <a:pt x="127375" y="340800"/>
                  </a:lnTo>
                  <a:lnTo>
                    <a:pt x="173499" y="346998"/>
                  </a:lnTo>
                  <a:lnTo>
                    <a:pt x="219622" y="340800"/>
                  </a:lnTo>
                  <a:lnTo>
                    <a:pt x="261067" y="323310"/>
                  </a:lnTo>
                  <a:lnTo>
                    <a:pt x="296181" y="296181"/>
                  </a:lnTo>
                  <a:lnTo>
                    <a:pt x="323310" y="261067"/>
                  </a:lnTo>
                  <a:lnTo>
                    <a:pt x="340800" y="219622"/>
                  </a:lnTo>
                  <a:lnTo>
                    <a:pt x="346998" y="173499"/>
                  </a:lnTo>
                  <a:close/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2122462" y="533209"/>
              <a:ext cx="363220" cy="363220"/>
            </a:xfrm>
            <a:custGeom>
              <a:avLst/>
              <a:gdLst/>
              <a:ahLst/>
              <a:cxnLst/>
              <a:rect l="l" t="t" r="r" b="b"/>
              <a:pathLst>
                <a:path w="363219" h="363219">
                  <a:moveTo>
                    <a:pt x="181533" y="0"/>
                  </a:moveTo>
                  <a:lnTo>
                    <a:pt x="133274" y="6484"/>
                  </a:lnTo>
                  <a:lnTo>
                    <a:pt x="89909" y="24784"/>
                  </a:lnTo>
                  <a:lnTo>
                    <a:pt x="53169" y="53169"/>
                  </a:lnTo>
                  <a:lnTo>
                    <a:pt x="24784" y="89909"/>
                  </a:lnTo>
                  <a:lnTo>
                    <a:pt x="6484" y="133274"/>
                  </a:lnTo>
                  <a:lnTo>
                    <a:pt x="0" y="181533"/>
                  </a:lnTo>
                  <a:lnTo>
                    <a:pt x="6484" y="229793"/>
                  </a:lnTo>
                  <a:lnTo>
                    <a:pt x="24784" y="273157"/>
                  </a:lnTo>
                  <a:lnTo>
                    <a:pt x="53169" y="309897"/>
                  </a:lnTo>
                  <a:lnTo>
                    <a:pt x="89909" y="338283"/>
                  </a:lnTo>
                  <a:lnTo>
                    <a:pt x="133274" y="356583"/>
                  </a:lnTo>
                  <a:lnTo>
                    <a:pt x="181533" y="363067"/>
                  </a:lnTo>
                  <a:lnTo>
                    <a:pt x="229792" y="356583"/>
                  </a:lnTo>
                  <a:lnTo>
                    <a:pt x="273157" y="338283"/>
                  </a:lnTo>
                  <a:lnTo>
                    <a:pt x="309897" y="309897"/>
                  </a:lnTo>
                  <a:lnTo>
                    <a:pt x="338282" y="273157"/>
                  </a:lnTo>
                  <a:lnTo>
                    <a:pt x="356582" y="229793"/>
                  </a:lnTo>
                  <a:lnTo>
                    <a:pt x="363067" y="181533"/>
                  </a:lnTo>
                  <a:lnTo>
                    <a:pt x="356582" y="133274"/>
                  </a:lnTo>
                  <a:lnTo>
                    <a:pt x="338282" y="89909"/>
                  </a:lnTo>
                  <a:lnTo>
                    <a:pt x="309897" y="53169"/>
                  </a:lnTo>
                  <a:lnTo>
                    <a:pt x="273157" y="24784"/>
                  </a:lnTo>
                  <a:lnTo>
                    <a:pt x="229792" y="6484"/>
                  </a:lnTo>
                  <a:lnTo>
                    <a:pt x="181533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122462" y="533209"/>
              <a:ext cx="363220" cy="363220"/>
            </a:xfrm>
            <a:custGeom>
              <a:avLst/>
              <a:gdLst/>
              <a:ahLst/>
              <a:cxnLst/>
              <a:rect l="l" t="t" r="r" b="b"/>
              <a:pathLst>
                <a:path w="363219" h="363219">
                  <a:moveTo>
                    <a:pt x="363067" y="181533"/>
                  </a:moveTo>
                  <a:lnTo>
                    <a:pt x="356582" y="133274"/>
                  </a:lnTo>
                  <a:lnTo>
                    <a:pt x="338282" y="89909"/>
                  </a:lnTo>
                  <a:lnTo>
                    <a:pt x="309897" y="53169"/>
                  </a:lnTo>
                  <a:lnTo>
                    <a:pt x="273157" y="24784"/>
                  </a:lnTo>
                  <a:lnTo>
                    <a:pt x="229792" y="6484"/>
                  </a:lnTo>
                  <a:lnTo>
                    <a:pt x="181533" y="0"/>
                  </a:lnTo>
                  <a:lnTo>
                    <a:pt x="133274" y="6484"/>
                  </a:lnTo>
                  <a:lnTo>
                    <a:pt x="89909" y="24784"/>
                  </a:lnTo>
                  <a:lnTo>
                    <a:pt x="53169" y="53169"/>
                  </a:lnTo>
                  <a:lnTo>
                    <a:pt x="24784" y="89909"/>
                  </a:lnTo>
                  <a:lnTo>
                    <a:pt x="6484" y="133274"/>
                  </a:lnTo>
                  <a:lnTo>
                    <a:pt x="0" y="181533"/>
                  </a:lnTo>
                  <a:lnTo>
                    <a:pt x="6484" y="229793"/>
                  </a:lnTo>
                  <a:lnTo>
                    <a:pt x="24784" y="273157"/>
                  </a:lnTo>
                  <a:lnTo>
                    <a:pt x="53169" y="309897"/>
                  </a:lnTo>
                  <a:lnTo>
                    <a:pt x="89909" y="338283"/>
                  </a:lnTo>
                  <a:lnTo>
                    <a:pt x="133274" y="356583"/>
                  </a:lnTo>
                  <a:lnTo>
                    <a:pt x="181533" y="363067"/>
                  </a:lnTo>
                  <a:lnTo>
                    <a:pt x="229792" y="356583"/>
                  </a:lnTo>
                  <a:lnTo>
                    <a:pt x="273157" y="338283"/>
                  </a:lnTo>
                  <a:lnTo>
                    <a:pt x="309897" y="309897"/>
                  </a:lnTo>
                  <a:lnTo>
                    <a:pt x="338282" y="273157"/>
                  </a:lnTo>
                  <a:lnTo>
                    <a:pt x="356582" y="229793"/>
                  </a:lnTo>
                  <a:lnTo>
                    <a:pt x="363067" y="181533"/>
                  </a:lnTo>
                  <a:close/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3024293" y="143504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714" y="0"/>
                  </a:moveTo>
                  <a:lnTo>
                    <a:pt x="131938" y="6419"/>
                  </a:lnTo>
                  <a:lnTo>
                    <a:pt x="89008" y="24536"/>
                  </a:lnTo>
                  <a:lnTo>
                    <a:pt x="52636" y="52636"/>
                  </a:lnTo>
                  <a:lnTo>
                    <a:pt x="24535" y="89008"/>
                  </a:lnTo>
                  <a:lnTo>
                    <a:pt x="6419" y="131938"/>
                  </a:lnTo>
                  <a:lnTo>
                    <a:pt x="0" y="179714"/>
                  </a:lnTo>
                  <a:lnTo>
                    <a:pt x="6419" y="227489"/>
                  </a:lnTo>
                  <a:lnTo>
                    <a:pt x="24535" y="270419"/>
                  </a:lnTo>
                  <a:lnTo>
                    <a:pt x="52636" y="306791"/>
                  </a:lnTo>
                  <a:lnTo>
                    <a:pt x="89008" y="334892"/>
                  </a:lnTo>
                  <a:lnTo>
                    <a:pt x="131938" y="353009"/>
                  </a:lnTo>
                  <a:lnTo>
                    <a:pt x="179714" y="359428"/>
                  </a:lnTo>
                  <a:lnTo>
                    <a:pt x="227489" y="353009"/>
                  </a:lnTo>
                  <a:lnTo>
                    <a:pt x="270419" y="334892"/>
                  </a:lnTo>
                  <a:lnTo>
                    <a:pt x="306791" y="306791"/>
                  </a:lnTo>
                  <a:lnTo>
                    <a:pt x="334892" y="270419"/>
                  </a:lnTo>
                  <a:lnTo>
                    <a:pt x="353009" y="227489"/>
                  </a:lnTo>
                  <a:lnTo>
                    <a:pt x="359428" y="179714"/>
                  </a:lnTo>
                  <a:lnTo>
                    <a:pt x="353009" y="131938"/>
                  </a:lnTo>
                  <a:lnTo>
                    <a:pt x="334892" y="89008"/>
                  </a:lnTo>
                  <a:lnTo>
                    <a:pt x="306791" y="52636"/>
                  </a:lnTo>
                  <a:lnTo>
                    <a:pt x="270419" y="24536"/>
                  </a:lnTo>
                  <a:lnTo>
                    <a:pt x="227489" y="6419"/>
                  </a:lnTo>
                  <a:lnTo>
                    <a:pt x="179714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3024293" y="143504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359428" y="179714"/>
                  </a:moveTo>
                  <a:lnTo>
                    <a:pt x="353009" y="131938"/>
                  </a:lnTo>
                  <a:lnTo>
                    <a:pt x="334892" y="89008"/>
                  </a:lnTo>
                  <a:lnTo>
                    <a:pt x="306791" y="52636"/>
                  </a:lnTo>
                  <a:lnTo>
                    <a:pt x="270419" y="24536"/>
                  </a:lnTo>
                  <a:lnTo>
                    <a:pt x="227489" y="6419"/>
                  </a:lnTo>
                  <a:lnTo>
                    <a:pt x="179714" y="0"/>
                  </a:lnTo>
                  <a:lnTo>
                    <a:pt x="131938" y="6419"/>
                  </a:lnTo>
                  <a:lnTo>
                    <a:pt x="89008" y="24536"/>
                  </a:lnTo>
                  <a:lnTo>
                    <a:pt x="52636" y="52636"/>
                  </a:lnTo>
                  <a:lnTo>
                    <a:pt x="24535" y="89008"/>
                  </a:lnTo>
                  <a:lnTo>
                    <a:pt x="6419" y="131938"/>
                  </a:lnTo>
                  <a:lnTo>
                    <a:pt x="0" y="179714"/>
                  </a:lnTo>
                  <a:lnTo>
                    <a:pt x="6419" y="227489"/>
                  </a:lnTo>
                  <a:lnTo>
                    <a:pt x="24535" y="270419"/>
                  </a:lnTo>
                  <a:lnTo>
                    <a:pt x="52636" y="306791"/>
                  </a:lnTo>
                  <a:lnTo>
                    <a:pt x="89008" y="334892"/>
                  </a:lnTo>
                  <a:lnTo>
                    <a:pt x="131938" y="353009"/>
                  </a:lnTo>
                  <a:lnTo>
                    <a:pt x="179714" y="359428"/>
                  </a:lnTo>
                  <a:lnTo>
                    <a:pt x="227489" y="353009"/>
                  </a:lnTo>
                  <a:lnTo>
                    <a:pt x="270419" y="334892"/>
                  </a:lnTo>
                  <a:lnTo>
                    <a:pt x="306791" y="306791"/>
                  </a:lnTo>
                  <a:lnTo>
                    <a:pt x="334892" y="270419"/>
                  </a:lnTo>
                  <a:lnTo>
                    <a:pt x="353009" y="227489"/>
                  </a:lnTo>
                  <a:lnTo>
                    <a:pt x="359428" y="179714"/>
                  </a:lnTo>
                  <a:close/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>
            <a:off x="1901380" y="2402926"/>
            <a:ext cx="555625" cy="748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1200" spc="-70">
                <a:solidFill>
                  <a:srgbClr val="253C3F"/>
                </a:solidFill>
                <a:latin typeface="Microsoft Sans Serif"/>
                <a:cs typeface="Microsoft Sans Serif"/>
              </a:rPr>
              <a:t>TCA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Microsoft Sans Serif"/>
              <a:cs typeface="Microsoft Sans Serif"/>
            </a:endParaRPr>
          </a:p>
          <a:p>
            <a:pPr algn="r" marR="61594">
              <a:lnSpc>
                <a:spcPct val="100000"/>
              </a:lnSpc>
              <a:spcBef>
                <a:spcPts val="5"/>
              </a:spcBef>
            </a:pPr>
            <a:r>
              <a:rPr dirty="0" sz="1200" spc="-95">
                <a:solidFill>
                  <a:srgbClr val="EB811B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05">
                <a:solidFill>
                  <a:srgbClr val="EB811B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35">
                <a:solidFill>
                  <a:srgbClr val="EB811B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130">
                <a:solidFill>
                  <a:srgbClr val="EB811B"/>
                </a:solidFill>
                <a:latin typeface="Microsoft Sans Serif"/>
                <a:cs typeface="Microsoft Sans Serif"/>
              </a:rPr>
              <a:t>GC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4293" y="143504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59428" y="179714"/>
                </a:moveTo>
                <a:lnTo>
                  <a:pt x="353009" y="131938"/>
                </a:lnTo>
                <a:lnTo>
                  <a:pt x="334892" y="89008"/>
                </a:lnTo>
                <a:lnTo>
                  <a:pt x="306791" y="52636"/>
                </a:lnTo>
                <a:lnTo>
                  <a:pt x="270419" y="24536"/>
                </a:lnTo>
                <a:lnTo>
                  <a:pt x="227489" y="6419"/>
                </a:lnTo>
                <a:lnTo>
                  <a:pt x="179714" y="0"/>
                </a:lnTo>
                <a:lnTo>
                  <a:pt x="131938" y="6419"/>
                </a:lnTo>
                <a:lnTo>
                  <a:pt x="89008" y="24536"/>
                </a:lnTo>
                <a:lnTo>
                  <a:pt x="52636" y="52636"/>
                </a:lnTo>
                <a:lnTo>
                  <a:pt x="24535" y="89008"/>
                </a:lnTo>
                <a:lnTo>
                  <a:pt x="6419" y="131938"/>
                </a:lnTo>
                <a:lnTo>
                  <a:pt x="0" y="179714"/>
                </a:lnTo>
                <a:lnTo>
                  <a:pt x="6419" y="227489"/>
                </a:lnTo>
                <a:lnTo>
                  <a:pt x="24535" y="270419"/>
                </a:lnTo>
                <a:lnTo>
                  <a:pt x="52636" y="306791"/>
                </a:lnTo>
                <a:lnTo>
                  <a:pt x="89008" y="334892"/>
                </a:lnTo>
                <a:lnTo>
                  <a:pt x="131938" y="353009"/>
                </a:lnTo>
                <a:lnTo>
                  <a:pt x="179714" y="359428"/>
                </a:lnTo>
                <a:lnTo>
                  <a:pt x="227489" y="353009"/>
                </a:lnTo>
                <a:lnTo>
                  <a:pt x="270419" y="334892"/>
                </a:lnTo>
                <a:lnTo>
                  <a:pt x="306791" y="306791"/>
                </a:lnTo>
                <a:lnTo>
                  <a:pt x="334892" y="270419"/>
                </a:lnTo>
                <a:lnTo>
                  <a:pt x="353009" y="227489"/>
                </a:lnTo>
                <a:lnTo>
                  <a:pt x="359428" y="179714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44329" y="1502915"/>
            <a:ext cx="32004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5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GC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72634" y="810583"/>
            <a:ext cx="335915" cy="335915"/>
          </a:xfrm>
          <a:custGeom>
            <a:avLst/>
            <a:gdLst/>
            <a:ahLst/>
            <a:cxnLst/>
            <a:rect l="l" t="t" r="r" b="b"/>
            <a:pathLst>
              <a:path w="335914" h="335915">
                <a:moveTo>
                  <a:pt x="335531" y="167765"/>
                </a:moveTo>
                <a:lnTo>
                  <a:pt x="329539" y="123166"/>
                </a:lnTo>
                <a:lnTo>
                  <a:pt x="312627" y="83090"/>
                </a:lnTo>
                <a:lnTo>
                  <a:pt x="286394" y="49137"/>
                </a:lnTo>
                <a:lnTo>
                  <a:pt x="252441" y="22904"/>
                </a:lnTo>
                <a:lnTo>
                  <a:pt x="212365" y="5992"/>
                </a:lnTo>
                <a:lnTo>
                  <a:pt x="167765" y="0"/>
                </a:lnTo>
                <a:lnTo>
                  <a:pt x="123166" y="5992"/>
                </a:lnTo>
                <a:lnTo>
                  <a:pt x="83090" y="22904"/>
                </a:lnTo>
                <a:lnTo>
                  <a:pt x="49137" y="49137"/>
                </a:lnTo>
                <a:lnTo>
                  <a:pt x="22904" y="83090"/>
                </a:lnTo>
                <a:lnTo>
                  <a:pt x="5992" y="123166"/>
                </a:lnTo>
                <a:lnTo>
                  <a:pt x="0" y="167765"/>
                </a:lnTo>
                <a:lnTo>
                  <a:pt x="5992" y="212365"/>
                </a:lnTo>
                <a:lnTo>
                  <a:pt x="22904" y="252441"/>
                </a:lnTo>
                <a:lnTo>
                  <a:pt x="49137" y="286394"/>
                </a:lnTo>
                <a:lnTo>
                  <a:pt x="83090" y="312627"/>
                </a:lnTo>
                <a:lnTo>
                  <a:pt x="123166" y="329539"/>
                </a:lnTo>
                <a:lnTo>
                  <a:pt x="167765" y="335531"/>
                </a:lnTo>
                <a:lnTo>
                  <a:pt x="212365" y="329539"/>
                </a:lnTo>
                <a:lnTo>
                  <a:pt x="252441" y="312627"/>
                </a:lnTo>
                <a:lnTo>
                  <a:pt x="286394" y="286394"/>
                </a:lnTo>
                <a:lnTo>
                  <a:pt x="312627" y="252441"/>
                </a:lnTo>
                <a:lnTo>
                  <a:pt x="329539" y="212365"/>
                </a:lnTo>
                <a:lnTo>
                  <a:pt x="335531" y="167765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94317" y="866505"/>
            <a:ext cx="29273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9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9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22462" y="533209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363067" y="181533"/>
                </a:moveTo>
                <a:lnTo>
                  <a:pt x="356582" y="133274"/>
                </a:lnTo>
                <a:lnTo>
                  <a:pt x="338282" y="89909"/>
                </a:lnTo>
                <a:lnTo>
                  <a:pt x="309897" y="53169"/>
                </a:lnTo>
                <a:lnTo>
                  <a:pt x="273157" y="24784"/>
                </a:lnTo>
                <a:lnTo>
                  <a:pt x="229792" y="6484"/>
                </a:lnTo>
                <a:lnTo>
                  <a:pt x="181533" y="0"/>
                </a:lnTo>
                <a:lnTo>
                  <a:pt x="133274" y="6484"/>
                </a:lnTo>
                <a:lnTo>
                  <a:pt x="89909" y="24784"/>
                </a:lnTo>
                <a:lnTo>
                  <a:pt x="53169" y="53169"/>
                </a:lnTo>
                <a:lnTo>
                  <a:pt x="24784" y="89909"/>
                </a:lnTo>
                <a:lnTo>
                  <a:pt x="6484" y="133274"/>
                </a:lnTo>
                <a:lnTo>
                  <a:pt x="0" y="181533"/>
                </a:lnTo>
                <a:lnTo>
                  <a:pt x="6484" y="229793"/>
                </a:lnTo>
                <a:lnTo>
                  <a:pt x="24784" y="273157"/>
                </a:lnTo>
                <a:lnTo>
                  <a:pt x="53169" y="309897"/>
                </a:lnTo>
                <a:lnTo>
                  <a:pt x="89909" y="338283"/>
                </a:lnTo>
                <a:lnTo>
                  <a:pt x="133274" y="356583"/>
                </a:lnTo>
                <a:lnTo>
                  <a:pt x="181533" y="363067"/>
                </a:lnTo>
                <a:lnTo>
                  <a:pt x="229792" y="356583"/>
                </a:lnTo>
                <a:lnTo>
                  <a:pt x="273157" y="338283"/>
                </a:lnTo>
                <a:lnTo>
                  <a:pt x="309897" y="309897"/>
                </a:lnTo>
                <a:lnTo>
                  <a:pt x="338282" y="273157"/>
                </a:lnTo>
                <a:lnTo>
                  <a:pt x="356582" y="229793"/>
                </a:lnTo>
                <a:lnTo>
                  <a:pt x="363067" y="181533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34820" y="81821"/>
            <a:ext cx="1538605" cy="7289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700" spc="30" b="1">
                <a:solidFill>
                  <a:srgbClr val="7F7F7F"/>
                </a:solidFill>
                <a:latin typeface="Arial"/>
                <a:cs typeface="Arial"/>
              </a:rPr>
              <a:t>Overlap</a:t>
            </a:r>
            <a:r>
              <a:rPr dirty="0" sz="1700" spc="-9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Graph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200" spc="-90">
                <a:solidFill>
                  <a:srgbClr val="253C3F"/>
                </a:solidFill>
                <a:latin typeface="Microsoft Sans Serif"/>
                <a:cs typeface="Microsoft Sans Serif"/>
              </a:rPr>
              <a:t>CA</a:t>
            </a:r>
            <a:r>
              <a:rPr dirty="0" sz="1200" spc="-9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96442" y="807201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342296" y="171148"/>
                </a:moveTo>
                <a:lnTo>
                  <a:pt x="336183" y="125649"/>
                </a:lnTo>
                <a:lnTo>
                  <a:pt x="318930" y="84765"/>
                </a:lnTo>
                <a:lnTo>
                  <a:pt x="292168" y="50127"/>
                </a:lnTo>
                <a:lnTo>
                  <a:pt x="257530" y="23366"/>
                </a:lnTo>
                <a:lnTo>
                  <a:pt x="216646" y="6113"/>
                </a:lnTo>
                <a:lnTo>
                  <a:pt x="171148" y="0"/>
                </a:lnTo>
                <a:lnTo>
                  <a:pt x="125649" y="6113"/>
                </a:lnTo>
                <a:lnTo>
                  <a:pt x="84765" y="23366"/>
                </a:lnTo>
                <a:lnTo>
                  <a:pt x="50127" y="50127"/>
                </a:lnTo>
                <a:lnTo>
                  <a:pt x="23366" y="84765"/>
                </a:lnTo>
                <a:lnTo>
                  <a:pt x="6113" y="125649"/>
                </a:lnTo>
                <a:lnTo>
                  <a:pt x="0" y="171148"/>
                </a:lnTo>
                <a:lnTo>
                  <a:pt x="6113" y="216646"/>
                </a:lnTo>
                <a:lnTo>
                  <a:pt x="23366" y="257530"/>
                </a:lnTo>
                <a:lnTo>
                  <a:pt x="50127" y="292168"/>
                </a:lnTo>
                <a:lnTo>
                  <a:pt x="84765" y="318930"/>
                </a:lnTo>
                <a:lnTo>
                  <a:pt x="125649" y="336183"/>
                </a:lnTo>
                <a:lnTo>
                  <a:pt x="171148" y="342296"/>
                </a:lnTo>
                <a:lnTo>
                  <a:pt x="216646" y="336183"/>
                </a:lnTo>
                <a:lnTo>
                  <a:pt x="257530" y="318930"/>
                </a:lnTo>
                <a:lnTo>
                  <a:pt x="292168" y="292168"/>
                </a:lnTo>
                <a:lnTo>
                  <a:pt x="318930" y="257530"/>
                </a:lnTo>
                <a:lnTo>
                  <a:pt x="336183" y="216646"/>
                </a:lnTo>
                <a:lnTo>
                  <a:pt x="342296" y="171148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517789" y="866505"/>
            <a:ext cx="3003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9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60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26077" y="1436847"/>
            <a:ext cx="356235" cy="356235"/>
          </a:xfrm>
          <a:custGeom>
            <a:avLst/>
            <a:gdLst/>
            <a:ahLst/>
            <a:cxnLst/>
            <a:rect l="l" t="t" r="r" b="b"/>
            <a:pathLst>
              <a:path w="356234" h="356235">
                <a:moveTo>
                  <a:pt x="355814" y="177907"/>
                </a:moveTo>
                <a:lnTo>
                  <a:pt x="349459" y="130612"/>
                </a:lnTo>
                <a:lnTo>
                  <a:pt x="331524" y="88113"/>
                </a:lnTo>
                <a:lnTo>
                  <a:pt x="303706" y="52107"/>
                </a:lnTo>
                <a:lnTo>
                  <a:pt x="267700" y="24289"/>
                </a:lnTo>
                <a:lnTo>
                  <a:pt x="225202" y="6354"/>
                </a:lnTo>
                <a:lnTo>
                  <a:pt x="177907" y="0"/>
                </a:lnTo>
                <a:lnTo>
                  <a:pt x="130611" y="6354"/>
                </a:lnTo>
                <a:lnTo>
                  <a:pt x="88113" y="24289"/>
                </a:lnTo>
                <a:lnTo>
                  <a:pt x="52107" y="52107"/>
                </a:lnTo>
                <a:lnTo>
                  <a:pt x="24289" y="88113"/>
                </a:lnTo>
                <a:lnTo>
                  <a:pt x="6354" y="130612"/>
                </a:lnTo>
                <a:lnTo>
                  <a:pt x="0" y="177907"/>
                </a:lnTo>
                <a:lnTo>
                  <a:pt x="6354" y="225202"/>
                </a:lnTo>
                <a:lnTo>
                  <a:pt x="24289" y="267700"/>
                </a:lnTo>
                <a:lnTo>
                  <a:pt x="52107" y="303707"/>
                </a:lnTo>
                <a:lnTo>
                  <a:pt x="88113" y="331525"/>
                </a:lnTo>
                <a:lnTo>
                  <a:pt x="130611" y="349459"/>
                </a:lnTo>
                <a:lnTo>
                  <a:pt x="177907" y="355814"/>
                </a:lnTo>
                <a:lnTo>
                  <a:pt x="225202" y="349459"/>
                </a:lnTo>
                <a:lnTo>
                  <a:pt x="267700" y="331525"/>
                </a:lnTo>
                <a:lnTo>
                  <a:pt x="303706" y="303707"/>
                </a:lnTo>
                <a:lnTo>
                  <a:pt x="331524" y="267700"/>
                </a:lnTo>
                <a:lnTo>
                  <a:pt x="349459" y="225202"/>
                </a:lnTo>
                <a:lnTo>
                  <a:pt x="355814" y="177907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46670" y="1502915"/>
            <a:ext cx="31496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5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0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84485" y="2068053"/>
            <a:ext cx="366395" cy="366395"/>
          </a:xfrm>
          <a:custGeom>
            <a:avLst/>
            <a:gdLst/>
            <a:ahLst/>
            <a:cxnLst/>
            <a:rect l="l" t="t" r="r" b="b"/>
            <a:pathLst>
              <a:path w="366394" h="366394">
                <a:moveTo>
                  <a:pt x="366212" y="183106"/>
                </a:moveTo>
                <a:lnTo>
                  <a:pt x="359671" y="134428"/>
                </a:lnTo>
                <a:lnTo>
                  <a:pt x="341213" y="90688"/>
                </a:lnTo>
                <a:lnTo>
                  <a:pt x="312582" y="53630"/>
                </a:lnTo>
                <a:lnTo>
                  <a:pt x="275523" y="24999"/>
                </a:lnTo>
                <a:lnTo>
                  <a:pt x="231783" y="6540"/>
                </a:lnTo>
                <a:lnTo>
                  <a:pt x="183106" y="0"/>
                </a:lnTo>
                <a:lnTo>
                  <a:pt x="134428" y="6540"/>
                </a:lnTo>
                <a:lnTo>
                  <a:pt x="90688" y="24999"/>
                </a:lnTo>
                <a:lnTo>
                  <a:pt x="53630" y="53630"/>
                </a:lnTo>
                <a:lnTo>
                  <a:pt x="24999" y="90688"/>
                </a:lnTo>
                <a:lnTo>
                  <a:pt x="6540" y="134428"/>
                </a:lnTo>
                <a:lnTo>
                  <a:pt x="0" y="183106"/>
                </a:lnTo>
                <a:lnTo>
                  <a:pt x="6540" y="231783"/>
                </a:lnTo>
                <a:lnTo>
                  <a:pt x="24999" y="275523"/>
                </a:lnTo>
                <a:lnTo>
                  <a:pt x="53630" y="312582"/>
                </a:lnTo>
                <a:lnTo>
                  <a:pt x="90688" y="341213"/>
                </a:lnTo>
                <a:lnTo>
                  <a:pt x="134428" y="359671"/>
                </a:lnTo>
                <a:lnTo>
                  <a:pt x="183106" y="366212"/>
                </a:lnTo>
                <a:lnTo>
                  <a:pt x="231783" y="359671"/>
                </a:lnTo>
                <a:lnTo>
                  <a:pt x="275523" y="341213"/>
                </a:lnTo>
                <a:lnTo>
                  <a:pt x="312582" y="312582"/>
                </a:lnTo>
                <a:lnTo>
                  <a:pt x="341213" y="275523"/>
                </a:lnTo>
                <a:lnTo>
                  <a:pt x="359671" y="231783"/>
                </a:lnTo>
                <a:lnTo>
                  <a:pt x="366212" y="183106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504810" y="2139312"/>
            <a:ext cx="3257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35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r>
              <a:rPr dirty="0" sz="1200" spc="-10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30496" y="2083306"/>
            <a:ext cx="977900" cy="605155"/>
          </a:xfrm>
          <a:custGeom>
            <a:avLst/>
            <a:gdLst/>
            <a:ahLst/>
            <a:cxnLst/>
            <a:rect l="l" t="t" r="r" b="b"/>
            <a:pathLst>
              <a:path w="977900" h="605155">
                <a:moveTo>
                  <a:pt x="977756" y="167852"/>
                </a:moveTo>
                <a:lnTo>
                  <a:pt x="971760" y="123230"/>
                </a:lnTo>
                <a:lnTo>
                  <a:pt x="954839" y="83133"/>
                </a:lnTo>
                <a:lnTo>
                  <a:pt x="928593" y="49162"/>
                </a:lnTo>
                <a:lnTo>
                  <a:pt x="894622" y="22916"/>
                </a:lnTo>
                <a:lnTo>
                  <a:pt x="854526" y="5995"/>
                </a:lnTo>
                <a:lnTo>
                  <a:pt x="809903" y="0"/>
                </a:lnTo>
                <a:lnTo>
                  <a:pt x="765281" y="5995"/>
                </a:lnTo>
                <a:lnTo>
                  <a:pt x="725185" y="22916"/>
                </a:lnTo>
                <a:lnTo>
                  <a:pt x="691213" y="49162"/>
                </a:lnTo>
                <a:lnTo>
                  <a:pt x="664968" y="83133"/>
                </a:lnTo>
                <a:lnTo>
                  <a:pt x="648047" y="123230"/>
                </a:lnTo>
                <a:lnTo>
                  <a:pt x="642051" y="167852"/>
                </a:lnTo>
                <a:lnTo>
                  <a:pt x="648047" y="212474"/>
                </a:lnTo>
                <a:lnTo>
                  <a:pt x="664968" y="252571"/>
                </a:lnTo>
                <a:lnTo>
                  <a:pt x="691213" y="286542"/>
                </a:lnTo>
                <a:lnTo>
                  <a:pt x="725185" y="312788"/>
                </a:lnTo>
                <a:lnTo>
                  <a:pt x="765281" y="329708"/>
                </a:lnTo>
                <a:lnTo>
                  <a:pt x="809903" y="335704"/>
                </a:lnTo>
                <a:lnTo>
                  <a:pt x="854526" y="329708"/>
                </a:lnTo>
                <a:lnTo>
                  <a:pt x="894622" y="312788"/>
                </a:lnTo>
                <a:lnTo>
                  <a:pt x="928593" y="286542"/>
                </a:lnTo>
                <a:lnTo>
                  <a:pt x="954839" y="252571"/>
                </a:lnTo>
                <a:lnTo>
                  <a:pt x="971760" y="212474"/>
                </a:lnTo>
                <a:lnTo>
                  <a:pt x="977756" y="167852"/>
                </a:lnTo>
                <a:close/>
              </a:path>
              <a:path w="977900" h="605155">
                <a:moveTo>
                  <a:pt x="346998" y="431458"/>
                </a:moveTo>
                <a:lnTo>
                  <a:pt x="340800" y="385335"/>
                </a:lnTo>
                <a:lnTo>
                  <a:pt x="323310" y="343890"/>
                </a:lnTo>
                <a:lnTo>
                  <a:pt x="296181" y="308776"/>
                </a:lnTo>
                <a:lnTo>
                  <a:pt x="261067" y="281647"/>
                </a:lnTo>
                <a:lnTo>
                  <a:pt x="219622" y="264157"/>
                </a:lnTo>
                <a:lnTo>
                  <a:pt x="173499" y="257959"/>
                </a:lnTo>
                <a:lnTo>
                  <a:pt x="127375" y="264157"/>
                </a:lnTo>
                <a:lnTo>
                  <a:pt x="85930" y="281647"/>
                </a:lnTo>
                <a:lnTo>
                  <a:pt x="50816" y="308776"/>
                </a:lnTo>
                <a:lnTo>
                  <a:pt x="23687" y="343890"/>
                </a:lnTo>
                <a:lnTo>
                  <a:pt x="6197" y="385335"/>
                </a:lnTo>
                <a:lnTo>
                  <a:pt x="0" y="431458"/>
                </a:lnTo>
                <a:lnTo>
                  <a:pt x="6197" y="477582"/>
                </a:lnTo>
                <a:lnTo>
                  <a:pt x="23687" y="519027"/>
                </a:lnTo>
                <a:lnTo>
                  <a:pt x="50816" y="554141"/>
                </a:lnTo>
                <a:lnTo>
                  <a:pt x="85930" y="581270"/>
                </a:lnTo>
                <a:lnTo>
                  <a:pt x="127375" y="598760"/>
                </a:lnTo>
                <a:lnTo>
                  <a:pt x="173499" y="604958"/>
                </a:lnTo>
                <a:lnTo>
                  <a:pt x="219622" y="598760"/>
                </a:lnTo>
                <a:lnTo>
                  <a:pt x="261067" y="581270"/>
                </a:lnTo>
                <a:lnTo>
                  <a:pt x="296181" y="554141"/>
                </a:lnTo>
                <a:lnTo>
                  <a:pt x="323310" y="519027"/>
                </a:lnTo>
                <a:lnTo>
                  <a:pt x="340800" y="477582"/>
                </a:lnTo>
                <a:lnTo>
                  <a:pt x="346998" y="431458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794241" y="2139312"/>
            <a:ext cx="29273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9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5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466204" y="523719"/>
            <a:ext cx="1927225" cy="2174240"/>
            <a:chOff x="1466204" y="523719"/>
            <a:chExt cx="1927225" cy="2174240"/>
          </a:xfrm>
        </p:grpSpPr>
        <p:sp>
          <p:nvSpPr>
            <p:cNvPr id="17" name="object 17"/>
            <p:cNvSpPr/>
            <p:nvPr/>
          </p:nvSpPr>
          <p:spPr>
            <a:xfrm>
              <a:off x="1858929" y="1687154"/>
              <a:ext cx="1170305" cy="485140"/>
            </a:xfrm>
            <a:custGeom>
              <a:avLst/>
              <a:gdLst/>
              <a:ahLst/>
              <a:cxnLst/>
              <a:rect l="l" t="t" r="r" b="b"/>
              <a:pathLst>
                <a:path w="1170305" h="485139">
                  <a:moveTo>
                    <a:pt x="1170286" y="0"/>
                  </a:moveTo>
                  <a:lnTo>
                    <a:pt x="0" y="484749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852530" y="2127169"/>
              <a:ext cx="46355" cy="68580"/>
            </a:xfrm>
            <a:custGeom>
              <a:avLst/>
              <a:gdLst/>
              <a:ahLst/>
              <a:cxnLst/>
              <a:rect l="l" t="t" r="r" b="b"/>
              <a:pathLst>
                <a:path w="46355" h="68580">
                  <a:moveTo>
                    <a:pt x="46135" y="68262"/>
                  </a:moveTo>
                  <a:lnTo>
                    <a:pt x="36814" y="59900"/>
                  </a:lnTo>
                  <a:lnTo>
                    <a:pt x="23010" y="53161"/>
                  </a:lnTo>
                  <a:lnTo>
                    <a:pt x="9235" y="48753"/>
                  </a:lnTo>
                  <a:lnTo>
                    <a:pt x="0" y="47385"/>
                  </a:lnTo>
                  <a:lnTo>
                    <a:pt x="5563" y="39887"/>
                  </a:lnTo>
                  <a:lnTo>
                    <a:pt x="12186" y="27029"/>
                  </a:lnTo>
                  <a:lnTo>
                    <a:pt x="17182" y="12503"/>
                  </a:lnTo>
                  <a:lnTo>
                    <a:pt x="17860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379573" y="1142102"/>
              <a:ext cx="493395" cy="1190625"/>
            </a:xfrm>
            <a:custGeom>
              <a:avLst/>
              <a:gdLst/>
              <a:ahLst/>
              <a:cxnLst/>
              <a:rect l="l" t="t" r="r" b="b"/>
              <a:pathLst>
                <a:path w="493394" h="1190625">
                  <a:moveTo>
                    <a:pt x="492998" y="0"/>
                  </a:moveTo>
                  <a:lnTo>
                    <a:pt x="0" y="1190199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356045" y="2292566"/>
              <a:ext cx="68580" cy="46355"/>
            </a:xfrm>
            <a:custGeom>
              <a:avLst/>
              <a:gdLst/>
              <a:ahLst/>
              <a:cxnLst/>
              <a:rect l="l" t="t" r="r" b="b"/>
              <a:pathLst>
                <a:path w="68580" h="46355">
                  <a:moveTo>
                    <a:pt x="68262" y="28275"/>
                  </a:moveTo>
                  <a:lnTo>
                    <a:pt x="55759" y="28953"/>
                  </a:lnTo>
                  <a:lnTo>
                    <a:pt x="41233" y="33948"/>
                  </a:lnTo>
                  <a:lnTo>
                    <a:pt x="28375" y="40572"/>
                  </a:lnTo>
                  <a:lnTo>
                    <a:pt x="20877" y="46135"/>
                  </a:lnTo>
                  <a:lnTo>
                    <a:pt x="19509" y="36899"/>
                  </a:lnTo>
                  <a:lnTo>
                    <a:pt x="15101" y="23124"/>
                  </a:lnTo>
                  <a:lnTo>
                    <a:pt x="8361" y="9321"/>
                  </a:lnTo>
                  <a:lnTo>
                    <a:pt x="0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940400" y="1155604"/>
              <a:ext cx="0" cy="904240"/>
            </a:xfrm>
            <a:custGeom>
              <a:avLst/>
              <a:gdLst/>
              <a:ahLst/>
              <a:cxnLst/>
              <a:rect l="l" t="t" r="r" b="b"/>
              <a:pathLst>
                <a:path w="0" h="904239">
                  <a:moveTo>
                    <a:pt x="0" y="0"/>
                  </a:moveTo>
                  <a:lnTo>
                    <a:pt x="0" y="903693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903455" y="2031588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73891" y="0"/>
                  </a:moveTo>
                  <a:lnTo>
                    <a:pt x="62598" y="5411"/>
                  </a:lnTo>
                  <a:lnTo>
                    <a:pt x="51088" y="15586"/>
                  </a:lnTo>
                  <a:lnTo>
                    <a:pt x="41744" y="26626"/>
                  </a:lnTo>
                  <a:lnTo>
                    <a:pt x="36945" y="34636"/>
                  </a:lnTo>
                  <a:lnTo>
                    <a:pt x="32147" y="26626"/>
                  </a:lnTo>
                  <a:lnTo>
                    <a:pt x="22802" y="15586"/>
                  </a:lnTo>
                  <a:lnTo>
                    <a:pt x="11292" y="5411"/>
                  </a:lnTo>
                  <a:lnTo>
                    <a:pt x="0" y="0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439069" y="849816"/>
              <a:ext cx="621030" cy="621030"/>
            </a:xfrm>
            <a:custGeom>
              <a:avLst/>
              <a:gdLst/>
              <a:ahLst/>
              <a:cxnLst/>
              <a:rect l="l" t="t" r="r" b="b"/>
              <a:pathLst>
                <a:path w="621030" h="621030">
                  <a:moveTo>
                    <a:pt x="0" y="0"/>
                  </a:moveTo>
                  <a:lnTo>
                    <a:pt x="620883" y="620883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6644" y="1417391"/>
              <a:ext cx="67431" cy="6743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848229" y="978349"/>
              <a:ext cx="900430" cy="0"/>
            </a:xfrm>
            <a:custGeom>
              <a:avLst/>
              <a:gdLst/>
              <a:ahLst/>
              <a:cxnLst/>
              <a:rect l="l" t="t" r="r" b="b"/>
              <a:pathLst>
                <a:path w="900430" h="0">
                  <a:moveTo>
                    <a:pt x="0" y="0"/>
                  </a:moveTo>
                  <a:lnTo>
                    <a:pt x="900396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720916" y="941403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536493" y="860083"/>
              <a:ext cx="622300" cy="622300"/>
            </a:xfrm>
            <a:custGeom>
              <a:avLst/>
              <a:gdLst/>
              <a:ahLst/>
              <a:cxnLst/>
              <a:rect l="l" t="t" r="r" b="b"/>
              <a:pathLst>
                <a:path w="622300" h="622300">
                  <a:moveTo>
                    <a:pt x="0" y="622161"/>
                  </a:moveTo>
                  <a:lnTo>
                    <a:pt x="622161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5346" y="845960"/>
              <a:ext cx="67431" cy="6743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475693" y="1158640"/>
              <a:ext cx="117475" cy="283210"/>
            </a:xfrm>
            <a:custGeom>
              <a:avLst/>
              <a:gdLst/>
              <a:ahLst/>
              <a:cxnLst/>
              <a:rect l="l" t="t" r="r" b="b"/>
              <a:pathLst>
                <a:path w="117475" h="283209">
                  <a:moveTo>
                    <a:pt x="0" y="282991"/>
                  </a:moveTo>
                  <a:lnTo>
                    <a:pt x="11721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548178" y="1152241"/>
              <a:ext cx="68580" cy="46355"/>
            </a:xfrm>
            <a:custGeom>
              <a:avLst/>
              <a:gdLst/>
              <a:ahLst/>
              <a:cxnLst/>
              <a:rect l="l" t="t" r="r" b="b"/>
              <a:pathLst>
                <a:path w="68580" h="46355">
                  <a:moveTo>
                    <a:pt x="0" y="17860"/>
                  </a:moveTo>
                  <a:lnTo>
                    <a:pt x="12503" y="17182"/>
                  </a:lnTo>
                  <a:lnTo>
                    <a:pt x="27029" y="12186"/>
                  </a:lnTo>
                  <a:lnTo>
                    <a:pt x="39887" y="5563"/>
                  </a:lnTo>
                  <a:lnTo>
                    <a:pt x="47385" y="0"/>
                  </a:lnTo>
                  <a:lnTo>
                    <a:pt x="48753" y="9235"/>
                  </a:lnTo>
                  <a:lnTo>
                    <a:pt x="53161" y="23010"/>
                  </a:lnTo>
                  <a:lnTo>
                    <a:pt x="59900" y="36814"/>
                  </a:lnTo>
                  <a:lnTo>
                    <a:pt x="68262" y="46135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741289" y="904628"/>
              <a:ext cx="484505" cy="1169035"/>
            </a:xfrm>
            <a:custGeom>
              <a:avLst/>
              <a:gdLst/>
              <a:ahLst/>
              <a:cxnLst/>
              <a:rect l="l" t="t" r="r" b="b"/>
              <a:pathLst>
                <a:path w="484505" h="1169035">
                  <a:moveTo>
                    <a:pt x="0" y="1168605"/>
                  </a:moveTo>
                  <a:lnTo>
                    <a:pt x="484053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180608" y="898229"/>
              <a:ext cx="68580" cy="46355"/>
            </a:xfrm>
            <a:custGeom>
              <a:avLst/>
              <a:gdLst/>
              <a:ahLst/>
              <a:cxnLst/>
              <a:rect l="l" t="t" r="r" b="b"/>
              <a:pathLst>
                <a:path w="68580" h="46355">
                  <a:moveTo>
                    <a:pt x="0" y="17860"/>
                  </a:moveTo>
                  <a:lnTo>
                    <a:pt x="12503" y="17182"/>
                  </a:lnTo>
                  <a:lnTo>
                    <a:pt x="27029" y="12186"/>
                  </a:lnTo>
                  <a:lnTo>
                    <a:pt x="39887" y="5563"/>
                  </a:lnTo>
                  <a:lnTo>
                    <a:pt x="47385" y="0"/>
                  </a:lnTo>
                  <a:lnTo>
                    <a:pt x="48753" y="9235"/>
                  </a:lnTo>
                  <a:lnTo>
                    <a:pt x="53161" y="23010"/>
                  </a:lnTo>
                  <a:lnTo>
                    <a:pt x="59900" y="36814"/>
                  </a:lnTo>
                  <a:lnTo>
                    <a:pt x="68262" y="46135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667591" y="1173506"/>
              <a:ext cx="0" cy="885190"/>
            </a:xfrm>
            <a:custGeom>
              <a:avLst/>
              <a:gdLst/>
              <a:ahLst/>
              <a:cxnLst/>
              <a:rect l="l" t="t" r="r" b="b"/>
              <a:pathLst>
                <a:path w="0" h="885189">
                  <a:moveTo>
                    <a:pt x="0" y="885056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630645" y="116657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303995" y="920285"/>
              <a:ext cx="0" cy="1411605"/>
            </a:xfrm>
            <a:custGeom>
              <a:avLst/>
              <a:gdLst/>
              <a:ahLst/>
              <a:cxnLst/>
              <a:rect l="l" t="t" r="r" b="b"/>
              <a:pathLst>
                <a:path w="0" h="1411605">
                  <a:moveTo>
                    <a:pt x="0" y="1411491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267050" y="913358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742269" y="1158640"/>
              <a:ext cx="492125" cy="1187450"/>
            </a:xfrm>
            <a:custGeom>
              <a:avLst/>
              <a:gdLst/>
              <a:ahLst/>
              <a:cxnLst/>
              <a:rect l="l" t="t" r="r" b="b"/>
              <a:pathLst>
                <a:path w="492125" h="1187450">
                  <a:moveTo>
                    <a:pt x="491703" y="118707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718741" y="1152241"/>
              <a:ext cx="68580" cy="46355"/>
            </a:xfrm>
            <a:custGeom>
              <a:avLst/>
              <a:gdLst/>
              <a:ahLst/>
              <a:cxnLst/>
              <a:rect l="l" t="t" r="r" b="b"/>
              <a:pathLst>
                <a:path w="68580" h="46355">
                  <a:moveTo>
                    <a:pt x="0" y="46135"/>
                  </a:moveTo>
                  <a:lnTo>
                    <a:pt x="8361" y="36814"/>
                  </a:lnTo>
                  <a:lnTo>
                    <a:pt x="15101" y="23010"/>
                  </a:lnTo>
                  <a:lnTo>
                    <a:pt x="19509" y="9235"/>
                  </a:lnTo>
                  <a:lnTo>
                    <a:pt x="20877" y="0"/>
                  </a:lnTo>
                  <a:lnTo>
                    <a:pt x="28375" y="5563"/>
                  </a:lnTo>
                  <a:lnTo>
                    <a:pt x="41233" y="12186"/>
                  </a:lnTo>
                  <a:lnTo>
                    <a:pt x="55759" y="17182"/>
                  </a:lnTo>
                  <a:lnTo>
                    <a:pt x="68262" y="1786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590519" y="1692019"/>
              <a:ext cx="1186180" cy="491490"/>
            </a:xfrm>
            <a:custGeom>
              <a:avLst/>
              <a:gdLst/>
              <a:ahLst/>
              <a:cxnLst/>
              <a:rect l="l" t="t" r="r" b="b"/>
              <a:pathLst>
                <a:path w="1186180" h="491489">
                  <a:moveTo>
                    <a:pt x="1186047" y="49127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584120" y="1668490"/>
              <a:ext cx="46355" cy="68580"/>
            </a:xfrm>
            <a:custGeom>
              <a:avLst/>
              <a:gdLst/>
              <a:ahLst/>
              <a:cxnLst/>
              <a:rect l="l" t="t" r="r" b="b"/>
              <a:pathLst>
                <a:path w="46355" h="68580">
                  <a:moveTo>
                    <a:pt x="17860" y="68262"/>
                  </a:moveTo>
                  <a:lnTo>
                    <a:pt x="17182" y="55759"/>
                  </a:lnTo>
                  <a:lnTo>
                    <a:pt x="12186" y="41233"/>
                  </a:lnTo>
                  <a:lnTo>
                    <a:pt x="5563" y="28375"/>
                  </a:lnTo>
                  <a:lnTo>
                    <a:pt x="0" y="20877"/>
                  </a:lnTo>
                  <a:lnTo>
                    <a:pt x="9235" y="19509"/>
                  </a:lnTo>
                  <a:lnTo>
                    <a:pt x="23010" y="15101"/>
                  </a:lnTo>
                  <a:lnTo>
                    <a:pt x="36814" y="8361"/>
                  </a:lnTo>
                  <a:lnTo>
                    <a:pt x="46135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303995" y="920285"/>
              <a:ext cx="0" cy="1411605"/>
            </a:xfrm>
            <a:custGeom>
              <a:avLst/>
              <a:gdLst/>
              <a:ahLst/>
              <a:cxnLst/>
              <a:rect l="l" t="t" r="r" b="b"/>
              <a:pathLst>
                <a:path w="0" h="1411605">
                  <a:moveTo>
                    <a:pt x="0" y="1411491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267050" y="913358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439069" y="849816"/>
              <a:ext cx="621030" cy="621030"/>
            </a:xfrm>
            <a:custGeom>
              <a:avLst/>
              <a:gdLst/>
              <a:ahLst/>
              <a:cxnLst/>
              <a:rect l="l" t="t" r="r" b="b"/>
              <a:pathLst>
                <a:path w="621030" h="621030">
                  <a:moveTo>
                    <a:pt x="0" y="0"/>
                  </a:moveTo>
                  <a:lnTo>
                    <a:pt x="620883" y="620883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06644" y="1417391"/>
              <a:ext cx="67431" cy="67431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858929" y="1687154"/>
              <a:ext cx="1170305" cy="485140"/>
            </a:xfrm>
            <a:custGeom>
              <a:avLst/>
              <a:gdLst/>
              <a:ahLst/>
              <a:cxnLst/>
              <a:rect l="l" t="t" r="r" b="b"/>
              <a:pathLst>
                <a:path w="1170305" h="485139">
                  <a:moveTo>
                    <a:pt x="1170286" y="0"/>
                  </a:moveTo>
                  <a:lnTo>
                    <a:pt x="0" y="484749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852530" y="2127169"/>
              <a:ext cx="46355" cy="68580"/>
            </a:xfrm>
            <a:custGeom>
              <a:avLst/>
              <a:gdLst/>
              <a:ahLst/>
              <a:cxnLst/>
              <a:rect l="l" t="t" r="r" b="b"/>
              <a:pathLst>
                <a:path w="46355" h="68580">
                  <a:moveTo>
                    <a:pt x="46135" y="68262"/>
                  </a:moveTo>
                  <a:lnTo>
                    <a:pt x="36814" y="59900"/>
                  </a:lnTo>
                  <a:lnTo>
                    <a:pt x="23010" y="53161"/>
                  </a:lnTo>
                  <a:lnTo>
                    <a:pt x="9235" y="48753"/>
                  </a:lnTo>
                  <a:lnTo>
                    <a:pt x="0" y="47385"/>
                  </a:lnTo>
                  <a:lnTo>
                    <a:pt x="5563" y="39887"/>
                  </a:lnTo>
                  <a:lnTo>
                    <a:pt x="12186" y="27029"/>
                  </a:lnTo>
                  <a:lnTo>
                    <a:pt x="17182" y="12503"/>
                  </a:lnTo>
                  <a:lnTo>
                    <a:pt x="17860" y="0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667591" y="1173506"/>
              <a:ext cx="0" cy="885190"/>
            </a:xfrm>
            <a:custGeom>
              <a:avLst/>
              <a:gdLst/>
              <a:ahLst/>
              <a:cxnLst/>
              <a:rect l="l" t="t" r="r" b="b"/>
              <a:pathLst>
                <a:path w="0" h="885189">
                  <a:moveTo>
                    <a:pt x="0" y="885056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630645" y="116657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848229" y="978349"/>
              <a:ext cx="900430" cy="0"/>
            </a:xfrm>
            <a:custGeom>
              <a:avLst/>
              <a:gdLst/>
              <a:ahLst/>
              <a:cxnLst/>
              <a:rect l="l" t="t" r="r" b="b"/>
              <a:pathLst>
                <a:path w="900430" h="0">
                  <a:moveTo>
                    <a:pt x="0" y="0"/>
                  </a:moveTo>
                  <a:lnTo>
                    <a:pt x="900396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720916" y="941403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940400" y="1155604"/>
              <a:ext cx="0" cy="904240"/>
            </a:xfrm>
            <a:custGeom>
              <a:avLst/>
              <a:gdLst/>
              <a:ahLst/>
              <a:cxnLst/>
              <a:rect l="l" t="t" r="r" b="b"/>
              <a:pathLst>
                <a:path w="0" h="904239">
                  <a:moveTo>
                    <a:pt x="0" y="0"/>
                  </a:moveTo>
                  <a:lnTo>
                    <a:pt x="0" y="903693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2903455" y="2031588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73891" y="0"/>
                  </a:moveTo>
                  <a:lnTo>
                    <a:pt x="62598" y="5411"/>
                  </a:lnTo>
                  <a:lnTo>
                    <a:pt x="51088" y="15586"/>
                  </a:lnTo>
                  <a:lnTo>
                    <a:pt x="41744" y="26626"/>
                  </a:lnTo>
                  <a:lnTo>
                    <a:pt x="36945" y="34636"/>
                  </a:lnTo>
                  <a:lnTo>
                    <a:pt x="32147" y="26626"/>
                  </a:lnTo>
                  <a:lnTo>
                    <a:pt x="22802" y="15586"/>
                  </a:lnTo>
                  <a:lnTo>
                    <a:pt x="11292" y="5411"/>
                  </a:lnTo>
                  <a:lnTo>
                    <a:pt x="0" y="0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590519" y="1692019"/>
              <a:ext cx="1186180" cy="491490"/>
            </a:xfrm>
            <a:custGeom>
              <a:avLst/>
              <a:gdLst/>
              <a:ahLst/>
              <a:cxnLst/>
              <a:rect l="l" t="t" r="r" b="b"/>
              <a:pathLst>
                <a:path w="1186180" h="491489">
                  <a:moveTo>
                    <a:pt x="1186047" y="49127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584120" y="1668490"/>
              <a:ext cx="46355" cy="68580"/>
            </a:xfrm>
            <a:custGeom>
              <a:avLst/>
              <a:gdLst/>
              <a:ahLst/>
              <a:cxnLst/>
              <a:rect l="l" t="t" r="r" b="b"/>
              <a:pathLst>
                <a:path w="46355" h="68580">
                  <a:moveTo>
                    <a:pt x="17860" y="68262"/>
                  </a:moveTo>
                  <a:lnTo>
                    <a:pt x="17182" y="55759"/>
                  </a:lnTo>
                  <a:lnTo>
                    <a:pt x="12186" y="41233"/>
                  </a:lnTo>
                  <a:lnTo>
                    <a:pt x="5563" y="28375"/>
                  </a:lnTo>
                  <a:lnTo>
                    <a:pt x="0" y="20877"/>
                  </a:lnTo>
                  <a:lnTo>
                    <a:pt x="9235" y="19509"/>
                  </a:lnTo>
                  <a:lnTo>
                    <a:pt x="23010" y="15101"/>
                  </a:lnTo>
                  <a:lnTo>
                    <a:pt x="36814" y="8361"/>
                  </a:lnTo>
                  <a:lnTo>
                    <a:pt x="46135" y="0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2130496" y="2341266"/>
              <a:ext cx="347345" cy="347345"/>
            </a:xfrm>
            <a:custGeom>
              <a:avLst/>
              <a:gdLst/>
              <a:ahLst/>
              <a:cxnLst/>
              <a:rect l="l" t="t" r="r" b="b"/>
              <a:pathLst>
                <a:path w="347344" h="347344">
                  <a:moveTo>
                    <a:pt x="173499" y="0"/>
                  </a:moveTo>
                  <a:lnTo>
                    <a:pt x="127375" y="6197"/>
                  </a:lnTo>
                  <a:lnTo>
                    <a:pt x="85930" y="23687"/>
                  </a:lnTo>
                  <a:lnTo>
                    <a:pt x="50816" y="50816"/>
                  </a:lnTo>
                  <a:lnTo>
                    <a:pt x="23687" y="85930"/>
                  </a:lnTo>
                  <a:lnTo>
                    <a:pt x="6197" y="127375"/>
                  </a:lnTo>
                  <a:lnTo>
                    <a:pt x="0" y="173499"/>
                  </a:lnTo>
                  <a:lnTo>
                    <a:pt x="6197" y="219622"/>
                  </a:lnTo>
                  <a:lnTo>
                    <a:pt x="23687" y="261067"/>
                  </a:lnTo>
                  <a:lnTo>
                    <a:pt x="50816" y="296181"/>
                  </a:lnTo>
                  <a:lnTo>
                    <a:pt x="85930" y="323310"/>
                  </a:lnTo>
                  <a:lnTo>
                    <a:pt x="127375" y="340800"/>
                  </a:lnTo>
                  <a:lnTo>
                    <a:pt x="173499" y="346998"/>
                  </a:lnTo>
                  <a:lnTo>
                    <a:pt x="219622" y="340800"/>
                  </a:lnTo>
                  <a:lnTo>
                    <a:pt x="261067" y="323310"/>
                  </a:lnTo>
                  <a:lnTo>
                    <a:pt x="296181" y="296181"/>
                  </a:lnTo>
                  <a:lnTo>
                    <a:pt x="323310" y="261067"/>
                  </a:lnTo>
                  <a:lnTo>
                    <a:pt x="340800" y="219622"/>
                  </a:lnTo>
                  <a:lnTo>
                    <a:pt x="346998" y="173499"/>
                  </a:lnTo>
                  <a:lnTo>
                    <a:pt x="340800" y="127375"/>
                  </a:lnTo>
                  <a:lnTo>
                    <a:pt x="323310" y="85930"/>
                  </a:lnTo>
                  <a:lnTo>
                    <a:pt x="296181" y="50816"/>
                  </a:lnTo>
                  <a:lnTo>
                    <a:pt x="261067" y="23687"/>
                  </a:lnTo>
                  <a:lnTo>
                    <a:pt x="219622" y="6197"/>
                  </a:lnTo>
                  <a:lnTo>
                    <a:pt x="173499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2130496" y="2341266"/>
              <a:ext cx="347345" cy="347345"/>
            </a:xfrm>
            <a:custGeom>
              <a:avLst/>
              <a:gdLst/>
              <a:ahLst/>
              <a:cxnLst/>
              <a:rect l="l" t="t" r="r" b="b"/>
              <a:pathLst>
                <a:path w="347344" h="347344">
                  <a:moveTo>
                    <a:pt x="346998" y="173499"/>
                  </a:moveTo>
                  <a:lnTo>
                    <a:pt x="340800" y="127375"/>
                  </a:lnTo>
                  <a:lnTo>
                    <a:pt x="323310" y="85930"/>
                  </a:lnTo>
                  <a:lnTo>
                    <a:pt x="296181" y="50816"/>
                  </a:lnTo>
                  <a:lnTo>
                    <a:pt x="261067" y="23687"/>
                  </a:lnTo>
                  <a:lnTo>
                    <a:pt x="219622" y="6197"/>
                  </a:lnTo>
                  <a:lnTo>
                    <a:pt x="173499" y="0"/>
                  </a:lnTo>
                  <a:lnTo>
                    <a:pt x="127375" y="6197"/>
                  </a:lnTo>
                  <a:lnTo>
                    <a:pt x="85930" y="23687"/>
                  </a:lnTo>
                  <a:lnTo>
                    <a:pt x="50816" y="50816"/>
                  </a:lnTo>
                  <a:lnTo>
                    <a:pt x="23687" y="85930"/>
                  </a:lnTo>
                  <a:lnTo>
                    <a:pt x="6197" y="127375"/>
                  </a:lnTo>
                  <a:lnTo>
                    <a:pt x="0" y="173499"/>
                  </a:lnTo>
                  <a:lnTo>
                    <a:pt x="6197" y="219622"/>
                  </a:lnTo>
                  <a:lnTo>
                    <a:pt x="23687" y="261067"/>
                  </a:lnTo>
                  <a:lnTo>
                    <a:pt x="50816" y="296181"/>
                  </a:lnTo>
                  <a:lnTo>
                    <a:pt x="85930" y="323310"/>
                  </a:lnTo>
                  <a:lnTo>
                    <a:pt x="127375" y="340800"/>
                  </a:lnTo>
                  <a:lnTo>
                    <a:pt x="173499" y="346998"/>
                  </a:lnTo>
                  <a:lnTo>
                    <a:pt x="219622" y="340800"/>
                  </a:lnTo>
                  <a:lnTo>
                    <a:pt x="261067" y="323310"/>
                  </a:lnTo>
                  <a:lnTo>
                    <a:pt x="296181" y="296181"/>
                  </a:lnTo>
                  <a:lnTo>
                    <a:pt x="323310" y="261067"/>
                  </a:lnTo>
                  <a:lnTo>
                    <a:pt x="340800" y="219622"/>
                  </a:lnTo>
                  <a:lnTo>
                    <a:pt x="346998" y="173499"/>
                  </a:lnTo>
                  <a:close/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2122462" y="533209"/>
              <a:ext cx="363220" cy="363220"/>
            </a:xfrm>
            <a:custGeom>
              <a:avLst/>
              <a:gdLst/>
              <a:ahLst/>
              <a:cxnLst/>
              <a:rect l="l" t="t" r="r" b="b"/>
              <a:pathLst>
                <a:path w="363219" h="363219">
                  <a:moveTo>
                    <a:pt x="181533" y="0"/>
                  </a:moveTo>
                  <a:lnTo>
                    <a:pt x="133274" y="6484"/>
                  </a:lnTo>
                  <a:lnTo>
                    <a:pt x="89909" y="24784"/>
                  </a:lnTo>
                  <a:lnTo>
                    <a:pt x="53169" y="53169"/>
                  </a:lnTo>
                  <a:lnTo>
                    <a:pt x="24784" y="89909"/>
                  </a:lnTo>
                  <a:lnTo>
                    <a:pt x="6484" y="133274"/>
                  </a:lnTo>
                  <a:lnTo>
                    <a:pt x="0" y="181533"/>
                  </a:lnTo>
                  <a:lnTo>
                    <a:pt x="6484" y="229793"/>
                  </a:lnTo>
                  <a:lnTo>
                    <a:pt x="24784" y="273157"/>
                  </a:lnTo>
                  <a:lnTo>
                    <a:pt x="53169" y="309897"/>
                  </a:lnTo>
                  <a:lnTo>
                    <a:pt x="89909" y="338283"/>
                  </a:lnTo>
                  <a:lnTo>
                    <a:pt x="133274" y="356583"/>
                  </a:lnTo>
                  <a:lnTo>
                    <a:pt x="181533" y="363067"/>
                  </a:lnTo>
                  <a:lnTo>
                    <a:pt x="229792" y="356583"/>
                  </a:lnTo>
                  <a:lnTo>
                    <a:pt x="273157" y="338283"/>
                  </a:lnTo>
                  <a:lnTo>
                    <a:pt x="309897" y="309897"/>
                  </a:lnTo>
                  <a:lnTo>
                    <a:pt x="338282" y="273157"/>
                  </a:lnTo>
                  <a:lnTo>
                    <a:pt x="356582" y="229793"/>
                  </a:lnTo>
                  <a:lnTo>
                    <a:pt x="363067" y="181533"/>
                  </a:lnTo>
                  <a:lnTo>
                    <a:pt x="356582" y="133274"/>
                  </a:lnTo>
                  <a:lnTo>
                    <a:pt x="338282" y="89909"/>
                  </a:lnTo>
                  <a:lnTo>
                    <a:pt x="309897" y="53169"/>
                  </a:lnTo>
                  <a:lnTo>
                    <a:pt x="273157" y="24784"/>
                  </a:lnTo>
                  <a:lnTo>
                    <a:pt x="229792" y="6484"/>
                  </a:lnTo>
                  <a:lnTo>
                    <a:pt x="181533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122462" y="533209"/>
              <a:ext cx="363220" cy="363220"/>
            </a:xfrm>
            <a:custGeom>
              <a:avLst/>
              <a:gdLst/>
              <a:ahLst/>
              <a:cxnLst/>
              <a:rect l="l" t="t" r="r" b="b"/>
              <a:pathLst>
                <a:path w="363219" h="363219">
                  <a:moveTo>
                    <a:pt x="363067" y="181533"/>
                  </a:moveTo>
                  <a:lnTo>
                    <a:pt x="356582" y="133274"/>
                  </a:lnTo>
                  <a:lnTo>
                    <a:pt x="338282" y="89909"/>
                  </a:lnTo>
                  <a:lnTo>
                    <a:pt x="309897" y="53169"/>
                  </a:lnTo>
                  <a:lnTo>
                    <a:pt x="273157" y="24784"/>
                  </a:lnTo>
                  <a:lnTo>
                    <a:pt x="229792" y="6484"/>
                  </a:lnTo>
                  <a:lnTo>
                    <a:pt x="181533" y="0"/>
                  </a:lnTo>
                  <a:lnTo>
                    <a:pt x="133274" y="6484"/>
                  </a:lnTo>
                  <a:lnTo>
                    <a:pt x="89909" y="24784"/>
                  </a:lnTo>
                  <a:lnTo>
                    <a:pt x="53169" y="53169"/>
                  </a:lnTo>
                  <a:lnTo>
                    <a:pt x="24784" y="89909"/>
                  </a:lnTo>
                  <a:lnTo>
                    <a:pt x="6484" y="133274"/>
                  </a:lnTo>
                  <a:lnTo>
                    <a:pt x="0" y="181533"/>
                  </a:lnTo>
                  <a:lnTo>
                    <a:pt x="6484" y="229793"/>
                  </a:lnTo>
                  <a:lnTo>
                    <a:pt x="24784" y="273157"/>
                  </a:lnTo>
                  <a:lnTo>
                    <a:pt x="53169" y="309897"/>
                  </a:lnTo>
                  <a:lnTo>
                    <a:pt x="89909" y="338283"/>
                  </a:lnTo>
                  <a:lnTo>
                    <a:pt x="133274" y="356583"/>
                  </a:lnTo>
                  <a:lnTo>
                    <a:pt x="181533" y="363067"/>
                  </a:lnTo>
                  <a:lnTo>
                    <a:pt x="229792" y="356583"/>
                  </a:lnTo>
                  <a:lnTo>
                    <a:pt x="273157" y="338283"/>
                  </a:lnTo>
                  <a:lnTo>
                    <a:pt x="309897" y="309897"/>
                  </a:lnTo>
                  <a:lnTo>
                    <a:pt x="338282" y="273157"/>
                  </a:lnTo>
                  <a:lnTo>
                    <a:pt x="356582" y="229793"/>
                  </a:lnTo>
                  <a:lnTo>
                    <a:pt x="363067" y="181533"/>
                  </a:lnTo>
                  <a:close/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3024293" y="143504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714" y="0"/>
                  </a:moveTo>
                  <a:lnTo>
                    <a:pt x="131938" y="6419"/>
                  </a:lnTo>
                  <a:lnTo>
                    <a:pt x="89008" y="24536"/>
                  </a:lnTo>
                  <a:lnTo>
                    <a:pt x="52636" y="52636"/>
                  </a:lnTo>
                  <a:lnTo>
                    <a:pt x="24535" y="89008"/>
                  </a:lnTo>
                  <a:lnTo>
                    <a:pt x="6419" y="131938"/>
                  </a:lnTo>
                  <a:lnTo>
                    <a:pt x="0" y="179714"/>
                  </a:lnTo>
                  <a:lnTo>
                    <a:pt x="6419" y="227489"/>
                  </a:lnTo>
                  <a:lnTo>
                    <a:pt x="24535" y="270419"/>
                  </a:lnTo>
                  <a:lnTo>
                    <a:pt x="52636" y="306791"/>
                  </a:lnTo>
                  <a:lnTo>
                    <a:pt x="89008" y="334892"/>
                  </a:lnTo>
                  <a:lnTo>
                    <a:pt x="131938" y="353009"/>
                  </a:lnTo>
                  <a:lnTo>
                    <a:pt x="179714" y="359428"/>
                  </a:lnTo>
                  <a:lnTo>
                    <a:pt x="227489" y="353009"/>
                  </a:lnTo>
                  <a:lnTo>
                    <a:pt x="270419" y="334892"/>
                  </a:lnTo>
                  <a:lnTo>
                    <a:pt x="306791" y="306791"/>
                  </a:lnTo>
                  <a:lnTo>
                    <a:pt x="334892" y="270419"/>
                  </a:lnTo>
                  <a:lnTo>
                    <a:pt x="353009" y="227489"/>
                  </a:lnTo>
                  <a:lnTo>
                    <a:pt x="359428" y="179714"/>
                  </a:lnTo>
                  <a:lnTo>
                    <a:pt x="353009" y="131938"/>
                  </a:lnTo>
                  <a:lnTo>
                    <a:pt x="334892" y="89008"/>
                  </a:lnTo>
                  <a:lnTo>
                    <a:pt x="306791" y="52636"/>
                  </a:lnTo>
                  <a:lnTo>
                    <a:pt x="270419" y="24536"/>
                  </a:lnTo>
                  <a:lnTo>
                    <a:pt x="227489" y="6419"/>
                  </a:lnTo>
                  <a:lnTo>
                    <a:pt x="179714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3024293" y="143504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359428" y="179714"/>
                  </a:moveTo>
                  <a:lnTo>
                    <a:pt x="353009" y="131938"/>
                  </a:lnTo>
                  <a:lnTo>
                    <a:pt x="334892" y="89008"/>
                  </a:lnTo>
                  <a:lnTo>
                    <a:pt x="306791" y="52636"/>
                  </a:lnTo>
                  <a:lnTo>
                    <a:pt x="270419" y="24536"/>
                  </a:lnTo>
                  <a:lnTo>
                    <a:pt x="227489" y="6419"/>
                  </a:lnTo>
                  <a:lnTo>
                    <a:pt x="179714" y="0"/>
                  </a:lnTo>
                  <a:lnTo>
                    <a:pt x="131938" y="6419"/>
                  </a:lnTo>
                  <a:lnTo>
                    <a:pt x="89008" y="24536"/>
                  </a:lnTo>
                  <a:lnTo>
                    <a:pt x="52636" y="52636"/>
                  </a:lnTo>
                  <a:lnTo>
                    <a:pt x="24535" y="89008"/>
                  </a:lnTo>
                  <a:lnTo>
                    <a:pt x="6419" y="131938"/>
                  </a:lnTo>
                  <a:lnTo>
                    <a:pt x="0" y="179714"/>
                  </a:lnTo>
                  <a:lnTo>
                    <a:pt x="6419" y="227489"/>
                  </a:lnTo>
                  <a:lnTo>
                    <a:pt x="24535" y="270419"/>
                  </a:lnTo>
                  <a:lnTo>
                    <a:pt x="52636" y="306791"/>
                  </a:lnTo>
                  <a:lnTo>
                    <a:pt x="89008" y="334892"/>
                  </a:lnTo>
                  <a:lnTo>
                    <a:pt x="131938" y="353009"/>
                  </a:lnTo>
                  <a:lnTo>
                    <a:pt x="179714" y="359428"/>
                  </a:lnTo>
                  <a:lnTo>
                    <a:pt x="227489" y="353009"/>
                  </a:lnTo>
                  <a:lnTo>
                    <a:pt x="270419" y="334892"/>
                  </a:lnTo>
                  <a:lnTo>
                    <a:pt x="306791" y="306791"/>
                  </a:lnTo>
                  <a:lnTo>
                    <a:pt x="334892" y="270419"/>
                  </a:lnTo>
                  <a:lnTo>
                    <a:pt x="353009" y="227489"/>
                  </a:lnTo>
                  <a:lnTo>
                    <a:pt x="359428" y="179714"/>
                  </a:lnTo>
                  <a:close/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484485" y="2068052"/>
              <a:ext cx="366395" cy="366395"/>
            </a:xfrm>
            <a:custGeom>
              <a:avLst/>
              <a:gdLst/>
              <a:ahLst/>
              <a:cxnLst/>
              <a:rect l="l" t="t" r="r" b="b"/>
              <a:pathLst>
                <a:path w="366394" h="366394">
                  <a:moveTo>
                    <a:pt x="183106" y="0"/>
                  </a:moveTo>
                  <a:lnTo>
                    <a:pt x="134428" y="6540"/>
                  </a:lnTo>
                  <a:lnTo>
                    <a:pt x="90688" y="24999"/>
                  </a:lnTo>
                  <a:lnTo>
                    <a:pt x="53630" y="53630"/>
                  </a:lnTo>
                  <a:lnTo>
                    <a:pt x="24999" y="90688"/>
                  </a:lnTo>
                  <a:lnTo>
                    <a:pt x="6540" y="134428"/>
                  </a:lnTo>
                  <a:lnTo>
                    <a:pt x="0" y="183106"/>
                  </a:lnTo>
                  <a:lnTo>
                    <a:pt x="6540" y="231783"/>
                  </a:lnTo>
                  <a:lnTo>
                    <a:pt x="24999" y="275523"/>
                  </a:lnTo>
                  <a:lnTo>
                    <a:pt x="53630" y="312582"/>
                  </a:lnTo>
                  <a:lnTo>
                    <a:pt x="90688" y="341213"/>
                  </a:lnTo>
                  <a:lnTo>
                    <a:pt x="134428" y="359671"/>
                  </a:lnTo>
                  <a:lnTo>
                    <a:pt x="183106" y="366212"/>
                  </a:lnTo>
                  <a:lnTo>
                    <a:pt x="231783" y="359671"/>
                  </a:lnTo>
                  <a:lnTo>
                    <a:pt x="275523" y="341213"/>
                  </a:lnTo>
                  <a:lnTo>
                    <a:pt x="312582" y="312582"/>
                  </a:lnTo>
                  <a:lnTo>
                    <a:pt x="341213" y="275523"/>
                  </a:lnTo>
                  <a:lnTo>
                    <a:pt x="359671" y="231783"/>
                  </a:lnTo>
                  <a:lnTo>
                    <a:pt x="366212" y="183106"/>
                  </a:lnTo>
                  <a:lnTo>
                    <a:pt x="359671" y="134428"/>
                  </a:lnTo>
                  <a:lnTo>
                    <a:pt x="341213" y="90688"/>
                  </a:lnTo>
                  <a:lnTo>
                    <a:pt x="312582" y="53630"/>
                  </a:lnTo>
                  <a:lnTo>
                    <a:pt x="275523" y="24999"/>
                  </a:lnTo>
                  <a:lnTo>
                    <a:pt x="231783" y="6540"/>
                  </a:lnTo>
                  <a:lnTo>
                    <a:pt x="183106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1484485" y="2068052"/>
              <a:ext cx="366395" cy="366395"/>
            </a:xfrm>
            <a:custGeom>
              <a:avLst/>
              <a:gdLst/>
              <a:ahLst/>
              <a:cxnLst/>
              <a:rect l="l" t="t" r="r" b="b"/>
              <a:pathLst>
                <a:path w="366394" h="366394">
                  <a:moveTo>
                    <a:pt x="366212" y="183106"/>
                  </a:moveTo>
                  <a:lnTo>
                    <a:pt x="359671" y="134428"/>
                  </a:lnTo>
                  <a:lnTo>
                    <a:pt x="341213" y="90688"/>
                  </a:lnTo>
                  <a:lnTo>
                    <a:pt x="312582" y="53630"/>
                  </a:lnTo>
                  <a:lnTo>
                    <a:pt x="275523" y="24999"/>
                  </a:lnTo>
                  <a:lnTo>
                    <a:pt x="231783" y="6540"/>
                  </a:lnTo>
                  <a:lnTo>
                    <a:pt x="183106" y="0"/>
                  </a:lnTo>
                  <a:lnTo>
                    <a:pt x="134428" y="6540"/>
                  </a:lnTo>
                  <a:lnTo>
                    <a:pt x="90688" y="24999"/>
                  </a:lnTo>
                  <a:lnTo>
                    <a:pt x="53630" y="53630"/>
                  </a:lnTo>
                  <a:lnTo>
                    <a:pt x="24999" y="90688"/>
                  </a:lnTo>
                  <a:lnTo>
                    <a:pt x="6540" y="134428"/>
                  </a:lnTo>
                  <a:lnTo>
                    <a:pt x="0" y="183106"/>
                  </a:lnTo>
                  <a:lnTo>
                    <a:pt x="6540" y="231783"/>
                  </a:lnTo>
                  <a:lnTo>
                    <a:pt x="24999" y="275523"/>
                  </a:lnTo>
                  <a:lnTo>
                    <a:pt x="53630" y="312582"/>
                  </a:lnTo>
                  <a:lnTo>
                    <a:pt x="90688" y="341213"/>
                  </a:lnTo>
                  <a:lnTo>
                    <a:pt x="134428" y="359671"/>
                  </a:lnTo>
                  <a:lnTo>
                    <a:pt x="183106" y="366212"/>
                  </a:lnTo>
                  <a:lnTo>
                    <a:pt x="231783" y="359671"/>
                  </a:lnTo>
                  <a:lnTo>
                    <a:pt x="275523" y="341213"/>
                  </a:lnTo>
                  <a:lnTo>
                    <a:pt x="312582" y="312582"/>
                  </a:lnTo>
                  <a:lnTo>
                    <a:pt x="341213" y="275523"/>
                  </a:lnTo>
                  <a:lnTo>
                    <a:pt x="359671" y="231783"/>
                  </a:lnTo>
                  <a:lnTo>
                    <a:pt x="366212" y="183106"/>
                  </a:lnTo>
                  <a:close/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1901380" y="2402926"/>
            <a:ext cx="602615" cy="748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2069">
              <a:lnSpc>
                <a:spcPct val="100000"/>
              </a:lnSpc>
              <a:spcBef>
                <a:spcPts val="95"/>
              </a:spcBef>
            </a:pPr>
            <a:r>
              <a:rPr dirty="0" sz="1200" spc="-70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70">
                <a:solidFill>
                  <a:srgbClr val="253C3F"/>
                </a:solidFill>
                <a:latin typeface="Microsoft Sans Serif"/>
                <a:cs typeface="Microsoft Sans Serif"/>
              </a:rPr>
              <a:t>CA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Microsoft Sans Serif"/>
              <a:cs typeface="Microsoft Sans Serif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200" spc="-95">
                <a:solidFill>
                  <a:srgbClr val="EB811B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05">
                <a:solidFill>
                  <a:srgbClr val="EB811B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35">
                <a:solidFill>
                  <a:srgbClr val="EB811B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135">
                <a:solidFill>
                  <a:srgbClr val="EB811B"/>
                </a:solidFill>
                <a:latin typeface="Microsoft Sans Serif"/>
                <a:cs typeface="Microsoft Sans Serif"/>
              </a:rPr>
              <a:t>G</a:t>
            </a:r>
            <a:r>
              <a:rPr dirty="0" sz="1200" spc="-100">
                <a:solidFill>
                  <a:srgbClr val="EB811B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0">
                <a:solidFill>
                  <a:srgbClr val="EB811B"/>
                </a:solidFill>
                <a:latin typeface="Microsoft Sans Serif"/>
                <a:cs typeface="Microsoft Sans Serif"/>
              </a:rPr>
              <a:t>A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4293" y="143504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59428" y="179714"/>
                </a:moveTo>
                <a:lnTo>
                  <a:pt x="353009" y="131938"/>
                </a:lnTo>
                <a:lnTo>
                  <a:pt x="334892" y="89008"/>
                </a:lnTo>
                <a:lnTo>
                  <a:pt x="306791" y="52636"/>
                </a:lnTo>
                <a:lnTo>
                  <a:pt x="270419" y="24536"/>
                </a:lnTo>
                <a:lnTo>
                  <a:pt x="227489" y="6419"/>
                </a:lnTo>
                <a:lnTo>
                  <a:pt x="179714" y="0"/>
                </a:lnTo>
                <a:lnTo>
                  <a:pt x="131938" y="6419"/>
                </a:lnTo>
                <a:lnTo>
                  <a:pt x="89008" y="24536"/>
                </a:lnTo>
                <a:lnTo>
                  <a:pt x="52636" y="52636"/>
                </a:lnTo>
                <a:lnTo>
                  <a:pt x="24535" y="89008"/>
                </a:lnTo>
                <a:lnTo>
                  <a:pt x="6419" y="131938"/>
                </a:lnTo>
                <a:lnTo>
                  <a:pt x="0" y="179714"/>
                </a:lnTo>
                <a:lnTo>
                  <a:pt x="6419" y="227489"/>
                </a:lnTo>
                <a:lnTo>
                  <a:pt x="24535" y="270419"/>
                </a:lnTo>
                <a:lnTo>
                  <a:pt x="52636" y="306791"/>
                </a:lnTo>
                <a:lnTo>
                  <a:pt x="89008" y="334892"/>
                </a:lnTo>
                <a:lnTo>
                  <a:pt x="131938" y="353009"/>
                </a:lnTo>
                <a:lnTo>
                  <a:pt x="179714" y="359428"/>
                </a:lnTo>
                <a:lnTo>
                  <a:pt x="227489" y="353009"/>
                </a:lnTo>
                <a:lnTo>
                  <a:pt x="270419" y="334892"/>
                </a:lnTo>
                <a:lnTo>
                  <a:pt x="306791" y="306791"/>
                </a:lnTo>
                <a:lnTo>
                  <a:pt x="334892" y="270419"/>
                </a:lnTo>
                <a:lnTo>
                  <a:pt x="353009" y="227489"/>
                </a:lnTo>
                <a:lnTo>
                  <a:pt x="359428" y="179714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44329" y="1502915"/>
            <a:ext cx="32004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5">
                <a:solidFill>
                  <a:srgbClr val="253C3F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130">
                <a:solidFill>
                  <a:srgbClr val="253C3F"/>
                </a:solidFill>
                <a:latin typeface="Microsoft Sans Serif"/>
                <a:cs typeface="Microsoft Sans Serif"/>
              </a:rPr>
              <a:t>GC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72634" y="810583"/>
            <a:ext cx="335915" cy="335915"/>
          </a:xfrm>
          <a:custGeom>
            <a:avLst/>
            <a:gdLst/>
            <a:ahLst/>
            <a:cxnLst/>
            <a:rect l="l" t="t" r="r" b="b"/>
            <a:pathLst>
              <a:path w="335914" h="335915">
                <a:moveTo>
                  <a:pt x="335531" y="167765"/>
                </a:moveTo>
                <a:lnTo>
                  <a:pt x="329539" y="123166"/>
                </a:lnTo>
                <a:lnTo>
                  <a:pt x="312627" y="83090"/>
                </a:lnTo>
                <a:lnTo>
                  <a:pt x="286394" y="49137"/>
                </a:lnTo>
                <a:lnTo>
                  <a:pt x="252441" y="22904"/>
                </a:lnTo>
                <a:lnTo>
                  <a:pt x="212365" y="5992"/>
                </a:lnTo>
                <a:lnTo>
                  <a:pt x="167765" y="0"/>
                </a:lnTo>
                <a:lnTo>
                  <a:pt x="123166" y="5992"/>
                </a:lnTo>
                <a:lnTo>
                  <a:pt x="83090" y="22904"/>
                </a:lnTo>
                <a:lnTo>
                  <a:pt x="49137" y="49137"/>
                </a:lnTo>
                <a:lnTo>
                  <a:pt x="22904" y="83090"/>
                </a:lnTo>
                <a:lnTo>
                  <a:pt x="5992" y="123166"/>
                </a:lnTo>
                <a:lnTo>
                  <a:pt x="0" y="167765"/>
                </a:lnTo>
                <a:lnTo>
                  <a:pt x="5992" y="212365"/>
                </a:lnTo>
                <a:lnTo>
                  <a:pt x="22904" y="252441"/>
                </a:lnTo>
                <a:lnTo>
                  <a:pt x="49137" y="286394"/>
                </a:lnTo>
                <a:lnTo>
                  <a:pt x="83090" y="312627"/>
                </a:lnTo>
                <a:lnTo>
                  <a:pt x="123166" y="329539"/>
                </a:lnTo>
                <a:lnTo>
                  <a:pt x="167765" y="335531"/>
                </a:lnTo>
                <a:lnTo>
                  <a:pt x="212365" y="329539"/>
                </a:lnTo>
                <a:lnTo>
                  <a:pt x="252441" y="312627"/>
                </a:lnTo>
                <a:lnTo>
                  <a:pt x="286394" y="286394"/>
                </a:lnTo>
                <a:lnTo>
                  <a:pt x="312627" y="252441"/>
                </a:lnTo>
                <a:lnTo>
                  <a:pt x="329539" y="212365"/>
                </a:lnTo>
                <a:lnTo>
                  <a:pt x="335531" y="167765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94317" y="866505"/>
            <a:ext cx="29273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9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9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22462" y="533209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363067" y="181533"/>
                </a:moveTo>
                <a:lnTo>
                  <a:pt x="356582" y="133274"/>
                </a:lnTo>
                <a:lnTo>
                  <a:pt x="338282" y="89909"/>
                </a:lnTo>
                <a:lnTo>
                  <a:pt x="309897" y="53169"/>
                </a:lnTo>
                <a:lnTo>
                  <a:pt x="273157" y="24784"/>
                </a:lnTo>
                <a:lnTo>
                  <a:pt x="229792" y="6484"/>
                </a:lnTo>
                <a:lnTo>
                  <a:pt x="181533" y="0"/>
                </a:lnTo>
                <a:lnTo>
                  <a:pt x="133274" y="6484"/>
                </a:lnTo>
                <a:lnTo>
                  <a:pt x="89909" y="24784"/>
                </a:lnTo>
                <a:lnTo>
                  <a:pt x="53169" y="53169"/>
                </a:lnTo>
                <a:lnTo>
                  <a:pt x="24784" y="89909"/>
                </a:lnTo>
                <a:lnTo>
                  <a:pt x="6484" y="133274"/>
                </a:lnTo>
                <a:lnTo>
                  <a:pt x="0" y="181533"/>
                </a:lnTo>
                <a:lnTo>
                  <a:pt x="6484" y="229793"/>
                </a:lnTo>
                <a:lnTo>
                  <a:pt x="24784" y="273157"/>
                </a:lnTo>
                <a:lnTo>
                  <a:pt x="53169" y="309897"/>
                </a:lnTo>
                <a:lnTo>
                  <a:pt x="89909" y="338283"/>
                </a:lnTo>
                <a:lnTo>
                  <a:pt x="133274" y="356583"/>
                </a:lnTo>
                <a:lnTo>
                  <a:pt x="181533" y="363067"/>
                </a:lnTo>
                <a:lnTo>
                  <a:pt x="229792" y="356583"/>
                </a:lnTo>
                <a:lnTo>
                  <a:pt x="273157" y="338283"/>
                </a:lnTo>
                <a:lnTo>
                  <a:pt x="309897" y="309897"/>
                </a:lnTo>
                <a:lnTo>
                  <a:pt x="338282" y="273157"/>
                </a:lnTo>
                <a:lnTo>
                  <a:pt x="356582" y="229793"/>
                </a:lnTo>
                <a:lnTo>
                  <a:pt x="363067" y="181533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34820" y="81821"/>
            <a:ext cx="1538605" cy="7289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700" spc="30" b="1">
                <a:solidFill>
                  <a:srgbClr val="7F7F7F"/>
                </a:solidFill>
                <a:latin typeface="Arial"/>
                <a:cs typeface="Arial"/>
              </a:rPr>
              <a:t>Overlap</a:t>
            </a:r>
            <a:r>
              <a:rPr dirty="0" sz="1700" spc="-9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Graph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200" spc="-90">
                <a:solidFill>
                  <a:srgbClr val="253C3F"/>
                </a:solidFill>
                <a:latin typeface="Microsoft Sans Serif"/>
                <a:cs typeface="Microsoft Sans Serif"/>
              </a:rPr>
              <a:t>CAG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96442" y="807201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342296" y="171148"/>
                </a:moveTo>
                <a:lnTo>
                  <a:pt x="336183" y="125649"/>
                </a:lnTo>
                <a:lnTo>
                  <a:pt x="318930" y="84765"/>
                </a:lnTo>
                <a:lnTo>
                  <a:pt x="292168" y="50127"/>
                </a:lnTo>
                <a:lnTo>
                  <a:pt x="257530" y="23366"/>
                </a:lnTo>
                <a:lnTo>
                  <a:pt x="216646" y="6113"/>
                </a:lnTo>
                <a:lnTo>
                  <a:pt x="171148" y="0"/>
                </a:lnTo>
                <a:lnTo>
                  <a:pt x="125649" y="6113"/>
                </a:lnTo>
                <a:lnTo>
                  <a:pt x="84765" y="23366"/>
                </a:lnTo>
                <a:lnTo>
                  <a:pt x="50127" y="50127"/>
                </a:lnTo>
                <a:lnTo>
                  <a:pt x="23366" y="84765"/>
                </a:lnTo>
                <a:lnTo>
                  <a:pt x="6113" y="125649"/>
                </a:lnTo>
                <a:lnTo>
                  <a:pt x="0" y="171148"/>
                </a:lnTo>
                <a:lnTo>
                  <a:pt x="6113" y="216646"/>
                </a:lnTo>
                <a:lnTo>
                  <a:pt x="23366" y="257530"/>
                </a:lnTo>
                <a:lnTo>
                  <a:pt x="50127" y="292168"/>
                </a:lnTo>
                <a:lnTo>
                  <a:pt x="84765" y="318930"/>
                </a:lnTo>
                <a:lnTo>
                  <a:pt x="125649" y="336183"/>
                </a:lnTo>
                <a:lnTo>
                  <a:pt x="171148" y="342296"/>
                </a:lnTo>
                <a:lnTo>
                  <a:pt x="216646" y="336183"/>
                </a:lnTo>
                <a:lnTo>
                  <a:pt x="257530" y="318930"/>
                </a:lnTo>
                <a:lnTo>
                  <a:pt x="292168" y="292168"/>
                </a:lnTo>
                <a:lnTo>
                  <a:pt x="318930" y="257530"/>
                </a:lnTo>
                <a:lnTo>
                  <a:pt x="336183" y="216646"/>
                </a:lnTo>
                <a:lnTo>
                  <a:pt x="342296" y="171148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517789" y="866505"/>
            <a:ext cx="3003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5">
                <a:solidFill>
                  <a:srgbClr val="253C3F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90">
                <a:solidFill>
                  <a:srgbClr val="253C3F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60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26077" y="1436847"/>
            <a:ext cx="356235" cy="356235"/>
          </a:xfrm>
          <a:custGeom>
            <a:avLst/>
            <a:gdLst/>
            <a:ahLst/>
            <a:cxnLst/>
            <a:rect l="l" t="t" r="r" b="b"/>
            <a:pathLst>
              <a:path w="356234" h="356235">
                <a:moveTo>
                  <a:pt x="355814" y="177907"/>
                </a:moveTo>
                <a:lnTo>
                  <a:pt x="349459" y="130612"/>
                </a:lnTo>
                <a:lnTo>
                  <a:pt x="331524" y="88113"/>
                </a:lnTo>
                <a:lnTo>
                  <a:pt x="303706" y="52107"/>
                </a:lnTo>
                <a:lnTo>
                  <a:pt x="267700" y="24289"/>
                </a:lnTo>
                <a:lnTo>
                  <a:pt x="225202" y="6354"/>
                </a:lnTo>
                <a:lnTo>
                  <a:pt x="177907" y="0"/>
                </a:lnTo>
                <a:lnTo>
                  <a:pt x="130611" y="6354"/>
                </a:lnTo>
                <a:lnTo>
                  <a:pt x="88113" y="24289"/>
                </a:lnTo>
                <a:lnTo>
                  <a:pt x="52107" y="52107"/>
                </a:lnTo>
                <a:lnTo>
                  <a:pt x="24289" y="88113"/>
                </a:lnTo>
                <a:lnTo>
                  <a:pt x="6354" y="130612"/>
                </a:lnTo>
                <a:lnTo>
                  <a:pt x="0" y="177907"/>
                </a:lnTo>
                <a:lnTo>
                  <a:pt x="6354" y="225202"/>
                </a:lnTo>
                <a:lnTo>
                  <a:pt x="24289" y="267700"/>
                </a:lnTo>
                <a:lnTo>
                  <a:pt x="52107" y="303707"/>
                </a:lnTo>
                <a:lnTo>
                  <a:pt x="88113" y="331525"/>
                </a:lnTo>
                <a:lnTo>
                  <a:pt x="130611" y="349459"/>
                </a:lnTo>
                <a:lnTo>
                  <a:pt x="177907" y="355814"/>
                </a:lnTo>
                <a:lnTo>
                  <a:pt x="225202" y="349459"/>
                </a:lnTo>
                <a:lnTo>
                  <a:pt x="267700" y="331525"/>
                </a:lnTo>
                <a:lnTo>
                  <a:pt x="303706" y="303707"/>
                </a:lnTo>
                <a:lnTo>
                  <a:pt x="331524" y="267700"/>
                </a:lnTo>
                <a:lnTo>
                  <a:pt x="349459" y="225202"/>
                </a:lnTo>
                <a:lnTo>
                  <a:pt x="355814" y="177907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46670" y="1502915"/>
            <a:ext cx="31496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5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0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84485" y="2068053"/>
            <a:ext cx="366395" cy="366395"/>
          </a:xfrm>
          <a:custGeom>
            <a:avLst/>
            <a:gdLst/>
            <a:ahLst/>
            <a:cxnLst/>
            <a:rect l="l" t="t" r="r" b="b"/>
            <a:pathLst>
              <a:path w="366394" h="366394">
                <a:moveTo>
                  <a:pt x="366212" y="183106"/>
                </a:moveTo>
                <a:lnTo>
                  <a:pt x="359671" y="134428"/>
                </a:lnTo>
                <a:lnTo>
                  <a:pt x="341213" y="90688"/>
                </a:lnTo>
                <a:lnTo>
                  <a:pt x="312582" y="53630"/>
                </a:lnTo>
                <a:lnTo>
                  <a:pt x="275523" y="24999"/>
                </a:lnTo>
                <a:lnTo>
                  <a:pt x="231783" y="6540"/>
                </a:lnTo>
                <a:lnTo>
                  <a:pt x="183106" y="0"/>
                </a:lnTo>
                <a:lnTo>
                  <a:pt x="134428" y="6540"/>
                </a:lnTo>
                <a:lnTo>
                  <a:pt x="90688" y="24999"/>
                </a:lnTo>
                <a:lnTo>
                  <a:pt x="53630" y="53630"/>
                </a:lnTo>
                <a:lnTo>
                  <a:pt x="24999" y="90688"/>
                </a:lnTo>
                <a:lnTo>
                  <a:pt x="6540" y="134428"/>
                </a:lnTo>
                <a:lnTo>
                  <a:pt x="0" y="183106"/>
                </a:lnTo>
                <a:lnTo>
                  <a:pt x="6540" y="231783"/>
                </a:lnTo>
                <a:lnTo>
                  <a:pt x="24999" y="275523"/>
                </a:lnTo>
                <a:lnTo>
                  <a:pt x="53630" y="312582"/>
                </a:lnTo>
                <a:lnTo>
                  <a:pt x="90688" y="341213"/>
                </a:lnTo>
                <a:lnTo>
                  <a:pt x="134428" y="359671"/>
                </a:lnTo>
                <a:lnTo>
                  <a:pt x="183106" y="366212"/>
                </a:lnTo>
                <a:lnTo>
                  <a:pt x="231783" y="359671"/>
                </a:lnTo>
                <a:lnTo>
                  <a:pt x="275523" y="341213"/>
                </a:lnTo>
                <a:lnTo>
                  <a:pt x="312582" y="312582"/>
                </a:lnTo>
                <a:lnTo>
                  <a:pt x="341213" y="275523"/>
                </a:lnTo>
                <a:lnTo>
                  <a:pt x="359671" y="231783"/>
                </a:lnTo>
                <a:lnTo>
                  <a:pt x="366212" y="183106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504810" y="2139312"/>
            <a:ext cx="3257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35">
                <a:solidFill>
                  <a:srgbClr val="253C3F"/>
                </a:solidFill>
                <a:latin typeface="Microsoft Sans Serif"/>
                <a:cs typeface="Microsoft Sans Serif"/>
              </a:rPr>
              <a:t>G</a:t>
            </a:r>
            <a:r>
              <a:rPr dirty="0" sz="1200" spc="-100">
                <a:solidFill>
                  <a:srgbClr val="253C3F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0">
                <a:solidFill>
                  <a:srgbClr val="253C3F"/>
                </a:solidFill>
                <a:latin typeface="Microsoft Sans Serif"/>
                <a:cs typeface="Microsoft Sans Serif"/>
              </a:rPr>
              <a:t>A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30496" y="2083306"/>
            <a:ext cx="977900" cy="605155"/>
          </a:xfrm>
          <a:custGeom>
            <a:avLst/>
            <a:gdLst/>
            <a:ahLst/>
            <a:cxnLst/>
            <a:rect l="l" t="t" r="r" b="b"/>
            <a:pathLst>
              <a:path w="977900" h="605155">
                <a:moveTo>
                  <a:pt x="977756" y="167852"/>
                </a:moveTo>
                <a:lnTo>
                  <a:pt x="971760" y="123230"/>
                </a:lnTo>
                <a:lnTo>
                  <a:pt x="954839" y="83133"/>
                </a:lnTo>
                <a:lnTo>
                  <a:pt x="928593" y="49162"/>
                </a:lnTo>
                <a:lnTo>
                  <a:pt x="894622" y="22916"/>
                </a:lnTo>
                <a:lnTo>
                  <a:pt x="854526" y="5995"/>
                </a:lnTo>
                <a:lnTo>
                  <a:pt x="809903" y="0"/>
                </a:lnTo>
                <a:lnTo>
                  <a:pt x="765281" y="5995"/>
                </a:lnTo>
                <a:lnTo>
                  <a:pt x="725185" y="22916"/>
                </a:lnTo>
                <a:lnTo>
                  <a:pt x="691213" y="49162"/>
                </a:lnTo>
                <a:lnTo>
                  <a:pt x="664968" y="83133"/>
                </a:lnTo>
                <a:lnTo>
                  <a:pt x="648047" y="123230"/>
                </a:lnTo>
                <a:lnTo>
                  <a:pt x="642051" y="167852"/>
                </a:lnTo>
                <a:lnTo>
                  <a:pt x="648047" y="212474"/>
                </a:lnTo>
                <a:lnTo>
                  <a:pt x="664968" y="252571"/>
                </a:lnTo>
                <a:lnTo>
                  <a:pt x="691213" y="286542"/>
                </a:lnTo>
                <a:lnTo>
                  <a:pt x="725185" y="312788"/>
                </a:lnTo>
                <a:lnTo>
                  <a:pt x="765281" y="329708"/>
                </a:lnTo>
                <a:lnTo>
                  <a:pt x="809903" y="335704"/>
                </a:lnTo>
                <a:lnTo>
                  <a:pt x="854526" y="329708"/>
                </a:lnTo>
                <a:lnTo>
                  <a:pt x="894622" y="312788"/>
                </a:lnTo>
                <a:lnTo>
                  <a:pt x="928593" y="286542"/>
                </a:lnTo>
                <a:lnTo>
                  <a:pt x="954839" y="252571"/>
                </a:lnTo>
                <a:lnTo>
                  <a:pt x="971760" y="212474"/>
                </a:lnTo>
                <a:lnTo>
                  <a:pt x="977756" y="167852"/>
                </a:lnTo>
                <a:close/>
              </a:path>
              <a:path w="977900" h="605155">
                <a:moveTo>
                  <a:pt x="346998" y="431458"/>
                </a:moveTo>
                <a:lnTo>
                  <a:pt x="340800" y="385335"/>
                </a:lnTo>
                <a:lnTo>
                  <a:pt x="323310" y="343890"/>
                </a:lnTo>
                <a:lnTo>
                  <a:pt x="296181" y="308776"/>
                </a:lnTo>
                <a:lnTo>
                  <a:pt x="261067" y="281647"/>
                </a:lnTo>
                <a:lnTo>
                  <a:pt x="219622" y="264157"/>
                </a:lnTo>
                <a:lnTo>
                  <a:pt x="173499" y="257959"/>
                </a:lnTo>
                <a:lnTo>
                  <a:pt x="127375" y="264157"/>
                </a:lnTo>
                <a:lnTo>
                  <a:pt x="85930" y="281647"/>
                </a:lnTo>
                <a:lnTo>
                  <a:pt x="50816" y="308776"/>
                </a:lnTo>
                <a:lnTo>
                  <a:pt x="23687" y="343890"/>
                </a:lnTo>
                <a:lnTo>
                  <a:pt x="6197" y="385335"/>
                </a:lnTo>
                <a:lnTo>
                  <a:pt x="0" y="431458"/>
                </a:lnTo>
                <a:lnTo>
                  <a:pt x="6197" y="477582"/>
                </a:lnTo>
                <a:lnTo>
                  <a:pt x="23687" y="519027"/>
                </a:lnTo>
                <a:lnTo>
                  <a:pt x="50816" y="554141"/>
                </a:lnTo>
                <a:lnTo>
                  <a:pt x="85930" y="581270"/>
                </a:lnTo>
                <a:lnTo>
                  <a:pt x="127375" y="598760"/>
                </a:lnTo>
                <a:lnTo>
                  <a:pt x="173499" y="604958"/>
                </a:lnTo>
                <a:lnTo>
                  <a:pt x="219622" y="598760"/>
                </a:lnTo>
                <a:lnTo>
                  <a:pt x="261067" y="581270"/>
                </a:lnTo>
                <a:lnTo>
                  <a:pt x="296181" y="554141"/>
                </a:lnTo>
                <a:lnTo>
                  <a:pt x="323310" y="519027"/>
                </a:lnTo>
                <a:lnTo>
                  <a:pt x="340800" y="477582"/>
                </a:lnTo>
                <a:lnTo>
                  <a:pt x="346998" y="431458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794241" y="2139312"/>
            <a:ext cx="29273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9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5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466204" y="523719"/>
            <a:ext cx="1927225" cy="2174240"/>
            <a:chOff x="1466204" y="523719"/>
            <a:chExt cx="1927225" cy="2174240"/>
          </a:xfrm>
        </p:grpSpPr>
        <p:sp>
          <p:nvSpPr>
            <p:cNvPr id="17" name="object 17"/>
            <p:cNvSpPr/>
            <p:nvPr/>
          </p:nvSpPr>
          <p:spPr>
            <a:xfrm>
              <a:off x="1858929" y="1687154"/>
              <a:ext cx="1170305" cy="485140"/>
            </a:xfrm>
            <a:custGeom>
              <a:avLst/>
              <a:gdLst/>
              <a:ahLst/>
              <a:cxnLst/>
              <a:rect l="l" t="t" r="r" b="b"/>
              <a:pathLst>
                <a:path w="1170305" h="485139">
                  <a:moveTo>
                    <a:pt x="1170286" y="0"/>
                  </a:moveTo>
                  <a:lnTo>
                    <a:pt x="0" y="484749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852530" y="2127169"/>
              <a:ext cx="46355" cy="68580"/>
            </a:xfrm>
            <a:custGeom>
              <a:avLst/>
              <a:gdLst/>
              <a:ahLst/>
              <a:cxnLst/>
              <a:rect l="l" t="t" r="r" b="b"/>
              <a:pathLst>
                <a:path w="46355" h="68580">
                  <a:moveTo>
                    <a:pt x="46135" y="68262"/>
                  </a:moveTo>
                  <a:lnTo>
                    <a:pt x="36814" y="59900"/>
                  </a:lnTo>
                  <a:lnTo>
                    <a:pt x="23010" y="53161"/>
                  </a:lnTo>
                  <a:lnTo>
                    <a:pt x="9235" y="48753"/>
                  </a:lnTo>
                  <a:lnTo>
                    <a:pt x="0" y="47385"/>
                  </a:lnTo>
                  <a:lnTo>
                    <a:pt x="5563" y="39887"/>
                  </a:lnTo>
                  <a:lnTo>
                    <a:pt x="12186" y="27029"/>
                  </a:lnTo>
                  <a:lnTo>
                    <a:pt x="17182" y="12503"/>
                  </a:lnTo>
                  <a:lnTo>
                    <a:pt x="17860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379573" y="1142102"/>
              <a:ext cx="493395" cy="1190625"/>
            </a:xfrm>
            <a:custGeom>
              <a:avLst/>
              <a:gdLst/>
              <a:ahLst/>
              <a:cxnLst/>
              <a:rect l="l" t="t" r="r" b="b"/>
              <a:pathLst>
                <a:path w="493394" h="1190625">
                  <a:moveTo>
                    <a:pt x="492998" y="0"/>
                  </a:moveTo>
                  <a:lnTo>
                    <a:pt x="0" y="1190199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356045" y="2292566"/>
              <a:ext cx="68580" cy="46355"/>
            </a:xfrm>
            <a:custGeom>
              <a:avLst/>
              <a:gdLst/>
              <a:ahLst/>
              <a:cxnLst/>
              <a:rect l="l" t="t" r="r" b="b"/>
              <a:pathLst>
                <a:path w="68580" h="46355">
                  <a:moveTo>
                    <a:pt x="68262" y="28275"/>
                  </a:moveTo>
                  <a:lnTo>
                    <a:pt x="55759" y="28953"/>
                  </a:lnTo>
                  <a:lnTo>
                    <a:pt x="41233" y="33948"/>
                  </a:lnTo>
                  <a:lnTo>
                    <a:pt x="28375" y="40572"/>
                  </a:lnTo>
                  <a:lnTo>
                    <a:pt x="20877" y="46135"/>
                  </a:lnTo>
                  <a:lnTo>
                    <a:pt x="19509" y="36899"/>
                  </a:lnTo>
                  <a:lnTo>
                    <a:pt x="15101" y="23124"/>
                  </a:lnTo>
                  <a:lnTo>
                    <a:pt x="8361" y="9321"/>
                  </a:lnTo>
                  <a:lnTo>
                    <a:pt x="0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940400" y="1155604"/>
              <a:ext cx="0" cy="904240"/>
            </a:xfrm>
            <a:custGeom>
              <a:avLst/>
              <a:gdLst/>
              <a:ahLst/>
              <a:cxnLst/>
              <a:rect l="l" t="t" r="r" b="b"/>
              <a:pathLst>
                <a:path w="0" h="904239">
                  <a:moveTo>
                    <a:pt x="0" y="0"/>
                  </a:moveTo>
                  <a:lnTo>
                    <a:pt x="0" y="903693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903455" y="2031588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73891" y="0"/>
                  </a:moveTo>
                  <a:lnTo>
                    <a:pt x="62598" y="5411"/>
                  </a:lnTo>
                  <a:lnTo>
                    <a:pt x="51088" y="15586"/>
                  </a:lnTo>
                  <a:lnTo>
                    <a:pt x="41744" y="26626"/>
                  </a:lnTo>
                  <a:lnTo>
                    <a:pt x="36945" y="34636"/>
                  </a:lnTo>
                  <a:lnTo>
                    <a:pt x="32147" y="26626"/>
                  </a:lnTo>
                  <a:lnTo>
                    <a:pt x="22802" y="15586"/>
                  </a:lnTo>
                  <a:lnTo>
                    <a:pt x="11292" y="5411"/>
                  </a:lnTo>
                  <a:lnTo>
                    <a:pt x="0" y="0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439069" y="849816"/>
              <a:ext cx="621030" cy="621030"/>
            </a:xfrm>
            <a:custGeom>
              <a:avLst/>
              <a:gdLst/>
              <a:ahLst/>
              <a:cxnLst/>
              <a:rect l="l" t="t" r="r" b="b"/>
              <a:pathLst>
                <a:path w="621030" h="621030">
                  <a:moveTo>
                    <a:pt x="0" y="0"/>
                  </a:moveTo>
                  <a:lnTo>
                    <a:pt x="620883" y="620883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6644" y="1417391"/>
              <a:ext cx="67431" cy="6743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848229" y="978349"/>
              <a:ext cx="900430" cy="0"/>
            </a:xfrm>
            <a:custGeom>
              <a:avLst/>
              <a:gdLst/>
              <a:ahLst/>
              <a:cxnLst/>
              <a:rect l="l" t="t" r="r" b="b"/>
              <a:pathLst>
                <a:path w="900430" h="0">
                  <a:moveTo>
                    <a:pt x="0" y="0"/>
                  </a:moveTo>
                  <a:lnTo>
                    <a:pt x="900396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720916" y="941403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536493" y="860083"/>
              <a:ext cx="622300" cy="622300"/>
            </a:xfrm>
            <a:custGeom>
              <a:avLst/>
              <a:gdLst/>
              <a:ahLst/>
              <a:cxnLst/>
              <a:rect l="l" t="t" r="r" b="b"/>
              <a:pathLst>
                <a:path w="622300" h="622300">
                  <a:moveTo>
                    <a:pt x="0" y="622161"/>
                  </a:moveTo>
                  <a:lnTo>
                    <a:pt x="622161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5346" y="845960"/>
              <a:ext cx="67431" cy="6743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475693" y="1158640"/>
              <a:ext cx="117475" cy="283210"/>
            </a:xfrm>
            <a:custGeom>
              <a:avLst/>
              <a:gdLst/>
              <a:ahLst/>
              <a:cxnLst/>
              <a:rect l="l" t="t" r="r" b="b"/>
              <a:pathLst>
                <a:path w="117475" h="283209">
                  <a:moveTo>
                    <a:pt x="0" y="282991"/>
                  </a:moveTo>
                  <a:lnTo>
                    <a:pt x="11721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548178" y="1152241"/>
              <a:ext cx="68580" cy="46355"/>
            </a:xfrm>
            <a:custGeom>
              <a:avLst/>
              <a:gdLst/>
              <a:ahLst/>
              <a:cxnLst/>
              <a:rect l="l" t="t" r="r" b="b"/>
              <a:pathLst>
                <a:path w="68580" h="46355">
                  <a:moveTo>
                    <a:pt x="0" y="17860"/>
                  </a:moveTo>
                  <a:lnTo>
                    <a:pt x="12503" y="17182"/>
                  </a:lnTo>
                  <a:lnTo>
                    <a:pt x="27029" y="12186"/>
                  </a:lnTo>
                  <a:lnTo>
                    <a:pt x="39887" y="5563"/>
                  </a:lnTo>
                  <a:lnTo>
                    <a:pt x="47385" y="0"/>
                  </a:lnTo>
                  <a:lnTo>
                    <a:pt x="48753" y="9235"/>
                  </a:lnTo>
                  <a:lnTo>
                    <a:pt x="53161" y="23010"/>
                  </a:lnTo>
                  <a:lnTo>
                    <a:pt x="59900" y="36814"/>
                  </a:lnTo>
                  <a:lnTo>
                    <a:pt x="68262" y="46135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741289" y="904628"/>
              <a:ext cx="484505" cy="1169035"/>
            </a:xfrm>
            <a:custGeom>
              <a:avLst/>
              <a:gdLst/>
              <a:ahLst/>
              <a:cxnLst/>
              <a:rect l="l" t="t" r="r" b="b"/>
              <a:pathLst>
                <a:path w="484505" h="1169035">
                  <a:moveTo>
                    <a:pt x="0" y="1168605"/>
                  </a:moveTo>
                  <a:lnTo>
                    <a:pt x="484053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180608" y="898229"/>
              <a:ext cx="68580" cy="46355"/>
            </a:xfrm>
            <a:custGeom>
              <a:avLst/>
              <a:gdLst/>
              <a:ahLst/>
              <a:cxnLst/>
              <a:rect l="l" t="t" r="r" b="b"/>
              <a:pathLst>
                <a:path w="68580" h="46355">
                  <a:moveTo>
                    <a:pt x="0" y="17860"/>
                  </a:moveTo>
                  <a:lnTo>
                    <a:pt x="12503" y="17182"/>
                  </a:lnTo>
                  <a:lnTo>
                    <a:pt x="27029" y="12186"/>
                  </a:lnTo>
                  <a:lnTo>
                    <a:pt x="39887" y="5563"/>
                  </a:lnTo>
                  <a:lnTo>
                    <a:pt x="47385" y="0"/>
                  </a:lnTo>
                  <a:lnTo>
                    <a:pt x="48753" y="9235"/>
                  </a:lnTo>
                  <a:lnTo>
                    <a:pt x="53161" y="23010"/>
                  </a:lnTo>
                  <a:lnTo>
                    <a:pt x="59900" y="36814"/>
                  </a:lnTo>
                  <a:lnTo>
                    <a:pt x="68262" y="46135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667591" y="1173506"/>
              <a:ext cx="0" cy="885190"/>
            </a:xfrm>
            <a:custGeom>
              <a:avLst/>
              <a:gdLst/>
              <a:ahLst/>
              <a:cxnLst/>
              <a:rect l="l" t="t" r="r" b="b"/>
              <a:pathLst>
                <a:path w="0" h="885189">
                  <a:moveTo>
                    <a:pt x="0" y="885056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630645" y="116657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303995" y="920285"/>
              <a:ext cx="0" cy="1411605"/>
            </a:xfrm>
            <a:custGeom>
              <a:avLst/>
              <a:gdLst/>
              <a:ahLst/>
              <a:cxnLst/>
              <a:rect l="l" t="t" r="r" b="b"/>
              <a:pathLst>
                <a:path w="0" h="1411605">
                  <a:moveTo>
                    <a:pt x="0" y="1411491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267050" y="913358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742269" y="1158640"/>
              <a:ext cx="492125" cy="1187450"/>
            </a:xfrm>
            <a:custGeom>
              <a:avLst/>
              <a:gdLst/>
              <a:ahLst/>
              <a:cxnLst/>
              <a:rect l="l" t="t" r="r" b="b"/>
              <a:pathLst>
                <a:path w="492125" h="1187450">
                  <a:moveTo>
                    <a:pt x="491703" y="118707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718741" y="1152241"/>
              <a:ext cx="68580" cy="46355"/>
            </a:xfrm>
            <a:custGeom>
              <a:avLst/>
              <a:gdLst/>
              <a:ahLst/>
              <a:cxnLst/>
              <a:rect l="l" t="t" r="r" b="b"/>
              <a:pathLst>
                <a:path w="68580" h="46355">
                  <a:moveTo>
                    <a:pt x="0" y="46135"/>
                  </a:moveTo>
                  <a:lnTo>
                    <a:pt x="8361" y="36814"/>
                  </a:lnTo>
                  <a:lnTo>
                    <a:pt x="15101" y="23010"/>
                  </a:lnTo>
                  <a:lnTo>
                    <a:pt x="19509" y="9235"/>
                  </a:lnTo>
                  <a:lnTo>
                    <a:pt x="20877" y="0"/>
                  </a:lnTo>
                  <a:lnTo>
                    <a:pt x="28375" y="5563"/>
                  </a:lnTo>
                  <a:lnTo>
                    <a:pt x="41233" y="12186"/>
                  </a:lnTo>
                  <a:lnTo>
                    <a:pt x="55759" y="17182"/>
                  </a:lnTo>
                  <a:lnTo>
                    <a:pt x="68262" y="1786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590519" y="1692019"/>
              <a:ext cx="1186180" cy="491490"/>
            </a:xfrm>
            <a:custGeom>
              <a:avLst/>
              <a:gdLst/>
              <a:ahLst/>
              <a:cxnLst/>
              <a:rect l="l" t="t" r="r" b="b"/>
              <a:pathLst>
                <a:path w="1186180" h="491489">
                  <a:moveTo>
                    <a:pt x="1186047" y="49127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584120" y="1668490"/>
              <a:ext cx="46355" cy="68580"/>
            </a:xfrm>
            <a:custGeom>
              <a:avLst/>
              <a:gdLst/>
              <a:ahLst/>
              <a:cxnLst/>
              <a:rect l="l" t="t" r="r" b="b"/>
              <a:pathLst>
                <a:path w="46355" h="68580">
                  <a:moveTo>
                    <a:pt x="17860" y="68262"/>
                  </a:moveTo>
                  <a:lnTo>
                    <a:pt x="17182" y="55759"/>
                  </a:lnTo>
                  <a:lnTo>
                    <a:pt x="12186" y="41233"/>
                  </a:lnTo>
                  <a:lnTo>
                    <a:pt x="5563" y="28375"/>
                  </a:lnTo>
                  <a:lnTo>
                    <a:pt x="0" y="20877"/>
                  </a:lnTo>
                  <a:lnTo>
                    <a:pt x="9235" y="19509"/>
                  </a:lnTo>
                  <a:lnTo>
                    <a:pt x="23010" y="15101"/>
                  </a:lnTo>
                  <a:lnTo>
                    <a:pt x="36814" y="8361"/>
                  </a:lnTo>
                  <a:lnTo>
                    <a:pt x="46135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303995" y="920285"/>
              <a:ext cx="0" cy="1411605"/>
            </a:xfrm>
            <a:custGeom>
              <a:avLst/>
              <a:gdLst/>
              <a:ahLst/>
              <a:cxnLst/>
              <a:rect l="l" t="t" r="r" b="b"/>
              <a:pathLst>
                <a:path w="0" h="1411605">
                  <a:moveTo>
                    <a:pt x="0" y="1411491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267050" y="913358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439069" y="849816"/>
              <a:ext cx="621030" cy="621030"/>
            </a:xfrm>
            <a:custGeom>
              <a:avLst/>
              <a:gdLst/>
              <a:ahLst/>
              <a:cxnLst/>
              <a:rect l="l" t="t" r="r" b="b"/>
              <a:pathLst>
                <a:path w="621030" h="621030">
                  <a:moveTo>
                    <a:pt x="0" y="0"/>
                  </a:moveTo>
                  <a:lnTo>
                    <a:pt x="620883" y="620883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06644" y="1417391"/>
              <a:ext cx="67431" cy="67431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858929" y="1687154"/>
              <a:ext cx="1170305" cy="485140"/>
            </a:xfrm>
            <a:custGeom>
              <a:avLst/>
              <a:gdLst/>
              <a:ahLst/>
              <a:cxnLst/>
              <a:rect l="l" t="t" r="r" b="b"/>
              <a:pathLst>
                <a:path w="1170305" h="485139">
                  <a:moveTo>
                    <a:pt x="1170286" y="0"/>
                  </a:moveTo>
                  <a:lnTo>
                    <a:pt x="0" y="484749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852530" y="2127169"/>
              <a:ext cx="46355" cy="68580"/>
            </a:xfrm>
            <a:custGeom>
              <a:avLst/>
              <a:gdLst/>
              <a:ahLst/>
              <a:cxnLst/>
              <a:rect l="l" t="t" r="r" b="b"/>
              <a:pathLst>
                <a:path w="46355" h="68580">
                  <a:moveTo>
                    <a:pt x="46135" y="68262"/>
                  </a:moveTo>
                  <a:lnTo>
                    <a:pt x="36814" y="59900"/>
                  </a:lnTo>
                  <a:lnTo>
                    <a:pt x="23010" y="53161"/>
                  </a:lnTo>
                  <a:lnTo>
                    <a:pt x="9235" y="48753"/>
                  </a:lnTo>
                  <a:lnTo>
                    <a:pt x="0" y="47385"/>
                  </a:lnTo>
                  <a:lnTo>
                    <a:pt x="5563" y="39887"/>
                  </a:lnTo>
                  <a:lnTo>
                    <a:pt x="12186" y="27029"/>
                  </a:lnTo>
                  <a:lnTo>
                    <a:pt x="17182" y="12503"/>
                  </a:lnTo>
                  <a:lnTo>
                    <a:pt x="17860" y="0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667591" y="1173506"/>
              <a:ext cx="0" cy="885190"/>
            </a:xfrm>
            <a:custGeom>
              <a:avLst/>
              <a:gdLst/>
              <a:ahLst/>
              <a:cxnLst/>
              <a:rect l="l" t="t" r="r" b="b"/>
              <a:pathLst>
                <a:path w="0" h="885189">
                  <a:moveTo>
                    <a:pt x="0" y="885056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630645" y="116657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848229" y="978349"/>
              <a:ext cx="900430" cy="0"/>
            </a:xfrm>
            <a:custGeom>
              <a:avLst/>
              <a:gdLst/>
              <a:ahLst/>
              <a:cxnLst/>
              <a:rect l="l" t="t" r="r" b="b"/>
              <a:pathLst>
                <a:path w="900430" h="0">
                  <a:moveTo>
                    <a:pt x="0" y="0"/>
                  </a:moveTo>
                  <a:lnTo>
                    <a:pt x="900396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720916" y="941403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940400" y="1155604"/>
              <a:ext cx="0" cy="904240"/>
            </a:xfrm>
            <a:custGeom>
              <a:avLst/>
              <a:gdLst/>
              <a:ahLst/>
              <a:cxnLst/>
              <a:rect l="l" t="t" r="r" b="b"/>
              <a:pathLst>
                <a:path w="0" h="904239">
                  <a:moveTo>
                    <a:pt x="0" y="0"/>
                  </a:moveTo>
                  <a:lnTo>
                    <a:pt x="0" y="903693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2903455" y="2031588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73891" y="0"/>
                  </a:moveTo>
                  <a:lnTo>
                    <a:pt x="62598" y="5411"/>
                  </a:lnTo>
                  <a:lnTo>
                    <a:pt x="51088" y="15586"/>
                  </a:lnTo>
                  <a:lnTo>
                    <a:pt x="41744" y="26626"/>
                  </a:lnTo>
                  <a:lnTo>
                    <a:pt x="36945" y="34636"/>
                  </a:lnTo>
                  <a:lnTo>
                    <a:pt x="32147" y="26626"/>
                  </a:lnTo>
                  <a:lnTo>
                    <a:pt x="22802" y="15586"/>
                  </a:lnTo>
                  <a:lnTo>
                    <a:pt x="11292" y="5411"/>
                  </a:lnTo>
                  <a:lnTo>
                    <a:pt x="0" y="0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590519" y="1692019"/>
              <a:ext cx="1186180" cy="491490"/>
            </a:xfrm>
            <a:custGeom>
              <a:avLst/>
              <a:gdLst/>
              <a:ahLst/>
              <a:cxnLst/>
              <a:rect l="l" t="t" r="r" b="b"/>
              <a:pathLst>
                <a:path w="1186180" h="491489">
                  <a:moveTo>
                    <a:pt x="1186047" y="49127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584120" y="1668490"/>
              <a:ext cx="46355" cy="68580"/>
            </a:xfrm>
            <a:custGeom>
              <a:avLst/>
              <a:gdLst/>
              <a:ahLst/>
              <a:cxnLst/>
              <a:rect l="l" t="t" r="r" b="b"/>
              <a:pathLst>
                <a:path w="46355" h="68580">
                  <a:moveTo>
                    <a:pt x="17860" y="68262"/>
                  </a:moveTo>
                  <a:lnTo>
                    <a:pt x="17182" y="55759"/>
                  </a:lnTo>
                  <a:lnTo>
                    <a:pt x="12186" y="41233"/>
                  </a:lnTo>
                  <a:lnTo>
                    <a:pt x="5563" y="28375"/>
                  </a:lnTo>
                  <a:lnTo>
                    <a:pt x="0" y="20877"/>
                  </a:lnTo>
                  <a:lnTo>
                    <a:pt x="9235" y="19509"/>
                  </a:lnTo>
                  <a:lnTo>
                    <a:pt x="23010" y="15101"/>
                  </a:lnTo>
                  <a:lnTo>
                    <a:pt x="36814" y="8361"/>
                  </a:lnTo>
                  <a:lnTo>
                    <a:pt x="46135" y="0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2130496" y="2341266"/>
              <a:ext cx="347345" cy="347345"/>
            </a:xfrm>
            <a:custGeom>
              <a:avLst/>
              <a:gdLst/>
              <a:ahLst/>
              <a:cxnLst/>
              <a:rect l="l" t="t" r="r" b="b"/>
              <a:pathLst>
                <a:path w="347344" h="347344">
                  <a:moveTo>
                    <a:pt x="173499" y="0"/>
                  </a:moveTo>
                  <a:lnTo>
                    <a:pt x="127375" y="6197"/>
                  </a:lnTo>
                  <a:lnTo>
                    <a:pt x="85930" y="23687"/>
                  </a:lnTo>
                  <a:lnTo>
                    <a:pt x="50816" y="50816"/>
                  </a:lnTo>
                  <a:lnTo>
                    <a:pt x="23687" y="85930"/>
                  </a:lnTo>
                  <a:lnTo>
                    <a:pt x="6197" y="127375"/>
                  </a:lnTo>
                  <a:lnTo>
                    <a:pt x="0" y="173499"/>
                  </a:lnTo>
                  <a:lnTo>
                    <a:pt x="6197" y="219622"/>
                  </a:lnTo>
                  <a:lnTo>
                    <a:pt x="23687" y="261067"/>
                  </a:lnTo>
                  <a:lnTo>
                    <a:pt x="50816" y="296181"/>
                  </a:lnTo>
                  <a:lnTo>
                    <a:pt x="85930" y="323310"/>
                  </a:lnTo>
                  <a:lnTo>
                    <a:pt x="127375" y="340800"/>
                  </a:lnTo>
                  <a:lnTo>
                    <a:pt x="173499" y="346998"/>
                  </a:lnTo>
                  <a:lnTo>
                    <a:pt x="219622" y="340800"/>
                  </a:lnTo>
                  <a:lnTo>
                    <a:pt x="261067" y="323310"/>
                  </a:lnTo>
                  <a:lnTo>
                    <a:pt x="296181" y="296181"/>
                  </a:lnTo>
                  <a:lnTo>
                    <a:pt x="323310" y="261067"/>
                  </a:lnTo>
                  <a:lnTo>
                    <a:pt x="340800" y="219622"/>
                  </a:lnTo>
                  <a:lnTo>
                    <a:pt x="346998" y="173499"/>
                  </a:lnTo>
                  <a:lnTo>
                    <a:pt x="340800" y="127375"/>
                  </a:lnTo>
                  <a:lnTo>
                    <a:pt x="323310" y="85930"/>
                  </a:lnTo>
                  <a:lnTo>
                    <a:pt x="296181" y="50816"/>
                  </a:lnTo>
                  <a:lnTo>
                    <a:pt x="261067" y="23687"/>
                  </a:lnTo>
                  <a:lnTo>
                    <a:pt x="219622" y="6197"/>
                  </a:lnTo>
                  <a:lnTo>
                    <a:pt x="173499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2130496" y="2341266"/>
              <a:ext cx="347345" cy="347345"/>
            </a:xfrm>
            <a:custGeom>
              <a:avLst/>
              <a:gdLst/>
              <a:ahLst/>
              <a:cxnLst/>
              <a:rect l="l" t="t" r="r" b="b"/>
              <a:pathLst>
                <a:path w="347344" h="347344">
                  <a:moveTo>
                    <a:pt x="346998" y="173499"/>
                  </a:moveTo>
                  <a:lnTo>
                    <a:pt x="340800" y="127375"/>
                  </a:lnTo>
                  <a:lnTo>
                    <a:pt x="323310" y="85930"/>
                  </a:lnTo>
                  <a:lnTo>
                    <a:pt x="296181" y="50816"/>
                  </a:lnTo>
                  <a:lnTo>
                    <a:pt x="261067" y="23687"/>
                  </a:lnTo>
                  <a:lnTo>
                    <a:pt x="219622" y="6197"/>
                  </a:lnTo>
                  <a:lnTo>
                    <a:pt x="173499" y="0"/>
                  </a:lnTo>
                  <a:lnTo>
                    <a:pt x="127375" y="6197"/>
                  </a:lnTo>
                  <a:lnTo>
                    <a:pt x="85930" y="23687"/>
                  </a:lnTo>
                  <a:lnTo>
                    <a:pt x="50816" y="50816"/>
                  </a:lnTo>
                  <a:lnTo>
                    <a:pt x="23687" y="85930"/>
                  </a:lnTo>
                  <a:lnTo>
                    <a:pt x="6197" y="127375"/>
                  </a:lnTo>
                  <a:lnTo>
                    <a:pt x="0" y="173499"/>
                  </a:lnTo>
                  <a:lnTo>
                    <a:pt x="6197" y="219622"/>
                  </a:lnTo>
                  <a:lnTo>
                    <a:pt x="23687" y="261067"/>
                  </a:lnTo>
                  <a:lnTo>
                    <a:pt x="50816" y="296181"/>
                  </a:lnTo>
                  <a:lnTo>
                    <a:pt x="85930" y="323310"/>
                  </a:lnTo>
                  <a:lnTo>
                    <a:pt x="127375" y="340800"/>
                  </a:lnTo>
                  <a:lnTo>
                    <a:pt x="173499" y="346998"/>
                  </a:lnTo>
                  <a:lnTo>
                    <a:pt x="219622" y="340800"/>
                  </a:lnTo>
                  <a:lnTo>
                    <a:pt x="261067" y="323310"/>
                  </a:lnTo>
                  <a:lnTo>
                    <a:pt x="296181" y="296181"/>
                  </a:lnTo>
                  <a:lnTo>
                    <a:pt x="323310" y="261067"/>
                  </a:lnTo>
                  <a:lnTo>
                    <a:pt x="340800" y="219622"/>
                  </a:lnTo>
                  <a:lnTo>
                    <a:pt x="346998" y="173499"/>
                  </a:lnTo>
                  <a:close/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2122462" y="533209"/>
              <a:ext cx="363220" cy="363220"/>
            </a:xfrm>
            <a:custGeom>
              <a:avLst/>
              <a:gdLst/>
              <a:ahLst/>
              <a:cxnLst/>
              <a:rect l="l" t="t" r="r" b="b"/>
              <a:pathLst>
                <a:path w="363219" h="363219">
                  <a:moveTo>
                    <a:pt x="181533" y="0"/>
                  </a:moveTo>
                  <a:lnTo>
                    <a:pt x="133274" y="6484"/>
                  </a:lnTo>
                  <a:lnTo>
                    <a:pt x="89909" y="24784"/>
                  </a:lnTo>
                  <a:lnTo>
                    <a:pt x="53169" y="53169"/>
                  </a:lnTo>
                  <a:lnTo>
                    <a:pt x="24784" y="89909"/>
                  </a:lnTo>
                  <a:lnTo>
                    <a:pt x="6484" y="133274"/>
                  </a:lnTo>
                  <a:lnTo>
                    <a:pt x="0" y="181533"/>
                  </a:lnTo>
                  <a:lnTo>
                    <a:pt x="6484" y="229793"/>
                  </a:lnTo>
                  <a:lnTo>
                    <a:pt x="24784" y="273157"/>
                  </a:lnTo>
                  <a:lnTo>
                    <a:pt x="53169" y="309897"/>
                  </a:lnTo>
                  <a:lnTo>
                    <a:pt x="89909" y="338283"/>
                  </a:lnTo>
                  <a:lnTo>
                    <a:pt x="133274" y="356583"/>
                  </a:lnTo>
                  <a:lnTo>
                    <a:pt x="181533" y="363067"/>
                  </a:lnTo>
                  <a:lnTo>
                    <a:pt x="229792" y="356583"/>
                  </a:lnTo>
                  <a:lnTo>
                    <a:pt x="273157" y="338283"/>
                  </a:lnTo>
                  <a:lnTo>
                    <a:pt x="309897" y="309897"/>
                  </a:lnTo>
                  <a:lnTo>
                    <a:pt x="338282" y="273157"/>
                  </a:lnTo>
                  <a:lnTo>
                    <a:pt x="356582" y="229793"/>
                  </a:lnTo>
                  <a:lnTo>
                    <a:pt x="363067" y="181533"/>
                  </a:lnTo>
                  <a:lnTo>
                    <a:pt x="356582" y="133274"/>
                  </a:lnTo>
                  <a:lnTo>
                    <a:pt x="338282" y="89909"/>
                  </a:lnTo>
                  <a:lnTo>
                    <a:pt x="309897" y="53169"/>
                  </a:lnTo>
                  <a:lnTo>
                    <a:pt x="273157" y="24784"/>
                  </a:lnTo>
                  <a:lnTo>
                    <a:pt x="229792" y="6484"/>
                  </a:lnTo>
                  <a:lnTo>
                    <a:pt x="181533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122462" y="533209"/>
              <a:ext cx="363220" cy="363220"/>
            </a:xfrm>
            <a:custGeom>
              <a:avLst/>
              <a:gdLst/>
              <a:ahLst/>
              <a:cxnLst/>
              <a:rect l="l" t="t" r="r" b="b"/>
              <a:pathLst>
                <a:path w="363219" h="363219">
                  <a:moveTo>
                    <a:pt x="363067" y="181533"/>
                  </a:moveTo>
                  <a:lnTo>
                    <a:pt x="356582" y="133274"/>
                  </a:lnTo>
                  <a:lnTo>
                    <a:pt x="338282" y="89909"/>
                  </a:lnTo>
                  <a:lnTo>
                    <a:pt x="309897" y="53169"/>
                  </a:lnTo>
                  <a:lnTo>
                    <a:pt x="273157" y="24784"/>
                  </a:lnTo>
                  <a:lnTo>
                    <a:pt x="229792" y="6484"/>
                  </a:lnTo>
                  <a:lnTo>
                    <a:pt x="181533" y="0"/>
                  </a:lnTo>
                  <a:lnTo>
                    <a:pt x="133274" y="6484"/>
                  </a:lnTo>
                  <a:lnTo>
                    <a:pt x="89909" y="24784"/>
                  </a:lnTo>
                  <a:lnTo>
                    <a:pt x="53169" y="53169"/>
                  </a:lnTo>
                  <a:lnTo>
                    <a:pt x="24784" y="89909"/>
                  </a:lnTo>
                  <a:lnTo>
                    <a:pt x="6484" y="133274"/>
                  </a:lnTo>
                  <a:lnTo>
                    <a:pt x="0" y="181533"/>
                  </a:lnTo>
                  <a:lnTo>
                    <a:pt x="6484" y="229793"/>
                  </a:lnTo>
                  <a:lnTo>
                    <a:pt x="24784" y="273157"/>
                  </a:lnTo>
                  <a:lnTo>
                    <a:pt x="53169" y="309897"/>
                  </a:lnTo>
                  <a:lnTo>
                    <a:pt x="89909" y="338283"/>
                  </a:lnTo>
                  <a:lnTo>
                    <a:pt x="133274" y="356583"/>
                  </a:lnTo>
                  <a:lnTo>
                    <a:pt x="181533" y="363067"/>
                  </a:lnTo>
                  <a:lnTo>
                    <a:pt x="229792" y="356583"/>
                  </a:lnTo>
                  <a:lnTo>
                    <a:pt x="273157" y="338283"/>
                  </a:lnTo>
                  <a:lnTo>
                    <a:pt x="309897" y="309897"/>
                  </a:lnTo>
                  <a:lnTo>
                    <a:pt x="338282" y="273157"/>
                  </a:lnTo>
                  <a:lnTo>
                    <a:pt x="356582" y="229793"/>
                  </a:lnTo>
                  <a:lnTo>
                    <a:pt x="363067" y="181533"/>
                  </a:lnTo>
                  <a:close/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3024293" y="143504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714" y="0"/>
                  </a:moveTo>
                  <a:lnTo>
                    <a:pt x="131938" y="6419"/>
                  </a:lnTo>
                  <a:lnTo>
                    <a:pt x="89008" y="24536"/>
                  </a:lnTo>
                  <a:lnTo>
                    <a:pt x="52636" y="52636"/>
                  </a:lnTo>
                  <a:lnTo>
                    <a:pt x="24535" y="89008"/>
                  </a:lnTo>
                  <a:lnTo>
                    <a:pt x="6419" y="131938"/>
                  </a:lnTo>
                  <a:lnTo>
                    <a:pt x="0" y="179714"/>
                  </a:lnTo>
                  <a:lnTo>
                    <a:pt x="6419" y="227489"/>
                  </a:lnTo>
                  <a:lnTo>
                    <a:pt x="24535" y="270419"/>
                  </a:lnTo>
                  <a:lnTo>
                    <a:pt x="52636" y="306791"/>
                  </a:lnTo>
                  <a:lnTo>
                    <a:pt x="89008" y="334892"/>
                  </a:lnTo>
                  <a:lnTo>
                    <a:pt x="131938" y="353009"/>
                  </a:lnTo>
                  <a:lnTo>
                    <a:pt x="179714" y="359428"/>
                  </a:lnTo>
                  <a:lnTo>
                    <a:pt x="227489" y="353009"/>
                  </a:lnTo>
                  <a:lnTo>
                    <a:pt x="270419" y="334892"/>
                  </a:lnTo>
                  <a:lnTo>
                    <a:pt x="306791" y="306791"/>
                  </a:lnTo>
                  <a:lnTo>
                    <a:pt x="334892" y="270419"/>
                  </a:lnTo>
                  <a:lnTo>
                    <a:pt x="353009" y="227489"/>
                  </a:lnTo>
                  <a:lnTo>
                    <a:pt x="359428" y="179714"/>
                  </a:lnTo>
                  <a:lnTo>
                    <a:pt x="353009" y="131938"/>
                  </a:lnTo>
                  <a:lnTo>
                    <a:pt x="334892" y="89008"/>
                  </a:lnTo>
                  <a:lnTo>
                    <a:pt x="306791" y="52636"/>
                  </a:lnTo>
                  <a:lnTo>
                    <a:pt x="270419" y="24536"/>
                  </a:lnTo>
                  <a:lnTo>
                    <a:pt x="227489" y="6419"/>
                  </a:lnTo>
                  <a:lnTo>
                    <a:pt x="179714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3024293" y="143504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359428" y="179714"/>
                  </a:moveTo>
                  <a:lnTo>
                    <a:pt x="353009" y="131938"/>
                  </a:lnTo>
                  <a:lnTo>
                    <a:pt x="334892" y="89008"/>
                  </a:lnTo>
                  <a:lnTo>
                    <a:pt x="306791" y="52636"/>
                  </a:lnTo>
                  <a:lnTo>
                    <a:pt x="270419" y="24536"/>
                  </a:lnTo>
                  <a:lnTo>
                    <a:pt x="227489" y="6419"/>
                  </a:lnTo>
                  <a:lnTo>
                    <a:pt x="179714" y="0"/>
                  </a:lnTo>
                  <a:lnTo>
                    <a:pt x="131938" y="6419"/>
                  </a:lnTo>
                  <a:lnTo>
                    <a:pt x="89008" y="24536"/>
                  </a:lnTo>
                  <a:lnTo>
                    <a:pt x="52636" y="52636"/>
                  </a:lnTo>
                  <a:lnTo>
                    <a:pt x="24535" y="89008"/>
                  </a:lnTo>
                  <a:lnTo>
                    <a:pt x="6419" y="131938"/>
                  </a:lnTo>
                  <a:lnTo>
                    <a:pt x="0" y="179714"/>
                  </a:lnTo>
                  <a:lnTo>
                    <a:pt x="6419" y="227489"/>
                  </a:lnTo>
                  <a:lnTo>
                    <a:pt x="24535" y="270419"/>
                  </a:lnTo>
                  <a:lnTo>
                    <a:pt x="52636" y="306791"/>
                  </a:lnTo>
                  <a:lnTo>
                    <a:pt x="89008" y="334892"/>
                  </a:lnTo>
                  <a:lnTo>
                    <a:pt x="131938" y="353009"/>
                  </a:lnTo>
                  <a:lnTo>
                    <a:pt x="179714" y="359428"/>
                  </a:lnTo>
                  <a:lnTo>
                    <a:pt x="227489" y="353009"/>
                  </a:lnTo>
                  <a:lnTo>
                    <a:pt x="270419" y="334892"/>
                  </a:lnTo>
                  <a:lnTo>
                    <a:pt x="306791" y="306791"/>
                  </a:lnTo>
                  <a:lnTo>
                    <a:pt x="334892" y="270419"/>
                  </a:lnTo>
                  <a:lnTo>
                    <a:pt x="353009" y="227489"/>
                  </a:lnTo>
                  <a:lnTo>
                    <a:pt x="359428" y="179714"/>
                  </a:lnTo>
                  <a:close/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484485" y="2068052"/>
              <a:ext cx="366395" cy="366395"/>
            </a:xfrm>
            <a:custGeom>
              <a:avLst/>
              <a:gdLst/>
              <a:ahLst/>
              <a:cxnLst/>
              <a:rect l="l" t="t" r="r" b="b"/>
              <a:pathLst>
                <a:path w="366394" h="366394">
                  <a:moveTo>
                    <a:pt x="183106" y="0"/>
                  </a:moveTo>
                  <a:lnTo>
                    <a:pt x="134428" y="6540"/>
                  </a:lnTo>
                  <a:lnTo>
                    <a:pt x="90688" y="24999"/>
                  </a:lnTo>
                  <a:lnTo>
                    <a:pt x="53630" y="53630"/>
                  </a:lnTo>
                  <a:lnTo>
                    <a:pt x="24999" y="90688"/>
                  </a:lnTo>
                  <a:lnTo>
                    <a:pt x="6540" y="134428"/>
                  </a:lnTo>
                  <a:lnTo>
                    <a:pt x="0" y="183106"/>
                  </a:lnTo>
                  <a:lnTo>
                    <a:pt x="6540" y="231783"/>
                  </a:lnTo>
                  <a:lnTo>
                    <a:pt x="24999" y="275523"/>
                  </a:lnTo>
                  <a:lnTo>
                    <a:pt x="53630" y="312582"/>
                  </a:lnTo>
                  <a:lnTo>
                    <a:pt x="90688" y="341213"/>
                  </a:lnTo>
                  <a:lnTo>
                    <a:pt x="134428" y="359671"/>
                  </a:lnTo>
                  <a:lnTo>
                    <a:pt x="183106" y="366212"/>
                  </a:lnTo>
                  <a:lnTo>
                    <a:pt x="231783" y="359671"/>
                  </a:lnTo>
                  <a:lnTo>
                    <a:pt x="275523" y="341213"/>
                  </a:lnTo>
                  <a:lnTo>
                    <a:pt x="312582" y="312582"/>
                  </a:lnTo>
                  <a:lnTo>
                    <a:pt x="341213" y="275523"/>
                  </a:lnTo>
                  <a:lnTo>
                    <a:pt x="359671" y="231783"/>
                  </a:lnTo>
                  <a:lnTo>
                    <a:pt x="366212" y="183106"/>
                  </a:lnTo>
                  <a:lnTo>
                    <a:pt x="359671" y="134428"/>
                  </a:lnTo>
                  <a:lnTo>
                    <a:pt x="341213" y="90688"/>
                  </a:lnTo>
                  <a:lnTo>
                    <a:pt x="312582" y="53630"/>
                  </a:lnTo>
                  <a:lnTo>
                    <a:pt x="275523" y="24999"/>
                  </a:lnTo>
                  <a:lnTo>
                    <a:pt x="231783" y="6540"/>
                  </a:lnTo>
                  <a:lnTo>
                    <a:pt x="183106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1484485" y="2068052"/>
              <a:ext cx="366395" cy="366395"/>
            </a:xfrm>
            <a:custGeom>
              <a:avLst/>
              <a:gdLst/>
              <a:ahLst/>
              <a:cxnLst/>
              <a:rect l="l" t="t" r="r" b="b"/>
              <a:pathLst>
                <a:path w="366394" h="366394">
                  <a:moveTo>
                    <a:pt x="366212" y="183106"/>
                  </a:moveTo>
                  <a:lnTo>
                    <a:pt x="359671" y="134428"/>
                  </a:lnTo>
                  <a:lnTo>
                    <a:pt x="341213" y="90688"/>
                  </a:lnTo>
                  <a:lnTo>
                    <a:pt x="312582" y="53630"/>
                  </a:lnTo>
                  <a:lnTo>
                    <a:pt x="275523" y="24999"/>
                  </a:lnTo>
                  <a:lnTo>
                    <a:pt x="231783" y="6540"/>
                  </a:lnTo>
                  <a:lnTo>
                    <a:pt x="183106" y="0"/>
                  </a:lnTo>
                  <a:lnTo>
                    <a:pt x="134428" y="6540"/>
                  </a:lnTo>
                  <a:lnTo>
                    <a:pt x="90688" y="24999"/>
                  </a:lnTo>
                  <a:lnTo>
                    <a:pt x="53630" y="53630"/>
                  </a:lnTo>
                  <a:lnTo>
                    <a:pt x="24999" y="90688"/>
                  </a:lnTo>
                  <a:lnTo>
                    <a:pt x="6540" y="134428"/>
                  </a:lnTo>
                  <a:lnTo>
                    <a:pt x="0" y="183106"/>
                  </a:lnTo>
                  <a:lnTo>
                    <a:pt x="6540" y="231783"/>
                  </a:lnTo>
                  <a:lnTo>
                    <a:pt x="24999" y="275523"/>
                  </a:lnTo>
                  <a:lnTo>
                    <a:pt x="53630" y="312582"/>
                  </a:lnTo>
                  <a:lnTo>
                    <a:pt x="90688" y="341213"/>
                  </a:lnTo>
                  <a:lnTo>
                    <a:pt x="134428" y="359671"/>
                  </a:lnTo>
                  <a:lnTo>
                    <a:pt x="183106" y="366212"/>
                  </a:lnTo>
                  <a:lnTo>
                    <a:pt x="231783" y="359671"/>
                  </a:lnTo>
                  <a:lnTo>
                    <a:pt x="275523" y="341213"/>
                  </a:lnTo>
                  <a:lnTo>
                    <a:pt x="312582" y="312582"/>
                  </a:lnTo>
                  <a:lnTo>
                    <a:pt x="341213" y="275523"/>
                  </a:lnTo>
                  <a:lnTo>
                    <a:pt x="359671" y="231783"/>
                  </a:lnTo>
                  <a:lnTo>
                    <a:pt x="366212" y="183106"/>
                  </a:lnTo>
                  <a:close/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496442" y="807201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148" y="0"/>
                  </a:moveTo>
                  <a:lnTo>
                    <a:pt x="125649" y="6113"/>
                  </a:lnTo>
                  <a:lnTo>
                    <a:pt x="84765" y="23366"/>
                  </a:lnTo>
                  <a:lnTo>
                    <a:pt x="50127" y="50127"/>
                  </a:lnTo>
                  <a:lnTo>
                    <a:pt x="23366" y="84765"/>
                  </a:lnTo>
                  <a:lnTo>
                    <a:pt x="6113" y="125649"/>
                  </a:lnTo>
                  <a:lnTo>
                    <a:pt x="0" y="171148"/>
                  </a:lnTo>
                  <a:lnTo>
                    <a:pt x="6113" y="216646"/>
                  </a:lnTo>
                  <a:lnTo>
                    <a:pt x="23366" y="257530"/>
                  </a:lnTo>
                  <a:lnTo>
                    <a:pt x="50127" y="292168"/>
                  </a:lnTo>
                  <a:lnTo>
                    <a:pt x="84765" y="318930"/>
                  </a:lnTo>
                  <a:lnTo>
                    <a:pt x="125649" y="336183"/>
                  </a:lnTo>
                  <a:lnTo>
                    <a:pt x="171148" y="342296"/>
                  </a:lnTo>
                  <a:lnTo>
                    <a:pt x="216646" y="336183"/>
                  </a:lnTo>
                  <a:lnTo>
                    <a:pt x="257530" y="318930"/>
                  </a:lnTo>
                  <a:lnTo>
                    <a:pt x="292168" y="292168"/>
                  </a:lnTo>
                  <a:lnTo>
                    <a:pt x="318930" y="257530"/>
                  </a:lnTo>
                  <a:lnTo>
                    <a:pt x="336183" y="216646"/>
                  </a:lnTo>
                  <a:lnTo>
                    <a:pt x="342296" y="171148"/>
                  </a:lnTo>
                  <a:lnTo>
                    <a:pt x="336183" y="125649"/>
                  </a:lnTo>
                  <a:lnTo>
                    <a:pt x="318930" y="84765"/>
                  </a:lnTo>
                  <a:lnTo>
                    <a:pt x="292168" y="50127"/>
                  </a:lnTo>
                  <a:lnTo>
                    <a:pt x="257530" y="23366"/>
                  </a:lnTo>
                  <a:lnTo>
                    <a:pt x="216646" y="6113"/>
                  </a:lnTo>
                  <a:lnTo>
                    <a:pt x="171148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1496442" y="807201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342296" y="171148"/>
                  </a:moveTo>
                  <a:lnTo>
                    <a:pt x="336183" y="125649"/>
                  </a:lnTo>
                  <a:lnTo>
                    <a:pt x="318930" y="84765"/>
                  </a:lnTo>
                  <a:lnTo>
                    <a:pt x="292168" y="50127"/>
                  </a:lnTo>
                  <a:lnTo>
                    <a:pt x="257530" y="23366"/>
                  </a:lnTo>
                  <a:lnTo>
                    <a:pt x="216646" y="6113"/>
                  </a:lnTo>
                  <a:lnTo>
                    <a:pt x="171148" y="0"/>
                  </a:lnTo>
                  <a:lnTo>
                    <a:pt x="125649" y="6113"/>
                  </a:lnTo>
                  <a:lnTo>
                    <a:pt x="84765" y="23366"/>
                  </a:lnTo>
                  <a:lnTo>
                    <a:pt x="50127" y="50127"/>
                  </a:lnTo>
                  <a:lnTo>
                    <a:pt x="23366" y="84765"/>
                  </a:lnTo>
                  <a:lnTo>
                    <a:pt x="6113" y="125649"/>
                  </a:lnTo>
                  <a:lnTo>
                    <a:pt x="0" y="171148"/>
                  </a:lnTo>
                  <a:lnTo>
                    <a:pt x="6113" y="216646"/>
                  </a:lnTo>
                  <a:lnTo>
                    <a:pt x="23366" y="257530"/>
                  </a:lnTo>
                  <a:lnTo>
                    <a:pt x="50127" y="292168"/>
                  </a:lnTo>
                  <a:lnTo>
                    <a:pt x="84765" y="318930"/>
                  </a:lnTo>
                  <a:lnTo>
                    <a:pt x="125649" y="336183"/>
                  </a:lnTo>
                  <a:lnTo>
                    <a:pt x="171148" y="342296"/>
                  </a:lnTo>
                  <a:lnTo>
                    <a:pt x="216646" y="336183"/>
                  </a:lnTo>
                  <a:lnTo>
                    <a:pt x="257530" y="318930"/>
                  </a:lnTo>
                  <a:lnTo>
                    <a:pt x="292168" y="292168"/>
                  </a:lnTo>
                  <a:lnTo>
                    <a:pt x="318930" y="257530"/>
                  </a:lnTo>
                  <a:lnTo>
                    <a:pt x="336183" y="216646"/>
                  </a:lnTo>
                  <a:lnTo>
                    <a:pt x="342296" y="171148"/>
                  </a:lnTo>
                  <a:close/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/>
          <p:cNvSpPr txBox="1"/>
          <p:nvPr/>
        </p:nvSpPr>
        <p:spPr>
          <a:xfrm>
            <a:off x="1901380" y="2402926"/>
            <a:ext cx="678815" cy="748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2255">
              <a:lnSpc>
                <a:spcPct val="100000"/>
              </a:lnSpc>
              <a:spcBef>
                <a:spcPts val="95"/>
              </a:spcBef>
            </a:pPr>
            <a:r>
              <a:rPr dirty="0" sz="1200" spc="-70">
                <a:solidFill>
                  <a:srgbClr val="253C3F"/>
                </a:solidFill>
                <a:latin typeface="Microsoft Sans Serif"/>
                <a:cs typeface="Microsoft Sans Serif"/>
              </a:rPr>
              <a:t>TC</a:t>
            </a:r>
            <a:r>
              <a:rPr dirty="0" sz="1200" spc="-7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90">
                <a:solidFill>
                  <a:srgbClr val="EB811B"/>
                </a:solidFill>
                <a:latin typeface="Microsoft Sans Serif"/>
                <a:cs typeface="Microsoft Sans Serif"/>
              </a:rPr>
              <a:t>TCAGCAT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4293" y="143504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59428" y="179714"/>
                </a:moveTo>
                <a:lnTo>
                  <a:pt x="353009" y="131938"/>
                </a:lnTo>
                <a:lnTo>
                  <a:pt x="334892" y="89008"/>
                </a:lnTo>
                <a:lnTo>
                  <a:pt x="306791" y="52636"/>
                </a:lnTo>
                <a:lnTo>
                  <a:pt x="270419" y="24536"/>
                </a:lnTo>
                <a:lnTo>
                  <a:pt x="227489" y="6419"/>
                </a:lnTo>
                <a:lnTo>
                  <a:pt x="179714" y="0"/>
                </a:lnTo>
                <a:lnTo>
                  <a:pt x="131938" y="6419"/>
                </a:lnTo>
                <a:lnTo>
                  <a:pt x="89008" y="24536"/>
                </a:lnTo>
                <a:lnTo>
                  <a:pt x="52636" y="52636"/>
                </a:lnTo>
                <a:lnTo>
                  <a:pt x="24535" y="89008"/>
                </a:lnTo>
                <a:lnTo>
                  <a:pt x="6419" y="131938"/>
                </a:lnTo>
                <a:lnTo>
                  <a:pt x="0" y="179714"/>
                </a:lnTo>
                <a:lnTo>
                  <a:pt x="6419" y="227489"/>
                </a:lnTo>
                <a:lnTo>
                  <a:pt x="24535" y="270419"/>
                </a:lnTo>
                <a:lnTo>
                  <a:pt x="52636" y="306791"/>
                </a:lnTo>
                <a:lnTo>
                  <a:pt x="89008" y="334892"/>
                </a:lnTo>
                <a:lnTo>
                  <a:pt x="131938" y="353009"/>
                </a:lnTo>
                <a:lnTo>
                  <a:pt x="179714" y="359428"/>
                </a:lnTo>
                <a:lnTo>
                  <a:pt x="227489" y="353009"/>
                </a:lnTo>
                <a:lnTo>
                  <a:pt x="270419" y="334892"/>
                </a:lnTo>
                <a:lnTo>
                  <a:pt x="306791" y="306791"/>
                </a:lnTo>
                <a:lnTo>
                  <a:pt x="334892" y="270419"/>
                </a:lnTo>
                <a:lnTo>
                  <a:pt x="353009" y="227489"/>
                </a:lnTo>
                <a:lnTo>
                  <a:pt x="359428" y="179714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44329" y="1502915"/>
            <a:ext cx="32004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5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GC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72634" y="810583"/>
            <a:ext cx="335915" cy="335915"/>
          </a:xfrm>
          <a:custGeom>
            <a:avLst/>
            <a:gdLst/>
            <a:ahLst/>
            <a:cxnLst/>
            <a:rect l="l" t="t" r="r" b="b"/>
            <a:pathLst>
              <a:path w="335914" h="335915">
                <a:moveTo>
                  <a:pt x="335531" y="167765"/>
                </a:moveTo>
                <a:lnTo>
                  <a:pt x="329539" y="123166"/>
                </a:lnTo>
                <a:lnTo>
                  <a:pt x="312627" y="83090"/>
                </a:lnTo>
                <a:lnTo>
                  <a:pt x="286394" y="49137"/>
                </a:lnTo>
                <a:lnTo>
                  <a:pt x="252441" y="22904"/>
                </a:lnTo>
                <a:lnTo>
                  <a:pt x="212365" y="5992"/>
                </a:lnTo>
                <a:lnTo>
                  <a:pt x="167765" y="0"/>
                </a:lnTo>
                <a:lnTo>
                  <a:pt x="123166" y="5992"/>
                </a:lnTo>
                <a:lnTo>
                  <a:pt x="83090" y="22904"/>
                </a:lnTo>
                <a:lnTo>
                  <a:pt x="49137" y="49137"/>
                </a:lnTo>
                <a:lnTo>
                  <a:pt x="22904" y="83090"/>
                </a:lnTo>
                <a:lnTo>
                  <a:pt x="5992" y="123166"/>
                </a:lnTo>
                <a:lnTo>
                  <a:pt x="0" y="167765"/>
                </a:lnTo>
                <a:lnTo>
                  <a:pt x="5992" y="212365"/>
                </a:lnTo>
                <a:lnTo>
                  <a:pt x="22904" y="252441"/>
                </a:lnTo>
                <a:lnTo>
                  <a:pt x="49137" y="286394"/>
                </a:lnTo>
                <a:lnTo>
                  <a:pt x="83090" y="312627"/>
                </a:lnTo>
                <a:lnTo>
                  <a:pt x="123166" y="329539"/>
                </a:lnTo>
                <a:lnTo>
                  <a:pt x="167765" y="335531"/>
                </a:lnTo>
                <a:lnTo>
                  <a:pt x="212365" y="329539"/>
                </a:lnTo>
                <a:lnTo>
                  <a:pt x="252441" y="312627"/>
                </a:lnTo>
                <a:lnTo>
                  <a:pt x="286394" y="286394"/>
                </a:lnTo>
                <a:lnTo>
                  <a:pt x="312627" y="252441"/>
                </a:lnTo>
                <a:lnTo>
                  <a:pt x="329539" y="212365"/>
                </a:lnTo>
                <a:lnTo>
                  <a:pt x="335531" y="167765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94317" y="866505"/>
            <a:ext cx="29273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9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9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22462" y="533209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363067" y="181533"/>
                </a:moveTo>
                <a:lnTo>
                  <a:pt x="356582" y="133274"/>
                </a:lnTo>
                <a:lnTo>
                  <a:pt x="338282" y="89909"/>
                </a:lnTo>
                <a:lnTo>
                  <a:pt x="309897" y="53169"/>
                </a:lnTo>
                <a:lnTo>
                  <a:pt x="273157" y="24784"/>
                </a:lnTo>
                <a:lnTo>
                  <a:pt x="229792" y="6484"/>
                </a:lnTo>
                <a:lnTo>
                  <a:pt x="181533" y="0"/>
                </a:lnTo>
                <a:lnTo>
                  <a:pt x="133274" y="6484"/>
                </a:lnTo>
                <a:lnTo>
                  <a:pt x="89909" y="24784"/>
                </a:lnTo>
                <a:lnTo>
                  <a:pt x="53169" y="53169"/>
                </a:lnTo>
                <a:lnTo>
                  <a:pt x="24784" y="89909"/>
                </a:lnTo>
                <a:lnTo>
                  <a:pt x="6484" y="133274"/>
                </a:lnTo>
                <a:lnTo>
                  <a:pt x="0" y="181533"/>
                </a:lnTo>
                <a:lnTo>
                  <a:pt x="6484" y="229793"/>
                </a:lnTo>
                <a:lnTo>
                  <a:pt x="24784" y="273157"/>
                </a:lnTo>
                <a:lnTo>
                  <a:pt x="53169" y="309897"/>
                </a:lnTo>
                <a:lnTo>
                  <a:pt x="89909" y="338283"/>
                </a:lnTo>
                <a:lnTo>
                  <a:pt x="133274" y="356583"/>
                </a:lnTo>
                <a:lnTo>
                  <a:pt x="181533" y="363067"/>
                </a:lnTo>
                <a:lnTo>
                  <a:pt x="229792" y="356583"/>
                </a:lnTo>
                <a:lnTo>
                  <a:pt x="273157" y="338283"/>
                </a:lnTo>
                <a:lnTo>
                  <a:pt x="309897" y="309897"/>
                </a:lnTo>
                <a:lnTo>
                  <a:pt x="338282" y="273157"/>
                </a:lnTo>
                <a:lnTo>
                  <a:pt x="356582" y="229793"/>
                </a:lnTo>
                <a:lnTo>
                  <a:pt x="363067" y="181533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34820" y="81821"/>
            <a:ext cx="1538605" cy="7289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700" spc="30" b="1">
                <a:solidFill>
                  <a:srgbClr val="7F7F7F"/>
                </a:solidFill>
                <a:latin typeface="Arial"/>
                <a:cs typeface="Arial"/>
              </a:rPr>
              <a:t>Overlap</a:t>
            </a:r>
            <a:r>
              <a:rPr dirty="0" sz="1700" spc="-9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Graph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200" spc="-90">
                <a:solidFill>
                  <a:srgbClr val="253C3F"/>
                </a:solidFill>
                <a:latin typeface="Microsoft Sans Serif"/>
                <a:cs typeface="Microsoft Sans Serif"/>
              </a:rPr>
              <a:t>CAG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96442" y="807201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342296" y="171148"/>
                </a:moveTo>
                <a:lnTo>
                  <a:pt x="336183" y="125649"/>
                </a:lnTo>
                <a:lnTo>
                  <a:pt x="318930" y="84765"/>
                </a:lnTo>
                <a:lnTo>
                  <a:pt x="292168" y="50127"/>
                </a:lnTo>
                <a:lnTo>
                  <a:pt x="257530" y="23366"/>
                </a:lnTo>
                <a:lnTo>
                  <a:pt x="216646" y="6113"/>
                </a:lnTo>
                <a:lnTo>
                  <a:pt x="171148" y="0"/>
                </a:lnTo>
                <a:lnTo>
                  <a:pt x="125649" y="6113"/>
                </a:lnTo>
                <a:lnTo>
                  <a:pt x="84765" y="23366"/>
                </a:lnTo>
                <a:lnTo>
                  <a:pt x="50127" y="50127"/>
                </a:lnTo>
                <a:lnTo>
                  <a:pt x="23366" y="84765"/>
                </a:lnTo>
                <a:lnTo>
                  <a:pt x="6113" y="125649"/>
                </a:lnTo>
                <a:lnTo>
                  <a:pt x="0" y="171148"/>
                </a:lnTo>
                <a:lnTo>
                  <a:pt x="6113" y="216646"/>
                </a:lnTo>
                <a:lnTo>
                  <a:pt x="23366" y="257530"/>
                </a:lnTo>
                <a:lnTo>
                  <a:pt x="50127" y="292168"/>
                </a:lnTo>
                <a:lnTo>
                  <a:pt x="84765" y="318930"/>
                </a:lnTo>
                <a:lnTo>
                  <a:pt x="125649" y="336183"/>
                </a:lnTo>
                <a:lnTo>
                  <a:pt x="171148" y="342296"/>
                </a:lnTo>
                <a:lnTo>
                  <a:pt x="216646" y="336183"/>
                </a:lnTo>
                <a:lnTo>
                  <a:pt x="257530" y="318930"/>
                </a:lnTo>
                <a:lnTo>
                  <a:pt x="292168" y="292168"/>
                </a:lnTo>
                <a:lnTo>
                  <a:pt x="318930" y="257530"/>
                </a:lnTo>
                <a:lnTo>
                  <a:pt x="336183" y="216646"/>
                </a:lnTo>
                <a:lnTo>
                  <a:pt x="342296" y="171148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517789" y="866505"/>
            <a:ext cx="3003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5">
                <a:solidFill>
                  <a:srgbClr val="253C3F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9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60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26077" y="1436847"/>
            <a:ext cx="356235" cy="356235"/>
          </a:xfrm>
          <a:custGeom>
            <a:avLst/>
            <a:gdLst/>
            <a:ahLst/>
            <a:cxnLst/>
            <a:rect l="l" t="t" r="r" b="b"/>
            <a:pathLst>
              <a:path w="356234" h="356235">
                <a:moveTo>
                  <a:pt x="355814" y="177907"/>
                </a:moveTo>
                <a:lnTo>
                  <a:pt x="349459" y="130612"/>
                </a:lnTo>
                <a:lnTo>
                  <a:pt x="331524" y="88113"/>
                </a:lnTo>
                <a:lnTo>
                  <a:pt x="303706" y="52107"/>
                </a:lnTo>
                <a:lnTo>
                  <a:pt x="267700" y="24289"/>
                </a:lnTo>
                <a:lnTo>
                  <a:pt x="225202" y="6354"/>
                </a:lnTo>
                <a:lnTo>
                  <a:pt x="177907" y="0"/>
                </a:lnTo>
                <a:lnTo>
                  <a:pt x="130611" y="6354"/>
                </a:lnTo>
                <a:lnTo>
                  <a:pt x="88113" y="24289"/>
                </a:lnTo>
                <a:lnTo>
                  <a:pt x="52107" y="52107"/>
                </a:lnTo>
                <a:lnTo>
                  <a:pt x="24289" y="88113"/>
                </a:lnTo>
                <a:lnTo>
                  <a:pt x="6354" y="130612"/>
                </a:lnTo>
                <a:lnTo>
                  <a:pt x="0" y="177907"/>
                </a:lnTo>
                <a:lnTo>
                  <a:pt x="6354" y="225202"/>
                </a:lnTo>
                <a:lnTo>
                  <a:pt x="24289" y="267700"/>
                </a:lnTo>
                <a:lnTo>
                  <a:pt x="52107" y="303707"/>
                </a:lnTo>
                <a:lnTo>
                  <a:pt x="88113" y="331525"/>
                </a:lnTo>
                <a:lnTo>
                  <a:pt x="130611" y="349459"/>
                </a:lnTo>
                <a:lnTo>
                  <a:pt x="177907" y="355814"/>
                </a:lnTo>
                <a:lnTo>
                  <a:pt x="225202" y="349459"/>
                </a:lnTo>
                <a:lnTo>
                  <a:pt x="267700" y="331525"/>
                </a:lnTo>
                <a:lnTo>
                  <a:pt x="303706" y="303707"/>
                </a:lnTo>
                <a:lnTo>
                  <a:pt x="331524" y="267700"/>
                </a:lnTo>
                <a:lnTo>
                  <a:pt x="349459" y="225202"/>
                </a:lnTo>
                <a:lnTo>
                  <a:pt x="355814" y="177907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46670" y="1502915"/>
            <a:ext cx="31496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5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0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84485" y="2068053"/>
            <a:ext cx="366395" cy="366395"/>
          </a:xfrm>
          <a:custGeom>
            <a:avLst/>
            <a:gdLst/>
            <a:ahLst/>
            <a:cxnLst/>
            <a:rect l="l" t="t" r="r" b="b"/>
            <a:pathLst>
              <a:path w="366394" h="366394">
                <a:moveTo>
                  <a:pt x="366212" y="183106"/>
                </a:moveTo>
                <a:lnTo>
                  <a:pt x="359671" y="134428"/>
                </a:lnTo>
                <a:lnTo>
                  <a:pt x="341213" y="90688"/>
                </a:lnTo>
                <a:lnTo>
                  <a:pt x="312582" y="53630"/>
                </a:lnTo>
                <a:lnTo>
                  <a:pt x="275523" y="24999"/>
                </a:lnTo>
                <a:lnTo>
                  <a:pt x="231783" y="6540"/>
                </a:lnTo>
                <a:lnTo>
                  <a:pt x="183106" y="0"/>
                </a:lnTo>
                <a:lnTo>
                  <a:pt x="134428" y="6540"/>
                </a:lnTo>
                <a:lnTo>
                  <a:pt x="90688" y="24999"/>
                </a:lnTo>
                <a:lnTo>
                  <a:pt x="53630" y="53630"/>
                </a:lnTo>
                <a:lnTo>
                  <a:pt x="24999" y="90688"/>
                </a:lnTo>
                <a:lnTo>
                  <a:pt x="6540" y="134428"/>
                </a:lnTo>
                <a:lnTo>
                  <a:pt x="0" y="183106"/>
                </a:lnTo>
                <a:lnTo>
                  <a:pt x="6540" y="231783"/>
                </a:lnTo>
                <a:lnTo>
                  <a:pt x="24999" y="275523"/>
                </a:lnTo>
                <a:lnTo>
                  <a:pt x="53630" y="312582"/>
                </a:lnTo>
                <a:lnTo>
                  <a:pt x="90688" y="341213"/>
                </a:lnTo>
                <a:lnTo>
                  <a:pt x="134428" y="359671"/>
                </a:lnTo>
                <a:lnTo>
                  <a:pt x="183106" y="366212"/>
                </a:lnTo>
                <a:lnTo>
                  <a:pt x="231783" y="359671"/>
                </a:lnTo>
                <a:lnTo>
                  <a:pt x="275523" y="341213"/>
                </a:lnTo>
                <a:lnTo>
                  <a:pt x="312582" y="312582"/>
                </a:lnTo>
                <a:lnTo>
                  <a:pt x="341213" y="275523"/>
                </a:lnTo>
                <a:lnTo>
                  <a:pt x="359671" y="231783"/>
                </a:lnTo>
                <a:lnTo>
                  <a:pt x="366212" y="183106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504810" y="2139312"/>
            <a:ext cx="3257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35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r>
              <a:rPr dirty="0" sz="1200" spc="-10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30496" y="2083306"/>
            <a:ext cx="977900" cy="605155"/>
          </a:xfrm>
          <a:custGeom>
            <a:avLst/>
            <a:gdLst/>
            <a:ahLst/>
            <a:cxnLst/>
            <a:rect l="l" t="t" r="r" b="b"/>
            <a:pathLst>
              <a:path w="977900" h="605155">
                <a:moveTo>
                  <a:pt x="977756" y="167852"/>
                </a:moveTo>
                <a:lnTo>
                  <a:pt x="971760" y="123230"/>
                </a:lnTo>
                <a:lnTo>
                  <a:pt x="954839" y="83133"/>
                </a:lnTo>
                <a:lnTo>
                  <a:pt x="928593" y="49162"/>
                </a:lnTo>
                <a:lnTo>
                  <a:pt x="894622" y="22916"/>
                </a:lnTo>
                <a:lnTo>
                  <a:pt x="854526" y="5995"/>
                </a:lnTo>
                <a:lnTo>
                  <a:pt x="809903" y="0"/>
                </a:lnTo>
                <a:lnTo>
                  <a:pt x="765281" y="5995"/>
                </a:lnTo>
                <a:lnTo>
                  <a:pt x="725185" y="22916"/>
                </a:lnTo>
                <a:lnTo>
                  <a:pt x="691213" y="49162"/>
                </a:lnTo>
                <a:lnTo>
                  <a:pt x="664968" y="83133"/>
                </a:lnTo>
                <a:lnTo>
                  <a:pt x="648047" y="123230"/>
                </a:lnTo>
                <a:lnTo>
                  <a:pt x="642051" y="167852"/>
                </a:lnTo>
                <a:lnTo>
                  <a:pt x="648047" y="212474"/>
                </a:lnTo>
                <a:lnTo>
                  <a:pt x="664968" y="252571"/>
                </a:lnTo>
                <a:lnTo>
                  <a:pt x="691213" y="286542"/>
                </a:lnTo>
                <a:lnTo>
                  <a:pt x="725185" y="312788"/>
                </a:lnTo>
                <a:lnTo>
                  <a:pt x="765281" y="329708"/>
                </a:lnTo>
                <a:lnTo>
                  <a:pt x="809903" y="335704"/>
                </a:lnTo>
                <a:lnTo>
                  <a:pt x="854526" y="329708"/>
                </a:lnTo>
                <a:lnTo>
                  <a:pt x="894622" y="312788"/>
                </a:lnTo>
                <a:lnTo>
                  <a:pt x="928593" y="286542"/>
                </a:lnTo>
                <a:lnTo>
                  <a:pt x="954839" y="252571"/>
                </a:lnTo>
                <a:lnTo>
                  <a:pt x="971760" y="212474"/>
                </a:lnTo>
                <a:lnTo>
                  <a:pt x="977756" y="167852"/>
                </a:lnTo>
                <a:close/>
              </a:path>
              <a:path w="977900" h="605155">
                <a:moveTo>
                  <a:pt x="346998" y="431458"/>
                </a:moveTo>
                <a:lnTo>
                  <a:pt x="340800" y="385335"/>
                </a:lnTo>
                <a:lnTo>
                  <a:pt x="323310" y="343890"/>
                </a:lnTo>
                <a:lnTo>
                  <a:pt x="296181" y="308776"/>
                </a:lnTo>
                <a:lnTo>
                  <a:pt x="261067" y="281647"/>
                </a:lnTo>
                <a:lnTo>
                  <a:pt x="219622" y="264157"/>
                </a:lnTo>
                <a:lnTo>
                  <a:pt x="173499" y="257959"/>
                </a:lnTo>
                <a:lnTo>
                  <a:pt x="127375" y="264157"/>
                </a:lnTo>
                <a:lnTo>
                  <a:pt x="85930" y="281647"/>
                </a:lnTo>
                <a:lnTo>
                  <a:pt x="50816" y="308776"/>
                </a:lnTo>
                <a:lnTo>
                  <a:pt x="23687" y="343890"/>
                </a:lnTo>
                <a:lnTo>
                  <a:pt x="6197" y="385335"/>
                </a:lnTo>
                <a:lnTo>
                  <a:pt x="0" y="431458"/>
                </a:lnTo>
                <a:lnTo>
                  <a:pt x="6197" y="477582"/>
                </a:lnTo>
                <a:lnTo>
                  <a:pt x="23687" y="519027"/>
                </a:lnTo>
                <a:lnTo>
                  <a:pt x="50816" y="554141"/>
                </a:lnTo>
                <a:lnTo>
                  <a:pt x="85930" y="581270"/>
                </a:lnTo>
                <a:lnTo>
                  <a:pt x="127375" y="598760"/>
                </a:lnTo>
                <a:lnTo>
                  <a:pt x="173499" y="604958"/>
                </a:lnTo>
                <a:lnTo>
                  <a:pt x="219622" y="598760"/>
                </a:lnTo>
                <a:lnTo>
                  <a:pt x="261067" y="581270"/>
                </a:lnTo>
                <a:lnTo>
                  <a:pt x="296181" y="554141"/>
                </a:lnTo>
                <a:lnTo>
                  <a:pt x="323310" y="519027"/>
                </a:lnTo>
                <a:lnTo>
                  <a:pt x="340800" y="477582"/>
                </a:lnTo>
                <a:lnTo>
                  <a:pt x="346998" y="431458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794241" y="2139312"/>
            <a:ext cx="29273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9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5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466204" y="523719"/>
            <a:ext cx="1927225" cy="2174240"/>
            <a:chOff x="1466204" y="523719"/>
            <a:chExt cx="1927225" cy="2174240"/>
          </a:xfrm>
        </p:grpSpPr>
        <p:sp>
          <p:nvSpPr>
            <p:cNvPr id="17" name="object 17"/>
            <p:cNvSpPr/>
            <p:nvPr/>
          </p:nvSpPr>
          <p:spPr>
            <a:xfrm>
              <a:off x="1858929" y="1687154"/>
              <a:ext cx="1170305" cy="485140"/>
            </a:xfrm>
            <a:custGeom>
              <a:avLst/>
              <a:gdLst/>
              <a:ahLst/>
              <a:cxnLst/>
              <a:rect l="l" t="t" r="r" b="b"/>
              <a:pathLst>
                <a:path w="1170305" h="485139">
                  <a:moveTo>
                    <a:pt x="1170286" y="0"/>
                  </a:moveTo>
                  <a:lnTo>
                    <a:pt x="0" y="484749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852530" y="2127169"/>
              <a:ext cx="46355" cy="68580"/>
            </a:xfrm>
            <a:custGeom>
              <a:avLst/>
              <a:gdLst/>
              <a:ahLst/>
              <a:cxnLst/>
              <a:rect l="l" t="t" r="r" b="b"/>
              <a:pathLst>
                <a:path w="46355" h="68580">
                  <a:moveTo>
                    <a:pt x="46135" y="68262"/>
                  </a:moveTo>
                  <a:lnTo>
                    <a:pt x="36814" y="59900"/>
                  </a:lnTo>
                  <a:lnTo>
                    <a:pt x="23010" y="53161"/>
                  </a:lnTo>
                  <a:lnTo>
                    <a:pt x="9235" y="48753"/>
                  </a:lnTo>
                  <a:lnTo>
                    <a:pt x="0" y="47385"/>
                  </a:lnTo>
                  <a:lnTo>
                    <a:pt x="5563" y="39887"/>
                  </a:lnTo>
                  <a:lnTo>
                    <a:pt x="12186" y="27029"/>
                  </a:lnTo>
                  <a:lnTo>
                    <a:pt x="17182" y="12503"/>
                  </a:lnTo>
                  <a:lnTo>
                    <a:pt x="17860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379573" y="1142102"/>
              <a:ext cx="493395" cy="1190625"/>
            </a:xfrm>
            <a:custGeom>
              <a:avLst/>
              <a:gdLst/>
              <a:ahLst/>
              <a:cxnLst/>
              <a:rect l="l" t="t" r="r" b="b"/>
              <a:pathLst>
                <a:path w="493394" h="1190625">
                  <a:moveTo>
                    <a:pt x="492998" y="0"/>
                  </a:moveTo>
                  <a:lnTo>
                    <a:pt x="0" y="1190199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356045" y="2292566"/>
              <a:ext cx="68580" cy="46355"/>
            </a:xfrm>
            <a:custGeom>
              <a:avLst/>
              <a:gdLst/>
              <a:ahLst/>
              <a:cxnLst/>
              <a:rect l="l" t="t" r="r" b="b"/>
              <a:pathLst>
                <a:path w="68580" h="46355">
                  <a:moveTo>
                    <a:pt x="68262" y="28275"/>
                  </a:moveTo>
                  <a:lnTo>
                    <a:pt x="55759" y="28953"/>
                  </a:lnTo>
                  <a:lnTo>
                    <a:pt x="41233" y="33948"/>
                  </a:lnTo>
                  <a:lnTo>
                    <a:pt x="28375" y="40572"/>
                  </a:lnTo>
                  <a:lnTo>
                    <a:pt x="20877" y="46135"/>
                  </a:lnTo>
                  <a:lnTo>
                    <a:pt x="19509" y="36899"/>
                  </a:lnTo>
                  <a:lnTo>
                    <a:pt x="15101" y="23124"/>
                  </a:lnTo>
                  <a:lnTo>
                    <a:pt x="8361" y="9321"/>
                  </a:lnTo>
                  <a:lnTo>
                    <a:pt x="0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940400" y="1155604"/>
              <a:ext cx="0" cy="904240"/>
            </a:xfrm>
            <a:custGeom>
              <a:avLst/>
              <a:gdLst/>
              <a:ahLst/>
              <a:cxnLst/>
              <a:rect l="l" t="t" r="r" b="b"/>
              <a:pathLst>
                <a:path w="0" h="904239">
                  <a:moveTo>
                    <a:pt x="0" y="0"/>
                  </a:moveTo>
                  <a:lnTo>
                    <a:pt x="0" y="903693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903455" y="2031588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73891" y="0"/>
                  </a:moveTo>
                  <a:lnTo>
                    <a:pt x="62598" y="5411"/>
                  </a:lnTo>
                  <a:lnTo>
                    <a:pt x="51088" y="15586"/>
                  </a:lnTo>
                  <a:lnTo>
                    <a:pt x="41744" y="26626"/>
                  </a:lnTo>
                  <a:lnTo>
                    <a:pt x="36945" y="34636"/>
                  </a:lnTo>
                  <a:lnTo>
                    <a:pt x="32147" y="26626"/>
                  </a:lnTo>
                  <a:lnTo>
                    <a:pt x="22802" y="15586"/>
                  </a:lnTo>
                  <a:lnTo>
                    <a:pt x="11292" y="5411"/>
                  </a:lnTo>
                  <a:lnTo>
                    <a:pt x="0" y="0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439069" y="849816"/>
              <a:ext cx="621030" cy="621030"/>
            </a:xfrm>
            <a:custGeom>
              <a:avLst/>
              <a:gdLst/>
              <a:ahLst/>
              <a:cxnLst/>
              <a:rect l="l" t="t" r="r" b="b"/>
              <a:pathLst>
                <a:path w="621030" h="621030">
                  <a:moveTo>
                    <a:pt x="0" y="0"/>
                  </a:moveTo>
                  <a:lnTo>
                    <a:pt x="620883" y="620883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6644" y="1417391"/>
              <a:ext cx="67431" cy="6743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848229" y="978349"/>
              <a:ext cx="900430" cy="0"/>
            </a:xfrm>
            <a:custGeom>
              <a:avLst/>
              <a:gdLst/>
              <a:ahLst/>
              <a:cxnLst/>
              <a:rect l="l" t="t" r="r" b="b"/>
              <a:pathLst>
                <a:path w="900430" h="0">
                  <a:moveTo>
                    <a:pt x="0" y="0"/>
                  </a:moveTo>
                  <a:lnTo>
                    <a:pt x="900396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720916" y="941403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536493" y="860083"/>
              <a:ext cx="622300" cy="622300"/>
            </a:xfrm>
            <a:custGeom>
              <a:avLst/>
              <a:gdLst/>
              <a:ahLst/>
              <a:cxnLst/>
              <a:rect l="l" t="t" r="r" b="b"/>
              <a:pathLst>
                <a:path w="622300" h="622300">
                  <a:moveTo>
                    <a:pt x="0" y="622161"/>
                  </a:moveTo>
                  <a:lnTo>
                    <a:pt x="622161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5346" y="845960"/>
              <a:ext cx="67431" cy="6743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475693" y="1158640"/>
              <a:ext cx="117475" cy="283210"/>
            </a:xfrm>
            <a:custGeom>
              <a:avLst/>
              <a:gdLst/>
              <a:ahLst/>
              <a:cxnLst/>
              <a:rect l="l" t="t" r="r" b="b"/>
              <a:pathLst>
                <a:path w="117475" h="283209">
                  <a:moveTo>
                    <a:pt x="0" y="282991"/>
                  </a:moveTo>
                  <a:lnTo>
                    <a:pt x="11721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548178" y="1152241"/>
              <a:ext cx="68580" cy="46355"/>
            </a:xfrm>
            <a:custGeom>
              <a:avLst/>
              <a:gdLst/>
              <a:ahLst/>
              <a:cxnLst/>
              <a:rect l="l" t="t" r="r" b="b"/>
              <a:pathLst>
                <a:path w="68580" h="46355">
                  <a:moveTo>
                    <a:pt x="0" y="17860"/>
                  </a:moveTo>
                  <a:lnTo>
                    <a:pt x="12503" y="17182"/>
                  </a:lnTo>
                  <a:lnTo>
                    <a:pt x="27029" y="12186"/>
                  </a:lnTo>
                  <a:lnTo>
                    <a:pt x="39887" y="5563"/>
                  </a:lnTo>
                  <a:lnTo>
                    <a:pt x="47385" y="0"/>
                  </a:lnTo>
                  <a:lnTo>
                    <a:pt x="48753" y="9235"/>
                  </a:lnTo>
                  <a:lnTo>
                    <a:pt x="53161" y="23010"/>
                  </a:lnTo>
                  <a:lnTo>
                    <a:pt x="59900" y="36814"/>
                  </a:lnTo>
                  <a:lnTo>
                    <a:pt x="68262" y="46135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741289" y="904628"/>
              <a:ext cx="484505" cy="1169035"/>
            </a:xfrm>
            <a:custGeom>
              <a:avLst/>
              <a:gdLst/>
              <a:ahLst/>
              <a:cxnLst/>
              <a:rect l="l" t="t" r="r" b="b"/>
              <a:pathLst>
                <a:path w="484505" h="1169035">
                  <a:moveTo>
                    <a:pt x="0" y="1168605"/>
                  </a:moveTo>
                  <a:lnTo>
                    <a:pt x="484053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180608" y="898229"/>
              <a:ext cx="68580" cy="46355"/>
            </a:xfrm>
            <a:custGeom>
              <a:avLst/>
              <a:gdLst/>
              <a:ahLst/>
              <a:cxnLst/>
              <a:rect l="l" t="t" r="r" b="b"/>
              <a:pathLst>
                <a:path w="68580" h="46355">
                  <a:moveTo>
                    <a:pt x="0" y="17860"/>
                  </a:moveTo>
                  <a:lnTo>
                    <a:pt x="12503" y="17182"/>
                  </a:lnTo>
                  <a:lnTo>
                    <a:pt x="27029" y="12186"/>
                  </a:lnTo>
                  <a:lnTo>
                    <a:pt x="39887" y="5563"/>
                  </a:lnTo>
                  <a:lnTo>
                    <a:pt x="47385" y="0"/>
                  </a:lnTo>
                  <a:lnTo>
                    <a:pt x="48753" y="9235"/>
                  </a:lnTo>
                  <a:lnTo>
                    <a:pt x="53161" y="23010"/>
                  </a:lnTo>
                  <a:lnTo>
                    <a:pt x="59900" y="36814"/>
                  </a:lnTo>
                  <a:lnTo>
                    <a:pt x="68262" y="46135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667591" y="1173506"/>
              <a:ext cx="0" cy="885190"/>
            </a:xfrm>
            <a:custGeom>
              <a:avLst/>
              <a:gdLst/>
              <a:ahLst/>
              <a:cxnLst/>
              <a:rect l="l" t="t" r="r" b="b"/>
              <a:pathLst>
                <a:path w="0" h="885189">
                  <a:moveTo>
                    <a:pt x="0" y="885056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630645" y="116657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303995" y="920285"/>
              <a:ext cx="0" cy="1411605"/>
            </a:xfrm>
            <a:custGeom>
              <a:avLst/>
              <a:gdLst/>
              <a:ahLst/>
              <a:cxnLst/>
              <a:rect l="l" t="t" r="r" b="b"/>
              <a:pathLst>
                <a:path w="0" h="1411605">
                  <a:moveTo>
                    <a:pt x="0" y="1411491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267050" y="913358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742269" y="1158640"/>
              <a:ext cx="492125" cy="1187450"/>
            </a:xfrm>
            <a:custGeom>
              <a:avLst/>
              <a:gdLst/>
              <a:ahLst/>
              <a:cxnLst/>
              <a:rect l="l" t="t" r="r" b="b"/>
              <a:pathLst>
                <a:path w="492125" h="1187450">
                  <a:moveTo>
                    <a:pt x="491703" y="118707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718741" y="1152241"/>
              <a:ext cx="68580" cy="46355"/>
            </a:xfrm>
            <a:custGeom>
              <a:avLst/>
              <a:gdLst/>
              <a:ahLst/>
              <a:cxnLst/>
              <a:rect l="l" t="t" r="r" b="b"/>
              <a:pathLst>
                <a:path w="68580" h="46355">
                  <a:moveTo>
                    <a:pt x="0" y="46135"/>
                  </a:moveTo>
                  <a:lnTo>
                    <a:pt x="8361" y="36814"/>
                  </a:lnTo>
                  <a:lnTo>
                    <a:pt x="15101" y="23010"/>
                  </a:lnTo>
                  <a:lnTo>
                    <a:pt x="19509" y="9235"/>
                  </a:lnTo>
                  <a:lnTo>
                    <a:pt x="20877" y="0"/>
                  </a:lnTo>
                  <a:lnTo>
                    <a:pt x="28375" y="5563"/>
                  </a:lnTo>
                  <a:lnTo>
                    <a:pt x="41233" y="12186"/>
                  </a:lnTo>
                  <a:lnTo>
                    <a:pt x="55759" y="17182"/>
                  </a:lnTo>
                  <a:lnTo>
                    <a:pt x="68262" y="1786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590519" y="1692019"/>
              <a:ext cx="1186180" cy="491490"/>
            </a:xfrm>
            <a:custGeom>
              <a:avLst/>
              <a:gdLst/>
              <a:ahLst/>
              <a:cxnLst/>
              <a:rect l="l" t="t" r="r" b="b"/>
              <a:pathLst>
                <a:path w="1186180" h="491489">
                  <a:moveTo>
                    <a:pt x="1186047" y="49127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584120" y="1668490"/>
              <a:ext cx="46355" cy="68580"/>
            </a:xfrm>
            <a:custGeom>
              <a:avLst/>
              <a:gdLst/>
              <a:ahLst/>
              <a:cxnLst/>
              <a:rect l="l" t="t" r="r" b="b"/>
              <a:pathLst>
                <a:path w="46355" h="68580">
                  <a:moveTo>
                    <a:pt x="17860" y="68262"/>
                  </a:moveTo>
                  <a:lnTo>
                    <a:pt x="17182" y="55759"/>
                  </a:lnTo>
                  <a:lnTo>
                    <a:pt x="12186" y="41233"/>
                  </a:lnTo>
                  <a:lnTo>
                    <a:pt x="5563" y="28375"/>
                  </a:lnTo>
                  <a:lnTo>
                    <a:pt x="0" y="20877"/>
                  </a:lnTo>
                  <a:lnTo>
                    <a:pt x="9235" y="19509"/>
                  </a:lnTo>
                  <a:lnTo>
                    <a:pt x="23010" y="15101"/>
                  </a:lnTo>
                  <a:lnTo>
                    <a:pt x="36814" y="8361"/>
                  </a:lnTo>
                  <a:lnTo>
                    <a:pt x="46135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303995" y="920285"/>
              <a:ext cx="0" cy="1411605"/>
            </a:xfrm>
            <a:custGeom>
              <a:avLst/>
              <a:gdLst/>
              <a:ahLst/>
              <a:cxnLst/>
              <a:rect l="l" t="t" r="r" b="b"/>
              <a:pathLst>
                <a:path w="0" h="1411605">
                  <a:moveTo>
                    <a:pt x="0" y="1411491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267050" y="913358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439069" y="849816"/>
              <a:ext cx="621030" cy="621030"/>
            </a:xfrm>
            <a:custGeom>
              <a:avLst/>
              <a:gdLst/>
              <a:ahLst/>
              <a:cxnLst/>
              <a:rect l="l" t="t" r="r" b="b"/>
              <a:pathLst>
                <a:path w="621030" h="621030">
                  <a:moveTo>
                    <a:pt x="0" y="0"/>
                  </a:moveTo>
                  <a:lnTo>
                    <a:pt x="620883" y="620883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06644" y="1417391"/>
              <a:ext cx="67431" cy="67431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858929" y="1687154"/>
              <a:ext cx="1170305" cy="485140"/>
            </a:xfrm>
            <a:custGeom>
              <a:avLst/>
              <a:gdLst/>
              <a:ahLst/>
              <a:cxnLst/>
              <a:rect l="l" t="t" r="r" b="b"/>
              <a:pathLst>
                <a:path w="1170305" h="485139">
                  <a:moveTo>
                    <a:pt x="1170286" y="0"/>
                  </a:moveTo>
                  <a:lnTo>
                    <a:pt x="0" y="484749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852530" y="2127169"/>
              <a:ext cx="46355" cy="68580"/>
            </a:xfrm>
            <a:custGeom>
              <a:avLst/>
              <a:gdLst/>
              <a:ahLst/>
              <a:cxnLst/>
              <a:rect l="l" t="t" r="r" b="b"/>
              <a:pathLst>
                <a:path w="46355" h="68580">
                  <a:moveTo>
                    <a:pt x="46135" y="68262"/>
                  </a:moveTo>
                  <a:lnTo>
                    <a:pt x="36814" y="59900"/>
                  </a:lnTo>
                  <a:lnTo>
                    <a:pt x="23010" y="53161"/>
                  </a:lnTo>
                  <a:lnTo>
                    <a:pt x="9235" y="48753"/>
                  </a:lnTo>
                  <a:lnTo>
                    <a:pt x="0" y="47385"/>
                  </a:lnTo>
                  <a:lnTo>
                    <a:pt x="5563" y="39887"/>
                  </a:lnTo>
                  <a:lnTo>
                    <a:pt x="12186" y="27029"/>
                  </a:lnTo>
                  <a:lnTo>
                    <a:pt x="17182" y="12503"/>
                  </a:lnTo>
                  <a:lnTo>
                    <a:pt x="17860" y="0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667591" y="1173506"/>
              <a:ext cx="0" cy="885190"/>
            </a:xfrm>
            <a:custGeom>
              <a:avLst/>
              <a:gdLst/>
              <a:ahLst/>
              <a:cxnLst/>
              <a:rect l="l" t="t" r="r" b="b"/>
              <a:pathLst>
                <a:path w="0" h="885189">
                  <a:moveTo>
                    <a:pt x="0" y="885056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630645" y="116657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848229" y="978349"/>
              <a:ext cx="900430" cy="0"/>
            </a:xfrm>
            <a:custGeom>
              <a:avLst/>
              <a:gdLst/>
              <a:ahLst/>
              <a:cxnLst/>
              <a:rect l="l" t="t" r="r" b="b"/>
              <a:pathLst>
                <a:path w="900430" h="0">
                  <a:moveTo>
                    <a:pt x="0" y="0"/>
                  </a:moveTo>
                  <a:lnTo>
                    <a:pt x="900396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720916" y="941403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940400" y="1155604"/>
              <a:ext cx="0" cy="904240"/>
            </a:xfrm>
            <a:custGeom>
              <a:avLst/>
              <a:gdLst/>
              <a:ahLst/>
              <a:cxnLst/>
              <a:rect l="l" t="t" r="r" b="b"/>
              <a:pathLst>
                <a:path w="0" h="904239">
                  <a:moveTo>
                    <a:pt x="0" y="0"/>
                  </a:moveTo>
                  <a:lnTo>
                    <a:pt x="0" y="903693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2903455" y="2031588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73891" y="0"/>
                  </a:moveTo>
                  <a:lnTo>
                    <a:pt x="62598" y="5411"/>
                  </a:lnTo>
                  <a:lnTo>
                    <a:pt x="51088" y="15586"/>
                  </a:lnTo>
                  <a:lnTo>
                    <a:pt x="41744" y="26626"/>
                  </a:lnTo>
                  <a:lnTo>
                    <a:pt x="36945" y="34636"/>
                  </a:lnTo>
                  <a:lnTo>
                    <a:pt x="32147" y="26626"/>
                  </a:lnTo>
                  <a:lnTo>
                    <a:pt x="22802" y="15586"/>
                  </a:lnTo>
                  <a:lnTo>
                    <a:pt x="11292" y="5411"/>
                  </a:lnTo>
                  <a:lnTo>
                    <a:pt x="0" y="0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590519" y="1692019"/>
              <a:ext cx="1186180" cy="491490"/>
            </a:xfrm>
            <a:custGeom>
              <a:avLst/>
              <a:gdLst/>
              <a:ahLst/>
              <a:cxnLst/>
              <a:rect l="l" t="t" r="r" b="b"/>
              <a:pathLst>
                <a:path w="1186180" h="491489">
                  <a:moveTo>
                    <a:pt x="1186047" y="49127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584120" y="1668490"/>
              <a:ext cx="46355" cy="68580"/>
            </a:xfrm>
            <a:custGeom>
              <a:avLst/>
              <a:gdLst/>
              <a:ahLst/>
              <a:cxnLst/>
              <a:rect l="l" t="t" r="r" b="b"/>
              <a:pathLst>
                <a:path w="46355" h="68580">
                  <a:moveTo>
                    <a:pt x="17860" y="68262"/>
                  </a:moveTo>
                  <a:lnTo>
                    <a:pt x="17182" y="55759"/>
                  </a:lnTo>
                  <a:lnTo>
                    <a:pt x="12186" y="41233"/>
                  </a:lnTo>
                  <a:lnTo>
                    <a:pt x="5563" y="28375"/>
                  </a:lnTo>
                  <a:lnTo>
                    <a:pt x="0" y="20877"/>
                  </a:lnTo>
                  <a:lnTo>
                    <a:pt x="9235" y="19509"/>
                  </a:lnTo>
                  <a:lnTo>
                    <a:pt x="23010" y="15101"/>
                  </a:lnTo>
                  <a:lnTo>
                    <a:pt x="36814" y="8361"/>
                  </a:lnTo>
                  <a:lnTo>
                    <a:pt x="46135" y="0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2130496" y="2341266"/>
              <a:ext cx="347345" cy="347345"/>
            </a:xfrm>
            <a:custGeom>
              <a:avLst/>
              <a:gdLst/>
              <a:ahLst/>
              <a:cxnLst/>
              <a:rect l="l" t="t" r="r" b="b"/>
              <a:pathLst>
                <a:path w="347344" h="347344">
                  <a:moveTo>
                    <a:pt x="173499" y="0"/>
                  </a:moveTo>
                  <a:lnTo>
                    <a:pt x="127375" y="6197"/>
                  </a:lnTo>
                  <a:lnTo>
                    <a:pt x="85930" y="23687"/>
                  </a:lnTo>
                  <a:lnTo>
                    <a:pt x="50816" y="50816"/>
                  </a:lnTo>
                  <a:lnTo>
                    <a:pt x="23687" y="85930"/>
                  </a:lnTo>
                  <a:lnTo>
                    <a:pt x="6197" y="127375"/>
                  </a:lnTo>
                  <a:lnTo>
                    <a:pt x="0" y="173499"/>
                  </a:lnTo>
                  <a:lnTo>
                    <a:pt x="6197" y="219622"/>
                  </a:lnTo>
                  <a:lnTo>
                    <a:pt x="23687" y="261067"/>
                  </a:lnTo>
                  <a:lnTo>
                    <a:pt x="50816" y="296181"/>
                  </a:lnTo>
                  <a:lnTo>
                    <a:pt x="85930" y="323310"/>
                  </a:lnTo>
                  <a:lnTo>
                    <a:pt x="127375" y="340800"/>
                  </a:lnTo>
                  <a:lnTo>
                    <a:pt x="173499" y="346998"/>
                  </a:lnTo>
                  <a:lnTo>
                    <a:pt x="219622" y="340800"/>
                  </a:lnTo>
                  <a:lnTo>
                    <a:pt x="261067" y="323310"/>
                  </a:lnTo>
                  <a:lnTo>
                    <a:pt x="296181" y="296181"/>
                  </a:lnTo>
                  <a:lnTo>
                    <a:pt x="323310" y="261067"/>
                  </a:lnTo>
                  <a:lnTo>
                    <a:pt x="340800" y="219622"/>
                  </a:lnTo>
                  <a:lnTo>
                    <a:pt x="346998" y="173499"/>
                  </a:lnTo>
                  <a:lnTo>
                    <a:pt x="340800" y="127375"/>
                  </a:lnTo>
                  <a:lnTo>
                    <a:pt x="323310" y="85930"/>
                  </a:lnTo>
                  <a:lnTo>
                    <a:pt x="296181" y="50816"/>
                  </a:lnTo>
                  <a:lnTo>
                    <a:pt x="261067" y="23687"/>
                  </a:lnTo>
                  <a:lnTo>
                    <a:pt x="219622" y="6197"/>
                  </a:lnTo>
                  <a:lnTo>
                    <a:pt x="173499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2130496" y="2341266"/>
              <a:ext cx="347345" cy="347345"/>
            </a:xfrm>
            <a:custGeom>
              <a:avLst/>
              <a:gdLst/>
              <a:ahLst/>
              <a:cxnLst/>
              <a:rect l="l" t="t" r="r" b="b"/>
              <a:pathLst>
                <a:path w="347344" h="347344">
                  <a:moveTo>
                    <a:pt x="346998" y="173499"/>
                  </a:moveTo>
                  <a:lnTo>
                    <a:pt x="340800" y="127375"/>
                  </a:lnTo>
                  <a:lnTo>
                    <a:pt x="323310" y="85930"/>
                  </a:lnTo>
                  <a:lnTo>
                    <a:pt x="296181" y="50816"/>
                  </a:lnTo>
                  <a:lnTo>
                    <a:pt x="261067" y="23687"/>
                  </a:lnTo>
                  <a:lnTo>
                    <a:pt x="219622" y="6197"/>
                  </a:lnTo>
                  <a:lnTo>
                    <a:pt x="173499" y="0"/>
                  </a:lnTo>
                  <a:lnTo>
                    <a:pt x="127375" y="6197"/>
                  </a:lnTo>
                  <a:lnTo>
                    <a:pt x="85930" y="23687"/>
                  </a:lnTo>
                  <a:lnTo>
                    <a:pt x="50816" y="50816"/>
                  </a:lnTo>
                  <a:lnTo>
                    <a:pt x="23687" y="85930"/>
                  </a:lnTo>
                  <a:lnTo>
                    <a:pt x="6197" y="127375"/>
                  </a:lnTo>
                  <a:lnTo>
                    <a:pt x="0" y="173499"/>
                  </a:lnTo>
                  <a:lnTo>
                    <a:pt x="6197" y="219622"/>
                  </a:lnTo>
                  <a:lnTo>
                    <a:pt x="23687" y="261067"/>
                  </a:lnTo>
                  <a:lnTo>
                    <a:pt x="50816" y="296181"/>
                  </a:lnTo>
                  <a:lnTo>
                    <a:pt x="85930" y="323310"/>
                  </a:lnTo>
                  <a:lnTo>
                    <a:pt x="127375" y="340800"/>
                  </a:lnTo>
                  <a:lnTo>
                    <a:pt x="173499" y="346998"/>
                  </a:lnTo>
                  <a:lnTo>
                    <a:pt x="219622" y="340800"/>
                  </a:lnTo>
                  <a:lnTo>
                    <a:pt x="261067" y="323310"/>
                  </a:lnTo>
                  <a:lnTo>
                    <a:pt x="296181" y="296181"/>
                  </a:lnTo>
                  <a:lnTo>
                    <a:pt x="323310" y="261067"/>
                  </a:lnTo>
                  <a:lnTo>
                    <a:pt x="340800" y="219622"/>
                  </a:lnTo>
                  <a:lnTo>
                    <a:pt x="346998" y="173499"/>
                  </a:lnTo>
                  <a:close/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2122462" y="533209"/>
              <a:ext cx="363220" cy="363220"/>
            </a:xfrm>
            <a:custGeom>
              <a:avLst/>
              <a:gdLst/>
              <a:ahLst/>
              <a:cxnLst/>
              <a:rect l="l" t="t" r="r" b="b"/>
              <a:pathLst>
                <a:path w="363219" h="363219">
                  <a:moveTo>
                    <a:pt x="181533" y="0"/>
                  </a:moveTo>
                  <a:lnTo>
                    <a:pt x="133274" y="6484"/>
                  </a:lnTo>
                  <a:lnTo>
                    <a:pt x="89909" y="24784"/>
                  </a:lnTo>
                  <a:lnTo>
                    <a:pt x="53169" y="53169"/>
                  </a:lnTo>
                  <a:lnTo>
                    <a:pt x="24784" y="89909"/>
                  </a:lnTo>
                  <a:lnTo>
                    <a:pt x="6484" y="133274"/>
                  </a:lnTo>
                  <a:lnTo>
                    <a:pt x="0" y="181533"/>
                  </a:lnTo>
                  <a:lnTo>
                    <a:pt x="6484" y="229793"/>
                  </a:lnTo>
                  <a:lnTo>
                    <a:pt x="24784" y="273157"/>
                  </a:lnTo>
                  <a:lnTo>
                    <a:pt x="53169" y="309897"/>
                  </a:lnTo>
                  <a:lnTo>
                    <a:pt x="89909" y="338283"/>
                  </a:lnTo>
                  <a:lnTo>
                    <a:pt x="133274" y="356583"/>
                  </a:lnTo>
                  <a:lnTo>
                    <a:pt x="181533" y="363067"/>
                  </a:lnTo>
                  <a:lnTo>
                    <a:pt x="229792" y="356583"/>
                  </a:lnTo>
                  <a:lnTo>
                    <a:pt x="273157" y="338283"/>
                  </a:lnTo>
                  <a:lnTo>
                    <a:pt x="309897" y="309897"/>
                  </a:lnTo>
                  <a:lnTo>
                    <a:pt x="338282" y="273157"/>
                  </a:lnTo>
                  <a:lnTo>
                    <a:pt x="356582" y="229793"/>
                  </a:lnTo>
                  <a:lnTo>
                    <a:pt x="363067" y="181533"/>
                  </a:lnTo>
                  <a:lnTo>
                    <a:pt x="356582" y="133274"/>
                  </a:lnTo>
                  <a:lnTo>
                    <a:pt x="338282" y="89909"/>
                  </a:lnTo>
                  <a:lnTo>
                    <a:pt x="309897" y="53169"/>
                  </a:lnTo>
                  <a:lnTo>
                    <a:pt x="273157" y="24784"/>
                  </a:lnTo>
                  <a:lnTo>
                    <a:pt x="229792" y="6484"/>
                  </a:lnTo>
                  <a:lnTo>
                    <a:pt x="181533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122462" y="533209"/>
              <a:ext cx="363220" cy="363220"/>
            </a:xfrm>
            <a:custGeom>
              <a:avLst/>
              <a:gdLst/>
              <a:ahLst/>
              <a:cxnLst/>
              <a:rect l="l" t="t" r="r" b="b"/>
              <a:pathLst>
                <a:path w="363219" h="363219">
                  <a:moveTo>
                    <a:pt x="363067" y="181533"/>
                  </a:moveTo>
                  <a:lnTo>
                    <a:pt x="356582" y="133274"/>
                  </a:lnTo>
                  <a:lnTo>
                    <a:pt x="338282" y="89909"/>
                  </a:lnTo>
                  <a:lnTo>
                    <a:pt x="309897" y="53169"/>
                  </a:lnTo>
                  <a:lnTo>
                    <a:pt x="273157" y="24784"/>
                  </a:lnTo>
                  <a:lnTo>
                    <a:pt x="229792" y="6484"/>
                  </a:lnTo>
                  <a:lnTo>
                    <a:pt x="181533" y="0"/>
                  </a:lnTo>
                  <a:lnTo>
                    <a:pt x="133274" y="6484"/>
                  </a:lnTo>
                  <a:lnTo>
                    <a:pt x="89909" y="24784"/>
                  </a:lnTo>
                  <a:lnTo>
                    <a:pt x="53169" y="53169"/>
                  </a:lnTo>
                  <a:lnTo>
                    <a:pt x="24784" y="89909"/>
                  </a:lnTo>
                  <a:lnTo>
                    <a:pt x="6484" y="133274"/>
                  </a:lnTo>
                  <a:lnTo>
                    <a:pt x="0" y="181533"/>
                  </a:lnTo>
                  <a:lnTo>
                    <a:pt x="6484" y="229793"/>
                  </a:lnTo>
                  <a:lnTo>
                    <a:pt x="24784" y="273157"/>
                  </a:lnTo>
                  <a:lnTo>
                    <a:pt x="53169" y="309897"/>
                  </a:lnTo>
                  <a:lnTo>
                    <a:pt x="89909" y="338283"/>
                  </a:lnTo>
                  <a:lnTo>
                    <a:pt x="133274" y="356583"/>
                  </a:lnTo>
                  <a:lnTo>
                    <a:pt x="181533" y="363067"/>
                  </a:lnTo>
                  <a:lnTo>
                    <a:pt x="229792" y="356583"/>
                  </a:lnTo>
                  <a:lnTo>
                    <a:pt x="273157" y="338283"/>
                  </a:lnTo>
                  <a:lnTo>
                    <a:pt x="309897" y="309897"/>
                  </a:lnTo>
                  <a:lnTo>
                    <a:pt x="338282" y="273157"/>
                  </a:lnTo>
                  <a:lnTo>
                    <a:pt x="356582" y="229793"/>
                  </a:lnTo>
                  <a:lnTo>
                    <a:pt x="363067" y="181533"/>
                  </a:lnTo>
                  <a:close/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3024293" y="143504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714" y="0"/>
                  </a:moveTo>
                  <a:lnTo>
                    <a:pt x="131938" y="6419"/>
                  </a:lnTo>
                  <a:lnTo>
                    <a:pt x="89008" y="24536"/>
                  </a:lnTo>
                  <a:lnTo>
                    <a:pt x="52636" y="52636"/>
                  </a:lnTo>
                  <a:lnTo>
                    <a:pt x="24535" y="89008"/>
                  </a:lnTo>
                  <a:lnTo>
                    <a:pt x="6419" y="131938"/>
                  </a:lnTo>
                  <a:lnTo>
                    <a:pt x="0" y="179714"/>
                  </a:lnTo>
                  <a:lnTo>
                    <a:pt x="6419" y="227489"/>
                  </a:lnTo>
                  <a:lnTo>
                    <a:pt x="24535" y="270419"/>
                  </a:lnTo>
                  <a:lnTo>
                    <a:pt x="52636" y="306791"/>
                  </a:lnTo>
                  <a:lnTo>
                    <a:pt x="89008" y="334892"/>
                  </a:lnTo>
                  <a:lnTo>
                    <a:pt x="131938" y="353009"/>
                  </a:lnTo>
                  <a:lnTo>
                    <a:pt x="179714" y="359428"/>
                  </a:lnTo>
                  <a:lnTo>
                    <a:pt x="227489" y="353009"/>
                  </a:lnTo>
                  <a:lnTo>
                    <a:pt x="270419" y="334892"/>
                  </a:lnTo>
                  <a:lnTo>
                    <a:pt x="306791" y="306791"/>
                  </a:lnTo>
                  <a:lnTo>
                    <a:pt x="334892" y="270419"/>
                  </a:lnTo>
                  <a:lnTo>
                    <a:pt x="353009" y="227489"/>
                  </a:lnTo>
                  <a:lnTo>
                    <a:pt x="359428" y="179714"/>
                  </a:lnTo>
                  <a:lnTo>
                    <a:pt x="353009" y="131938"/>
                  </a:lnTo>
                  <a:lnTo>
                    <a:pt x="334892" y="89008"/>
                  </a:lnTo>
                  <a:lnTo>
                    <a:pt x="306791" y="52636"/>
                  </a:lnTo>
                  <a:lnTo>
                    <a:pt x="270419" y="24536"/>
                  </a:lnTo>
                  <a:lnTo>
                    <a:pt x="227489" y="6419"/>
                  </a:lnTo>
                  <a:lnTo>
                    <a:pt x="179714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3024293" y="143504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359428" y="179714"/>
                  </a:moveTo>
                  <a:lnTo>
                    <a:pt x="353009" y="131938"/>
                  </a:lnTo>
                  <a:lnTo>
                    <a:pt x="334892" y="89008"/>
                  </a:lnTo>
                  <a:lnTo>
                    <a:pt x="306791" y="52636"/>
                  </a:lnTo>
                  <a:lnTo>
                    <a:pt x="270419" y="24536"/>
                  </a:lnTo>
                  <a:lnTo>
                    <a:pt x="227489" y="6419"/>
                  </a:lnTo>
                  <a:lnTo>
                    <a:pt x="179714" y="0"/>
                  </a:lnTo>
                  <a:lnTo>
                    <a:pt x="131938" y="6419"/>
                  </a:lnTo>
                  <a:lnTo>
                    <a:pt x="89008" y="24536"/>
                  </a:lnTo>
                  <a:lnTo>
                    <a:pt x="52636" y="52636"/>
                  </a:lnTo>
                  <a:lnTo>
                    <a:pt x="24535" y="89008"/>
                  </a:lnTo>
                  <a:lnTo>
                    <a:pt x="6419" y="131938"/>
                  </a:lnTo>
                  <a:lnTo>
                    <a:pt x="0" y="179714"/>
                  </a:lnTo>
                  <a:lnTo>
                    <a:pt x="6419" y="227489"/>
                  </a:lnTo>
                  <a:lnTo>
                    <a:pt x="24535" y="270419"/>
                  </a:lnTo>
                  <a:lnTo>
                    <a:pt x="52636" y="306791"/>
                  </a:lnTo>
                  <a:lnTo>
                    <a:pt x="89008" y="334892"/>
                  </a:lnTo>
                  <a:lnTo>
                    <a:pt x="131938" y="353009"/>
                  </a:lnTo>
                  <a:lnTo>
                    <a:pt x="179714" y="359428"/>
                  </a:lnTo>
                  <a:lnTo>
                    <a:pt x="227489" y="353009"/>
                  </a:lnTo>
                  <a:lnTo>
                    <a:pt x="270419" y="334892"/>
                  </a:lnTo>
                  <a:lnTo>
                    <a:pt x="306791" y="306791"/>
                  </a:lnTo>
                  <a:lnTo>
                    <a:pt x="334892" y="270419"/>
                  </a:lnTo>
                  <a:lnTo>
                    <a:pt x="353009" y="227489"/>
                  </a:lnTo>
                  <a:lnTo>
                    <a:pt x="359428" y="179714"/>
                  </a:lnTo>
                  <a:close/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484485" y="2068052"/>
              <a:ext cx="366395" cy="366395"/>
            </a:xfrm>
            <a:custGeom>
              <a:avLst/>
              <a:gdLst/>
              <a:ahLst/>
              <a:cxnLst/>
              <a:rect l="l" t="t" r="r" b="b"/>
              <a:pathLst>
                <a:path w="366394" h="366394">
                  <a:moveTo>
                    <a:pt x="183106" y="0"/>
                  </a:moveTo>
                  <a:lnTo>
                    <a:pt x="134428" y="6540"/>
                  </a:lnTo>
                  <a:lnTo>
                    <a:pt x="90688" y="24999"/>
                  </a:lnTo>
                  <a:lnTo>
                    <a:pt x="53630" y="53630"/>
                  </a:lnTo>
                  <a:lnTo>
                    <a:pt x="24999" y="90688"/>
                  </a:lnTo>
                  <a:lnTo>
                    <a:pt x="6540" y="134428"/>
                  </a:lnTo>
                  <a:lnTo>
                    <a:pt x="0" y="183106"/>
                  </a:lnTo>
                  <a:lnTo>
                    <a:pt x="6540" y="231783"/>
                  </a:lnTo>
                  <a:lnTo>
                    <a:pt x="24999" y="275523"/>
                  </a:lnTo>
                  <a:lnTo>
                    <a:pt x="53630" y="312582"/>
                  </a:lnTo>
                  <a:lnTo>
                    <a:pt x="90688" y="341213"/>
                  </a:lnTo>
                  <a:lnTo>
                    <a:pt x="134428" y="359671"/>
                  </a:lnTo>
                  <a:lnTo>
                    <a:pt x="183106" y="366212"/>
                  </a:lnTo>
                  <a:lnTo>
                    <a:pt x="231783" y="359671"/>
                  </a:lnTo>
                  <a:lnTo>
                    <a:pt x="275523" y="341213"/>
                  </a:lnTo>
                  <a:lnTo>
                    <a:pt x="312582" y="312582"/>
                  </a:lnTo>
                  <a:lnTo>
                    <a:pt x="341213" y="275523"/>
                  </a:lnTo>
                  <a:lnTo>
                    <a:pt x="359671" y="231783"/>
                  </a:lnTo>
                  <a:lnTo>
                    <a:pt x="366212" y="183106"/>
                  </a:lnTo>
                  <a:lnTo>
                    <a:pt x="359671" y="134428"/>
                  </a:lnTo>
                  <a:lnTo>
                    <a:pt x="341213" y="90688"/>
                  </a:lnTo>
                  <a:lnTo>
                    <a:pt x="312582" y="53630"/>
                  </a:lnTo>
                  <a:lnTo>
                    <a:pt x="275523" y="24999"/>
                  </a:lnTo>
                  <a:lnTo>
                    <a:pt x="231783" y="6540"/>
                  </a:lnTo>
                  <a:lnTo>
                    <a:pt x="183106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1484485" y="2068052"/>
              <a:ext cx="366395" cy="366395"/>
            </a:xfrm>
            <a:custGeom>
              <a:avLst/>
              <a:gdLst/>
              <a:ahLst/>
              <a:cxnLst/>
              <a:rect l="l" t="t" r="r" b="b"/>
              <a:pathLst>
                <a:path w="366394" h="366394">
                  <a:moveTo>
                    <a:pt x="366212" y="183106"/>
                  </a:moveTo>
                  <a:lnTo>
                    <a:pt x="359671" y="134428"/>
                  </a:lnTo>
                  <a:lnTo>
                    <a:pt x="341213" y="90688"/>
                  </a:lnTo>
                  <a:lnTo>
                    <a:pt x="312582" y="53630"/>
                  </a:lnTo>
                  <a:lnTo>
                    <a:pt x="275523" y="24999"/>
                  </a:lnTo>
                  <a:lnTo>
                    <a:pt x="231783" y="6540"/>
                  </a:lnTo>
                  <a:lnTo>
                    <a:pt x="183106" y="0"/>
                  </a:lnTo>
                  <a:lnTo>
                    <a:pt x="134428" y="6540"/>
                  </a:lnTo>
                  <a:lnTo>
                    <a:pt x="90688" y="24999"/>
                  </a:lnTo>
                  <a:lnTo>
                    <a:pt x="53630" y="53630"/>
                  </a:lnTo>
                  <a:lnTo>
                    <a:pt x="24999" y="90688"/>
                  </a:lnTo>
                  <a:lnTo>
                    <a:pt x="6540" y="134428"/>
                  </a:lnTo>
                  <a:lnTo>
                    <a:pt x="0" y="183106"/>
                  </a:lnTo>
                  <a:lnTo>
                    <a:pt x="6540" y="231783"/>
                  </a:lnTo>
                  <a:lnTo>
                    <a:pt x="24999" y="275523"/>
                  </a:lnTo>
                  <a:lnTo>
                    <a:pt x="53630" y="312582"/>
                  </a:lnTo>
                  <a:lnTo>
                    <a:pt x="90688" y="341213"/>
                  </a:lnTo>
                  <a:lnTo>
                    <a:pt x="134428" y="359671"/>
                  </a:lnTo>
                  <a:lnTo>
                    <a:pt x="183106" y="366212"/>
                  </a:lnTo>
                  <a:lnTo>
                    <a:pt x="231783" y="359671"/>
                  </a:lnTo>
                  <a:lnTo>
                    <a:pt x="275523" y="341213"/>
                  </a:lnTo>
                  <a:lnTo>
                    <a:pt x="312582" y="312582"/>
                  </a:lnTo>
                  <a:lnTo>
                    <a:pt x="341213" y="275523"/>
                  </a:lnTo>
                  <a:lnTo>
                    <a:pt x="359671" y="231783"/>
                  </a:lnTo>
                  <a:lnTo>
                    <a:pt x="366212" y="183106"/>
                  </a:lnTo>
                  <a:close/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496442" y="807201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148" y="0"/>
                  </a:moveTo>
                  <a:lnTo>
                    <a:pt x="125649" y="6113"/>
                  </a:lnTo>
                  <a:lnTo>
                    <a:pt x="84765" y="23366"/>
                  </a:lnTo>
                  <a:lnTo>
                    <a:pt x="50127" y="50127"/>
                  </a:lnTo>
                  <a:lnTo>
                    <a:pt x="23366" y="84765"/>
                  </a:lnTo>
                  <a:lnTo>
                    <a:pt x="6113" y="125649"/>
                  </a:lnTo>
                  <a:lnTo>
                    <a:pt x="0" y="171148"/>
                  </a:lnTo>
                  <a:lnTo>
                    <a:pt x="6113" y="216646"/>
                  </a:lnTo>
                  <a:lnTo>
                    <a:pt x="23366" y="257530"/>
                  </a:lnTo>
                  <a:lnTo>
                    <a:pt x="50127" y="292168"/>
                  </a:lnTo>
                  <a:lnTo>
                    <a:pt x="84765" y="318930"/>
                  </a:lnTo>
                  <a:lnTo>
                    <a:pt x="125649" y="336183"/>
                  </a:lnTo>
                  <a:lnTo>
                    <a:pt x="171148" y="342296"/>
                  </a:lnTo>
                  <a:lnTo>
                    <a:pt x="216646" y="336183"/>
                  </a:lnTo>
                  <a:lnTo>
                    <a:pt x="257530" y="318930"/>
                  </a:lnTo>
                  <a:lnTo>
                    <a:pt x="292168" y="292168"/>
                  </a:lnTo>
                  <a:lnTo>
                    <a:pt x="318930" y="257530"/>
                  </a:lnTo>
                  <a:lnTo>
                    <a:pt x="336183" y="216646"/>
                  </a:lnTo>
                  <a:lnTo>
                    <a:pt x="342296" y="171148"/>
                  </a:lnTo>
                  <a:lnTo>
                    <a:pt x="336183" y="125649"/>
                  </a:lnTo>
                  <a:lnTo>
                    <a:pt x="318930" y="84765"/>
                  </a:lnTo>
                  <a:lnTo>
                    <a:pt x="292168" y="50127"/>
                  </a:lnTo>
                  <a:lnTo>
                    <a:pt x="257530" y="23366"/>
                  </a:lnTo>
                  <a:lnTo>
                    <a:pt x="216646" y="6113"/>
                  </a:lnTo>
                  <a:lnTo>
                    <a:pt x="171148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1496442" y="807201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342296" y="171148"/>
                  </a:moveTo>
                  <a:lnTo>
                    <a:pt x="336183" y="125649"/>
                  </a:lnTo>
                  <a:lnTo>
                    <a:pt x="318930" y="84765"/>
                  </a:lnTo>
                  <a:lnTo>
                    <a:pt x="292168" y="50127"/>
                  </a:lnTo>
                  <a:lnTo>
                    <a:pt x="257530" y="23366"/>
                  </a:lnTo>
                  <a:lnTo>
                    <a:pt x="216646" y="6113"/>
                  </a:lnTo>
                  <a:lnTo>
                    <a:pt x="171148" y="0"/>
                  </a:lnTo>
                  <a:lnTo>
                    <a:pt x="125649" y="6113"/>
                  </a:lnTo>
                  <a:lnTo>
                    <a:pt x="84765" y="23366"/>
                  </a:lnTo>
                  <a:lnTo>
                    <a:pt x="50127" y="50127"/>
                  </a:lnTo>
                  <a:lnTo>
                    <a:pt x="23366" y="84765"/>
                  </a:lnTo>
                  <a:lnTo>
                    <a:pt x="6113" y="125649"/>
                  </a:lnTo>
                  <a:lnTo>
                    <a:pt x="0" y="171148"/>
                  </a:lnTo>
                  <a:lnTo>
                    <a:pt x="6113" y="216646"/>
                  </a:lnTo>
                  <a:lnTo>
                    <a:pt x="23366" y="257530"/>
                  </a:lnTo>
                  <a:lnTo>
                    <a:pt x="50127" y="292168"/>
                  </a:lnTo>
                  <a:lnTo>
                    <a:pt x="84765" y="318930"/>
                  </a:lnTo>
                  <a:lnTo>
                    <a:pt x="125649" y="336183"/>
                  </a:lnTo>
                  <a:lnTo>
                    <a:pt x="171148" y="342296"/>
                  </a:lnTo>
                  <a:lnTo>
                    <a:pt x="216646" y="336183"/>
                  </a:lnTo>
                  <a:lnTo>
                    <a:pt x="257530" y="318930"/>
                  </a:lnTo>
                  <a:lnTo>
                    <a:pt x="292168" y="292168"/>
                  </a:lnTo>
                  <a:lnTo>
                    <a:pt x="318930" y="257530"/>
                  </a:lnTo>
                  <a:lnTo>
                    <a:pt x="336183" y="216646"/>
                  </a:lnTo>
                  <a:lnTo>
                    <a:pt x="342296" y="171148"/>
                  </a:lnTo>
                  <a:close/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2772634" y="810583"/>
              <a:ext cx="335915" cy="335915"/>
            </a:xfrm>
            <a:custGeom>
              <a:avLst/>
              <a:gdLst/>
              <a:ahLst/>
              <a:cxnLst/>
              <a:rect l="l" t="t" r="r" b="b"/>
              <a:pathLst>
                <a:path w="335914" h="335915">
                  <a:moveTo>
                    <a:pt x="167765" y="0"/>
                  </a:moveTo>
                  <a:lnTo>
                    <a:pt x="123166" y="5992"/>
                  </a:lnTo>
                  <a:lnTo>
                    <a:pt x="83090" y="22904"/>
                  </a:lnTo>
                  <a:lnTo>
                    <a:pt x="49137" y="49137"/>
                  </a:lnTo>
                  <a:lnTo>
                    <a:pt x="22904" y="83090"/>
                  </a:lnTo>
                  <a:lnTo>
                    <a:pt x="5992" y="123166"/>
                  </a:lnTo>
                  <a:lnTo>
                    <a:pt x="0" y="167765"/>
                  </a:lnTo>
                  <a:lnTo>
                    <a:pt x="5992" y="212365"/>
                  </a:lnTo>
                  <a:lnTo>
                    <a:pt x="22904" y="252441"/>
                  </a:lnTo>
                  <a:lnTo>
                    <a:pt x="49137" y="286394"/>
                  </a:lnTo>
                  <a:lnTo>
                    <a:pt x="83090" y="312627"/>
                  </a:lnTo>
                  <a:lnTo>
                    <a:pt x="123166" y="329539"/>
                  </a:lnTo>
                  <a:lnTo>
                    <a:pt x="167765" y="335531"/>
                  </a:lnTo>
                  <a:lnTo>
                    <a:pt x="212365" y="329539"/>
                  </a:lnTo>
                  <a:lnTo>
                    <a:pt x="252441" y="312627"/>
                  </a:lnTo>
                  <a:lnTo>
                    <a:pt x="286394" y="286394"/>
                  </a:lnTo>
                  <a:lnTo>
                    <a:pt x="312627" y="252441"/>
                  </a:lnTo>
                  <a:lnTo>
                    <a:pt x="329539" y="212365"/>
                  </a:lnTo>
                  <a:lnTo>
                    <a:pt x="335531" y="167765"/>
                  </a:lnTo>
                  <a:lnTo>
                    <a:pt x="329539" y="123166"/>
                  </a:lnTo>
                  <a:lnTo>
                    <a:pt x="312627" y="83090"/>
                  </a:lnTo>
                  <a:lnTo>
                    <a:pt x="286394" y="49137"/>
                  </a:lnTo>
                  <a:lnTo>
                    <a:pt x="252441" y="22904"/>
                  </a:lnTo>
                  <a:lnTo>
                    <a:pt x="212365" y="5992"/>
                  </a:lnTo>
                  <a:lnTo>
                    <a:pt x="167765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2772634" y="810583"/>
              <a:ext cx="335915" cy="335915"/>
            </a:xfrm>
            <a:custGeom>
              <a:avLst/>
              <a:gdLst/>
              <a:ahLst/>
              <a:cxnLst/>
              <a:rect l="l" t="t" r="r" b="b"/>
              <a:pathLst>
                <a:path w="335914" h="335915">
                  <a:moveTo>
                    <a:pt x="335531" y="167765"/>
                  </a:moveTo>
                  <a:lnTo>
                    <a:pt x="329539" y="123166"/>
                  </a:lnTo>
                  <a:lnTo>
                    <a:pt x="312627" y="83090"/>
                  </a:lnTo>
                  <a:lnTo>
                    <a:pt x="286394" y="49137"/>
                  </a:lnTo>
                  <a:lnTo>
                    <a:pt x="252441" y="22904"/>
                  </a:lnTo>
                  <a:lnTo>
                    <a:pt x="212365" y="5992"/>
                  </a:lnTo>
                  <a:lnTo>
                    <a:pt x="167765" y="0"/>
                  </a:lnTo>
                  <a:lnTo>
                    <a:pt x="123166" y="5992"/>
                  </a:lnTo>
                  <a:lnTo>
                    <a:pt x="83090" y="22904"/>
                  </a:lnTo>
                  <a:lnTo>
                    <a:pt x="49137" y="49137"/>
                  </a:lnTo>
                  <a:lnTo>
                    <a:pt x="22904" y="83090"/>
                  </a:lnTo>
                  <a:lnTo>
                    <a:pt x="5992" y="123166"/>
                  </a:lnTo>
                  <a:lnTo>
                    <a:pt x="0" y="167765"/>
                  </a:lnTo>
                  <a:lnTo>
                    <a:pt x="5992" y="212365"/>
                  </a:lnTo>
                  <a:lnTo>
                    <a:pt x="22904" y="252441"/>
                  </a:lnTo>
                  <a:lnTo>
                    <a:pt x="49137" y="286394"/>
                  </a:lnTo>
                  <a:lnTo>
                    <a:pt x="83090" y="312627"/>
                  </a:lnTo>
                  <a:lnTo>
                    <a:pt x="123166" y="329539"/>
                  </a:lnTo>
                  <a:lnTo>
                    <a:pt x="167765" y="335531"/>
                  </a:lnTo>
                  <a:lnTo>
                    <a:pt x="212365" y="329539"/>
                  </a:lnTo>
                  <a:lnTo>
                    <a:pt x="252441" y="312627"/>
                  </a:lnTo>
                  <a:lnTo>
                    <a:pt x="286394" y="286394"/>
                  </a:lnTo>
                  <a:lnTo>
                    <a:pt x="312627" y="252441"/>
                  </a:lnTo>
                  <a:lnTo>
                    <a:pt x="329539" y="212365"/>
                  </a:lnTo>
                  <a:lnTo>
                    <a:pt x="335531" y="167765"/>
                  </a:lnTo>
                  <a:close/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/>
          <p:nvPr/>
        </p:nvSpPr>
        <p:spPr>
          <a:xfrm>
            <a:off x="1901380" y="2402926"/>
            <a:ext cx="768985" cy="748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6195">
              <a:lnSpc>
                <a:spcPct val="100000"/>
              </a:lnSpc>
              <a:spcBef>
                <a:spcPts val="95"/>
              </a:spcBef>
            </a:pPr>
            <a:r>
              <a:rPr dirty="0" sz="1200" spc="-70">
                <a:solidFill>
                  <a:srgbClr val="253C3F"/>
                </a:solidFill>
                <a:latin typeface="Microsoft Sans Serif"/>
                <a:cs typeface="Microsoft Sans Serif"/>
              </a:rPr>
              <a:t>TCA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200" spc="-100">
                <a:solidFill>
                  <a:srgbClr val="EB811B"/>
                </a:solidFill>
                <a:latin typeface="Microsoft Sans Serif"/>
                <a:cs typeface="Microsoft Sans Serif"/>
              </a:rPr>
              <a:t>TCAGCATC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4293" y="143504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359428" y="179714"/>
                </a:moveTo>
                <a:lnTo>
                  <a:pt x="353009" y="131938"/>
                </a:lnTo>
                <a:lnTo>
                  <a:pt x="334892" y="89008"/>
                </a:lnTo>
                <a:lnTo>
                  <a:pt x="306791" y="52636"/>
                </a:lnTo>
                <a:lnTo>
                  <a:pt x="270419" y="24536"/>
                </a:lnTo>
                <a:lnTo>
                  <a:pt x="227489" y="6419"/>
                </a:lnTo>
                <a:lnTo>
                  <a:pt x="179714" y="0"/>
                </a:lnTo>
                <a:lnTo>
                  <a:pt x="131938" y="6419"/>
                </a:lnTo>
                <a:lnTo>
                  <a:pt x="89008" y="24536"/>
                </a:lnTo>
                <a:lnTo>
                  <a:pt x="52636" y="52636"/>
                </a:lnTo>
                <a:lnTo>
                  <a:pt x="24535" y="89008"/>
                </a:lnTo>
                <a:lnTo>
                  <a:pt x="6419" y="131938"/>
                </a:lnTo>
                <a:lnTo>
                  <a:pt x="0" y="179714"/>
                </a:lnTo>
                <a:lnTo>
                  <a:pt x="6419" y="227489"/>
                </a:lnTo>
                <a:lnTo>
                  <a:pt x="24535" y="270419"/>
                </a:lnTo>
                <a:lnTo>
                  <a:pt x="52636" y="306791"/>
                </a:lnTo>
                <a:lnTo>
                  <a:pt x="89008" y="334892"/>
                </a:lnTo>
                <a:lnTo>
                  <a:pt x="131938" y="353009"/>
                </a:lnTo>
                <a:lnTo>
                  <a:pt x="179714" y="359428"/>
                </a:lnTo>
                <a:lnTo>
                  <a:pt x="227489" y="353009"/>
                </a:lnTo>
                <a:lnTo>
                  <a:pt x="270419" y="334892"/>
                </a:lnTo>
                <a:lnTo>
                  <a:pt x="306791" y="306791"/>
                </a:lnTo>
                <a:lnTo>
                  <a:pt x="334892" y="270419"/>
                </a:lnTo>
                <a:lnTo>
                  <a:pt x="353009" y="227489"/>
                </a:lnTo>
                <a:lnTo>
                  <a:pt x="359428" y="179714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44329" y="1502915"/>
            <a:ext cx="32004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5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GC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72634" y="810583"/>
            <a:ext cx="335915" cy="335915"/>
          </a:xfrm>
          <a:custGeom>
            <a:avLst/>
            <a:gdLst/>
            <a:ahLst/>
            <a:cxnLst/>
            <a:rect l="l" t="t" r="r" b="b"/>
            <a:pathLst>
              <a:path w="335914" h="335915">
                <a:moveTo>
                  <a:pt x="335531" y="167765"/>
                </a:moveTo>
                <a:lnTo>
                  <a:pt x="329539" y="123166"/>
                </a:lnTo>
                <a:lnTo>
                  <a:pt x="312627" y="83090"/>
                </a:lnTo>
                <a:lnTo>
                  <a:pt x="286394" y="49137"/>
                </a:lnTo>
                <a:lnTo>
                  <a:pt x="252441" y="22904"/>
                </a:lnTo>
                <a:lnTo>
                  <a:pt x="212365" y="5992"/>
                </a:lnTo>
                <a:lnTo>
                  <a:pt x="167765" y="0"/>
                </a:lnTo>
                <a:lnTo>
                  <a:pt x="123166" y="5992"/>
                </a:lnTo>
                <a:lnTo>
                  <a:pt x="83090" y="22904"/>
                </a:lnTo>
                <a:lnTo>
                  <a:pt x="49137" y="49137"/>
                </a:lnTo>
                <a:lnTo>
                  <a:pt x="22904" y="83090"/>
                </a:lnTo>
                <a:lnTo>
                  <a:pt x="5992" y="123166"/>
                </a:lnTo>
                <a:lnTo>
                  <a:pt x="0" y="167765"/>
                </a:lnTo>
                <a:lnTo>
                  <a:pt x="5992" y="212365"/>
                </a:lnTo>
                <a:lnTo>
                  <a:pt x="22904" y="252441"/>
                </a:lnTo>
                <a:lnTo>
                  <a:pt x="49137" y="286394"/>
                </a:lnTo>
                <a:lnTo>
                  <a:pt x="83090" y="312627"/>
                </a:lnTo>
                <a:lnTo>
                  <a:pt x="123166" y="329539"/>
                </a:lnTo>
                <a:lnTo>
                  <a:pt x="167765" y="335531"/>
                </a:lnTo>
                <a:lnTo>
                  <a:pt x="212365" y="329539"/>
                </a:lnTo>
                <a:lnTo>
                  <a:pt x="252441" y="312627"/>
                </a:lnTo>
                <a:lnTo>
                  <a:pt x="286394" y="286394"/>
                </a:lnTo>
                <a:lnTo>
                  <a:pt x="312627" y="252441"/>
                </a:lnTo>
                <a:lnTo>
                  <a:pt x="329539" y="212365"/>
                </a:lnTo>
                <a:lnTo>
                  <a:pt x="335531" y="167765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94317" y="866505"/>
            <a:ext cx="29273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90">
                <a:solidFill>
                  <a:srgbClr val="253C3F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9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30">
                <a:solidFill>
                  <a:srgbClr val="253C3F"/>
                </a:solidFill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22462" y="533209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363067" y="181533"/>
                </a:moveTo>
                <a:lnTo>
                  <a:pt x="356582" y="133274"/>
                </a:lnTo>
                <a:lnTo>
                  <a:pt x="338282" y="89909"/>
                </a:lnTo>
                <a:lnTo>
                  <a:pt x="309897" y="53169"/>
                </a:lnTo>
                <a:lnTo>
                  <a:pt x="273157" y="24784"/>
                </a:lnTo>
                <a:lnTo>
                  <a:pt x="229792" y="6484"/>
                </a:lnTo>
                <a:lnTo>
                  <a:pt x="181533" y="0"/>
                </a:lnTo>
                <a:lnTo>
                  <a:pt x="133274" y="6484"/>
                </a:lnTo>
                <a:lnTo>
                  <a:pt x="89909" y="24784"/>
                </a:lnTo>
                <a:lnTo>
                  <a:pt x="53169" y="53169"/>
                </a:lnTo>
                <a:lnTo>
                  <a:pt x="24784" y="89909"/>
                </a:lnTo>
                <a:lnTo>
                  <a:pt x="6484" y="133274"/>
                </a:lnTo>
                <a:lnTo>
                  <a:pt x="0" y="181533"/>
                </a:lnTo>
                <a:lnTo>
                  <a:pt x="6484" y="229793"/>
                </a:lnTo>
                <a:lnTo>
                  <a:pt x="24784" y="273157"/>
                </a:lnTo>
                <a:lnTo>
                  <a:pt x="53169" y="309897"/>
                </a:lnTo>
                <a:lnTo>
                  <a:pt x="89909" y="338283"/>
                </a:lnTo>
                <a:lnTo>
                  <a:pt x="133274" y="356583"/>
                </a:lnTo>
                <a:lnTo>
                  <a:pt x="181533" y="363067"/>
                </a:lnTo>
                <a:lnTo>
                  <a:pt x="229792" y="356583"/>
                </a:lnTo>
                <a:lnTo>
                  <a:pt x="273157" y="338283"/>
                </a:lnTo>
                <a:lnTo>
                  <a:pt x="309897" y="309897"/>
                </a:lnTo>
                <a:lnTo>
                  <a:pt x="338282" y="273157"/>
                </a:lnTo>
                <a:lnTo>
                  <a:pt x="356582" y="229793"/>
                </a:lnTo>
                <a:lnTo>
                  <a:pt x="363067" y="181533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34820" y="81821"/>
            <a:ext cx="1538605" cy="7289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700" spc="30" b="1">
                <a:solidFill>
                  <a:srgbClr val="7F7F7F"/>
                </a:solidFill>
                <a:latin typeface="Arial"/>
                <a:cs typeface="Arial"/>
              </a:rPr>
              <a:t>Overlap</a:t>
            </a:r>
            <a:r>
              <a:rPr dirty="0" sz="1700" spc="-9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Graph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200" spc="-9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90">
                <a:solidFill>
                  <a:srgbClr val="253C3F"/>
                </a:solidFill>
                <a:latin typeface="Microsoft Sans Serif"/>
                <a:cs typeface="Microsoft Sans Serif"/>
              </a:rPr>
              <a:t>AG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96442" y="807201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342296" y="171148"/>
                </a:moveTo>
                <a:lnTo>
                  <a:pt x="336183" y="125649"/>
                </a:lnTo>
                <a:lnTo>
                  <a:pt x="318930" y="84765"/>
                </a:lnTo>
                <a:lnTo>
                  <a:pt x="292168" y="50127"/>
                </a:lnTo>
                <a:lnTo>
                  <a:pt x="257530" y="23366"/>
                </a:lnTo>
                <a:lnTo>
                  <a:pt x="216646" y="6113"/>
                </a:lnTo>
                <a:lnTo>
                  <a:pt x="171148" y="0"/>
                </a:lnTo>
                <a:lnTo>
                  <a:pt x="125649" y="6113"/>
                </a:lnTo>
                <a:lnTo>
                  <a:pt x="84765" y="23366"/>
                </a:lnTo>
                <a:lnTo>
                  <a:pt x="50127" y="50127"/>
                </a:lnTo>
                <a:lnTo>
                  <a:pt x="23366" y="84765"/>
                </a:lnTo>
                <a:lnTo>
                  <a:pt x="6113" y="125649"/>
                </a:lnTo>
                <a:lnTo>
                  <a:pt x="0" y="171148"/>
                </a:lnTo>
                <a:lnTo>
                  <a:pt x="6113" y="216646"/>
                </a:lnTo>
                <a:lnTo>
                  <a:pt x="23366" y="257530"/>
                </a:lnTo>
                <a:lnTo>
                  <a:pt x="50127" y="292168"/>
                </a:lnTo>
                <a:lnTo>
                  <a:pt x="84765" y="318930"/>
                </a:lnTo>
                <a:lnTo>
                  <a:pt x="125649" y="336183"/>
                </a:lnTo>
                <a:lnTo>
                  <a:pt x="171148" y="342296"/>
                </a:lnTo>
                <a:lnTo>
                  <a:pt x="216646" y="336183"/>
                </a:lnTo>
                <a:lnTo>
                  <a:pt x="257530" y="318930"/>
                </a:lnTo>
                <a:lnTo>
                  <a:pt x="292168" y="292168"/>
                </a:lnTo>
                <a:lnTo>
                  <a:pt x="318930" y="257530"/>
                </a:lnTo>
                <a:lnTo>
                  <a:pt x="336183" y="216646"/>
                </a:lnTo>
                <a:lnTo>
                  <a:pt x="342296" y="171148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517789" y="866505"/>
            <a:ext cx="3003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5">
                <a:solidFill>
                  <a:srgbClr val="253C3F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90">
                <a:solidFill>
                  <a:srgbClr val="253C3F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60">
                <a:solidFill>
                  <a:srgbClr val="253C3F"/>
                </a:solidFill>
                <a:latin typeface="Microsoft Sans Serif"/>
                <a:cs typeface="Microsoft Sans Serif"/>
              </a:rPr>
              <a:t>T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26077" y="1436847"/>
            <a:ext cx="356235" cy="356235"/>
          </a:xfrm>
          <a:custGeom>
            <a:avLst/>
            <a:gdLst/>
            <a:ahLst/>
            <a:cxnLst/>
            <a:rect l="l" t="t" r="r" b="b"/>
            <a:pathLst>
              <a:path w="356234" h="356235">
                <a:moveTo>
                  <a:pt x="355814" y="177907"/>
                </a:moveTo>
                <a:lnTo>
                  <a:pt x="349459" y="130612"/>
                </a:lnTo>
                <a:lnTo>
                  <a:pt x="331524" y="88113"/>
                </a:lnTo>
                <a:lnTo>
                  <a:pt x="303706" y="52107"/>
                </a:lnTo>
                <a:lnTo>
                  <a:pt x="267700" y="24289"/>
                </a:lnTo>
                <a:lnTo>
                  <a:pt x="225202" y="6354"/>
                </a:lnTo>
                <a:lnTo>
                  <a:pt x="177907" y="0"/>
                </a:lnTo>
                <a:lnTo>
                  <a:pt x="130611" y="6354"/>
                </a:lnTo>
                <a:lnTo>
                  <a:pt x="88113" y="24289"/>
                </a:lnTo>
                <a:lnTo>
                  <a:pt x="52107" y="52107"/>
                </a:lnTo>
                <a:lnTo>
                  <a:pt x="24289" y="88113"/>
                </a:lnTo>
                <a:lnTo>
                  <a:pt x="6354" y="130612"/>
                </a:lnTo>
                <a:lnTo>
                  <a:pt x="0" y="177907"/>
                </a:lnTo>
                <a:lnTo>
                  <a:pt x="6354" y="225202"/>
                </a:lnTo>
                <a:lnTo>
                  <a:pt x="24289" y="267700"/>
                </a:lnTo>
                <a:lnTo>
                  <a:pt x="52107" y="303707"/>
                </a:lnTo>
                <a:lnTo>
                  <a:pt x="88113" y="331525"/>
                </a:lnTo>
                <a:lnTo>
                  <a:pt x="130611" y="349459"/>
                </a:lnTo>
                <a:lnTo>
                  <a:pt x="177907" y="355814"/>
                </a:lnTo>
                <a:lnTo>
                  <a:pt x="225202" y="349459"/>
                </a:lnTo>
                <a:lnTo>
                  <a:pt x="267700" y="331525"/>
                </a:lnTo>
                <a:lnTo>
                  <a:pt x="303706" y="303707"/>
                </a:lnTo>
                <a:lnTo>
                  <a:pt x="331524" y="267700"/>
                </a:lnTo>
                <a:lnTo>
                  <a:pt x="349459" y="225202"/>
                </a:lnTo>
                <a:lnTo>
                  <a:pt x="355814" y="177907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46670" y="1502915"/>
            <a:ext cx="31496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5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0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84485" y="2068053"/>
            <a:ext cx="366395" cy="366395"/>
          </a:xfrm>
          <a:custGeom>
            <a:avLst/>
            <a:gdLst/>
            <a:ahLst/>
            <a:cxnLst/>
            <a:rect l="l" t="t" r="r" b="b"/>
            <a:pathLst>
              <a:path w="366394" h="366394">
                <a:moveTo>
                  <a:pt x="366212" y="183106"/>
                </a:moveTo>
                <a:lnTo>
                  <a:pt x="359671" y="134428"/>
                </a:lnTo>
                <a:lnTo>
                  <a:pt x="341213" y="90688"/>
                </a:lnTo>
                <a:lnTo>
                  <a:pt x="312582" y="53630"/>
                </a:lnTo>
                <a:lnTo>
                  <a:pt x="275523" y="24999"/>
                </a:lnTo>
                <a:lnTo>
                  <a:pt x="231783" y="6540"/>
                </a:lnTo>
                <a:lnTo>
                  <a:pt x="183106" y="0"/>
                </a:lnTo>
                <a:lnTo>
                  <a:pt x="134428" y="6540"/>
                </a:lnTo>
                <a:lnTo>
                  <a:pt x="90688" y="24999"/>
                </a:lnTo>
                <a:lnTo>
                  <a:pt x="53630" y="53630"/>
                </a:lnTo>
                <a:lnTo>
                  <a:pt x="24999" y="90688"/>
                </a:lnTo>
                <a:lnTo>
                  <a:pt x="6540" y="134428"/>
                </a:lnTo>
                <a:lnTo>
                  <a:pt x="0" y="183106"/>
                </a:lnTo>
                <a:lnTo>
                  <a:pt x="6540" y="231783"/>
                </a:lnTo>
                <a:lnTo>
                  <a:pt x="24999" y="275523"/>
                </a:lnTo>
                <a:lnTo>
                  <a:pt x="53630" y="312582"/>
                </a:lnTo>
                <a:lnTo>
                  <a:pt x="90688" y="341213"/>
                </a:lnTo>
                <a:lnTo>
                  <a:pt x="134428" y="359671"/>
                </a:lnTo>
                <a:lnTo>
                  <a:pt x="183106" y="366212"/>
                </a:lnTo>
                <a:lnTo>
                  <a:pt x="231783" y="359671"/>
                </a:lnTo>
                <a:lnTo>
                  <a:pt x="275523" y="341213"/>
                </a:lnTo>
                <a:lnTo>
                  <a:pt x="312582" y="312582"/>
                </a:lnTo>
                <a:lnTo>
                  <a:pt x="341213" y="275523"/>
                </a:lnTo>
                <a:lnTo>
                  <a:pt x="359671" y="231783"/>
                </a:lnTo>
                <a:lnTo>
                  <a:pt x="366212" y="183106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504810" y="2139312"/>
            <a:ext cx="3257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35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r>
              <a:rPr dirty="0" sz="1200" spc="-10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0">
                <a:solidFill>
                  <a:srgbClr val="253C3F"/>
                </a:solidFill>
                <a:latin typeface="Microsoft Sans Serif"/>
                <a:cs typeface="Microsoft Sans Serif"/>
              </a:rPr>
              <a:t>A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30496" y="2083306"/>
            <a:ext cx="977900" cy="605155"/>
          </a:xfrm>
          <a:custGeom>
            <a:avLst/>
            <a:gdLst/>
            <a:ahLst/>
            <a:cxnLst/>
            <a:rect l="l" t="t" r="r" b="b"/>
            <a:pathLst>
              <a:path w="977900" h="605155">
                <a:moveTo>
                  <a:pt x="977756" y="167852"/>
                </a:moveTo>
                <a:lnTo>
                  <a:pt x="971760" y="123230"/>
                </a:lnTo>
                <a:lnTo>
                  <a:pt x="954839" y="83133"/>
                </a:lnTo>
                <a:lnTo>
                  <a:pt x="928593" y="49162"/>
                </a:lnTo>
                <a:lnTo>
                  <a:pt x="894622" y="22916"/>
                </a:lnTo>
                <a:lnTo>
                  <a:pt x="854526" y="5995"/>
                </a:lnTo>
                <a:lnTo>
                  <a:pt x="809903" y="0"/>
                </a:lnTo>
                <a:lnTo>
                  <a:pt x="765281" y="5995"/>
                </a:lnTo>
                <a:lnTo>
                  <a:pt x="725185" y="22916"/>
                </a:lnTo>
                <a:lnTo>
                  <a:pt x="691213" y="49162"/>
                </a:lnTo>
                <a:lnTo>
                  <a:pt x="664968" y="83133"/>
                </a:lnTo>
                <a:lnTo>
                  <a:pt x="648047" y="123230"/>
                </a:lnTo>
                <a:lnTo>
                  <a:pt x="642051" y="167852"/>
                </a:lnTo>
                <a:lnTo>
                  <a:pt x="648047" y="212474"/>
                </a:lnTo>
                <a:lnTo>
                  <a:pt x="664968" y="252571"/>
                </a:lnTo>
                <a:lnTo>
                  <a:pt x="691213" y="286542"/>
                </a:lnTo>
                <a:lnTo>
                  <a:pt x="725185" y="312788"/>
                </a:lnTo>
                <a:lnTo>
                  <a:pt x="765281" y="329708"/>
                </a:lnTo>
                <a:lnTo>
                  <a:pt x="809903" y="335704"/>
                </a:lnTo>
                <a:lnTo>
                  <a:pt x="854526" y="329708"/>
                </a:lnTo>
                <a:lnTo>
                  <a:pt x="894622" y="312788"/>
                </a:lnTo>
                <a:lnTo>
                  <a:pt x="928593" y="286542"/>
                </a:lnTo>
                <a:lnTo>
                  <a:pt x="954839" y="252571"/>
                </a:lnTo>
                <a:lnTo>
                  <a:pt x="971760" y="212474"/>
                </a:lnTo>
                <a:lnTo>
                  <a:pt x="977756" y="167852"/>
                </a:lnTo>
                <a:close/>
              </a:path>
              <a:path w="977900" h="605155">
                <a:moveTo>
                  <a:pt x="346998" y="431458"/>
                </a:moveTo>
                <a:lnTo>
                  <a:pt x="340800" y="385335"/>
                </a:lnTo>
                <a:lnTo>
                  <a:pt x="323310" y="343890"/>
                </a:lnTo>
                <a:lnTo>
                  <a:pt x="296181" y="308776"/>
                </a:lnTo>
                <a:lnTo>
                  <a:pt x="261067" y="281647"/>
                </a:lnTo>
                <a:lnTo>
                  <a:pt x="219622" y="264157"/>
                </a:lnTo>
                <a:lnTo>
                  <a:pt x="173499" y="257959"/>
                </a:lnTo>
                <a:lnTo>
                  <a:pt x="127375" y="264157"/>
                </a:lnTo>
                <a:lnTo>
                  <a:pt x="85930" y="281647"/>
                </a:lnTo>
                <a:lnTo>
                  <a:pt x="50816" y="308776"/>
                </a:lnTo>
                <a:lnTo>
                  <a:pt x="23687" y="343890"/>
                </a:lnTo>
                <a:lnTo>
                  <a:pt x="6197" y="385335"/>
                </a:lnTo>
                <a:lnTo>
                  <a:pt x="0" y="431458"/>
                </a:lnTo>
                <a:lnTo>
                  <a:pt x="6197" y="477582"/>
                </a:lnTo>
                <a:lnTo>
                  <a:pt x="23687" y="519027"/>
                </a:lnTo>
                <a:lnTo>
                  <a:pt x="50816" y="554141"/>
                </a:lnTo>
                <a:lnTo>
                  <a:pt x="85930" y="581270"/>
                </a:lnTo>
                <a:lnTo>
                  <a:pt x="127375" y="598760"/>
                </a:lnTo>
                <a:lnTo>
                  <a:pt x="173499" y="604958"/>
                </a:lnTo>
                <a:lnTo>
                  <a:pt x="219622" y="598760"/>
                </a:lnTo>
                <a:lnTo>
                  <a:pt x="261067" y="581270"/>
                </a:lnTo>
                <a:lnTo>
                  <a:pt x="296181" y="554141"/>
                </a:lnTo>
                <a:lnTo>
                  <a:pt x="323310" y="519027"/>
                </a:lnTo>
                <a:lnTo>
                  <a:pt x="340800" y="477582"/>
                </a:lnTo>
                <a:lnTo>
                  <a:pt x="346998" y="431458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794241" y="2139312"/>
            <a:ext cx="29273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9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5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466204" y="523719"/>
            <a:ext cx="1927225" cy="2174240"/>
            <a:chOff x="1466204" y="523719"/>
            <a:chExt cx="1927225" cy="2174240"/>
          </a:xfrm>
        </p:grpSpPr>
        <p:sp>
          <p:nvSpPr>
            <p:cNvPr id="17" name="object 17"/>
            <p:cNvSpPr/>
            <p:nvPr/>
          </p:nvSpPr>
          <p:spPr>
            <a:xfrm>
              <a:off x="1858929" y="1687154"/>
              <a:ext cx="1170305" cy="485140"/>
            </a:xfrm>
            <a:custGeom>
              <a:avLst/>
              <a:gdLst/>
              <a:ahLst/>
              <a:cxnLst/>
              <a:rect l="l" t="t" r="r" b="b"/>
              <a:pathLst>
                <a:path w="1170305" h="485139">
                  <a:moveTo>
                    <a:pt x="1170286" y="0"/>
                  </a:moveTo>
                  <a:lnTo>
                    <a:pt x="0" y="484749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852530" y="2127169"/>
              <a:ext cx="46355" cy="68580"/>
            </a:xfrm>
            <a:custGeom>
              <a:avLst/>
              <a:gdLst/>
              <a:ahLst/>
              <a:cxnLst/>
              <a:rect l="l" t="t" r="r" b="b"/>
              <a:pathLst>
                <a:path w="46355" h="68580">
                  <a:moveTo>
                    <a:pt x="46135" y="68262"/>
                  </a:moveTo>
                  <a:lnTo>
                    <a:pt x="36814" y="59900"/>
                  </a:lnTo>
                  <a:lnTo>
                    <a:pt x="23010" y="53161"/>
                  </a:lnTo>
                  <a:lnTo>
                    <a:pt x="9235" y="48753"/>
                  </a:lnTo>
                  <a:lnTo>
                    <a:pt x="0" y="47385"/>
                  </a:lnTo>
                  <a:lnTo>
                    <a:pt x="5563" y="39887"/>
                  </a:lnTo>
                  <a:lnTo>
                    <a:pt x="12186" y="27029"/>
                  </a:lnTo>
                  <a:lnTo>
                    <a:pt x="17182" y="12503"/>
                  </a:lnTo>
                  <a:lnTo>
                    <a:pt x="17860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379573" y="1142102"/>
              <a:ext cx="493395" cy="1190625"/>
            </a:xfrm>
            <a:custGeom>
              <a:avLst/>
              <a:gdLst/>
              <a:ahLst/>
              <a:cxnLst/>
              <a:rect l="l" t="t" r="r" b="b"/>
              <a:pathLst>
                <a:path w="493394" h="1190625">
                  <a:moveTo>
                    <a:pt x="492998" y="0"/>
                  </a:moveTo>
                  <a:lnTo>
                    <a:pt x="0" y="1190199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356045" y="2292566"/>
              <a:ext cx="68580" cy="46355"/>
            </a:xfrm>
            <a:custGeom>
              <a:avLst/>
              <a:gdLst/>
              <a:ahLst/>
              <a:cxnLst/>
              <a:rect l="l" t="t" r="r" b="b"/>
              <a:pathLst>
                <a:path w="68580" h="46355">
                  <a:moveTo>
                    <a:pt x="68262" y="28275"/>
                  </a:moveTo>
                  <a:lnTo>
                    <a:pt x="55759" y="28953"/>
                  </a:lnTo>
                  <a:lnTo>
                    <a:pt x="41233" y="33948"/>
                  </a:lnTo>
                  <a:lnTo>
                    <a:pt x="28375" y="40572"/>
                  </a:lnTo>
                  <a:lnTo>
                    <a:pt x="20877" y="46135"/>
                  </a:lnTo>
                  <a:lnTo>
                    <a:pt x="19509" y="36899"/>
                  </a:lnTo>
                  <a:lnTo>
                    <a:pt x="15101" y="23124"/>
                  </a:lnTo>
                  <a:lnTo>
                    <a:pt x="8361" y="9321"/>
                  </a:lnTo>
                  <a:lnTo>
                    <a:pt x="0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940400" y="1155604"/>
              <a:ext cx="0" cy="904240"/>
            </a:xfrm>
            <a:custGeom>
              <a:avLst/>
              <a:gdLst/>
              <a:ahLst/>
              <a:cxnLst/>
              <a:rect l="l" t="t" r="r" b="b"/>
              <a:pathLst>
                <a:path w="0" h="904239">
                  <a:moveTo>
                    <a:pt x="0" y="0"/>
                  </a:moveTo>
                  <a:lnTo>
                    <a:pt x="0" y="903693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903455" y="2031588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73891" y="0"/>
                  </a:moveTo>
                  <a:lnTo>
                    <a:pt x="62598" y="5411"/>
                  </a:lnTo>
                  <a:lnTo>
                    <a:pt x="51088" y="15586"/>
                  </a:lnTo>
                  <a:lnTo>
                    <a:pt x="41744" y="26626"/>
                  </a:lnTo>
                  <a:lnTo>
                    <a:pt x="36945" y="34636"/>
                  </a:lnTo>
                  <a:lnTo>
                    <a:pt x="32147" y="26626"/>
                  </a:lnTo>
                  <a:lnTo>
                    <a:pt x="22802" y="15586"/>
                  </a:lnTo>
                  <a:lnTo>
                    <a:pt x="11292" y="5411"/>
                  </a:lnTo>
                  <a:lnTo>
                    <a:pt x="0" y="0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439069" y="849816"/>
              <a:ext cx="621030" cy="621030"/>
            </a:xfrm>
            <a:custGeom>
              <a:avLst/>
              <a:gdLst/>
              <a:ahLst/>
              <a:cxnLst/>
              <a:rect l="l" t="t" r="r" b="b"/>
              <a:pathLst>
                <a:path w="621030" h="621030">
                  <a:moveTo>
                    <a:pt x="0" y="0"/>
                  </a:moveTo>
                  <a:lnTo>
                    <a:pt x="620883" y="620883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6644" y="1417391"/>
              <a:ext cx="67431" cy="6743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848229" y="978349"/>
              <a:ext cx="900430" cy="0"/>
            </a:xfrm>
            <a:custGeom>
              <a:avLst/>
              <a:gdLst/>
              <a:ahLst/>
              <a:cxnLst/>
              <a:rect l="l" t="t" r="r" b="b"/>
              <a:pathLst>
                <a:path w="900430" h="0">
                  <a:moveTo>
                    <a:pt x="0" y="0"/>
                  </a:moveTo>
                  <a:lnTo>
                    <a:pt x="900396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720916" y="941403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536493" y="860083"/>
              <a:ext cx="622300" cy="622300"/>
            </a:xfrm>
            <a:custGeom>
              <a:avLst/>
              <a:gdLst/>
              <a:ahLst/>
              <a:cxnLst/>
              <a:rect l="l" t="t" r="r" b="b"/>
              <a:pathLst>
                <a:path w="622300" h="622300">
                  <a:moveTo>
                    <a:pt x="0" y="622161"/>
                  </a:moveTo>
                  <a:lnTo>
                    <a:pt x="622161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5346" y="845960"/>
              <a:ext cx="67431" cy="6743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475693" y="1158640"/>
              <a:ext cx="117475" cy="283210"/>
            </a:xfrm>
            <a:custGeom>
              <a:avLst/>
              <a:gdLst/>
              <a:ahLst/>
              <a:cxnLst/>
              <a:rect l="l" t="t" r="r" b="b"/>
              <a:pathLst>
                <a:path w="117475" h="283209">
                  <a:moveTo>
                    <a:pt x="0" y="282991"/>
                  </a:moveTo>
                  <a:lnTo>
                    <a:pt x="117218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548178" y="1152241"/>
              <a:ext cx="68580" cy="46355"/>
            </a:xfrm>
            <a:custGeom>
              <a:avLst/>
              <a:gdLst/>
              <a:ahLst/>
              <a:cxnLst/>
              <a:rect l="l" t="t" r="r" b="b"/>
              <a:pathLst>
                <a:path w="68580" h="46355">
                  <a:moveTo>
                    <a:pt x="0" y="17860"/>
                  </a:moveTo>
                  <a:lnTo>
                    <a:pt x="12503" y="17182"/>
                  </a:lnTo>
                  <a:lnTo>
                    <a:pt x="27029" y="12186"/>
                  </a:lnTo>
                  <a:lnTo>
                    <a:pt x="39887" y="5563"/>
                  </a:lnTo>
                  <a:lnTo>
                    <a:pt x="47385" y="0"/>
                  </a:lnTo>
                  <a:lnTo>
                    <a:pt x="48753" y="9235"/>
                  </a:lnTo>
                  <a:lnTo>
                    <a:pt x="53161" y="23010"/>
                  </a:lnTo>
                  <a:lnTo>
                    <a:pt x="59900" y="36814"/>
                  </a:lnTo>
                  <a:lnTo>
                    <a:pt x="68262" y="46135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741289" y="904628"/>
              <a:ext cx="484505" cy="1169035"/>
            </a:xfrm>
            <a:custGeom>
              <a:avLst/>
              <a:gdLst/>
              <a:ahLst/>
              <a:cxnLst/>
              <a:rect l="l" t="t" r="r" b="b"/>
              <a:pathLst>
                <a:path w="484505" h="1169035">
                  <a:moveTo>
                    <a:pt x="0" y="1168605"/>
                  </a:moveTo>
                  <a:lnTo>
                    <a:pt x="484053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180608" y="898229"/>
              <a:ext cx="68580" cy="46355"/>
            </a:xfrm>
            <a:custGeom>
              <a:avLst/>
              <a:gdLst/>
              <a:ahLst/>
              <a:cxnLst/>
              <a:rect l="l" t="t" r="r" b="b"/>
              <a:pathLst>
                <a:path w="68580" h="46355">
                  <a:moveTo>
                    <a:pt x="0" y="17860"/>
                  </a:moveTo>
                  <a:lnTo>
                    <a:pt x="12503" y="17182"/>
                  </a:lnTo>
                  <a:lnTo>
                    <a:pt x="27029" y="12186"/>
                  </a:lnTo>
                  <a:lnTo>
                    <a:pt x="39887" y="5563"/>
                  </a:lnTo>
                  <a:lnTo>
                    <a:pt x="47385" y="0"/>
                  </a:lnTo>
                  <a:lnTo>
                    <a:pt x="48753" y="9235"/>
                  </a:lnTo>
                  <a:lnTo>
                    <a:pt x="53161" y="23010"/>
                  </a:lnTo>
                  <a:lnTo>
                    <a:pt x="59900" y="36814"/>
                  </a:lnTo>
                  <a:lnTo>
                    <a:pt x="68262" y="46135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667591" y="1173506"/>
              <a:ext cx="0" cy="885190"/>
            </a:xfrm>
            <a:custGeom>
              <a:avLst/>
              <a:gdLst/>
              <a:ahLst/>
              <a:cxnLst/>
              <a:rect l="l" t="t" r="r" b="b"/>
              <a:pathLst>
                <a:path w="0" h="885189">
                  <a:moveTo>
                    <a:pt x="0" y="885056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630645" y="116657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303995" y="920285"/>
              <a:ext cx="0" cy="1411605"/>
            </a:xfrm>
            <a:custGeom>
              <a:avLst/>
              <a:gdLst/>
              <a:ahLst/>
              <a:cxnLst/>
              <a:rect l="l" t="t" r="r" b="b"/>
              <a:pathLst>
                <a:path w="0" h="1411605">
                  <a:moveTo>
                    <a:pt x="0" y="1411491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267050" y="913358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742269" y="1158640"/>
              <a:ext cx="492125" cy="1187450"/>
            </a:xfrm>
            <a:custGeom>
              <a:avLst/>
              <a:gdLst/>
              <a:ahLst/>
              <a:cxnLst/>
              <a:rect l="l" t="t" r="r" b="b"/>
              <a:pathLst>
                <a:path w="492125" h="1187450">
                  <a:moveTo>
                    <a:pt x="491703" y="1187074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718741" y="1152241"/>
              <a:ext cx="68580" cy="46355"/>
            </a:xfrm>
            <a:custGeom>
              <a:avLst/>
              <a:gdLst/>
              <a:ahLst/>
              <a:cxnLst/>
              <a:rect l="l" t="t" r="r" b="b"/>
              <a:pathLst>
                <a:path w="68580" h="46355">
                  <a:moveTo>
                    <a:pt x="0" y="46135"/>
                  </a:moveTo>
                  <a:lnTo>
                    <a:pt x="8361" y="36814"/>
                  </a:lnTo>
                  <a:lnTo>
                    <a:pt x="15101" y="23010"/>
                  </a:lnTo>
                  <a:lnTo>
                    <a:pt x="19509" y="9235"/>
                  </a:lnTo>
                  <a:lnTo>
                    <a:pt x="20877" y="0"/>
                  </a:lnTo>
                  <a:lnTo>
                    <a:pt x="28375" y="5563"/>
                  </a:lnTo>
                  <a:lnTo>
                    <a:pt x="41233" y="12186"/>
                  </a:lnTo>
                  <a:lnTo>
                    <a:pt x="55759" y="17182"/>
                  </a:lnTo>
                  <a:lnTo>
                    <a:pt x="68262" y="1786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590519" y="1692019"/>
              <a:ext cx="1186180" cy="491490"/>
            </a:xfrm>
            <a:custGeom>
              <a:avLst/>
              <a:gdLst/>
              <a:ahLst/>
              <a:cxnLst/>
              <a:rect l="l" t="t" r="r" b="b"/>
              <a:pathLst>
                <a:path w="1186180" h="491489">
                  <a:moveTo>
                    <a:pt x="1186047" y="49127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584120" y="1668490"/>
              <a:ext cx="46355" cy="68580"/>
            </a:xfrm>
            <a:custGeom>
              <a:avLst/>
              <a:gdLst/>
              <a:ahLst/>
              <a:cxnLst/>
              <a:rect l="l" t="t" r="r" b="b"/>
              <a:pathLst>
                <a:path w="46355" h="68580">
                  <a:moveTo>
                    <a:pt x="17860" y="68262"/>
                  </a:moveTo>
                  <a:lnTo>
                    <a:pt x="17182" y="55759"/>
                  </a:lnTo>
                  <a:lnTo>
                    <a:pt x="12186" y="41233"/>
                  </a:lnTo>
                  <a:lnTo>
                    <a:pt x="5563" y="28375"/>
                  </a:lnTo>
                  <a:lnTo>
                    <a:pt x="0" y="20877"/>
                  </a:lnTo>
                  <a:lnTo>
                    <a:pt x="9235" y="19509"/>
                  </a:lnTo>
                  <a:lnTo>
                    <a:pt x="23010" y="15101"/>
                  </a:lnTo>
                  <a:lnTo>
                    <a:pt x="36814" y="8361"/>
                  </a:lnTo>
                  <a:lnTo>
                    <a:pt x="46135" y="0"/>
                  </a:lnTo>
                </a:path>
              </a:pathLst>
            </a:custGeom>
            <a:ln w="15182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303995" y="920285"/>
              <a:ext cx="0" cy="1411605"/>
            </a:xfrm>
            <a:custGeom>
              <a:avLst/>
              <a:gdLst/>
              <a:ahLst/>
              <a:cxnLst/>
              <a:rect l="l" t="t" r="r" b="b"/>
              <a:pathLst>
                <a:path w="0" h="1411605">
                  <a:moveTo>
                    <a:pt x="0" y="1411491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267050" y="913358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439069" y="849816"/>
              <a:ext cx="621030" cy="621030"/>
            </a:xfrm>
            <a:custGeom>
              <a:avLst/>
              <a:gdLst/>
              <a:ahLst/>
              <a:cxnLst/>
              <a:rect l="l" t="t" r="r" b="b"/>
              <a:pathLst>
                <a:path w="621030" h="621030">
                  <a:moveTo>
                    <a:pt x="0" y="0"/>
                  </a:moveTo>
                  <a:lnTo>
                    <a:pt x="620883" y="620883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06644" y="1417391"/>
              <a:ext cx="67431" cy="67431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858929" y="1687154"/>
              <a:ext cx="1170305" cy="485140"/>
            </a:xfrm>
            <a:custGeom>
              <a:avLst/>
              <a:gdLst/>
              <a:ahLst/>
              <a:cxnLst/>
              <a:rect l="l" t="t" r="r" b="b"/>
              <a:pathLst>
                <a:path w="1170305" h="485139">
                  <a:moveTo>
                    <a:pt x="1170286" y="0"/>
                  </a:moveTo>
                  <a:lnTo>
                    <a:pt x="0" y="484749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852530" y="2127169"/>
              <a:ext cx="46355" cy="68580"/>
            </a:xfrm>
            <a:custGeom>
              <a:avLst/>
              <a:gdLst/>
              <a:ahLst/>
              <a:cxnLst/>
              <a:rect l="l" t="t" r="r" b="b"/>
              <a:pathLst>
                <a:path w="46355" h="68580">
                  <a:moveTo>
                    <a:pt x="46135" y="68262"/>
                  </a:moveTo>
                  <a:lnTo>
                    <a:pt x="36814" y="59900"/>
                  </a:lnTo>
                  <a:lnTo>
                    <a:pt x="23010" y="53161"/>
                  </a:lnTo>
                  <a:lnTo>
                    <a:pt x="9235" y="48753"/>
                  </a:lnTo>
                  <a:lnTo>
                    <a:pt x="0" y="47385"/>
                  </a:lnTo>
                  <a:lnTo>
                    <a:pt x="5563" y="39887"/>
                  </a:lnTo>
                  <a:lnTo>
                    <a:pt x="12186" y="27029"/>
                  </a:lnTo>
                  <a:lnTo>
                    <a:pt x="17182" y="12503"/>
                  </a:lnTo>
                  <a:lnTo>
                    <a:pt x="17860" y="0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667591" y="1173506"/>
              <a:ext cx="0" cy="885190"/>
            </a:xfrm>
            <a:custGeom>
              <a:avLst/>
              <a:gdLst/>
              <a:ahLst/>
              <a:cxnLst/>
              <a:rect l="l" t="t" r="r" b="b"/>
              <a:pathLst>
                <a:path w="0" h="885189">
                  <a:moveTo>
                    <a:pt x="0" y="885056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630645" y="1166579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848229" y="978349"/>
              <a:ext cx="900430" cy="0"/>
            </a:xfrm>
            <a:custGeom>
              <a:avLst/>
              <a:gdLst/>
              <a:ahLst/>
              <a:cxnLst/>
              <a:rect l="l" t="t" r="r" b="b"/>
              <a:pathLst>
                <a:path w="900430" h="0">
                  <a:moveTo>
                    <a:pt x="0" y="0"/>
                  </a:moveTo>
                  <a:lnTo>
                    <a:pt x="900396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720916" y="941403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940400" y="1155604"/>
              <a:ext cx="0" cy="904240"/>
            </a:xfrm>
            <a:custGeom>
              <a:avLst/>
              <a:gdLst/>
              <a:ahLst/>
              <a:cxnLst/>
              <a:rect l="l" t="t" r="r" b="b"/>
              <a:pathLst>
                <a:path w="0" h="904239">
                  <a:moveTo>
                    <a:pt x="0" y="0"/>
                  </a:moveTo>
                  <a:lnTo>
                    <a:pt x="0" y="903693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2903455" y="2031588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73891" y="0"/>
                  </a:moveTo>
                  <a:lnTo>
                    <a:pt x="62598" y="5411"/>
                  </a:lnTo>
                  <a:lnTo>
                    <a:pt x="51088" y="15586"/>
                  </a:lnTo>
                  <a:lnTo>
                    <a:pt x="41744" y="26626"/>
                  </a:lnTo>
                  <a:lnTo>
                    <a:pt x="36945" y="34636"/>
                  </a:lnTo>
                  <a:lnTo>
                    <a:pt x="32147" y="26626"/>
                  </a:lnTo>
                  <a:lnTo>
                    <a:pt x="22802" y="15586"/>
                  </a:lnTo>
                  <a:lnTo>
                    <a:pt x="11292" y="5411"/>
                  </a:lnTo>
                  <a:lnTo>
                    <a:pt x="0" y="0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590519" y="1692019"/>
              <a:ext cx="1186180" cy="491490"/>
            </a:xfrm>
            <a:custGeom>
              <a:avLst/>
              <a:gdLst/>
              <a:ahLst/>
              <a:cxnLst/>
              <a:rect l="l" t="t" r="r" b="b"/>
              <a:pathLst>
                <a:path w="1186180" h="491489">
                  <a:moveTo>
                    <a:pt x="1186047" y="491278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584120" y="1668490"/>
              <a:ext cx="46355" cy="68580"/>
            </a:xfrm>
            <a:custGeom>
              <a:avLst/>
              <a:gdLst/>
              <a:ahLst/>
              <a:cxnLst/>
              <a:rect l="l" t="t" r="r" b="b"/>
              <a:pathLst>
                <a:path w="46355" h="68580">
                  <a:moveTo>
                    <a:pt x="17860" y="68262"/>
                  </a:moveTo>
                  <a:lnTo>
                    <a:pt x="17182" y="55759"/>
                  </a:lnTo>
                  <a:lnTo>
                    <a:pt x="12186" y="41233"/>
                  </a:lnTo>
                  <a:lnTo>
                    <a:pt x="5563" y="28375"/>
                  </a:lnTo>
                  <a:lnTo>
                    <a:pt x="0" y="20877"/>
                  </a:lnTo>
                  <a:lnTo>
                    <a:pt x="9235" y="19509"/>
                  </a:lnTo>
                  <a:lnTo>
                    <a:pt x="23010" y="15101"/>
                  </a:lnTo>
                  <a:lnTo>
                    <a:pt x="36814" y="8361"/>
                  </a:lnTo>
                  <a:lnTo>
                    <a:pt x="46135" y="0"/>
                  </a:lnTo>
                </a:path>
              </a:pathLst>
            </a:custGeom>
            <a:ln w="15182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2130496" y="2341266"/>
              <a:ext cx="347345" cy="347345"/>
            </a:xfrm>
            <a:custGeom>
              <a:avLst/>
              <a:gdLst/>
              <a:ahLst/>
              <a:cxnLst/>
              <a:rect l="l" t="t" r="r" b="b"/>
              <a:pathLst>
                <a:path w="347344" h="347344">
                  <a:moveTo>
                    <a:pt x="173499" y="0"/>
                  </a:moveTo>
                  <a:lnTo>
                    <a:pt x="127375" y="6197"/>
                  </a:lnTo>
                  <a:lnTo>
                    <a:pt x="85930" y="23687"/>
                  </a:lnTo>
                  <a:lnTo>
                    <a:pt x="50816" y="50816"/>
                  </a:lnTo>
                  <a:lnTo>
                    <a:pt x="23687" y="85930"/>
                  </a:lnTo>
                  <a:lnTo>
                    <a:pt x="6197" y="127375"/>
                  </a:lnTo>
                  <a:lnTo>
                    <a:pt x="0" y="173499"/>
                  </a:lnTo>
                  <a:lnTo>
                    <a:pt x="6197" y="219622"/>
                  </a:lnTo>
                  <a:lnTo>
                    <a:pt x="23687" y="261067"/>
                  </a:lnTo>
                  <a:lnTo>
                    <a:pt x="50816" y="296181"/>
                  </a:lnTo>
                  <a:lnTo>
                    <a:pt x="85930" y="323310"/>
                  </a:lnTo>
                  <a:lnTo>
                    <a:pt x="127375" y="340800"/>
                  </a:lnTo>
                  <a:lnTo>
                    <a:pt x="173499" y="346998"/>
                  </a:lnTo>
                  <a:lnTo>
                    <a:pt x="219622" y="340800"/>
                  </a:lnTo>
                  <a:lnTo>
                    <a:pt x="261067" y="323310"/>
                  </a:lnTo>
                  <a:lnTo>
                    <a:pt x="296181" y="296181"/>
                  </a:lnTo>
                  <a:lnTo>
                    <a:pt x="323310" y="261067"/>
                  </a:lnTo>
                  <a:lnTo>
                    <a:pt x="340800" y="219622"/>
                  </a:lnTo>
                  <a:lnTo>
                    <a:pt x="346998" y="173499"/>
                  </a:lnTo>
                  <a:lnTo>
                    <a:pt x="340800" y="127375"/>
                  </a:lnTo>
                  <a:lnTo>
                    <a:pt x="323310" y="85930"/>
                  </a:lnTo>
                  <a:lnTo>
                    <a:pt x="296181" y="50816"/>
                  </a:lnTo>
                  <a:lnTo>
                    <a:pt x="261067" y="23687"/>
                  </a:lnTo>
                  <a:lnTo>
                    <a:pt x="219622" y="6197"/>
                  </a:lnTo>
                  <a:lnTo>
                    <a:pt x="173499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2130496" y="2341266"/>
              <a:ext cx="347345" cy="347345"/>
            </a:xfrm>
            <a:custGeom>
              <a:avLst/>
              <a:gdLst/>
              <a:ahLst/>
              <a:cxnLst/>
              <a:rect l="l" t="t" r="r" b="b"/>
              <a:pathLst>
                <a:path w="347344" h="347344">
                  <a:moveTo>
                    <a:pt x="346998" y="173499"/>
                  </a:moveTo>
                  <a:lnTo>
                    <a:pt x="340800" y="127375"/>
                  </a:lnTo>
                  <a:lnTo>
                    <a:pt x="323310" y="85930"/>
                  </a:lnTo>
                  <a:lnTo>
                    <a:pt x="296181" y="50816"/>
                  </a:lnTo>
                  <a:lnTo>
                    <a:pt x="261067" y="23687"/>
                  </a:lnTo>
                  <a:lnTo>
                    <a:pt x="219622" y="6197"/>
                  </a:lnTo>
                  <a:lnTo>
                    <a:pt x="173499" y="0"/>
                  </a:lnTo>
                  <a:lnTo>
                    <a:pt x="127375" y="6197"/>
                  </a:lnTo>
                  <a:lnTo>
                    <a:pt x="85930" y="23687"/>
                  </a:lnTo>
                  <a:lnTo>
                    <a:pt x="50816" y="50816"/>
                  </a:lnTo>
                  <a:lnTo>
                    <a:pt x="23687" y="85930"/>
                  </a:lnTo>
                  <a:lnTo>
                    <a:pt x="6197" y="127375"/>
                  </a:lnTo>
                  <a:lnTo>
                    <a:pt x="0" y="173499"/>
                  </a:lnTo>
                  <a:lnTo>
                    <a:pt x="6197" y="219622"/>
                  </a:lnTo>
                  <a:lnTo>
                    <a:pt x="23687" y="261067"/>
                  </a:lnTo>
                  <a:lnTo>
                    <a:pt x="50816" y="296181"/>
                  </a:lnTo>
                  <a:lnTo>
                    <a:pt x="85930" y="323310"/>
                  </a:lnTo>
                  <a:lnTo>
                    <a:pt x="127375" y="340800"/>
                  </a:lnTo>
                  <a:lnTo>
                    <a:pt x="173499" y="346998"/>
                  </a:lnTo>
                  <a:lnTo>
                    <a:pt x="219622" y="340800"/>
                  </a:lnTo>
                  <a:lnTo>
                    <a:pt x="261067" y="323310"/>
                  </a:lnTo>
                  <a:lnTo>
                    <a:pt x="296181" y="296181"/>
                  </a:lnTo>
                  <a:lnTo>
                    <a:pt x="323310" y="261067"/>
                  </a:lnTo>
                  <a:lnTo>
                    <a:pt x="340800" y="219622"/>
                  </a:lnTo>
                  <a:lnTo>
                    <a:pt x="346998" y="173499"/>
                  </a:lnTo>
                  <a:close/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2122462" y="533209"/>
              <a:ext cx="363220" cy="363220"/>
            </a:xfrm>
            <a:custGeom>
              <a:avLst/>
              <a:gdLst/>
              <a:ahLst/>
              <a:cxnLst/>
              <a:rect l="l" t="t" r="r" b="b"/>
              <a:pathLst>
                <a:path w="363219" h="363219">
                  <a:moveTo>
                    <a:pt x="181533" y="0"/>
                  </a:moveTo>
                  <a:lnTo>
                    <a:pt x="133274" y="6484"/>
                  </a:lnTo>
                  <a:lnTo>
                    <a:pt x="89909" y="24784"/>
                  </a:lnTo>
                  <a:lnTo>
                    <a:pt x="53169" y="53169"/>
                  </a:lnTo>
                  <a:lnTo>
                    <a:pt x="24784" y="89909"/>
                  </a:lnTo>
                  <a:lnTo>
                    <a:pt x="6484" y="133274"/>
                  </a:lnTo>
                  <a:lnTo>
                    <a:pt x="0" y="181533"/>
                  </a:lnTo>
                  <a:lnTo>
                    <a:pt x="6484" y="229793"/>
                  </a:lnTo>
                  <a:lnTo>
                    <a:pt x="24784" y="273157"/>
                  </a:lnTo>
                  <a:lnTo>
                    <a:pt x="53169" y="309897"/>
                  </a:lnTo>
                  <a:lnTo>
                    <a:pt x="89909" y="338283"/>
                  </a:lnTo>
                  <a:lnTo>
                    <a:pt x="133274" y="356583"/>
                  </a:lnTo>
                  <a:lnTo>
                    <a:pt x="181533" y="363067"/>
                  </a:lnTo>
                  <a:lnTo>
                    <a:pt x="229792" y="356583"/>
                  </a:lnTo>
                  <a:lnTo>
                    <a:pt x="273157" y="338283"/>
                  </a:lnTo>
                  <a:lnTo>
                    <a:pt x="309897" y="309897"/>
                  </a:lnTo>
                  <a:lnTo>
                    <a:pt x="338282" y="273157"/>
                  </a:lnTo>
                  <a:lnTo>
                    <a:pt x="356582" y="229793"/>
                  </a:lnTo>
                  <a:lnTo>
                    <a:pt x="363067" y="181533"/>
                  </a:lnTo>
                  <a:lnTo>
                    <a:pt x="356582" y="133274"/>
                  </a:lnTo>
                  <a:lnTo>
                    <a:pt x="338282" y="89909"/>
                  </a:lnTo>
                  <a:lnTo>
                    <a:pt x="309897" y="53169"/>
                  </a:lnTo>
                  <a:lnTo>
                    <a:pt x="273157" y="24784"/>
                  </a:lnTo>
                  <a:lnTo>
                    <a:pt x="229792" y="6484"/>
                  </a:lnTo>
                  <a:lnTo>
                    <a:pt x="181533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122462" y="533209"/>
              <a:ext cx="363220" cy="363220"/>
            </a:xfrm>
            <a:custGeom>
              <a:avLst/>
              <a:gdLst/>
              <a:ahLst/>
              <a:cxnLst/>
              <a:rect l="l" t="t" r="r" b="b"/>
              <a:pathLst>
                <a:path w="363219" h="363219">
                  <a:moveTo>
                    <a:pt x="363067" y="181533"/>
                  </a:moveTo>
                  <a:lnTo>
                    <a:pt x="356582" y="133274"/>
                  </a:lnTo>
                  <a:lnTo>
                    <a:pt x="338282" y="89909"/>
                  </a:lnTo>
                  <a:lnTo>
                    <a:pt x="309897" y="53169"/>
                  </a:lnTo>
                  <a:lnTo>
                    <a:pt x="273157" y="24784"/>
                  </a:lnTo>
                  <a:lnTo>
                    <a:pt x="229792" y="6484"/>
                  </a:lnTo>
                  <a:lnTo>
                    <a:pt x="181533" y="0"/>
                  </a:lnTo>
                  <a:lnTo>
                    <a:pt x="133274" y="6484"/>
                  </a:lnTo>
                  <a:lnTo>
                    <a:pt x="89909" y="24784"/>
                  </a:lnTo>
                  <a:lnTo>
                    <a:pt x="53169" y="53169"/>
                  </a:lnTo>
                  <a:lnTo>
                    <a:pt x="24784" y="89909"/>
                  </a:lnTo>
                  <a:lnTo>
                    <a:pt x="6484" y="133274"/>
                  </a:lnTo>
                  <a:lnTo>
                    <a:pt x="0" y="181533"/>
                  </a:lnTo>
                  <a:lnTo>
                    <a:pt x="6484" y="229793"/>
                  </a:lnTo>
                  <a:lnTo>
                    <a:pt x="24784" y="273157"/>
                  </a:lnTo>
                  <a:lnTo>
                    <a:pt x="53169" y="309897"/>
                  </a:lnTo>
                  <a:lnTo>
                    <a:pt x="89909" y="338283"/>
                  </a:lnTo>
                  <a:lnTo>
                    <a:pt x="133274" y="356583"/>
                  </a:lnTo>
                  <a:lnTo>
                    <a:pt x="181533" y="363067"/>
                  </a:lnTo>
                  <a:lnTo>
                    <a:pt x="229792" y="356583"/>
                  </a:lnTo>
                  <a:lnTo>
                    <a:pt x="273157" y="338283"/>
                  </a:lnTo>
                  <a:lnTo>
                    <a:pt x="309897" y="309897"/>
                  </a:lnTo>
                  <a:lnTo>
                    <a:pt x="338282" y="273157"/>
                  </a:lnTo>
                  <a:lnTo>
                    <a:pt x="356582" y="229793"/>
                  </a:lnTo>
                  <a:lnTo>
                    <a:pt x="363067" y="181533"/>
                  </a:lnTo>
                  <a:close/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3024293" y="143504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714" y="0"/>
                  </a:moveTo>
                  <a:lnTo>
                    <a:pt x="131938" y="6419"/>
                  </a:lnTo>
                  <a:lnTo>
                    <a:pt x="89008" y="24536"/>
                  </a:lnTo>
                  <a:lnTo>
                    <a:pt x="52636" y="52636"/>
                  </a:lnTo>
                  <a:lnTo>
                    <a:pt x="24535" y="89008"/>
                  </a:lnTo>
                  <a:lnTo>
                    <a:pt x="6419" y="131938"/>
                  </a:lnTo>
                  <a:lnTo>
                    <a:pt x="0" y="179714"/>
                  </a:lnTo>
                  <a:lnTo>
                    <a:pt x="6419" y="227489"/>
                  </a:lnTo>
                  <a:lnTo>
                    <a:pt x="24535" y="270419"/>
                  </a:lnTo>
                  <a:lnTo>
                    <a:pt x="52636" y="306791"/>
                  </a:lnTo>
                  <a:lnTo>
                    <a:pt x="89008" y="334892"/>
                  </a:lnTo>
                  <a:lnTo>
                    <a:pt x="131938" y="353009"/>
                  </a:lnTo>
                  <a:lnTo>
                    <a:pt x="179714" y="359428"/>
                  </a:lnTo>
                  <a:lnTo>
                    <a:pt x="227489" y="353009"/>
                  </a:lnTo>
                  <a:lnTo>
                    <a:pt x="270419" y="334892"/>
                  </a:lnTo>
                  <a:lnTo>
                    <a:pt x="306791" y="306791"/>
                  </a:lnTo>
                  <a:lnTo>
                    <a:pt x="334892" y="270419"/>
                  </a:lnTo>
                  <a:lnTo>
                    <a:pt x="353009" y="227489"/>
                  </a:lnTo>
                  <a:lnTo>
                    <a:pt x="359428" y="179714"/>
                  </a:lnTo>
                  <a:lnTo>
                    <a:pt x="353009" y="131938"/>
                  </a:lnTo>
                  <a:lnTo>
                    <a:pt x="334892" y="89008"/>
                  </a:lnTo>
                  <a:lnTo>
                    <a:pt x="306791" y="52636"/>
                  </a:lnTo>
                  <a:lnTo>
                    <a:pt x="270419" y="24536"/>
                  </a:lnTo>
                  <a:lnTo>
                    <a:pt x="227489" y="6419"/>
                  </a:lnTo>
                  <a:lnTo>
                    <a:pt x="179714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3024293" y="143504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359428" y="179714"/>
                  </a:moveTo>
                  <a:lnTo>
                    <a:pt x="353009" y="131938"/>
                  </a:lnTo>
                  <a:lnTo>
                    <a:pt x="334892" y="89008"/>
                  </a:lnTo>
                  <a:lnTo>
                    <a:pt x="306791" y="52636"/>
                  </a:lnTo>
                  <a:lnTo>
                    <a:pt x="270419" y="24536"/>
                  </a:lnTo>
                  <a:lnTo>
                    <a:pt x="227489" y="6419"/>
                  </a:lnTo>
                  <a:lnTo>
                    <a:pt x="179714" y="0"/>
                  </a:lnTo>
                  <a:lnTo>
                    <a:pt x="131938" y="6419"/>
                  </a:lnTo>
                  <a:lnTo>
                    <a:pt x="89008" y="24536"/>
                  </a:lnTo>
                  <a:lnTo>
                    <a:pt x="52636" y="52636"/>
                  </a:lnTo>
                  <a:lnTo>
                    <a:pt x="24535" y="89008"/>
                  </a:lnTo>
                  <a:lnTo>
                    <a:pt x="6419" y="131938"/>
                  </a:lnTo>
                  <a:lnTo>
                    <a:pt x="0" y="179714"/>
                  </a:lnTo>
                  <a:lnTo>
                    <a:pt x="6419" y="227489"/>
                  </a:lnTo>
                  <a:lnTo>
                    <a:pt x="24535" y="270419"/>
                  </a:lnTo>
                  <a:lnTo>
                    <a:pt x="52636" y="306791"/>
                  </a:lnTo>
                  <a:lnTo>
                    <a:pt x="89008" y="334892"/>
                  </a:lnTo>
                  <a:lnTo>
                    <a:pt x="131938" y="353009"/>
                  </a:lnTo>
                  <a:lnTo>
                    <a:pt x="179714" y="359428"/>
                  </a:lnTo>
                  <a:lnTo>
                    <a:pt x="227489" y="353009"/>
                  </a:lnTo>
                  <a:lnTo>
                    <a:pt x="270419" y="334892"/>
                  </a:lnTo>
                  <a:lnTo>
                    <a:pt x="306791" y="306791"/>
                  </a:lnTo>
                  <a:lnTo>
                    <a:pt x="334892" y="270419"/>
                  </a:lnTo>
                  <a:lnTo>
                    <a:pt x="353009" y="227489"/>
                  </a:lnTo>
                  <a:lnTo>
                    <a:pt x="359428" y="179714"/>
                  </a:lnTo>
                  <a:close/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484485" y="2068052"/>
              <a:ext cx="366395" cy="366395"/>
            </a:xfrm>
            <a:custGeom>
              <a:avLst/>
              <a:gdLst/>
              <a:ahLst/>
              <a:cxnLst/>
              <a:rect l="l" t="t" r="r" b="b"/>
              <a:pathLst>
                <a:path w="366394" h="366394">
                  <a:moveTo>
                    <a:pt x="183106" y="0"/>
                  </a:moveTo>
                  <a:lnTo>
                    <a:pt x="134428" y="6540"/>
                  </a:lnTo>
                  <a:lnTo>
                    <a:pt x="90688" y="24999"/>
                  </a:lnTo>
                  <a:lnTo>
                    <a:pt x="53630" y="53630"/>
                  </a:lnTo>
                  <a:lnTo>
                    <a:pt x="24999" y="90688"/>
                  </a:lnTo>
                  <a:lnTo>
                    <a:pt x="6540" y="134428"/>
                  </a:lnTo>
                  <a:lnTo>
                    <a:pt x="0" y="183106"/>
                  </a:lnTo>
                  <a:lnTo>
                    <a:pt x="6540" y="231783"/>
                  </a:lnTo>
                  <a:lnTo>
                    <a:pt x="24999" y="275523"/>
                  </a:lnTo>
                  <a:lnTo>
                    <a:pt x="53630" y="312582"/>
                  </a:lnTo>
                  <a:lnTo>
                    <a:pt x="90688" y="341213"/>
                  </a:lnTo>
                  <a:lnTo>
                    <a:pt x="134428" y="359671"/>
                  </a:lnTo>
                  <a:lnTo>
                    <a:pt x="183106" y="366212"/>
                  </a:lnTo>
                  <a:lnTo>
                    <a:pt x="231783" y="359671"/>
                  </a:lnTo>
                  <a:lnTo>
                    <a:pt x="275523" y="341213"/>
                  </a:lnTo>
                  <a:lnTo>
                    <a:pt x="312582" y="312582"/>
                  </a:lnTo>
                  <a:lnTo>
                    <a:pt x="341213" y="275523"/>
                  </a:lnTo>
                  <a:lnTo>
                    <a:pt x="359671" y="231783"/>
                  </a:lnTo>
                  <a:lnTo>
                    <a:pt x="366212" y="183106"/>
                  </a:lnTo>
                  <a:lnTo>
                    <a:pt x="359671" y="134428"/>
                  </a:lnTo>
                  <a:lnTo>
                    <a:pt x="341213" y="90688"/>
                  </a:lnTo>
                  <a:lnTo>
                    <a:pt x="312582" y="53630"/>
                  </a:lnTo>
                  <a:lnTo>
                    <a:pt x="275523" y="24999"/>
                  </a:lnTo>
                  <a:lnTo>
                    <a:pt x="231783" y="6540"/>
                  </a:lnTo>
                  <a:lnTo>
                    <a:pt x="183106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1484485" y="2068052"/>
              <a:ext cx="366395" cy="366395"/>
            </a:xfrm>
            <a:custGeom>
              <a:avLst/>
              <a:gdLst/>
              <a:ahLst/>
              <a:cxnLst/>
              <a:rect l="l" t="t" r="r" b="b"/>
              <a:pathLst>
                <a:path w="366394" h="366394">
                  <a:moveTo>
                    <a:pt x="366212" y="183106"/>
                  </a:moveTo>
                  <a:lnTo>
                    <a:pt x="359671" y="134428"/>
                  </a:lnTo>
                  <a:lnTo>
                    <a:pt x="341213" y="90688"/>
                  </a:lnTo>
                  <a:lnTo>
                    <a:pt x="312582" y="53630"/>
                  </a:lnTo>
                  <a:lnTo>
                    <a:pt x="275523" y="24999"/>
                  </a:lnTo>
                  <a:lnTo>
                    <a:pt x="231783" y="6540"/>
                  </a:lnTo>
                  <a:lnTo>
                    <a:pt x="183106" y="0"/>
                  </a:lnTo>
                  <a:lnTo>
                    <a:pt x="134428" y="6540"/>
                  </a:lnTo>
                  <a:lnTo>
                    <a:pt x="90688" y="24999"/>
                  </a:lnTo>
                  <a:lnTo>
                    <a:pt x="53630" y="53630"/>
                  </a:lnTo>
                  <a:lnTo>
                    <a:pt x="24999" y="90688"/>
                  </a:lnTo>
                  <a:lnTo>
                    <a:pt x="6540" y="134428"/>
                  </a:lnTo>
                  <a:lnTo>
                    <a:pt x="0" y="183106"/>
                  </a:lnTo>
                  <a:lnTo>
                    <a:pt x="6540" y="231783"/>
                  </a:lnTo>
                  <a:lnTo>
                    <a:pt x="24999" y="275523"/>
                  </a:lnTo>
                  <a:lnTo>
                    <a:pt x="53630" y="312582"/>
                  </a:lnTo>
                  <a:lnTo>
                    <a:pt x="90688" y="341213"/>
                  </a:lnTo>
                  <a:lnTo>
                    <a:pt x="134428" y="359671"/>
                  </a:lnTo>
                  <a:lnTo>
                    <a:pt x="183106" y="366212"/>
                  </a:lnTo>
                  <a:lnTo>
                    <a:pt x="231783" y="359671"/>
                  </a:lnTo>
                  <a:lnTo>
                    <a:pt x="275523" y="341213"/>
                  </a:lnTo>
                  <a:lnTo>
                    <a:pt x="312582" y="312582"/>
                  </a:lnTo>
                  <a:lnTo>
                    <a:pt x="341213" y="275523"/>
                  </a:lnTo>
                  <a:lnTo>
                    <a:pt x="359671" y="231783"/>
                  </a:lnTo>
                  <a:lnTo>
                    <a:pt x="366212" y="183106"/>
                  </a:lnTo>
                  <a:close/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496442" y="807201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148" y="0"/>
                  </a:moveTo>
                  <a:lnTo>
                    <a:pt x="125649" y="6113"/>
                  </a:lnTo>
                  <a:lnTo>
                    <a:pt x="84765" y="23366"/>
                  </a:lnTo>
                  <a:lnTo>
                    <a:pt x="50127" y="50127"/>
                  </a:lnTo>
                  <a:lnTo>
                    <a:pt x="23366" y="84765"/>
                  </a:lnTo>
                  <a:lnTo>
                    <a:pt x="6113" y="125649"/>
                  </a:lnTo>
                  <a:lnTo>
                    <a:pt x="0" y="171148"/>
                  </a:lnTo>
                  <a:lnTo>
                    <a:pt x="6113" y="216646"/>
                  </a:lnTo>
                  <a:lnTo>
                    <a:pt x="23366" y="257530"/>
                  </a:lnTo>
                  <a:lnTo>
                    <a:pt x="50127" y="292168"/>
                  </a:lnTo>
                  <a:lnTo>
                    <a:pt x="84765" y="318930"/>
                  </a:lnTo>
                  <a:lnTo>
                    <a:pt x="125649" y="336183"/>
                  </a:lnTo>
                  <a:lnTo>
                    <a:pt x="171148" y="342296"/>
                  </a:lnTo>
                  <a:lnTo>
                    <a:pt x="216646" y="336183"/>
                  </a:lnTo>
                  <a:lnTo>
                    <a:pt x="257530" y="318930"/>
                  </a:lnTo>
                  <a:lnTo>
                    <a:pt x="292168" y="292168"/>
                  </a:lnTo>
                  <a:lnTo>
                    <a:pt x="318930" y="257530"/>
                  </a:lnTo>
                  <a:lnTo>
                    <a:pt x="336183" y="216646"/>
                  </a:lnTo>
                  <a:lnTo>
                    <a:pt x="342296" y="171148"/>
                  </a:lnTo>
                  <a:lnTo>
                    <a:pt x="336183" y="125649"/>
                  </a:lnTo>
                  <a:lnTo>
                    <a:pt x="318930" y="84765"/>
                  </a:lnTo>
                  <a:lnTo>
                    <a:pt x="292168" y="50127"/>
                  </a:lnTo>
                  <a:lnTo>
                    <a:pt x="257530" y="23366"/>
                  </a:lnTo>
                  <a:lnTo>
                    <a:pt x="216646" y="6113"/>
                  </a:lnTo>
                  <a:lnTo>
                    <a:pt x="171148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1496442" y="807201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342296" y="171148"/>
                  </a:moveTo>
                  <a:lnTo>
                    <a:pt x="336183" y="125649"/>
                  </a:lnTo>
                  <a:lnTo>
                    <a:pt x="318930" y="84765"/>
                  </a:lnTo>
                  <a:lnTo>
                    <a:pt x="292168" y="50127"/>
                  </a:lnTo>
                  <a:lnTo>
                    <a:pt x="257530" y="23366"/>
                  </a:lnTo>
                  <a:lnTo>
                    <a:pt x="216646" y="6113"/>
                  </a:lnTo>
                  <a:lnTo>
                    <a:pt x="171148" y="0"/>
                  </a:lnTo>
                  <a:lnTo>
                    <a:pt x="125649" y="6113"/>
                  </a:lnTo>
                  <a:lnTo>
                    <a:pt x="84765" y="23366"/>
                  </a:lnTo>
                  <a:lnTo>
                    <a:pt x="50127" y="50127"/>
                  </a:lnTo>
                  <a:lnTo>
                    <a:pt x="23366" y="84765"/>
                  </a:lnTo>
                  <a:lnTo>
                    <a:pt x="6113" y="125649"/>
                  </a:lnTo>
                  <a:lnTo>
                    <a:pt x="0" y="171148"/>
                  </a:lnTo>
                  <a:lnTo>
                    <a:pt x="6113" y="216646"/>
                  </a:lnTo>
                  <a:lnTo>
                    <a:pt x="23366" y="257530"/>
                  </a:lnTo>
                  <a:lnTo>
                    <a:pt x="50127" y="292168"/>
                  </a:lnTo>
                  <a:lnTo>
                    <a:pt x="84765" y="318930"/>
                  </a:lnTo>
                  <a:lnTo>
                    <a:pt x="125649" y="336183"/>
                  </a:lnTo>
                  <a:lnTo>
                    <a:pt x="171148" y="342296"/>
                  </a:lnTo>
                  <a:lnTo>
                    <a:pt x="216646" y="336183"/>
                  </a:lnTo>
                  <a:lnTo>
                    <a:pt x="257530" y="318930"/>
                  </a:lnTo>
                  <a:lnTo>
                    <a:pt x="292168" y="292168"/>
                  </a:lnTo>
                  <a:lnTo>
                    <a:pt x="318930" y="257530"/>
                  </a:lnTo>
                  <a:lnTo>
                    <a:pt x="336183" y="216646"/>
                  </a:lnTo>
                  <a:lnTo>
                    <a:pt x="342296" y="171148"/>
                  </a:lnTo>
                  <a:close/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2772634" y="810583"/>
              <a:ext cx="335915" cy="335915"/>
            </a:xfrm>
            <a:custGeom>
              <a:avLst/>
              <a:gdLst/>
              <a:ahLst/>
              <a:cxnLst/>
              <a:rect l="l" t="t" r="r" b="b"/>
              <a:pathLst>
                <a:path w="335914" h="335915">
                  <a:moveTo>
                    <a:pt x="167765" y="0"/>
                  </a:moveTo>
                  <a:lnTo>
                    <a:pt x="123166" y="5992"/>
                  </a:lnTo>
                  <a:lnTo>
                    <a:pt x="83090" y="22904"/>
                  </a:lnTo>
                  <a:lnTo>
                    <a:pt x="49137" y="49137"/>
                  </a:lnTo>
                  <a:lnTo>
                    <a:pt x="22904" y="83090"/>
                  </a:lnTo>
                  <a:lnTo>
                    <a:pt x="5992" y="123166"/>
                  </a:lnTo>
                  <a:lnTo>
                    <a:pt x="0" y="167765"/>
                  </a:lnTo>
                  <a:lnTo>
                    <a:pt x="5992" y="212365"/>
                  </a:lnTo>
                  <a:lnTo>
                    <a:pt x="22904" y="252441"/>
                  </a:lnTo>
                  <a:lnTo>
                    <a:pt x="49137" y="286394"/>
                  </a:lnTo>
                  <a:lnTo>
                    <a:pt x="83090" y="312627"/>
                  </a:lnTo>
                  <a:lnTo>
                    <a:pt x="123166" y="329539"/>
                  </a:lnTo>
                  <a:lnTo>
                    <a:pt x="167765" y="335531"/>
                  </a:lnTo>
                  <a:lnTo>
                    <a:pt x="212365" y="329539"/>
                  </a:lnTo>
                  <a:lnTo>
                    <a:pt x="252441" y="312627"/>
                  </a:lnTo>
                  <a:lnTo>
                    <a:pt x="286394" y="286394"/>
                  </a:lnTo>
                  <a:lnTo>
                    <a:pt x="312627" y="252441"/>
                  </a:lnTo>
                  <a:lnTo>
                    <a:pt x="329539" y="212365"/>
                  </a:lnTo>
                  <a:lnTo>
                    <a:pt x="335531" y="167765"/>
                  </a:lnTo>
                  <a:lnTo>
                    <a:pt x="329539" y="123166"/>
                  </a:lnTo>
                  <a:lnTo>
                    <a:pt x="312627" y="83090"/>
                  </a:lnTo>
                  <a:lnTo>
                    <a:pt x="286394" y="49137"/>
                  </a:lnTo>
                  <a:lnTo>
                    <a:pt x="252441" y="22904"/>
                  </a:lnTo>
                  <a:lnTo>
                    <a:pt x="212365" y="5992"/>
                  </a:lnTo>
                  <a:lnTo>
                    <a:pt x="167765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2772634" y="810583"/>
              <a:ext cx="335915" cy="335915"/>
            </a:xfrm>
            <a:custGeom>
              <a:avLst/>
              <a:gdLst/>
              <a:ahLst/>
              <a:cxnLst/>
              <a:rect l="l" t="t" r="r" b="b"/>
              <a:pathLst>
                <a:path w="335914" h="335915">
                  <a:moveTo>
                    <a:pt x="335531" y="167765"/>
                  </a:moveTo>
                  <a:lnTo>
                    <a:pt x="329539" y="123166"/>
                  </a:lnTo>
                  <a:lnTo>
                    <a:pt x="312627" y="83090"/>
                  </a:lnTo>
                  <a:lnTo>
                    <a:pt x="286394" y="49137"/>
                  </a:lnTo>
                  <a:lnTo>
                    <a:pt x="252441" y="22904"/>
                  </a:lnTo>
                  <a:lnTo>
                    <a:pt x="212365" y="5992"/>
                  </a:lnTo>
                  <a:lnTo>
                    <a:pt x="167765" y="0"/>
                  </a:lnTo>
                  <a:lnTo>
                    <a:pt x="123166" y="5992"/>
                  </a:lnTo>
                  <a:lnTo>
                    <a:pt x="83090" y="22904"/>
                  </a:lnTo>
                  <a:lnTo>
                    <a:pt x="49137" y="49137"/>
                  </a:lnTo>
                  <a:lnTo>
                    <a:pt x="22904" y="83090"/>
                  </a:lnTo>
                  <a:lnTo>
                    <a:pt x="5992" y="123166"/>
                  </a:lnTo>
                  <a:lnTo>
                    <a:pt x="0" y="167765"/>
                  </a:lnTo>
                  <a:lnTo>
                    <a:pt x="5992" y="212365"/>
                  </a:lnTo>
                  <a:lnTo>
                    <a:pt x="22904" y="252441"/>
                  </a:lnTo>
                  <a:lnTo>
                    <a:pt x="49137" y="286394"/>
                  </a:lnTo>
                  <a:lnTo>
                    <a:pt x="83090" y="312627"/>
                  </a:lnTo>
                  <a:lnTo>
                    <a:pt x="123166" y="329539"/>
                  </a:lnTo>
                  <a:lnTo>
                    <a:pt x="167765" y="335531"/>
                  </a:lnTo>
                  <a:lnTo>
                    <a:pt x="212365" y="329539"/>
                  </a:lnTo>
                  <a:lnTo>
                    <a:pt x="252441" y="312627"/>
                  </a:lnTo>
                  <a:lnTo>
                    <a:pt x="286394" y="286394"/>
                  </a:lnTo>
                  <a:lnTo>
                    <a:pt x="312627" y="252441"/>
                  </a:lnTo>
                  <a:lnTo>
                    <a:pt x="329539" y="212365"/>
                  </a:lnTo>
                  <a:lnTo>
                    <a:pt x="335531" y="167765"/>
                  </a:lnTo>
                  <a:close/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2772548" y="2083306"/>
              <a:ext cx="335915" cy="335915"/>
            </a:xfrm>
            <a:custGeom>
              <a:avLst/>
              <a:gdLst/>
              <a:ahLst/>
              <a:cxnLst/>
              <a:rect l="l" t="t" r="r" b="b"/>
              <a:pathLst>
                <a:path w="335914" h="335914">
                  <a:moveTo>
                    <a:pt x="167852" y="0"/>
                  </a:moveTo>
                  <a:lnTo>
                    <a:pt x="123230" y="5995"/>
                  </a:lnTo>
                  <a:lnTo>
                    <a:pt x="83133" y="22916"/>
                  </a:lnTo>
                  <a:lnTo>
                    <a:pt x="49162" y="49162"/>
                  </a:lnTo>
                  <a:lnTo>
                    <a:pt x="22916" y="83133"/>
                  </a:lnTo>
                  <a:lnTo>
                    <a:pt x="5995" y="123230"/>
                  </a:lnTo>
                  <a:lnTo>
                    <a:pt x="0" y="167852"/>
                  </a:lnTo>
                  <a:lnTo>
                    <a:pt x="5995" y="212474"/>
                  </a:lnTo>
                  <a:lnTo>
                    <a:pt x="22916" y="252571"/>
                  </a:lnTo>
                  <a:lnTo>
                    <a:pt x="49162" y="286542"/>
                  </a:lnTo>
                  <a:lnTo>
                    <a:pt x="83133" y="312788"/>
                  </a:lnTo>
                  <a:lnTo>
                    <a:pt x="123230" y="329708"/>
                  </a:lnTo>
                  <a:lnTo>
                    <a:pt x="167852" y="335704"/>
                  </a:lnTo>
                  <a:lnTo>
                    <a:pt x="212474" y="329708"/>
                  </a:lnTo>
                  <a:lnTo>
                    <a:pt x="252571" y="312788"/>
                  </a:lnTo>
                  <a:lnTo>
                    <a:pt x="286542" y="286542"/>
                  </a:lnTo>
                  <a:lnTo>
                    <a:pt x="312788" y="252571"/>
                  </a:lnTo>
                  <a:lnTo>
                    <a:pt x="329708" y="212474"/>
                  </a:lnTo>
                  <a:lnTo>
                    <a:pt x="335704" y="167852"/>
                  </a:lnTo>
                  <a:lnTo>
                    <a:pt x="329708" y="123230"/>
                  </a:lnTo>
                  <a:lnTo>
                    <a:pt x="312788" y="83133"/>
                  </a:lnTo>
                  <a:lnTo>
                    <a:pt x="286542" y="49162"/>
                  </a:lnTo>
                  <a:lnTo>
                    <a:pt x="252571" y="22916"/>
                  </a:lnTo>
                  <a:lnTo>
                    <a:pt x="212474" y="5995"/>
                  </a:lnTo>
                  <a:lnTo>
                    <a:pt x="167852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2772548" y="2083306"/>
              <a:ext cx="335915" cy="335915"/>
            </a:xfrm>
            <a:custGeom>
              <a:avLst/>
              <a:gdLst/>
              <a:ahLst/>
              <a:cxnLst/>
              <a:rect l="l" t="t" r="r" b="b"/>
              <a:pathLst>
                <a:path w="335914" h="335914">
                  <a:moveTo>
                    <a:pt x="335704" y="167852"/>
                  </a:moveTo>
                  <a:lnTo>
                    <a:pt x="329708" y="123230"/>
                  </a:lnTo>
                  <a:lnTo>
                    <a:pt x="312788" y="83133"/>
                  </a:lnTo>
                  <a:lnTo>
                    <a:pt x="286542" y="49162"/>
                  </a:lnTo>
                  <a:lnTo>
                    <a:pt x="252571" y="22916"/>
                  </a:lnTo>
                  <a:lnTo>
                    <a:pt x="212474" y="5995"/>
                  </a:lnTo>
                  <a:lnTo>
                    <a:pt x="167852" y="0"/>
                  </a:lnTo>
                  <a:lnTo>
                    <a:pt x="123230" y="5995"/>
                  </a:lnTo>
                  <a:lnTo>
                    <a:pt x="83133" y="22916"/>
                  </a:lnTo>
                  <a:lnTo>
                    <a:pt x="49162" y="49162"/>
                  </a:lnTo>
                  <a:lnTo>
                    <a:pt x="22916" y="83133"/>
                  </a:lnTo>
                  <a:lnTo>
                    <a:pt x="5995" y="123230"/>
                  </a:lnTo>
                  <a:lnTo>
                    <a:pt x="0" y="167852"/>
                  </a:lnTo>
                  <a:lnTo>
                    <a:pt x="5995" y="212474"/>
                  </a:lnTo>
                  <a:lnTo>
                    <a:pt x="22916" y="252571"/>
                  </a:lnTo>
                  <a:lnTo>
                    <a:pt x="49162" y="286542"/>
                  </a:lnTo>
                  <a:lnTo>
                    <a:pt x="83133" y="312788"/>
                  </a:lnTo>
                  <a:lnTo>
                    <a:pt x="123230" y="329708"/>
                  </a:lnTo>
                  <a:lnTo>
                    <a:pt x="167852" y="335704"/>
                  </a:lnTo>
                  <a:lnTo>
                    <a:pt x="212474" y="329708"/>
                  </a:lnTo>
                  <a:lnTo>
                    <a:pt x="252571" y="312788"/>
                  </a:lnTo>
                  <a:lnTo>
                    <a:pt x="286542" y="286542"/>
                  </a:lnTo>
                  <a:lnTo>
                    <a:pt x="312788" y="252571"/>
                  </a:lnTo>
                  <a:lnTo>
                    <a:pt x="329708" y="212474"/>
                  </a:lnTo>
                  <a:lnTo>
                    <a:pt x="335704" y="167852"/>
                  </a:lnTo>
                  <a:close/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/>
          <p:cNvSpPr txBox="1"/>
          <p:nvPr/>
        </p:nvSpPr>
        <p:spPr>
          <a:xfrm>
            <a:off x="1901380" y="2402926"/>
            <a:ext cx="860425" cy="748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46990">
              <a:lnSpc>
                <a:spcPct val="100000"/>
              </a:lnSpc>
              <a:spcBef>
                <a:spcPts val="95"/>
              </a:spcBef>
            </a:pPr>
            <a:r>
              <a:rPr dirty="0" sz="1200" spc="-70">
                <a:solidFill>
                  <a:srgbClr val="253C3F"/>
                </a:solidFill>
                <a:latin typeface="Microsoft Sans Serif"/>
                <a:cs typeface="Microsoft Sans Serif"/>
              </a:rPr>
              <a:t>TCA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200" spc="-105">
                <a:solidFill>
                  <a:srgbClr val="EB811B"/>
                </a:solidFill>
                <a:latin typeface="Microsoft Sans Serif"/>
                <a:cs typeface="Microsoft Sans Serif"/>
              </a:rPr>
              <a:t>TCAGCATCC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6587" y="523719"/>
            <a:ext cx="2176623" cy="217403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44329" y="1502915"/>
            <a:ext cx="32004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5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GC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4317" y="866505"/>
            <a:ext cx="29273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90">
                <a:solidFill>
                  <a:srgbClr val="253C3F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95">
                <a:solidFill>
                  <a:srgbClr val="253C3F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4820" y="81821"/>
            <a:ext cx="1538605" cy="7289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700" spc="30" b="1">
                <a:solidFill>
                  <a:srgbClr val="7F7F7F"/>
                </a:solidFill>
                <a:latin typeface="Arial"/>
                <a:cs typeface="Arial"/>
              </a:rPr>
              <a:t>Overlap</a:t>
            </a:r>
            <a:r>
              <a:rPr dirty="0" sz="1700" spc="-9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Graph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200" spc="-90">
                <a:solidFill>
                  <a:srgbClr val="253C3F"/>
                </a:solidFill>
                <a:latin typeface="Microsoft Sans Serif"/>
                <a:cs typeface="Microsoft Sans Serif"/>
              </a:rPr>
              <a:t>CAG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7789" y="866505"/>
            <a:ext cx="3003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5">
                <a:solidFill>
                  <a:srgbClr val="253C3F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9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60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6670" y="1502915"/>
            <a:ext cx="31496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5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05">
                <a:solidFill>
                  <a:srgbClr val="253C3F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4810" y="2139312"/>
            <a:ext cx="3257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35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r>
              <a:rPr dirty="0" sz="1200" spc="-10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0">
                <a:solidFill>
                  <a:srgbClr val="253C3F"/>
                </a:solidFill>
                <a:latin typeface="Microsoft Sans Serif"/>
                <a:cs typeface="Microsoft Sans Serif"/>
              </a:rPr>
              <a:t>A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4241" y="2139312"/>
            <a:ext cx="29273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95">
                <a:solidFill>
                  <a:srgbClr val="253C3F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55">
                <a:solidFill>
                  <a:srgbClr val="253C3F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30">
                <a:solidFill>
                  <a:srgbClr val="253C3F"/>
                </a:solidFill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1380" y="2402926"/>
            <a:ext cx="963930" cy="748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2255">
              <a:lnSpc>
                <a:spcPct val="100000"/>
              </a:lnSpc>
              <a:spcBef>
                <a:spcPts val="95"/>
              </a:spcBef>
            </a:pPr>
            <a:r>
              <a:rPr dirty="0" sz="1200" spc="-70">
                <a:solidFill>
                  <a:srgbClr val="253C3F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7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70">
                <a:solidFill>
                  <a:srgbClr val="253C3F"/>
                </a:solidFill>
                <a:latin typeface="Microsoft Sans Serif"/>
                <a:cs typeface="Microsoft Sans Serif"/>
              </a:rPr>
              <a:t>A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95">
                <a:solidFill>
                  <a:srgbClr val="EB811B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05">
                <a:solidFill>
                  <a:srgbClr val="EB811B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35">
                <a:solidFill>
                  <a:srgbClr val="EB811B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135">
                <a:solidFill>
                  <a:srgbClr val="EB811B"/>
                </a:solidFill>
                <a:latin typeface="Microsoft Sans Serif"/>
                <a:cs typeface="Microsoft Sans Serif"/>
              </a:rPr>
              <a:t>G</a:t>
            </a:r>
            <a:r>
              <a:rPr dirty="0" sz="1200" spc="-100">
                <a:solidFill>
                  <a:srgbClr val="EB811B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90">
                <a:solidFill>
                  <a:srgbClr val="EB811B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95">
                <a:solidFill>
                  <a:srgbClr val="EB811B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55">
                <a:solidFill>
                  <a:srgbClr val="EB811B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05">
                <a:solidFill>
                  <a:srgbClr val="EB811B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0">
                <a:solidFill>
                  <a:srgbClr val="EB811B"/>
                </a:solidFill>
                <a:latin typeface="Microsoft Sans Serif"/>
                <a:cs typeface="Microsoft Sans Serif"/>
              </a:rPr>
              <a:t>A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002" y="81821"/>
            <a:ext cx="3705860" cy="14535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019810">
              <a:lnSpc>
                <a:spcPct val="100000"/>
              </a:lnSpc>
              <a:spcBef>
                <a:spcPts val="120"/>
              </a:spcBef>
            </a:pP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Are</a:t>
            </a:r>
            <a:r>
              <a:rPr dirty="0" sz="1700" spc="-9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10" b="1">
                <a:solidFill>
                  <a:srgbClr val="7F7F7F"/>
                </a:solidFill>
                <a:latin typeface="Arial"/>
                <a:cs typeface="Arial"/>
              </a:rPr>
              <a:t>We</a:t>
            </a:r>
            <a:r>
              <a:rPr dirty="0" sz="1700" spc="-8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35" b="1">
                <a:solidFill>
                  <a:srgbClr val="7F7F7F"/>
                </a:solidFill>
                <a:latin typeface="Arial"/>
                <a:cs typeface="Arial"/>
              </a:rPr>
              <a:t>Done?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 marL="168910" marR="5080" indent="-156845">
              <a:lnSpc>
                <a:spcPct val="115900"/>
              </a:lnSpc>
              <a:spcBef>
                <a:spcPts val="1150"/>
              </a:spcBef>
              <a:buChar char="•"/>
              <a:tabLst>
                <a:tab pos="169545" algn="l"/>
              </a:tabLst>
            </a:pPr>
            <a:r>
              <a:rPr dirty="0" sz="1400" spc="-10">
                <a:solidFill>
                  <a:srgbClr val="22373A"/>
                </a:solidFill>
                <a:latin typeface="Microsoft Sans Serif"/>
                <a:cs typeface="Microsoft Sans Serif"/>
              </a:rPr>
              <a:t>OK,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we’ve reduced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the </a:t>
            </a:r>
            <a:r>
              <a:rPr dirty="0" sz="1400" spc="60">
                <a:solidFill>
                  <a:srgbClr val="22373A"/>
                </a:solidFill>
                <a:latin typeface="Microsoft Sans Serif"/>
                <a:cs typeface="Microsoft Sans Serif"/>
              </a:rPr>
              <a:t>problem </a:t>
            </a:r>
            <a:r>
              <a:rPr dirty="0" sz="1400" spc="114">
                <a:solidFill>
                  <a:srgbClr val="22373A"/>
                </a:solidFill>
                <a:latin typeface="Microsoft Sans Serif"/>
                <a:cs typeface="Microsoft Sans Serif"/>
              </a:rPr>
              <a:t>of </a:t>
            </a:r>
            <a:r>
              <a:rPr dirty="0" sz="1400" spc="1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5">
                <a:solidFill>
                  <a:srgbClr val="22373A"/>
                </a:solidFill>
                <a:latin typeface="Microsoft Sans Serif"/>
                <a:cs typeface="Microsoft Sans Serif"/>
              </a:rPr>
              <a:t>genome</a:t>
            </a:r>
            <a:r>
              <a:rPr dirty="0" sz="1400" spc="-6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">
                <a:solidFill>
                  <a:srgbClr val="22373A"/>
                </a:solidFill>
                <a:latin typeface="Microsoft Sans Serif"/>
                <a:cs typeface="Microsoft Sans Serif"/>
              </a:rPr>
              <a:t>assembly</a:t>
            </a:r>
            <a:r>
              <a:rPr dirty="0" sz="1400" spc="-6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14">
                <a:solidFill>
                  <a:srgbClr val="22373A"/>
                </a:solidFill>
                <a:latin typeface="Microsoft Sans Serif"/>
                <a:cs typeface="Microsoft Sans Serif"/>
              </a:rPr>
              <a:t>to</a:t>
            </a:r>
            <a:r>
              <a:rPr dirty="0" sz="1400" spc="-6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the</a:t>
            </a:r>
            <a:r>
              <a:rPr dirty="0" sz="1400" spc="-6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5">
                <a:solidFill>
                  <a:srgbClr val="22373A"/>
                </a:solidFill>
                <a:latin typeface="Microsoft Sans Serif"/>
                <a:cs typeface="Microsoft Sans Serif"/>
              </a:rPr>
              <a:t>Hamiltonian</a:t>
            </a:r>
            <a:r>
              <a:rPr dirty="0" sz="1400" spc="-6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">
                <a:solidFill>
                  <a:srgbClr val="22373A"/>
                </a:solidFill>
                <a:latin typeface="Microsoft Sans Serif"/>
                <a:cs typeface="Microsoft Sans Serif"/>
              </a:rPr>
              <a:t>cycle </a:t>
            </a:r>
            <a:r>
              <a:rPr dirty="0" sz="1400" spc="-3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0">
                <a:solidFill>
                  <a:srgbClr val="22373A"/>
                </a:solidFill>
                <a:latin typeface="Microsoft Sans Serif"/>
                <a:cs typeface="Microsoft Sans Serif"/>
              </a:rPr>
              <a:t>problem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1330" y="81821"/>
            <a:ext cx="150558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 b="1">
                <a:solidFill>
                  <a:srgbClr val="7F7F7F"/>
                </a:solidFill>
                <a:latin typeface="Arial"/>
                <a:cs typeface="Arial"/>
              </a:rPr>
              <a:t>Eulerian</a:t>
            </a:r>
            <a:r>
              <a:rPr dirty="0" sz="1700" spc="-6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70" b="1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dirty="0" sz="1700" spc="15" b="1">
                <a:solidFill>
                  <a:srgbClr val="7F7F7F"/>
                </a:solidFill>
                <a:latin typeface="Arial"/>
                <a:cs typeface="Arial"/>
              </a:rPr>
              <a:t>cle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495312"/>
            <a:ext cx="3888104" cy="257810"/>
          </a:xfrm>
          <a:custGeom>
            <a:avLst/>
            <a:gdLst/>
            <a:ahLst/>
            <a:cxnLst/>
            <a:rect l="l" t="t" r="r" b="b"/>
            <a:pathLst>
              <a:path w="3888104" h="257809">
                <a:moveTo>
                  <a:pt x="3888003" y="0"/>
                </a:moveTo>
                <a:lnTo>
                  <a:pt x="0" y="0"/>
                </a:lnTo>
                <a:lnTo>
                  <a:pt x="0" y="257809"/>
                </a:lnTo>
                <a:lnTo>
                  <a:pt x="3888003" y="257809"/>
                </a:lnTo>
                <a:lnTo>
                  <a:pt x="3888003" y="0"/>
                </a:lnTo>
                <a:close/>
              </a:path>
            </a:pathLst>
          </a:custGeom>
          <a:solidFill>
            <a:srgbClr val="CE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9994" y="753122"/>
            <a:ext cx="3888104" cy="546100"/>
          </a:xfrm>
          <a:prstGeom prst="rect">
            <a:avLst/>
          </a:prstGeom>
          <a:solidFill>
            <a:srgbClr val="E4E6E6"/>
          </a:solidFill>
        </p:spPr>
        <p:txBody>
          <a:bodyPr wrap="square" lIns="0" tIns="5080" rIns="0" bIns="0" rtlCol="0" vert="horz">
            <a:spAutoFit/>
          </a:bodyPr>
          <a:lstStyle/>
          <a:p>
            <a:pPr marL="60325" marR="248920">
              <a:lnSpc>
                <a:spcPts val="1950"/>
              </a:lnSpc>
              <a:spcBef>
                <a:spcPts val="40"/>
              </a:spcBef>
            </a:pPr>
            <a:r>
              <a:rPr dirty="0" sz="1400" spc="30">
                <a:solidFill>
                  <a:srgbClr val="22373A"/>
                </a:solidFill>
                <a:latin typeface="Microsoft Sans Serif"/>
                <a:cs typeface="Microsoft Sans Serif"/>
              </a:rPr>
              <a:t>An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5">
                <a:solidFill>
                  <a:srgbClr val="EB811B"/>
                </a:solidFill>
                <a:latin typeface="Microsoft Sans Serif"/>
                <a:cs typeface="Microsoft Sans Serif"/>
              </a:rPr>
              <a:t>Eulerian</a:t>
            </a:r>
            <a:r>
              <a:rPr dirty="0" sz="1400" spc="-4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">
                <a:solidFill>
                  <a:srgbClr val="EB811B"/>
                </a:solidFill>
                <a:latin typeface="Microsoft Sans Serif"/>
                <a:cs typeface="Microsoft Sans Serif"/>
              </a:rPr>
              <a:t>cycle</a:t>
            </a:r>
            <a:r>
              <a:rPr dirty="0" sz="1400" spc="-4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0">
                <a:solidFill>
                  <a:srgbClr val="EB811B"/>
                </a:solidFill>
                <a:latin typeface="Microsoft Sans Serif"/>
                <a:cs typeface="Microsoft Sans Serif"/>
              </a:rPr>
              <a:t>(or</a:t>
            </a:r>
            <a:r>
              <a:rPr dirty="0" sz="1400" spc="-4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5">
                <a:solidFill>
                  <a:srgbClr val="EB811B"/>
                </a:solidFill>
                <a:latin typeface="Microsoft Sans Serif"/>
                <a:cs typeface="Microsoft Sans Serif"/>
              </a:rPr>
              <a:t>path)</a:t>
            </a:r>
            <a:r>
              <a:rPr dirty="0" sz="1400" spc="-5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visits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0">
                <a:solidFill>
                  <a:srgbClr val="22373A"/>
                </a:solidFill>
                <a:latin typeface="Microsoft Sans Serif"/>
                <a:cs typeface="Microsoft Sans Serif"/>
              </a:rPr>
              <a:t>every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edge </a:t>
            </a:r>
            <a:r>
              <a:rPr dirty="0" sz="1400" spc="-36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exactly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">
                <a:solidFill>
                  <a:srgbClr val="22373A"/>
                </a:solidFill>
                <a:latin typeface="Microsoft Sans Serif"/>
                <a:cs typeface="Microsoft Sans Serif"/>
              </a:rPr>
              <a:t>once.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002" y="1470472"/>
            <a:ext cx="3683635" cy="10528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68910" marR="5080" indent="-156845">
              <a:lnSpc>
                <a:spcPct val="115900"/>
              </a:lnSpc>
              <a:spcBef>
                <a:spcPts val="90"/>
              </a:spcBef>
              <a:buChar char="•"/>
              <a:tabLst>
                <a:tab pos="169545" algn="l"/>
              </a:tabLst>
            </a:pPr>
            <a:r>
              <a:rPr dirty="0" sz="1400" spc="5">
                <a:solidFill>
                  <a:srgbClr val="22373A"/>
                </a:solidFill>
                <a:latin typeface="Microsoft Sans Serif"/>
                <a:cs typeface="Microsoft Sans Serif"/>
              </a:rPr>
              <a:t>The</a:t>
            </a:r>
            <a:r>
              <a:rPr dirty="0" sz="1400" spc="-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70">
                <a:solidFill>
                  <a:srgbClr val="22373A"/>
                </a:solidFill>
                <a:latin typeface="Microsoft Sans Serif"/>
                <a:cs typeface="Microsoft Sans Serif"/>
              </a:rPr>
              <a:t>definition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5">
                <a:solidFill>
                  <a:srgbClr val="22373A"/>
                </a:solidFill>
                <a:latin typeface="Microsoft Sans Serif"/>
                <a:cs typeface="Microsoft Sans Serif"/>
              </a:rPr>
              <a:t>works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5">
                <a:solidFill>
                  <a:srgbClr val="22373A"/>
                </a:solidFill>
                <a:latin typeface="Microsoft Sans Serif"/>
                <a:cs typeface="Microsoft Sans Serif"/>
              </a:rPr>
              <a:t>for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90">
                <a:solidFill>
                  <a:srgbClr val="22373A"/>
                </a:solidFill>
                <a:latin typeface="Microsoft Sans Serif"/>
                <a:cs typeface="Microsoft Sans Serif"/>
              </a:rPr>
              <a:t>both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5">
                <a:solidFill>
                  <a:srgbClr val="22373A"/>
                </a:solidFill>
                <a:latin typeface="Microsoft Sans Serif"/>
                <a:cs typeface="Microsoft Sans Serif"/>
              </a:rPr>
              <a:t>directed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and </a:t>
            </a:r>
            <a:r>
              <a:rPr dirty="0" sz="1400" spc="-3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undirected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graphs</a:t>
            </a:r>
            <a:endParaRPr sz="1400">
              <a:latin typeface="Microsoft Sans Serif"/>
              <a:cs typeface="Microsoft Sans Serif"/>
            </a:endParaRPr>
          </a:p>
          <a:p>
            <a:pPr marL="168910" marR="203835" indent="-156845">
              <a:lnSpc>
                <a:spcPct val="115900"/>
              </a:lnSpc>
              <a:spcBef>
                <a:spcPts val="300"/>
              </a:spcBef>
              <a:buChar char="•"/>
              <a:tabLst>
                <a:tab pos="169545" algn="l"/>
              </a:tabLst>
            </a:pPr>
            <a:r>
              <a:rPr dirty="0" sz="1400" spc="15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">
                <a:solidFill>
                  <a:srgbClr val="22373A"/>
                </a:solidFill>
                <a:latin typeface="Microsoft Sans Serif"/>
                <a:cs typeface="Microsoft Sans Serif"/>
              </a:rPr>
              <a:t>cycle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0">
                <a:solidFill>
                  <a:srgbClr val="22373A"/>
                </a:solidFill>
                <a:latin typeface="Microsoft Sans Serif"/>
                <a:cs typeface="Microsoft Sans Serif"/>
              </a:rPr>
              <a:t>must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22373A"/>
                </a:solidFill>
                <a:latin typeface="Microsoft Sans Serif"/>
                <a:cs typeface="Microsoft Sans Serif"/>
              </a:rPr>
              <a:t>have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the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22373A"/>
                </a:solidFill>
                <a:latin typeface="Microsoft Sans Serif"/>
                <a:cs typeface="Microsoft Sans Serif"/>
              </a:rPr>
              <a:t>same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0">
                <a:solidFill>
                  <a:srgbClr val="22373A"/>
                </a:solidFill>
                <a:latin typeface="Microsoft Sans Serif"/>
                <a:cs typeface="Microsoft Sans Serif"/>
              </a:rPr>
              <a:t>starting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and </a:t>
            </a:r>
            <a:r>
              <a:rPr dirty="0" sz="1400" spc="-3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5">
                <a:solidFill>
                  <a:srgbClr val="22373A"/>
                </a:solidFill>
                <a:latin typeface="Microsoft Sans Serif"/>
                <a:cs typeface="Microsoft Sans Serif"/>
              </a:rPr>
              <a:t>ending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nodes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2366" y="81821"/>
            <a:ext cx="148336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Are</a:t>
            </a:r>
            <a:r>
              <a:rPr dirty="0" sz="1700" spc="-10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10" b="1">
                <a:solidFill>
                  <a:srgbClr val="7F7F7F"/>
                </a:solidFill>
                <a:latin typeface="Arial"/>
                <a:cs typeface="Arial"/>
              </a:rPr>
              <a:t>We</a:t>
            </a:r>
            <a:r>
              <a:rPr dirty="0" sz="1700" spc="-10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35" b="1">
                <a:solidFill>
                  <a:srgbClr val="7F7F7F"/>
                </a:solidFill>
                <a:latin typeface="Arial"/>
                <a:cs typeface="Arial"/>
              </a:rPr>
              <a:t>Done?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5002" y="767654"/>
            <a:ext cx="3705860" cy="13004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68910" marR="5080" indent="-156845">
              <a:lnSpc>
                <a:spcPct val="115900"/>
              </a:lnSpc>
              <a:spcBef>
                <a:spcPts val="90"/>
              </a:spcBef>
              <a:buChar char="•"/>
              <a:tabLst>
                <a:tab pos="169545" algn="l"/>
              </a:tabLst>
            </a:pPr>
            <a:r>
              <a:rPr dirty="0" sz="1400" spc="-10">
                <a:solidFill>
                  <a:srgbClr val="22373A"/>
                </a:solidFill>
                <a:latin typeface="Microsoft Sans Serif"/>
                <a:cs typeface="Microsoft Sans Serif"/>
              </a:rPr>
              <a:t>OK,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we’ve reduced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the </a:t>
            </a:r>
            <a:r>
              <a:rPr dirty="0" sz="1400" spc="60">
                <a:solidFill>
                  <a:srgbClr val="22373A"/>
                </a:solidFill>
                <a:latin typeface="Microsoft Sans Serif"/>
                <a:cs typeface="Microsoft Sans Serif"/>
              </a:rPr>
              <a:t>problem </a:t>
            </a:r>
            <a:r>
              <a:rPr dirty="0" sz="1400" spc="114">
                <a:solidFill>
                  <a:srgbClr val="22373A"/>
                </a:solidFill>
                <a:latin typeface="Microsoft Sans Serif"/>
                <a:cs typeface="Microsoft Sans Serif"/>
              </a:rPr>
              <a:t>of </a:t>
            </a:r>
            <a:r>
              <a:rPr dirty="0" sz="1400" spc="1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5">
                <a:solidFill>
                  <a:srgbClr val="22373A"/>
                </a:solidFill>
                <a:latin typeface="Microsoft Sans Serif"/>
                <a:cs typeface="Microsoft Sans Serif"/>
              </a:rPr>
              <a:t>genome</a:t>
            </a:r>
            <a:r>
              <a:rPr dirty="0" sz="1400" spc="-6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">
                <a:solidFill>
                  <a:srgbClr val="22373A"/>
                </a:solidFill>
                <a:latin typeface="Microsoft Sans Serif"/>
                <a:cs typeface="Microsoft Sans Serif"/>
              </a:rPr>
              <a:t>assembly</a:t>
            </a:r>
            <a:r>
              <a:rPr dirty="0" sz="1400" spc="-6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14">
                <a:solidFill>
                  <a:srgbClr val="22373A"/>
                </a:solidFill>
                <a:latin typeface="Microsoft Sans Serif"/>
                <a:cs typeface="Microsoft Sans Serif"/>
              </a:rPr>
              <a:t>to</a:t>
            </a:r>
            <a:r>
              <a:rPr dirty="0" sz="1400" spc="-6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the</a:t>
            </a:r>
            <a:r>
              <a:rPr dirty="0" sz="1400" spc="-6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5">
                <a:solidFill>
                  <a:srgbClr val="22373A"/>
                </a:solidFill>
                <a:latin typeface="Microsoft Sans Serif"/>
                <a:cs typeface="Microsoft Sans Serif"/>
              </a:rPr>
              <a:t>Hamiltonian</a:t>
            </a:r>
            <a:r>
              <a:rPr dirty="0" sz="1400" spc="-6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">
                <a:solidFill>
                  <a:srgbClr val="22373A"/>
                </a:solidFill>
                <a:latin typeface="Microsoft Sans Serif"/>
                <a:cs typeface="Microsoft Sans Serif"/>
              </a:rPr>
              <a:t>cycle </a:t>
            </a:r>
            <a:r>
              <a:rPr dirty="0" sz="1400" spc="-3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0">
                <a:solidFill>
                  <a:srgbClr val="22373A"/>
                </a:solidFill>
                <a:latin typeface="Microsoft Sans Serif"/>
                <a:cs typeface="Microsoft Sans Serif"/>
              </a:rPr>
              <a:t>problem</a:t>
            </a:r>
            <a:endParaRPr sz="1400">
              <a:latin typeface="Microsoft Sans Serif"/>
              <a:cs typeface="Microsoft Sans Serif"/>
            </a:endParaRPr>
          </a:p>
          <a:p>
            <a:pPr marL="168910" marR="81280" indent="-156845">
              <a:lnSpc>
                <a:spcPct val="115900"/>
              </a:lnSpc>
              <a:spcBef>
                <a:spcPts val="300"/>
              </a:spcBef>
              <a:buClr>
                <a:srgbClr val="22373A"/>
              </a:buClr>
              <a:buChar char="•"/>
              <a:tabLst>
                <a:tab pos="169545" algn="l"/>
              </a:tabLst>
            </a:pPr>
            <a:r>
              <a:rPr dirty="0" sz="1400" spc="70">
                <a:solidFill>
                  <a:srgbClr val="EB811B"/>
                </a:solidFill>
                <a:latin typeface="Microsoft Sans Serif"/>
                <a:cs typeface="Microsoft Sans Serif"/>
              </a:rPr>
              <a:t>But</a:t>
            </a:r>
            <a:r>
              <a:rPr dirty="0" sz="1400" spc="-5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0">
                <a:solidFill>
                  <a:srgbClr val="EB811B"/>
                </a:solidFill>
                <a:latin typeface="Microsoft Sans Serif"/>
                <a:cs typeface="Microsoft Sans Serif"/>
              </a:rPr>
              <a:t>we</a:t>
            </a:r>
            <a:r>
              <a:rPr dirty="0" sz="1400" spc="-5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70">
                <a:solidFill>
                  <a:srgbClr val="EB811B"/>
                </a:solidFill>
                <a:latin typeface="Microsoft Sans Serif"/>
                <a:cs typeface="Microsoft Sans Serif"/>
              </a:rPr>
              <a:t>don’t</a:t>
            </a:r>
            <a:r>
              <a:rPr dirty="0" sz="1400" spc="-5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EB811B"/>
                </a:solidFill>
                <a:latin typeface="Microsoft Sans Serif"/>
                <a:cs typeface="Microsoft Sans Serif"/>
              </a:rPr>
              <a:t>have</a:t>
            </a:r>
            <a:r>
              <a:rPr dirty="0" sz="1400" spc="-5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75">
                <a:solidFill>
                  <a:srgbClr val="EB811B"/>
                </a:solidFill>
                <a:latin typeface="Microsoft Sans Serif"/>
                <a:cs typeface="Microsoft Sans Serif"/>
              </a:rPr>
              <a:t>efficient</a:t>
            </a:r>
            <a:r>
              <a:rPr dirty="0" sz="1400" spc="-5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0">
                <a:solidFill>
                  <a:srgbClr val="EB811B"/>
                </a:solidFill>
                <a:latin typeface="Microsoft Sans Serif"/>
                <a:cs typeface="Microsoft Sans Serif"/>
              </a:rPr>
              <a:t>algorithms</a:t>
            </a:r>
            <a:r>
              <a:rPr dirty="0" sz="1400" spc="-5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5">
                <a:solidFill>
                  <a:srgbClr val="EB811B"/>
                </a:solidFill>
                <a:latin typeface="Microsoft Sans Serif"/>
                <a:cs typeface="Microsoft Sans Serif"/>
              </a:rPr>
              <a:t>for </a:t>
            </a:r>
            <a:r>
              <a:rPr dirty="0" sz="1400" spc="-36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80">
                <a:solidFill>
                  <a:srgbClr val="EB811B"/>
                </a:solidFill>
                <a:latin typeface="Microsoft Sans Serif"/>
                <a:cs typeface="Microsoft Sans Serif"/>
              </a:rPr>
              <a:t>the</a:t>
            </a:r>
            <a:r>
              <a:rPr dirty="0" sz="1400" spc="-5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5">
                <a:solidFill>
                  <a:srgbClr val="EB811B"/>
                </a:solidFill>
                <a:latin typeface="Microsoft Sans Serif"/>
                <a:cs typeface="Microsoft Sans Serif"/>
              </a:rPr>
              <a:t>Hamiltonian</a:t>
            </a:r>
            <a:r>
              <a:rPr dirty="0" sz="1400" spc="-4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">
                <a:solidFill>
                  <a:srgbClr val="EB811B"/>
                </a:solidFill>
                <a:latin typeface="Microsoft Sans Serif"/>
                <a:cs typeface="Microsoft Sans Serif"/>
              </a:rPr>
              <a:t>cycle</a:t>
            </a:r>
            <a:r>
              <a:rPr dirty="0" sz="1400" spc="-5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5">
                <a:solidFill>
                  <a:srgbClr val="EB811B"/>
                </a:solidFill>
                <a:latin typeface="Microsoft Sans Serif"/>
                <a:cs typeface="Microsoft Sans Serif"/>
              </a:rPr>
              <a:t>problem!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2366" y="81821"/>
            <a:ext cx="148336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Are</a:t>
            </a:r>
            <a:r>
              <a:rPr dirty="0" sz="1700" spc="-10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10" b="1">
                <a:solidFill>
                  <a:srgbClr val="7F7F7F"/>
                </a:solidFill>
                <a:latin typeface="Arial"/>
                <a:cs typeface="Arial"/>
              </a:rPr>
              <a:t>We</a:t>
            </a:r>
            <a:r>
              <a:rPr dirty="0" sz="1700" spc="-10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35" b="1">
                <a:solidFill>
                  <a:srgbClr val="7F7F7F"/>
                </a:solidFill>
                <a:latin typeface="Arial"/>
                <a:cs typeface="Arial"/>
              </a:rPr>
              <a:t>Done?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5002" y="767654"/>
            <a:ext cx="3705860" cy="20802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68910" marR="5080" indent="-156845">
              <a:lnSpc>
                <a:spcPct val="115900"/>
              </a:lnSpc>
              <a:spcBef>
                <a:spcPts val="90"/>
              </a:spcBef>
              <a:buChar char="•"/>
              <a:tabLst>
                <a:tab pos="169545" algn="l"/>
              </a:tabLst>
            </a:pPr>
            <a:r>
              <a:rPr dirty="0" sz="1400" spc="-10">
                <a:solidFill>
                  <a:srgbClr val="22373A"/>
                </a:solidFill>
                <a:latin typeface="Microsoft Sans Serif"/>
                <a:cs typeface="Microsoft Sans Serif"/>
              </a:rPr>
              <a:t>OK,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we’ve reduced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the </a:t>
            </a:r>
            <a:r>
              <a:rPr dirty="0" sz="1400" spc="60">
                <a:solidFill>
                  <a:srgbClr val="22373A"/>
                </a:solidFill>
                <a:latin typeface="Microsoft Sans Serif"/>
                <a:cs typeface="Microsoft Sans Serif"/>
              </a:rPr>
              <a:t>problem </a:t>
            </a:r>
            <a:r>
              <a:rPr dirty="0" sz="1400" spc="114">
                <a:solidFill>
                  <a:srgbClr val="22373A"/>
                </a:solidFill>
                <a:latin typeface="Microsoft Sans Serif"/>
                <a:cs typeface="Microsoft Sans Serif"/>
              </a:rPr>
              <a:t>of </a:t>
            </a:r>
            <a:r>
              <a:rPr dirty="0" sz="1400" spc="1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5">
                <a:solidFill>
                  <a:srgbClr val="22373A"/>
                </a:solidFill>
                <a:latin typeface="Microsoft Sans Serif"/>
                <a:cs typeface="Microsoft Sans Serif"/>
              </a:rPr>
              <a:t>genome</a:t>
            </a:r>
            <a:r>
              <a:rPr dirty="0" sz="1400" spc="-6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">
                <a:solidFill>
                  <a:srgbClr val="22373A"/>
                </a:solidFill>
                <a:latin typeface="Microsoft Sans Serif"/>
                <a:cs typeface="Microsoft Sans Serif"/>
              </a:rPr>
              <a:t>assembly</a:t>
            </a:r>
            <a:r>
              <a:rPr dirty="0" sz="1400" spc="-6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14">
                <a:solidFill>
                  <a:srgbClr val="22373A"/>
                </a:solidFill>
                <a:latin typeface="Microsoft Sans Serif"/>
                <a:cs typeface="Microsoft Sans Serif"/>
              </a:rPr>
              <a:t>to</a:t>
            </a:r>
            <a:r>
              <a:rPr dirty="0" sz="1400" spc="-6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the</a:t>
            </a:r>
            <a:r>
              <a:rPr dirty="0" sz="1400" spc="-6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5">
                <a:solidFill>
                  <a:srgbClr val="22373A"/>
                </a:solidFill>
                <a:latin typeface="Microsoft Sans Serif"/>
                <a:cs typeface="Microsoft Sans Serif"/>
              </a:rPr>
              <a:t>Hamiltonian</a:t>
            </a:r>
            <a:r>
              <a:rPr dirty="0" sz="1400" spc="-6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">
                <a:solidFill>
                  <a:srgbClr val="22373A"/>
                </a:solidFill>
                <a:latin typeface="Microsoft Sans Serif"/>
                <a:cs typeface="Microsoft Sans Serif"/>
              </a:rPr>
              <a:t>cycle </a:t>
            </a:r>
            <a:r>
              <a:rPr dirty="0" sz="1400" spc="-3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0">
                <a:solidFill>
                  <a:srgbClr val="22373A"/>
                </a:solidFill>
                <a:latin typeface="Microsoft Sans Serif"/>
                <a:cs typeface="Microsoft Sans Serif"/>
              </a:rPr>
              <a:t>problem</a:t>
            </a:r>
            <a:endParaRPr sz="1400">
              <a:latin typeface="Microsoft Sans Serif"/>
              <a:cs typeface="Microsoft Sans Serif"/>
            </a:endParaRPr>
          </a:p>
          <a:p>
            <a:pPr marL="168910" marR="81280" indent="-156845">
              <a:lnSpc>
                <a:spcPct val="115900"/>
              </a:lnSpc>
              <a:spcBef>
                <a:spcPts val="300"/>
              </a:spcBef>
              <a:buClr>
                <a:srgbClr val="22373A"/>
              </a:buClr>
              <a:buChar char="•"/>
              <a:tabLst>
                <a:tab pos="169545" algn="l"/>
              </a:tabLst>
            </a:pPr>
            <a:r>
              <a:rPr dirty="0" sz="1400" spc="70">
                <a:solidFill>
                  <a:srgbClr val="EB811B"/>
                </a:solidFill>
                <a:latin typeface="Microsoft Sans Serif"/>
                <a:cs typeface="Microsoft Sans Serif"/>
              </a:rPr>
              <a:t>But</a:t>
            </a:r>
            <a:r>
              <a:rPr dirty="0" sz="1400" spc="-5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0">
                <a:solidFill>
                  <a:srgbClr val="EB811B"/>
                </a:solidFill>
                <a:latin typeface="Microsoft Sans Serif"/>
                <a:cs typeface="Microsoft Sans Serif"/>
              </a:rPr>
              <a:t>we</a:t>
            </a:r>
            <a:r>
              <a:rPr dirty="0" sz="1400" spc="-5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70">
                <a:solidFill>
                  <a:srgbClr val="EB811B"/>
                </a:solidFill>
                <a:latin typeface="Microsoft Sans Serif"/>
                <a:cs typeface="Microsoft Sans Serif"/>
              </a:rPr>
              <a:t>don’t</a:t>
            </a:r>
            <a:r>
              <a:rPr dirty="0" sz="1400" spc="-5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EB811B"/>
                </a:solidFill>
                <a:latin typeface="Microsoft Sans Serif"/>
                <a:cs typeface="Microsoft Sans Serif"/>
              </a:rPr>
              <a:t>have</a:t>
            </a:r>
            <a:r>
              <a:rPr dirty="0" sz="1400" spc="-5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75">
                <a:solidFill>
                  <a:srgbClr val="EB811B"/>
                </a:solidFill>
                <a:latin typeface="Microsoft Sans Serif"/>
                <a:cs typeface="Microsoft Sans Serif"/>
              </a:rPr>
              <a:t>efficient</a:t>
            </a:r>
            <a:r>
              <a:rPr dirty="0" sz="1400" spc="-5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0">
                <a:solidFill>
                  <a:srgbClr val="EB811B"/>
                </a:solidFill>
                <a:latin typeface="Microsoft Sans Serif"/>
                <a:cs typeface="Microsoft Sans Serif"/>
              </a:rPr>
              <a:t>algorithms</a:t>
            </a:r>
            <a:r>
              <a:rPr dirty="0" sz="1400" spc="-5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5">
                <a:solidFill>
                  <a:srgbClr val="EB811B"/>
                </a:solidFill>
                <a:latin typeface="Microsoft Sans Serif"/>
                <a:cs typeface="Microsoft Sans Serif"/>
              </a:rPr>
              <a:t>for </a:t>
            </a:r>
            <a:r>
              <a:rPr dirty="0" sz="1400" spc="-36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80">
                <a:solidFill>
                  <a:srgbClr val="EB811B"/>
                </a:solidFill>
                <a:latin typeface="Microsoft Sans Serif"/>
                <a:cs typeface="Microsoft Sans Serif"/>
              </a:rPr>
              <a:t>the</a:t>
            </a:r>
            <a:r>
              <a:rPr dirty="0" sz="1400" spc="-5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5">
                <a:solidFill>
                  <a:srgbClr val="EB811B"/>
                </a:solidFill>
                <a:latin typeface="Microsoft Sans Serif"/>
                <a:cs typeface="Microsoft Sans Serif"/>
              </a:rPr>
              <a:t>Hamiltonian</a:t>
            </a:r>
            <a:r>
              <a:rPr dirty="0" sz="1400" spc="-4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">
                <a:solidFill>
                  <a:srgbClr val="EB811B"/>
                </a:solidFill>
                <a:latin typeface="Microsoft Sans Serif"/>
                <a:cs typeface="Microsoft Sans Serif"/>
              </a:rPr>
              <a:t>cycle</a:t>
            </a:r>
            <a:r>
              <a:rPr dirty="0" sz="1400" spc="-5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5">
                <a:solidFill>
                  <a:srgbClr val="EB811B"/>
                </a:solidFill>
                <a:latin typeface="Microsoft Sans Serif"/>
                <a:cs typeface="Microsoft Sans Serif"/>
              </a:rPr>
              <a:t>problem!</a:t>
            </a:r>
            <a:endParaRPr sz="1400">
              <a:latin typeface="Microsoft Sans Serif"/>
              <a:cs typeface="Microsoft Sans Serif"/>
            </a:endParaRPr>
          </a:p>
          <a:p>
            <a:pPr marL="168910" marR="81915" indent="-156845">
              <a:lnSpc>
                <a:spcPct val="115900"/>
              </a:lnSpc>
              <a:spcBef>
                <a:spcPts val="300"/>
              </a:spcBef>
              <a:buChar char="•"/>
              <a:tabLst>
                <a:tab pos="169545" algn="l"/>
              </a:tabLst>
            </a:pPr>
            <a:r>
              <a:rPr dirty="0" sz="1400" spc="5">
                <a:solidFill>
                  <a:srgbClr val="22373A"/>
                </a:solidFill>
                <a:latin typeface="Microsoft Sans Serif"/>
                <a:cs typeface="Microsoft Sans Serif"/>
              </a:rPr>
              <a:t>The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approach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22373A"/>
                </a:solidFill>
                <a:latin typeface="Microsoft Sans Serif"/>
                <a:cs typeface="Microsoft Sans Serif"/>
              </a:rPr>
              <a:t>is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5">
                <a:solidFill>
                  <a:srgbClr val="22373A"/>
                </a:solidFill>
                <a:latin typeface="Microsoft Sans Serif"/>
                <a:cs typeface="Microsoft Sans Serif"/>
              </a:rPr>
              <a:t>useless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5">
                <a:solidFill>
                  <a:srgbClr val="22373A"/>
                </a:solidFill>
                <a:latin typeface="Microsoft Sans Serif"/>
                <a:cs typeface="Microsoft Sans Serif"/>
              </a:rPr>
              <a:t>for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the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25">
                <a:solidFill>
                  <a:srgbClr val="22373A"/>
                </a:solidFill>
                <a:latin typeface="Microsoft Sans Serif"/>
                <a:cs typeface="Microsoft Sans Serif"/>
              </a:rPr>
              <a:t>case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when </a:t>
            </a:r>
            <a:r>
              <a:rPr dirty="0" sz="1400" spc="-3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70">
                <a:solidFill>
                  <a:srgbClr val="22373A"/>
                </a:solidFill>
                <a:latin typeface="Microsoft Sans Serif"/>
                <a:cs typeface="Microsoft Sans Serif"/>
              </a:rPr>
              <a:t>there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are </a:t>
            </a:r>
            <a:r>
              <a:rPr dirty="0" sz="1400" spc="30">
                <a:solidFill>
                  <a:srgbClr val="22373A"/>
                </a:solidFill>
                <a:latin typeface="Microsoft Sans Serif"/>
                <a:cs typeface="Microsoft Sans Serif"/>
              </a:rPr>
              <a:t>thousands </a:t>
            </a:r>
            <a:r>
              <a:rPr dirty="0" sz="1400" spc="75">
                <a:solidFill>
                  <a:srgbClr val="22373A"/>
                </a:solidFill>
                <a:latin typeface="Microsoft Sans Serif"/>
                <a:cs typeface="Microsoft Sans Serif"/>
              </a:rPr>
              <a:t>or </a:t>
            </a: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millions </a:t>
            </a:r>
            <a:r>
              <a:rPr dirty="0" sz="1400" spc="114">
                <a:solidFill>
                  <a:srgbClr val="22373A"/>
                </a:solidFill>
                <a:latin typeface="Microsoft Sans Serif"/>
                <a:cs typeface="Microsoft Sans Serif"/>
              </a:rPr>
              <a:t>of </a:t>
            </a:r>
            <a:r>
              <a:rPr dirty="0" sz="1400" spc="75">
                <a:solidFill>
                  <a:srgbClr val="22373A"/>
                </a:solidFill>
                <a:latin typeface="Microsoft Sans Serif"/>
                <a:cs typeface="Microsoft Sans Serif"/>
              </a:rPr>
              <a:t>input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strings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002" y="81821"/>
            <a:ext cx="3484245" cy="107950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130300">
              <a:lnSpc>
                <a:spcPct val="100000"/>
              </a:lnSpc>
              <a:spcBef>
                <a:spcPts val="120"/>
              </a:spcBef>
            </a:pPr>
            <a:r>
              <a:rPr dirty="0" sz="1700" spc="5" b="1">
                <a:solidFill>
                  <a:srgbClr val="7F7F7F"/>
                </a:solidFill>
                <a:latin typeface="Arial"/>
                <a:cs typeface="Arial"/>
              </a:rPr>
              <a:t>Speculating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Arial"/>
              <a:cs typeface="Arial"/>
            </a:endParaRPr>
          </a:p>
          <a:p>
            <a:pPr marL="168910" marR="5080" indent="-156845">
              <a:lnSpc>
                <a:spcPct val="115900"/>
              </a:lnSpc>
              <a:buChar char="•"/>
              <a:tabLst>
                <a:tab pos="169545" algn="l"/>
              </a:tabLst>
            </a:pPr>
            <a:r>
              <a:rPr dirty="0" sz="1400" spc="20">
                <a:solidFill>
                  <a:srgbClr val="22373A"/>
                </a:solidFill>
                <a:latin typeface="Microsoft Sans Serif"/>
                <a:cs typeface="Microsoft Sans Serif"/>
              </a:rPr>
              <a:t>In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the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overlap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graph,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22373A"/>
                </a:solidFill>
                <a:latin typeface="Microsoft Sans Serif"/>
                <a:cs typeface="Microsoft Sans Serif"/>
              </a:rPr>
              <a:t>each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75">
                <a:solidFill>
                  <a:srgbClr val="22373A"/>
                </a:solidFill>
                <a:latin typeface="Microsoft Sans Serif"/>
                <a:cs typeface="Microsoft Sans Serif"/>
              </a:rPr>
              <a:t>input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5">
                <a:solidFill>
                  <a:srgbClr val="22373A"/>
                </a:solidFill>
                <a:latin typeface="Microsoft Sans Serif"/>
                <a:cs typeface="Microsoft Sans Serif"/>
              </a:rPr>
              <a:t>string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22373A"/>
                </a:solidFill>
                <a:latin typeface="Microsoft Sans Serif"/>
                <a:cs typeface="Microsoft Sans Serif"/>
              </a:rPr>
              <a:t>is </a:t>
            </a:r>
            <a:r>
              <a:rPr dirty="0" sz="1400" spc="-3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represented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by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3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node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666" y="81821"/>
            <a:ext cx="126301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 b="1">
                <a:solidFill>
                  <a:srgbClr val="7F7F7F"/>
                </a:solidFill>
                <a:latin typeface="Arial"/>
                <a:cs typeface="Arial"/>
              </a:rPr>
              <a:t>Speculating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98120" marR="49530" indent="-156845">
              <a:lnSpc>
                <a:spcPct val="115900"/>
              </a:lnSpc>
              <a:spcBef>
                <a:spcPts val="90"/>
              </a:spcBef>
              <a:buChar char="•"/>
              <a:tabLst>
                <a:tab pos="198755" algn="l"/>
              </a:tabLst>
            </a:pPr>
            <a:r>
              <a:rPr dirty="0" spc="20"/>
              <a:t>In</a:t>
            </a:r>
            <a:r>
              <a:rPr dirty="0" spc="-45"/>
              <a:t> </a:t>
            </a:r>
            <a:r>
              <a:rPr dirty="0" spc="80"/>
              <a:t>the</a:t>
            </a:r>
            <a:r>
              <a:rPr dirty="0" spc="-45"/>
              <a:t> </a:t>
            </a:r>
            <a:r>
              <a:rPr dirty="0" spc="35"/>
              <a:t>overlap</a:t>
            </a:r>
            <a:r>
              <a:rPr dirty="0" spc="-45"/>
              <a:t> </a:t>
            </a:r>
            <a:r>
              <a:rPr dirty="0" spc="25"/>
              <a:t>graph,</a:t>
            </a:r>
            <a:r>
              <a:rPr dirty="0" spc="-40"/>
              <a:t> </a:t>
            </a:r>
            <a:r>
              <a:rPr dirty="0"/>
              <a:t>each</a:t>
            </a:r>
            <a:r>
              <a:rPr dirty="0" spc="-45"/>
              <a:t> </a:t>
            </a:r>
            <a:r>
              <a:rPr dirty="0" spc="75"/>
              <a:t>input</a:t>
            </a:r>
            <a:r>
              <a:rPr dirty="0" spc="-45"/>
              <a:t> </a:t>
            </a:r>
            <a:r>
              <a:rPr dirty="0" spc="55"/>
              <a:t>string</a:t>
            </a:r>
            <a:r>
              <a:rPr dirty="0" spc="-45"/>
              <a:t> </a:t>
            </a:r>
            <a:r>
              <a:rPr dirty="0" spc="-10"/>
              <a:t>is </a:t>
            </a:r>
            <a:r>
              <a:rPr dirty="0" spc="-355"/>
              <a:t> </a:t>
            </a:r>
            <a:r>
              <a:rPr dirty="0" spc="50"/>
              <a:t>represented</a:t>
            </a:r>
            <a:r>
              <a:rPr dirty="0" spc="-50"/>
              <a:t> </a:t>
            </a:r>
            <a:r>
              <a:rPr dirty="0" spc="25"/>
              <a:t>by</a:t>
            </a:r>
            <a:r>
              <a:rPr dirty="0" spc="-45"/>
              <a:t> </a:t>
            </a:r>
            <a:r>
              <a:rPr dirty="0" spc="-30"/>
              <a:t>a</a:t>
            </a:r>
            <a:r>
              <a:rPr dirty="0" spc="-50"/>
              <a:t> </a:t>
            </a:r>
            <a:r>
              <a:rPr dirty="0" spc="50"/>
              <a:t>node</a:t>
            </a:r>
          </a:p>
          <a:p>
            <a:pPr marL="198120" marR="5080" indent="-156845">
              <a:lnSpc>
                <a:spcPct val="115900"/>
              </a:lnSpc>
              <a:spcBef>
                <a:spcPts val="300"/>
              </a:spcBef>
              <a:buChar char="•"/>
              <a:tabLst>
                <a:tab pos="198755" algn="l"/>
              </a:tabLst>
            </a:pPr>
            <a:r>
              <a:rPr dirty="0" spc="20"/>
              <a:t>Let’s</a:t>
            </a:r>
            <a:r>
              <a:rPr dirty="0" spc="-45"/>
              <a:t> </a:t>
            </a:r>
            <a:r>
              <a:rPr dirty="0" spc="35"/>
              <a:t>instead</a:t>
            </a:r>
            <a:r>
              <a:rPr dirty="0" spc="-45"/>
              <a:t> </a:t>
            </a:r>
            <a:r>
              <a:rPr dirty="0" spc="105"/>
              <a:t>try</a:t>
            </a:r>
            <a:r>
              <a:rPr dirty="0" spc="-45"/>
              <a:t> </a:t>
            </a:r>
            <a:r>
              <a:rPr dirty="0" spc="114"/>
              <a:t>to</a:t>
            </a:r>
            <a:r>
              <a:rPr dirty="0" spc="-45"/>
              <a:t> </a:t>
            </a:r>
            <a:r>
              <a:rPr dirty="0" spc="50"/>
              <a:t>represent</a:t>
            </a:r>
            <a:r>
              <a:rPr dirty="0" spc="-40"/>
              <a:t> </a:t>
            </a:r>
            <a:r>
              <a:rPr dirty="0"/>
              <a:t>each</a:t>
            </a:r>
            <a:r>
              <a:rPr dirty="0" spc="-45"/>
              <a:t> </a:t>
            </a:r>
            <a:r>
              <a:rPr dirty="0" spc="55"/>
              <a:t>string </a:t>
            </a:r>
            <a:r>
              <a:rPr dirty="0" spc="-355"/>
              <a:t> </a:t>
            </a:r>
            <a:r>
              <a:rPr dirty="0" spc="25"/>
              <a:t>by </a:t>
            </a:r>
            <a:r>
              <a:rPr dirty="0" spc="5"/>
              <a:t>an </a:t>
            </a:r>
            <a:r>
              <a:rPr dirty="0" spc="40">
                <a:solidFill>
                  <a:srgbClr val="EB811B"/>
                </a:solidFill>
              </a:rPr>
              <a:t>edge </a:t>
            </a:r>
            <a:r>
              <a:rPr dirty="0" spc="10"/>
              <a:t>(De </a:t>
            </a:r>
            <a:r>
              <a:rPr dirty="0" spc="30"/>
              <a:t>Bruijn; </a:t>
            </a:r>
            <a:r>
              <a:rPr dirty="0" spc="-10"/>
              <a:t>Pevzner, </a:t>
            </a:r>
            <a:r>
              <a:rPr dirty="0" spc="-20"/>
              <a:t>Tang, </a:t>
            </a:r>
            <a:r>
              <a:rPr dirty="0" spc="-15"/>
              <a:t> </a:t>
            </a:r>
            <a:r>
              <a:rPr dirty="0" spc="25"/>
              <a:t>Waterman)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666" y="81821"/>
            <a:ext cx="126301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 b="1">
                <a:solidFill>
                  <a:srgbClr val="7F7F7F"/>
                </a:solidFill>
                <a:latin typeface="Arial"/>
                <a:cs typeface="Arial"/>
              </a:rPr>
              <a:t>Speculating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98120" marR="49530" indent="-156845">
              <a:lnSpc>
                <a:spcPct val="115900"/>
              </a:lnSpc>
              <a:spcBef>
                <a:spcPts val="90"/>
              </a:spcBef>
              <a:buChar char="•"/>
              <a:tabLst>
                <a:tab pos="198755" algn="l"/>
              </a:tabLst>
            </a:pPr>
            <a:r>
              <a:rPr dirty="0" spc="20"/>
              <a:t>In</a:t>
            </a:r>
            <a:r>
              <a:rPr dirty="0" spc="-45"/>
              <a:t> </a:t>
            </a:r>
            <a:r>
              <a:rPr dirty="0" spc="80"/>
              <a:t>the</a:t>
            </a:r>
            <a:r>
              <a:rPr dirty="0" spc="-45"/>
              <a:t> </a:t>
            </a:r>
            <a:r>
              <a:rPr dirty="0" spc="35"/>
              <a:t>overlap</a:t>
            </a:r>
            <a:r>
              <a:rPr dirty="0" spc="-45"/>
              <a:t> </a:t>
            </a:r>
            <a:r>
              <a:rPr dirty="0" spc="25"/>
              <a:t>graph,</a:t>
            </a:r>
            <a:r>
              <a:rPr dirty="0" spc="-40"/>
              <a:t> </a:t>
            </a:r>
            <a:r>
              <a:rPr dirty="0"/>
              <a:t>each</a:t>
            </a:r>
            <a:r>
              <a:rPr dirty="0" spc="-45"/>
              <a:t> </a:t>
            </a:r>
            <a:r>
              <a:rPr dirty="0" spc="75"/>
              <a:t>input</a:t>
            </a:r>
            <a:r>
              <a:rPr dirty="0" spc="-45"/>
              <a:t> </a:t>
            </a:r>
            <a:r>
              <a:rPr dirty="0" spc="55"/>
              <a:t>string</a:t>
            </a:r>
            <a:r>
              <a:rPr dirty="0" spc="-45"/>
              <a:t> </a:t>
            </a:r>
            <a:r>
              <a:rPr dirty="0" spc="-10"/>
              <a:t>is </a:t>
            </a:r>
            <a:r>
              <a:rPr dirty="0" spc="-355"/>
              <a:t> </a:t>
            </a:r>
            <a:r>
              <a:rPr dirty="0" spc="50"/>
              <a:t>represented</a:t>
            </a:r>
            <a:r>
              <a:rPr dirty="0" spc="-50"/>
              <a:t> </a:t>
            </a:r>
            <a:r>
              <a:rPr dirty="0" spc="25"/>
              <a:t>by</a:t>
            </a:r>
            <a:r>
              <a:rPr dirty="0" spc="-45"/>
              <a:t> </a:t>
            </a:r>
            <a:r>
              <a:rPr dirty="0" spc="-30"/>
              <a:t>a</a:t>
            </a:r>
            <a:r>
              <a:rPr dirty="0" spc="-50"/>
              <a:t> </a:t>
            </a:r>
            <a:r>
              <a:rPr dirty="0" spc="50"/>
              <a:t>node</a:t>
            </a:r>
          </a:p>
          <a:p>
            <a:pPr marL="198120" marR="5080" indent="-156845">
              <a:lnSpc>
                <a:spcPct val="115900"/>
              </a:lnSpc>
              <a:spcBef>
                <a:spcPts val="300"/>
              </a:spcBef>
              <a:buChar char="•"/>
              <a:tabLst>
                <a:tab pos="198755" algn="l"/>
              </a:tabLst>
            </a:pPr>
            <a:r>
              <a:rPr dirty="0" spc="20"/>
              <a:t>Let’s</a:t>
            </a:r>
            <a:r>
              <a:rPr dirty="0" spc="-45"/>
              <a:t> </a:t>
            </a:r>
            <a:r>
              <a:rPr dirty="0" spc="35"/>
              <a:t>instead</a:t>
            </a:r>
            <a:r>
              <a:rPr dirty="0" spc="-45"/>
              <a:t> </a:t>
            </a:r>
            <a:r>
              <a:rPr dirty="0" spc="105"/>
              <a:t>try</a:t>
            </a:r>
            <a:r>
              <a:rPr dirty="0" spc="-45"/>
              <a:t> </a:t>
            </a:r>
            <a:r>
              <a:rPr dirty="0" spc="114"/>
              <a:t>to</a:t>
            </a:r>
            <a:r>
              <a:rPr dirty="0" spc="-45"/>
              <a:t> </a:t>
            </a:r>
            <a:r>
              <a:rPr dirty="0" spc="50"/>
              <a:t>represent</a:t>
            </a:r>
            <a:r>
              <a:rPr dirty="0" spc="-40"/>
              <a:t> </a:t>
            </a:r>
            <a:r>
              <a:rPr dirty="0"/>
              <a:t>each</a:t>
            </a:r>
            <a:r>
              <a:rPr dirty="0" spc="-45"/>
              <a:t> </a:t>
            </a:r>
            <a:r>
              <a:rPr dirty="0" spc="55"/>
              <a:t>string </a:t>
            </a:r>
            <a:r>
              <a:rPr dirty="0" spc="-355"/>
              <a:t> </a:t>
            </a:r>
            <a:r>
              <a:rPr dirty="0" spc="25"/>
              <a:t>by </a:t>
            </a:r>
            <a:r>
              <a:rPr dirty="0" spc="5"/>
              <a:t>an </a:t>
            </a:r>
            <a:r>
              <a:rPr dirty="0" spc="40">
                <a:solidFill>
                  <a:srgbClr val="EB811B"/>
                </a:solidFill>
              </a:rPr>
              <a:t>edge </a:t>
            </a:r>
            <a:r>
              <a:rPr dirty="0" spc="10"/>
              <a:t>(De </a:t>
            </a:r>
            <a:r>
              <a:rPr dirty="0" spc="30"/>
              <a:t>Bruijn; </a:t>
            </a:r>
            <a:r>
              <a:rPr dirty="0" spc="-10"/>
              <a:t>Pevzner, </a:t>
            </a:r>
            <a:r>
              <a:rPr dirty="0" spc="-20"/>
              <a:t>Tang, </a:t>
            </a:r>
            <a:r>
              <a:rPr dirty="0" spc="-15"/>
              <a:t> </a:t>
            </a:r>
            <a:r>
              <a:rPr dirty="0" spc="25"/>
              <a:t>Waterman)</a:t>
            </a:r>
          </a:p>
          <a:p>
            <a:pPr marL="198120" marR="17145" indent="-156845">
              <a:lnSpc>
                <a:spcPct val="115900"/>
              </a:lnSpc>
              <a:spcBef>
                <a:spcPts val="300"/>
              </a:spcBef>
              <a:buChar char="•"/>
              <a:tabLst>
                <a:tab pos="198755" algn="l"/>
              </a:tabLst>
            </a:pPr>
            <a:r>
              <a:rPr dirty="0" spc="-35"/>
              <a:t>E.g.,</a:t>
            </a:r>
            <a:r>
              <a:rPr dirty="0" spc="-45"/>
              <a:t> </a:t>
            </a:r>
            <a:r>
              <a:rPr dirty="0" spc="50"/>
              <a:t>represent</a:t>
            </a:r>
            <a:r>
              <a:rPr dirty="0" spc="-45"/>
              <a:t> </a:t>
            </a:r>
            <a:r>
              <a:rPr dirty="0" spc="80"/>
              <a:t>the</a:t>
            </a:r>
            <a:r>
              <a:rPr dirty="0" spc="-45"/>
              <a:t> </a:t>
            </a:r>
            <a:r>
              <a:rPr dirty="0" spc="55"/>
              <a:t>string</a:t>
            </a:r>
            <a:r>
              <a:rPr dirty="0" spc="-45"/>
              <a:t> </a:t>
            </a:r>
            <a:r>
              <a:rPr dirty="0" spc="-75"/>
              <a:t>CAT</a:t>
            </a:r>
            <a:r>
              <a:rPr dirty="0" spc="-45"/>
              <a:t> as </a:t>
            </a:r>
            <a:r>
              <a:rPr dirty="0" spc="5"/>
              <a:t>an</a:t>
            </a:r>
            <a:r>
              <a:rPr dirty="0" spc="-45"/>
              <a:t> </a:t>
            </a:r>
            <a:r>
              <a:rPr dirty="0" spc="40"/>
              <a:t>edge </a:t>
            </a:r>
            <a:r>
              <a:rPr dirty="0" spc="-355"/>
              <a:t> </a:t>
            </a:r>
            <a:r>
              <a:rPr dirty="0" spc="-40"/>
              <a:t>CA</a:t>
            </a:r>
            <a:r>
              <a:rPr dirty="0" spc="20"/>
              <a:t> </a:t>
            </a:r>
            <a:r>
              <a:rPr dirty="0" spc="30" i="1">
                <a:latin typeface="Times New Roman"/>
                <a:cs typeface="Times New Roman"/>
              </a:rPr>
              <a:t>→</a:t>
            </a:r>
            <a:r>
              <a:rPr dirty="0" spc="45" i="1">
                <a:latin typeface="Times New Roman"/>
                <a:cs typeface="Times New Roman"/>
              </a:rPr>
              <a:t> </a:t>
            </a:r>
            <a:r>
              <a:rPr dirty="0" spc="-65"/>
              <a:t>AT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666" y="81821"/>
            <a:ext cx="126301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 b="1">
                <a:solidFill>
                  <a:srgbClr val="7F7F7F"/>
                </a:solidFill>
                <a:latin typeface="Arial"/>
                <a:cs typeface="Arial"/>
              </a:rPr>
              <a:t>Speculating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98120" marR="49530" indent="-156845">
              <a:lnSpc>
                <a:spcPct val="115900"/>
              </a:lnSpc>
              <a:spcBef>
                <a:spcPts val="90"/>
              </a:spcBef>
              <a:buChar char="•"/>
              <a:tabLst>
                <a:tab pos="198755" algn="l"/>
              </a:tabLst>
            </a:pPr>
            <a:r>
              <a:rPr dirty="0" spc="20"/>
              <a:t>In</a:t>
            </a:r>
            <a:r>
              <a:rPr dirty="0" spc="-45"/>
              <a:t> </a:t>
            </a:r>
            <a:r>
              <a:rPr dirty="0" spc="80"/>
              <a:t>the</a:t>
            </a:r>
            <a:r>
              <a:rPr dirty="0" spc="-45"/>
              <a:t> </a:t>
            </a:r>
            <a:r>
              <a:rPr dirty="0" spc="35"/>
              <a:t>overlap</a:t>
            </a:r>
            <a:r>
              <a:rPr dirty="0" spc="-45"/>
              <a:t> </a:t>
            </a:r>
            <a:r>
              <a:rPr dirty="0" spc="25"/>
              <a:t>graph,</a:t>
            </a:r>
            <a:r>
              <a:rPr dirty="0" spc="-40"/>
              <a:t> </a:t>
            </a:r>
            <a:r>
              <a:rPr dirty="0"/>
              <a:t>each</a:t>
            </a:r>
            <a:r>
              <a:rPr dirty="0" spc="-45"/>
              <a:t> </a:t>
            </a:r>
            <a:r>
              <a:rPr dirty="0" spc="75"/>
              <a:t>input</a:t>
            </a:r>
            <a:r>
              <a:rPr dirty="0" spc="-45"/>
              <a:t> </a:t>
            </a:r>
            <a:r>
              <a:rPr dirty="0" spc="55"/>
              <a:t>string</a:t>
            </a:r>
            <a:r>
              <a:rPr dirty="0" spc="-45"/>
              <a:t> </a:t>
            </a:r>
            <a:r>
              <a:rPr dirty="0" spc="-10"/>
              <a:t>is </a:t>
            </a:r>
            <a:r>
              <a:rPr dirty="0" spc="-355"/>
              <a:t> </a:t>
            </a:r>
            <a:r>
              <a:rPr dirty="0" spc="50"/>
              <a:t>represented</a:t>
            </a:r>
            <a:r>
              <a:rPr dirty="0" spc="-50"/>
              <a:t> </a:t>
            </a:r>
            <a:r>
              <a:rPr dirty="0" spc="25"/>
              <a:t>by</a:t>
            </a:r>
            <a:r>
              <a:rPr dirty="0" spc="-45"/>
              <a:t> </a:t>
            </a:r>
            <a:r>
              <a:rPr dirty="0" spc="-30"/>
              <a:t>a</a:t>
            </a:r>
            <a:r>
              <a:rPr dirty="0" spc="-50"/>
              <a:t> </a:t>
            </a:r>
            <a:r>
              <a:rPr dirty="0" spc="50"/>
              <a:t>node</a:t>
            </a:r>
          </a:p>
          <a:p>
            <a:pPr marL="198120" marR="5080" indent="-156845">
              <a:lnSpc>
                <a:spcPct val="115900"/>
              </a:lnSpc>
              <a:spcBef>
                <a:spcPts val="300"/>
              </a:spcBef>
              <a:buChar char="•"/>
              <a:tabLst>
                <a:tab pos="198755" algn="l"/>
              </a:tabLst>
            </a:pPr>
            <a:r>
              <a:rPr dirty="0" spc="20"/>
              <a:t>Let’s</a:t>
            </a:r>
            <a:r>
              <a:rPr dirty="0" spc="-45"/>
              <a:t> </a:t>
            </a:r>
            <a:r>
              <a:rPr dirty="0" spc="35"/>
              <a:t>instead</a:t>
            </a:r>
            <a:r>
              <a:rPr dirty="0" spc="-45"/>
              <a:t> </a:t>
            </a:r>
            <a:r>
              <a:rPr dirty="0" spc="105"/>
              <a:t>try</a:t>
            </a:r>
            <a:r>
              <a:rPr dirty="0" spc="-45"/>
              <a:t> </a:t>
            </a:r>
            <a:r>
              <a:rPr dirty="0" spc="114"/>
              <a:t>to</a:t>
            </a:r>
            <a:r>
              <a:rPr dirty="0" spc="-45"/>
              <a:t> </a:t>
            </a:r>
            <a:r>
              <a:rPr dirty="0" spc="50"/>
              <a:t>represent</a:t>
            </a:r>
            <a:r>
              <a:rPr dirty="0" spc="-40"/>
              <a:t> </a:t>
            </a:r>
            <a:r>
              <a:rPr dirty="0"/>
              <a:t>each</a:t>
            </a:r>
            <a:r>
              <a:rPr dirty="0" spc="-45"/>
              <a:t> </a:t>
            </a:r>
            <a:r>
              <a:rPr dirty="0" spc="55"/>
              <a:t>string </a:t>
            </a:r>
            <a:r>
              <a:rPr dirty="0" spc="-355"/>
              <a:t> </a:t>
            </a:r>
            <a:r>
              <a:rPr dirty="0" spc="25"/>
              <a:t>by </a:t>
            </a:r>
            <a:r>
              <a:rPr dirty="0" spc="5"/>
              <a:t>an </a:t>
            </a:r>
            <a:r>
              <a:rPr dirty="0" spc="40">
                <a:solidFill>
                  <a:srgbClr val="EB811B"/>
                </a:solidFill>
              </a:rPr>
              <a:t>edge </a:t>
            </a:r>
            <a:r>
              <a:rPr dirty="0" spc="10"/>
              <a:t>(De </a:t>
            </a:r>
            <a:r>
              <a:rPr dirty="0" spc="30"/>
              <a:t>Bruijn; </a:t>
            </a:r>
            <a:r>
              <a:rPr dirty="0" spc="-10"/>
              <a:t>Pevzner, </a:t>
            </a:r>
            <a:r>
              <a:rPr dirty="0" spc="-20"/>
              <a:t>Tang, </a:t>
            </a:r>
            <a:r>
              <a:rPr dirty="0" spc="-15"/>
              <a:t> </a:t>
            </a:r>
            <a:r>
              <a:rPr dirty="0" spc="25"/>
              <a:t>Waterman)</a:t>
            </a:r>
          </a:p>
          <a:p>
            <a:pPr marL="198120" marR="17145" indent="-156845">
              <a:lnSpc>
                <a:spcPct val="115900"/>
              </a:lnSpc>
              <a:spcBef>
                <a:spcPts val="300"/>
              </a:spcBef>
              <a:buChar char="•"/>
              <a:tabLst>
                <a:tab pos="198755" algn="l"/>
              </a:tabLst>
            </a:pPr>
            <a:r>
              <a:rPr dirty="0" spc="-35"/>
              <a:t>E.g.,</a:t>
            </a:r>
            <a:r>
              <a:rPr dirty="0" spc="-45"/>
              <a:t> </a:t>
            </a:r>
            <a:r>
              <a:rPr dirty="0" spc="50"/>
              <a:t>represent</a:t>
            </a:r>
            <a:r>
              <a:rPr dirty="0" spc="-45"/>
              <a:t> </a:t>
            </a:r>
            <a:r>
              <a:rPr dirty="0" spc="80"/>
              <a:t>the</a:t>
            </a:r>
            <a:r>
              <a:rPr dirty="0" spc="-45"/>
              <a:t> </a:t>
            </a:r>
            <a:r>
              <a:rPr dirty="0" spc="55"/>
              <a:t>string</a:t>
            </a:r>
            <a:r>
              <a:rPr dirty="0" spc="-45"/>
              <a:t> </a:t>
            </a:r>
            <a:r>
              <a:rPr dirty="0" spc="-75"/>
              <a:t>CAT</a:t>
            </a:r>
            <a:r>
              <a:rPr dirty="0" spc="-45"/>
              <a:t> as </a:t>
            </a:r>
            <a:r>
              <a:rPr dirty="0" spc="5"/>
              <a:t>an</a:t>
            </a:r>
            <a:r>
              <a:rPr dirty="0" spc="-45"/>
              <a:t> </a:t>
            </a:r>
            <a:r>
              <a:rPr dirty="0" spc="40"/>
              <a:t>edge </a:t>
            </a:r>
            <a:r>
              <a:rPr dirty="0" spc="-355"/>
              <a:t> </a:t>
            </a:r>
            <a:r>
              <a:rPr dirty="0" spc="-40"/>
              <a:t>CA</a:t>
            </a:r>
            <a:r>
              <a:rPr dirty="0" spc="20"/>
              <a:t> </a:t>
            </a:r>
            <a:r>
              <a:rPr dirty="0" spc="30" i="1">
                <a:latin typeface="Times New Roman"/>
                <a:cs typeface="Times New Roman"/>
              </a:rPr>
              <a:t>→</a:t>
            </a:r>
            <a:r>
              <a:rPr dirty="0" spc="45" i="1">
                <a:latin typeface="Times New Roman"/>
                <a:cs typeface="Times New Roman"/>
              </a:rPr>
              <a:t> </a:t>
            </a:r>
            <a:r>
              <a:rPr dirty="0" spc="-65"/>
              <a:t>AT</a:t>
            </a:r>
          </a:p>
          <a:p>
            <a:pPr marL="198120" marR="705485" indent="-156845">
              <a:lnSpc>
                <a:spcPct val="115900"/>
              </a:lnSpc>
              <a:spcBef>
                <a:spcPts val="300"/>
              </a:spcBef>
              <a:buChar char="•"/>
              <a:tabLst>
                <a:tab pos="198755" algn="l"/>
              </a:tabLst>
            </a:pPr>
            <a:r>
              <a:rPr dirty="0"/>
              <a:t>Used</a:t>
            </a:r>
            <a:r>
              <a:rPr dirty="0" spc="-55"/>
              <a:t> </a:t>
            </a:r>
            <a:r>
              <a:rPr dirty="0" spc="40"/>
              <a:t>in</a:t>
            </a:r>
            <a:r>
              <a:rPr dirty="0" spc="-50"/>
              <a:t> </a:t>
            </a:r>
            <a:r>
              <a:rPr dirty="0" spc="50"/>
              <a:t>state-of-the-art</a:t>
            </a:r>
            <a:r>
              <a:rPr dirty="0" spc="-50"/>
              <a:t> </a:t>
            </a:r>
            <a:r>
              <a:rPr dirty="0" spc="45"/>
              <a:t>genome </a:t>
            </a:r>
            <a:r>
              <a:rPr dirty="0" spc="-360"/>
              <a:t> </a:t>
            </a:r>
            <a:r>
              <a:rPr dirty="0" spc="10"/>
              <a:t>assemblers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0215" y="81821"/>
            <a:ext cx="16681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0" b="1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dirty="0" sz="1700" spc="-9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7F7F7F"/>
                </a:solidFill>
                <a:latin typeface="Arial"/>
                <a:cs typeface="Arial"/>
              </a:rPr>
              <a:t>Bruijn</a:t>
            </a:r>
            <a:r>
              <a:rPr dirty="0" sz="1700" spc="-8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Graph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3542" y="1519185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4" h="277494">
                <a:moveTo>
                  <a:pt x="276914" y="138456"/>
                </a:moveTo>
                <a:lnTo>
                  <a:pt x="269855" y="94693"/>
                </a:lnTo>
                <a:lnTo>
                  <a:pt x="250200" y="56685"/>
                </a:lnTo>
                <a:lnTo>
                  <a:pt x="220228" y="26713"/>
                </a:lnTo>
                <a:lnTo>
                  <a:pt x="182220" y="7058"/>
                </a:lnTo>
                <a:lnTo>
                  <a:pt x="138457" y="0"/>
                </a:lnTo>
                <a:lnTo>
                  <a:pt x="94693" y="7058"/>
                </a:lnTo>
                <a:lnTo>
                  <a:pt x="56685" y="26713"/>
                </a:lnTo>
                <a:lnTo>
                  <a:pt x="26713" y="56685"/>
                </a:lnTo>
                <a:lnTo>
                  <a:pt x="7058" y="94693"/>
                </a:lnTo>
                <a:lnTo>
                  <a:pt x="0" y="138456"/>
                </a:lnTo>
                <a:lnTo>
                  <a:pt x="7058" y="182220"/>
                </a:lnTo>
                <a:lnTo>
                  <a:pt x="26713" y="220228"/>
                </a:lnTo>
                <a:lnTo>
                  <a:pt x="56685" y="250199"/>
                </a:lnTo>
                <a:lnTo>
                  <a:pt x="94693" y="269855"/>
                </a:lnTo>
                <a:lnTo>
                  <a:pt x="138457" y="276913"/>
                </a:lnTo>
                <a:lnTo>
                  <a:pt x="182220" y="269855"/>
                </a:lnTo>
                <a:lnTo>
                  <a:pt x="220228" y="250199"/>
                </a:lnTo>
                <a:lnTo>
                  <a:pt x="250200" y="220228"/>
                </a:lnTo>
                <a:lnTo>
                  <a:pt x="269855" y="182220"/>
                </a:lnTo>
                <a:lnTo>
                  <a:pt x="276914" y="138456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839389" y="1545866"/>
            <a:ext cx="2254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5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42519" y="958978"/>
            <a:ext cx="913130" cy="274955"/>
          </a:xfrm>
          <a:custGeom>
            <a:avLst/>
            <a:gdLst/>
            <a:ahLst/>
            <a:cxnLst/>
            <a:rect l="l" t="t" r="r" b="b"/>
            <a:pathLst>
              <a:path w="913130" h="274955">
                <a:moveTo>
                  <a:pt x="912718" y="137474"/>
                </a:moveTo>
                <a:lnTo>
                  <a:pt x="902719" y="87946"/>
                </a:lnTo>
                <a:lnTo>
                  <a:pt x="875451" y="47501"/>
                </a:lnTo>
                <a:lnTo>
                  <a:pt x="835006" y="20233"/>
                </a:lnTo>
                <a:lnTo>
                  <a:pt x="785477" y="10233"/>
                </a:lnTo>
                <a:lnTo>
                  <a:pt x="735949" y="20233"/>
                </a:lnTo>
                <a:lnTo>
                  <a:pt x="695504" y="47501"/>
                </a:lnTo>
                <a:lnTo>
                  <a:pt x="668236" y="87946"/>
                </a:lnTo>
                <a:lnTo>
                  <a:pt x="658237" y="137474"/>
                </a:lnTo>
                <a:lnTo>
                  <a:pt x="668236" y="187003"/>
                </a:lnTo>
                <a:lnTo>
                  <a:pt x="695504" y="227447"/>
                </a:lnTo>
                <a:lnTo>
                  <a:pt x="735949" y="254716"/>
                </a:lnTo>
                <a:lnTo>
                  <a:pt x="785477" y="264715"/>
                </a:lnTo>
                <a:lnTo>
                  <a:pt x="835006" y="254716"/>
                </a:lnTo>
                <a:lnTo>
                  <a:pt x="875451" y="227447"/>
                </a:lnTo>
                <a:lnTo>
                  <a:pt x="902719" y="187003"/>
                </a:lnTo>
                <a:lnTo>
                  <a:pt x="912718" y="137474"/>
                </a:lnTo>
                <a:close/>
              </a:path>
              <a:path w="913130" h="274955">
                <a:moveTo>
                  <a:pt x="274949" y="137474"/>
                </a:moveTo>
                <a:lnTo>
                  <a:pt x="267941" y="94021"/>
                </a:lnTo>
                <a:lnTo>
                  <a:pt x="248425" y="56283"/>
                </a:lnTo>
                <a:lnTo>
                  <a:pt x="218665" y="26524"/>
                </a:lnTo>
                <a:lnTo>
                  <a:pt x="180927" y="7008"/>
                </a:lnTo>
                <a:lnTo>
                  <a:pt x="137474" y="0"/>
                </a:lnTo>
                <a:lnTo>
                  <a:pt x="94021" y="7008"/>
                </a:lnTo>
                <a:lnTo>
                  <a:pt x="56283" y="26524"/>
                </a:lnTo>
                <a:lnTo>
                  <a:pt x="26524" y="56283"/>
                </a:lnTo>
                <a:lnTo>
                  <a:pt x="7008" y="94021"/>
                </a:lnTo>
                <a:lnTo>
                  <a:pt x="0" y="137474"/>
                </a:lnTo>
                <a:lnTo>
                  <a:pt x="7008" y="180927"/>
                </a:lnTo>
                <a:lnTo>
                  <a:pt x="26524" y="218666"/>
                </a:lnTo>
                <a:lnTo>
                  <a:pt x="56283" y="248425"/>
                </a:lnTo>
                <a:lnTo>
                  <a:pt x="94021" y="267941"/>
                </a:lnTo>
                <a:lnTo>
                  <a:pt x="137474" y="274949"/>
                </a:lnTo>
                <a:lnTo>
                  <a:pt x="180927" y="267941"/>
                </a:lnTo>
                <a:lnTo>
                  <a:pt x="218665" y="248425"/>
                </a:lnTo>
                <a:lnTo>
                  <a:pt x="248425" y="218666"/>
                </a:lnTo>
                <a:lnTo>
                  <a:pt x="267941" y="180927"/>
                </a:lnTo>
                <a:lnTo>
                  <a:pt x="274949" y="137474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0049" y="562861"/>
            <a:ext cx="2808605" cy="6299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200" spc="-35">
                <a:latin typeface="Microsoft Sans Serif"/>
                <a:cs typeface="Microsoft Sans Serif"/>
              </a:rPr>
              <a:t>A</a:t>
            </a:r>
            <a:r>
              <a:rPr dirty="0" sz="1200" spc="-135">
                <a:latin typeface="Microsoft Sans Serif"/>
                <a:cs typeface="Microsoft Sans Serif"/>
              </a:rPr>
              <a:t>G</a:t>
            </a:r>
            <a:r>
              <a:rPr dirty="0" sz="1200" spc="-100">
                <a:latin typeface="Microsoft Sans Serif"/>
                <a:cs typeface="Microsoft Sans Serif"/>
              </a:rPr>
              <a:t>C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90">
                <a:latin typeface="Microsoft Sans Serif"/>
                <a:cs typeface="Microsoft Sans Serif"/>
              </a:rPr>
              <a:t>A</a:t>
            </a:r>
            <a:r>
              <a:rPr dirty="0" sz="1200" spc="-95">
                <a:latin typeface="Microsoft Sans Serif"/>
                <a:cs typeface="Microsoft Sans Serif"/>
              </a:rPr>
              <a:t>T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-35">
                <a:latin typeface="Microsoft Sans Serif"/>
                <a:cs typeface="Microsoft Sans Serif"/>
              </a:rPr>
              <a:t>A</a:t>
            </a:r>
            <a:r>
              <a:rPr dirty="0" sz="1200" spc="-85">
                <a:latin typeface="Microsoft Sans Serif"/>
                <a:cs typeface="Microsoft Sans Serif"/>
              </a:rPr>
              <a:t>G,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-90">
                <a:latin typeface="Microsoft Sans Serif"/>
                <a:cs typeface="Microsoft Sans Serif"/>
              </a:rPr>
              <a:t>A</a:t>
            </a:r>
            <a:r>
              <a:rPr dirty="0" sz="1200" spc="-150">
                <a:latin typeface="Microsoft Sans Serif"/>
                <a:cs typeface="Microsoft Sans Serif"/>
              </a:rPr>
              <a:t>T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155">
                <a:latin typeface="Microsoft Sans Serif"/>
                <a:cs typeface="Microsoft Sans Serif"/>
              </a:rPr>
              <a:t>C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20">
                <a:latin typeface="Microsoft Sans Serif"/>
                <a:cs typeface="Microsoft Sans Serif"/>
              </a:rPr>
              <a:t>A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135">
                <a:latin typeface="Microsoft Sans Serif"/>
                <a:cs typeface="Microsoft Sans Serif"/>
              </a:rPr>
              <a:t>G</a:t>
            </a:r>
            <a:r>
              <a:rPr dirty="0" sz="1200" spc="-100">
                <a:latin typeface="Microsoft Sans Serif"/>
                <a:cs typeface="Microsoft Sans Serif"/>
              </a:rPr>
              <a:t>C</a:t>
            </a:r>
            <a:r>
              <a:rPr dirty="0" sz="1200" spc="20">
                <a:latin typeface="Microsoft Sans Serif"/>
                <a:cs typeface="Microsoft Sans Serif"/>
              </a:rPr>
              <a:t>A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95">
                <a:latin typeface="Microsoft Sans Serif"/>
                <a:cs typeface="Microsoft Sans Serif"/>
              </a:rPr>
              <a:t>T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20">
                <a:latin typeface="Microsoft Sans Serif"/>
                <a:cs typeface="Microsoft Sans Serif"/>
              </a:rPr>
              <a:t>A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95">
                <a:latin typeface="Microsoft Sans Serif"/>
                <a:cs typeface="Microsoft Sans Serif"/>
              </a:rPr>
              <a:t>T</a:t>
            </a:r>
            <a:r>
              <a:rPr dirty="0" sz="1200" spc="-155">
                <a:latin typeface="Microsoft Sans Serif"/>
                <a:cs typeface="Microsoft Sans Serif"/>
              </a:rPr>
              <a:t>C</a:t>
            </a:r>
            <a:r>
              <a:rPr dirty="0" sz="1200" spc="-130"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algn="ctr" marR="2540">
              <a:lnSpc>
                <a:spcPct val="100000"/>
              </a:lnSpc>
              <a:tabLst>
                <a:tab pos="658495" algn="l"/>
              </a:tabLst>
            </a:pPr>
            <a:r>
              <a:rPr dirty="0" sz="1200" spc="-55">
                <a:latin typeface="Microsoft Sans Serif"/>
                <a:cs typeface="Microsoft Sans Serif"/>
              </a:rPr>
              <a:t>CA	</a:t>
            </a:r>
            <a:r>
              <a:rPr dirty="0" sz="1200" spc="-75">
                <a:latin typeface="Microsoft Sans Serif"/>
                <a:cs typeface="Microsoft Sans Serif"/>
              </a:rPr>
              <a:t>AT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3666" y="1525316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4" h="264794">
                <a:moveTo>
                  <a:pt x="264650" y="132325"/>
                </a:moveTo>
                <a:lnTo>
                  <a:pt x="257904" y="90499"/>
                </a:lnTo>
                <a:lnTo>
                  <a:pt x="239119" y="54175"/>
                </a:lnTo>
                <a:lnTo>
                  <a:pt x="210475" y="25530"/>
                </a:lnTo>
                <a:lnTo>
                  <a:pt x="174150" y="6745"/>
                </a:lnTo>
                <a:lnTo>
                  <a:pt x="132325" y="0"/>
                </a:lnTo>
                <a:lnTo>
                  <a:pt x="90499" y="6745"/>
                </a:lnTo>
                <a:lnTo>
                  <a:pt x="54175" y="25530"/>
                </a:lnTo>
                <a:lnTo>
                  <a:pt x="25530" y="54175"/>
                </a:lnTo>
                <a:lnTo>
                  <a:pt x="6745" y="90499"/>
                </a:lnTo>
                <a:lnTo>
                  <a:pt x="0" y="132325"/>
                </a:lnTo>
                <a:lnTo>
                  <a:pt x="6745" y="174150"/>
                </a:lnTo>
                <a:lnTo>
                  <a:pt x="25530" y="210475"/>
                </a:lnTo>
                <a:lnTo>
                  <a:pt x="54175" y="239119"/>
                </a:lnTo>
                <a:lnTo>
                  <a:pt x="90499" y="257904"/>
                </a:lnTo>
                <a:lnTo>
                  <a:pt x="132325" y="264650"/>
                </a:lnTo>
                <a:lnTo>
                  <a:pt x="174150" y="257904"/>
                </a:lnTo>
                <a:lnTo>
                  <a:pt x="210475" y="239119"/>
                </a:lnTo>
                <a:lnTo>
                  <a:pt x="239119" y="210475"/>
                </a:lnTo>
                <a:lnTo>
                  <a:pt x="257904" y="174150"/>
                </a:lnTo>
                <a:lnTo>
                  <a:pt x="264650" y="132325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50669" y="1545803"/>
            <a:ext cx="21082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5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43047" y="2081884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19">
                <a:moveTo>
                  <a:pt x="273893" y="136946"/>
                </a:moveTo>
                <a:lnTo>
                  <a:pt x="266911" y="93660"/>
                </a:lnTo>
                <a:lnTo>
                  <a:pt x="247470" y="56067"/>
                </a:lnTo>
                <a:lnTo>
                  <a:pt x="217825" y="26422"/>
                </a:lnTo>
                <a:lnTo>
                  <a:pt x="180232" y="6981"/>
                </a:lnTo>
                <a:lnTo>
                  <a:pt x="136946" y="0"/>
                </a:lnTo>
                <a:lnTo>
                  <a:pt x="93660" y="6981"/>
                </a:lnTo>
                <a:lnTo>
                  <a:pt x="56067" y="26422"/>
                </a:lnTo>
                <a:lnTo>
                  <a:pt x="26422" y="56067"/>
                </a:lnTo>
                <a:lnTo>
                  <a:pt x="6981" y="93660"/>
                </a:lnTo>
                <a:lnTo>
                  <a:pt x="0" y="136946"/>
                </a:lnTo>
                <a:lnTo>
                  <a:pt x="6981" y="180232"/>
                </a:lnTo>
                <a:lnTo>
                  <a:pt x="26422" y="217825"/>
                </a:lnTo>
                <a:lnTo>
                  <a:pt x="56067" y="247470"/>
                </a:lnTo>
                <a:lnTo>
                  <a:pt x="93660" y="266911"/>
                </a:lnTo>
                <a:lnTo>
                  <a:pt x="136946" y="273893"/>
                </a:lnTo>
                <a:lnTo>
                  <a:pt x="180232" y="266911"/>
                </a:lnTo>
                <a:lnTo>
                  <a:pt x="217825" y="247470"/>
                </a:lnTo>
                <a:lnTo>
                  <a:pt x="247470" y="217825"/>
                </a:lnTo>
                <a:lnTo>
                  <a:pt x="266911" y="180232"/>
                </a:lnTo>
                <a:lnTo>
                  <a:pt x="273893" y="136946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869211" y="2106991"/>
            <a:ext cx="22161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GC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99499" y="2090333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256995" y="128497"/>
                </a:moveTo>
                <a:lnTo>
                  <a:pt x="246898" y="78480"/>
                </a:lnTo>
                <a:lnTo>
                  <a:pt x="219360" y="37635"/>
                </a:lnTo>
                <a:lnTo>
                  <a:pt x="178515" y="10097"/>
                </a:lnTo>
                <a:lnTo>
                  <a:pt x="128497" y="0"/>
                </a:lnTo>
                <a:lnTo>
                  <a:pt x="78480" y="10097"/>
                </a:lnTo>
                <a:lnTo>
                  <a:pt x="37635" y="37635"/>
                </a:lnTo>
                <a:lnTo>
                  <a:pt x="10097" y="78480"/>
                </a:lnTo>
                <a:lnTo>
                  <a:pt x="0" y="128497"/>
                </a:lnTo>
                <a:lnTo>
                  <a:pt x="10097" y="178515"/>
                </a:lnTo>
                <a:lnTo>
                  <a:pt x="37635" y="219360"/>
                </a:lnTo>
                <a:lnTo>
                  <a:pt x="78480" y="246898"/>
                </a:lnTo>
                <a:lnTo>
                  <a:pt x="128497" y="256995"/>
                </a:lnTo>
                <a:lnTo>
                  <a:pt x="178515" y="246898"/>
                </a:lnTo>
                <a:lnTo>
                  <a:pt x="219360" y="219360"/>
                </a:lnTo>
                <a:lnTo>
                  <a:pt x="246898" y="178515"/>
                </a:lnTo>
                <a:lnTo>
                  <a:pt x="256995" y="128497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527388" y="2106991"/>
            <a:ext cx="2019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9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17412" y="1051918"/>
            <a:ext cx="1116330" cy="1112520"/>
            <a:chOff x="1717412" y="1051918"/>
            <a:chExt cx="1116330" cy="1112520"/>
          </a:xfrm>
        </p:grpSpPr>
        <p:sp>
          <p:nvSpPr>
            <p:cNvPr id="14" name="object 14"/>
            <p:cNvSpPr/>
            <p:nvPr/>
          </p:nvSpPr>
          <p:spPr>
            <a:xfrm>
              <a:off x="2119384" y="1731612"/>
              <a:ext cx="704850" cy="407034"/>
            </a:xfrm>
            <a:custGeom>
              <a:avLst/>
              <a:gdLst/>
              <a:ahLst/>
              <a:cxnLst/>
              <a:rect l="l" t="t" r="r" b="b"/>
              <a:pathLst>
                <a:path w="704850" h="407035">
                  <a:moveTo>
                    <a:pt x="704489" y="0"/>
                  </a:moveTo>
                  <a:lnTo>
                    <a:pt x="0" y="406741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5793" y="2084912"/>
              <a:ext cx="63651" cy="7917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627996" y="1233185"/>
              <a:ext cx="0" cy="833755"/>
            </a:xfrm>
            <a:custGeom>
              <a:avLst/>
              <a:gdLst/>
              <a:ahLst/>
              <a:cxnLst/>
              <a:rect l="l" t="t" r="r" b="b"/>
              <a:pathLst>
                <a:path w="0" h="833755">
                  <a:moveTo>
                    <a:pt x="0" y="0"/>
                  </a:moveTo>
                  <a:lnTo>
                    <a:pt x="0" y="833137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591050" y="2038613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73891" y="0"/>
                  </a:moveTo>
                  <a:lnTo>
                    <a:pt x="62598" y="5411"/>
                  </a:lnTo>
                  <a:lnTo>
                    <a:pt x="51088" y="15586"/>
                  </a:lnTo>
                  <a:lnTo>
                    <a:pt x="41744" y="26626"/>
                  </a:lnTo>
                  <a:lnTo>
                    <a:pt x="36945" y="34636"/>
                  </a:lnTo>
                  <a:lnTo>
                    <a:pt x="32147" y="26626"/>
                  </a:lnTo>
                  <a:lnTo>
                    <a:pt x="22802" y="15586"/>
                  </a:lnTo>
                  <a:lnTo>
                    <a:pt x="11292" y="5411"/>
                  </a:lnTo>
                  <a:lnTo>
                    <a:pt x="0" y="0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107267" y="1169935"/>
              <a:ext cx="704215" cy="407034"/>
            </a:xfrm>
            <a:custGeom>
              <a:avLst/>
              <a:gdLst/>
              <a:ahLst/>
              <a:cxnLst/>
              <a:rect l="l" t="t" r="r" b="b"/>
              <a:pathLst>
                <a:path w="704214" h="407034">
                  <a:moveTo>
                    <a:pt x="0" y="0"/>
                  </a:moveTo>
                  <a:lnTo>
                    <a:pt x="704032" y="406477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1239" y="1522970"/>
              <a:ext cx="63651" cy="7917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126959" y="1096455"/>
              <a:ext cx="349885" cy="0"/>
            </a:xfrm>
            <a:custGeom>
              <a:avLst/>
              <a:gdLst/>
              <a:ahLst/>
              <a:cxnLst/>
              <a:rect l="l" t="t" r="r" b="b"/>
              <a:pathLst>
                <a:path w="349885" h="0">
                  <a:moveTo>
                    <a:pt x="0" y="0"/>
                  </a:moveTo>
                  <a:lnTo>
                    <a:pt x="349787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449038" y="1059509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726901" y="1236301"/>
              <a:ext cx="172720" cy="299085"/>
            </a:xfrm>
            <a:custGeom>
              <a:avLst/>
              <a:gdLst/>
              <a:ahLst/>
              <a:cxnLst/>
              <a:rect l="l" t="t" r="r" b="b"/>
              <a:pathLst>
                <a:path w="172719" h="299084">
                  <a:moveTo>
                    <a:pt x="0" y="298528"/>
                  </a:moveTo>
                  <a:lnTo>
                    <a:pt x="172355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5816" y="1222710"/>
              <a:ext cx="79173" cy="6365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979995" y="1257938"/>
              <a:ext cx="0" cy="814705"/>
            </a:xfrm>
            <a:custGeom>
              <a:avLst/>
              <a:gdLst/>
              <a:ahLst/>
              <a:cxnLst/>
              <a:rect l="l" t="t" r="r" b="b"/>
              <a:pathLst>
                <a:path w="0" h="814705">
                  <a:moveTo>
                    <a:pt x="0" y="814455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943050" y="1251011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060734" y="1236301"/>
              <a:ext cx="498475" cy="863600"/>
            </a:xfrm>
            <a:custGeom>
              <a:avLst/>
              <a:gdLst/>
              <a:ahLst/>
              <a:cxnLst/>
              <a:rect l="l" t="t" r="r" b="b"/>
              <a:pathLst>
                <a:path w="498475" h="863600">
                  <a:moveTo>
                    <a:pt x="498267" y="863029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5002" y="1222710"/>
              <a:ext cx="79173" cy="6365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91381" y="1735805"/>
              <a:ext cx="717550" cy="414655"/>
            </a:xfrm>
            <a:custGeom>
              <a:avLst/>
              <a:gdLst/>
              <a:ahLst/>
              <a:cxnLst/>
              <a:rect l="l" t="t" r="r" b="b"/>
              <a:pathLst>
                <a:path w="717550" h="414655">
                  <a:moveTo>
                    <a:pt x="717116" y="414029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7790" y="1710073"/>
              <a:ext cx="63650" cy="79173"/>
            </a:xfrm>
            <a:prstGeom prst="rect">
              <a:avLst/>
            </a:prstGeom>
          </p:spPr>
        </p:pic>
      </p:grpSp>
    </p:spTree>
  </p:cSld>
  <p:clrMapOvr>
    <a:masterClrMapping/>
  </p:clrMapOvr>
  <p:transition spd="fast">
    <p:cut thruBlk="0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0215" y="81821"/>
            <a:ext cx="166814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0" b="1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dirty="0" sz="1700" spc="-9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7F7F7F"/>
                </a:solidFill>
                <a:latin typeface="Arial"/>
                <a:cs typeface="Arial"/>
              </a:rPr>
              <a:t>Bruijn</a:t>
            </a:r>
            <a:r>
              <a:rPr dirty="0" sz="1700" spc="-8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Graph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3542" y="1519185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4" h="277494">
                <a:moveTo>
                  <a:pt x="276914" y="138456"/>
                </a:moveTo>
                <a:lnTo>
                  <a:pt x="269855" y="94693"/>
                </a:lnTo>
                <a:lnTo>
                  <a:pt x="250200" y="56685"/>
                </a:lnTo>
                <a:lnTo>
                  <a:pt x="220228" y="26713"/>
                </a:lnTo>
                <a:lnTo>
                  <a:pt x="182220" y="7058"/>
                </a:lnTo>
                <a:lnTo>
                  <a:pt x="138457" y="0"/>
                </a:lnTo>
                <a:lnTo>
                  <a:pt x="94693" y="7058"/>
                </a:lnTo>
                <a:lnTo>
                  <a:pt x="56685" y="26713"/>
                </a:lnTo>
                <a:lnTo>
                  <a:pt x="26713" y="56685"/>
                </a:lnTo>
                <a:lnTo>
                  <a:pt x="7058" y="94693"/>
                </a:lnTo>
                <a:lnTo>
                  <a:pt x="0" y="138456"/>
                </a:lnTo>
                <a:lnTo>
                  <a:pt x="7058" y="182220"/>
                </a:lnTo>
                <a:lnTo>
                  <a:pt x="26713" y="220228"/>
                </a:lnTo>
                <a:lnTo>
                  <a:pt x="56685" y="250199"/>
                </a:lnTo>
                <a:lnTo>
                  <a:pt x="94693" y="269855"/>
                </a:lnTo>
                <a:lnTo>
                  <a:pt x="138457" y="276913"/>
                </a:lnTo>
                <a:lnTo>
                  <a:pt x="182220" y="269855"/>
                </a:lnTo>
                <a:lnTo>
                  <a:pt x="220228" y="250199"/>
                </a:lnTo>
                <a:lnTo>
                  <a:pt x="250200" y="220228"/>
                </a:lnTo>
                <a:lnTo>
                  <a:pt x="269855" y="182220"/>
                </a:lnTo>
                <a:lnTo>
                  <a:pt x="276914" y="138456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839389" y="1545866"/>
            <a:ext cx="2254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5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42519" y="958978"/>
            <a:ext cx="913130" cy="274955"/>
          </a:xfrm>
          <a:custGeom>
            <a:avLst/>
            <a:gdLst/>
            <a:ahLst/>
            <a:cxnLst/>
            <a:rect l="l" t="t" r="r" b="b"/>
            <a:pathLst>
              <a:path w="913130" h="274955">
                <a:moveTo>
                  <a:pt x="912718" y="137474"/>
                </a:moveTo>
                <a:lnTo>
                  <a:pt x="902719" y="87946"/>
                </a:lnTo>
                <a:lnTo>
                  <a:pt x="875451" y="47501"/>
                </a:lnTo>
                <a:lnTo>
                  <a:pt x="835006" y="20233"/>
                </a:lnTo>
                <a:lnTo>
                  <a:pt x="785477" y="10233"/>
                </a:lnTo>
                <a:lnTo>
                  <a:pt x="735949" y="20233"/>
                </a:lnTo>
                <a:lnTo>
                  <a:pt x="695504" y="47501"/>
                </a:lnTo>
                <a:lnTo>
                  <a:pt x="668236" y="87946"/>
                </a:lnTo>
                <a:lnTo>
                  <a:pt x="658237" y="137474"/>
                </a:lnTo>
                <a:lnTo>
                  <a:pt x="668236" y="187003"/>
                </a:lnTo>
                <a:lnTo>
                  <a:pt x="695504" y="227447"/>
                </a:lnTo>
                <a:lnTo>
                  <a:pt x="735949" y="254716"/>
                </a:lnTo>
                <a:lnTo>
                  <a:pt x="785477" y="264715"/>
                </a:lnTo>
                <a:lnTo>
                  <a:pt x="835006" y="254716"/>
                </a:lnTo>
                <a:lnTo>
                  <a:pt x="875451" y="227447"/>
                </a:lnTo>
                <a:lnTo>
                  <a:pt x="902719" y="187003"/>
                </a:lnTo>
                <a:lnTo>
                  <a:pt x="912718" y="137474"/>
                </a:lnTo>
                <a:close/>
              </a:path>
              <a:path w="913130" h="274955">
                <a:moveTo>
                  <a:pt x="274949" y="137474"/>
                </a:moveTo>
                <a:lnTo>
                  <a:pt x="267941" y="94021"/>
                </a:lnTo>
                <a:lnTo>
                  <a:pt x="248425" y="56283"/>
                </a:lnTo>
                <a:lnTo>
                  <a:pt x="218665" y="26524"/>
                </a:lnTo>
                <a:lnTo>
                  <a:pt x="180927" y="7008"/>
                </a:lnTo>
                <a:lnTo>
                  <a:pt x="137474" y="0"/>
                </a:lnTo>
                <a:lnTo>
                  <a:pt x="94021" y="7008"/>
                </a:lnTo>
                <a:lnTo>
                  <a:pt x="56283" y="26524"/>
                </a:lnTo>
                <a:lnTo>
                  <a:pt x="26524" y="56283"/>
                </a:lnTo>
                <a:lnTo>
                  <a:pt x="7008" y="94021"/>
                </a:lnTo>
                <a:lnTo>
                  <a:pt x="0" y="137474"/>
                </a:lnTo>
                <a:lnTo>
                  <a:pt x="7008" y="180927"/>
                </a:lnTo>
                <a:lnTo>
                  <a:pt x="26524" y="218666"/>
                </a:lnTo>
                <a:lnTo>
                  <a:pt x="56283" y="248425"/>
                </a:lnTo>
                <a:lnTo>
                  <a:pt x="94021" y="267941"/>
                </a:lnTo>
                <a:lnTo>
                  <a:pt x="137474" y="274949"/>
                </a:lnTo>
                <a:lnTo>
                  <a:pt x="180927" y="267941"/>
                </a:lnTo>
                <a:lnTo>
                  <a:pt x="218665" y="248425"/>
                </a:lnTo>
                <a:lnTo>
                  <a:pt x="248425" y="218666"/>
                </a:lnTo>
                <a:lnTo>
                  <a:pt x="267941" y="180927"/>
                </a:lnTo>
                <a:lnTo>
                  <a:pt x="274949" y="137474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00049" y="562861"/>
            <a:ext cx="2808605" cy="629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200" spc="-35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135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r>
              <a:rPr dirty="0" sz="1200" spc="-10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40">
                <a:solidFill>
                  <a:srgbClr val="22373A"/>
                </a:solidFill>
                <a:latin typeface="Microsoft Sans Serif"/>
                <a:cs typeface="Microsoft Sans Serif"/>
              </a:rPr>
              <a:t>,</a:t>
            </a:r>
            <a:r>
              <a:rPr dirty="0" sz="12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9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9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0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40">
                <a:solidFill>
                  <a:srgbClr val="22373A"/>
                </a:solidFill>
                <a:latin typeface="Microsoft Sans Serif"/>
                <a:cs typeface="Microsoft Sans Serif"/>
              </a:rPr>
              <a:t>,</a:t>
            </a:r>
            <a:r>
              <a:rPr dirty="0" sz="12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10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35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85">
                <a:solidFill>
                  <a:srgbClr val="22373A"/>
                </a:solidFill>
                <a:latin typeface="Microsoft Sans Serif"/>
                <a:cs typeface="Microsoft Sans Serif"/>
              </a:rPr>
              <a:t>G,</a:t>
            </a:r>
            <a:r>
              <a:rPr dirty="0" sz="12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10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9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150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40">
                <a:solidFill>
                  <a:srgbClr val="22373A"/>
                </a:solidFill>
                <a:latin typeface="Microsoft Sans Serif"/>
                <a:cs typeface="Microsoft Sans Serif"/>
              </a:rPr>
              <a:t>,</a:t>
            </a:r>
            <a:r>
              <a:rPr dirty="0" sz="12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15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0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2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40">
                <a:solidFill>
                  <a:srgbClr val="22373A"/>
                </a:solidFill>
                <a:latin typeface="Microsoft Sans Serif"/>
                <a:cs typeface="Microsoft Sans Serif"/>
              </a:rPr>
              <a:t>,</a:t>
            </a:r>
            <a:r>
              <a:rPr dirty="0" sz="12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135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r>
              <a:rPr dirty="0" sz="1200" spc="-10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2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40">
                <a:solidFill>
                  <a:srgbClr val="22373A"/>
                </a:solidFill>
                <a:latin typeface="Microsoft Sans Serif"/>
                <a:cs typeface="Microsoft Sans Serif"/>
              </a:rPr>
              <a:t>,</a:t>
            </a:r>
            <a:r>
              <a:rPr dirty="0" sz="12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9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0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2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40">
                <a:solidFill>
                  <a:srgbClr val="22373A"/>
                </a:solidFill>
                <a:latin typeface="Microsoft Sans Serif"/>
                <a:cs typeface="Microsoft Sans Serif"/>
              </a:rPr>
              <a:t>,</a:t>
            </a:r>
            <a:r>
              <a:rPr dirty="0" sz="12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9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5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algn="ctr" marR="2540">
              <a:lnSpc>
                <a:spcPct val="100000"/>
              </a:lnSpc>
              <a:tabLst>
                <a:tab pos="658495" algn="l"/>
              </a:tabLst>
            </a:pPr>
            <a:r>
              <a:rPr dirty="0" sz="1200" spc="-55">
                <a:solidFill>
                  <a:srgbClr val="22373A"/>
                </a:solidFill>
                <a:latin typeface="Microsoft Sans Serif"/>
                <a:cs typeface="Microsoft Sans Serif"/>
              </a:rPr>
              <a:t>CA	</a:t>
            </a:r>
            <a:r>
              <a:rPr dirty="0" sz="1200" spc="-75">
                <a:solidFill>
                  <a:srgbClr val="22373A"/>
                </a:solidFill>
                <a:latin typeface="Microsoft Sans Serif"/>
                <a:cs typeface="Microsoft Sans Serif"/>
              </a:rPr>
              <a:t>AT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3666" y="1525316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4" h="264794">
                <a:moveTo>
                  <a:pt x="264650" y="132325"/>
                </a:moveTo>
                <a:lnTo>
                  <a:pt x="257904" y="90499"/>
                </a:lnTo>
                <a:lnTo>
                  <a:pt x="239119" y="54175"/>
                </a:lnTo>
                <a:lnTo>
                  <a:pt x="210475" y="25530"/>
                </a:lnTo>
                <a:lnTo>
                  <a:pt x="174150" y="6745"/>
                </a:lnTo>
                <a:lnTo>
                  <a:pt x="132325" y="0"/>
                </a:lnTo>
                <a:lnTo>
                  <a:pt x="90499" y="6745"/>
                </a:lnTo>
                <a:lnTo>
                  <a:pt x="54175" y="25530"/>
                </a:lnTo>
                <a:lnTo>
                  <a:pt x="25530" y="54175"/>
                </a:lnTo>
                <a:lnTo>
                  <a:pt x="6745" y="90499"/>
                </a:lnTo>
                <a:lnTo>
                  <a:pt x="0" y="132325"/>
                </a:lnTo>
                <a:lnTo>
                  <a:pt x="6745" y="174150"/>
                </a:lnTo>
                <a:lnTo>
                  <a:pt x="25530" y="210475"/>
                </a:lnTo>
                <a:lnTo>
                  <a:pt x="54175" y="239119"/>
                </a:lnTo>
                <a:lnTo>
                  <a:pt x="90499" y="257904"/>
                </a:lnTo>
                <a:lnTo>
                  <a:pt x="132325" y="264650"/>
                </a:lnTo>
                <a:lnTo>
                  <a:pt x="174150" y="257904"/>
                </a:lnTo>
                <a:lnTo>
                  <a:pt x="210475" y="239119"/>
                </a:lnTo>
                <a:lnTo>
                  <a:pt x="239119" y="210475"/>
                </a:lnTo>
                <a:lnTo>
                  <a:pt x="257904" y="174150"/>
                </a:lnTo>
                <a:lnTo>
                  <a:pt x="264650" y="132325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50669" y="1545803"/>
            <a:ext cx="21082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5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43047" y="2081884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19">
                <a:moveTo>
                  <a:pt x="273893" y="136946"/>
                </a:moveTo>
                <a:lnTo>
                  <a:pt x="266911" y="93660"/>
                </a:lnTo>
                <a:lnTo>
                  <a:pt x="247470" y="56067"/>
                </a:lnTo>
                <a:lnTo>
                  <a:pt x="217825" y="26422"/>
                </a:lnTo>
                <a:lnTo>
                  <a:pt x="180232" y="6981"/>
                </a:lnTo>
                <a:lnTo>
                  <a:pt x="136946" y="0"/>
                </a:lnTo>
                <a:lnTo>
                  <a:pt x="93660" y="6981"/>
                </a:lnTo>
                <a:lnTo>
                  <a:pt x="56067" y="26422"/>
                </a:lnTo>
                <a:lnTo>
                  <a:pt x="26422" y="56067"/>
                </a:lnTo>
                <a:lnTo>
                  <a:pt x="6981" y="93660"/>
                </a:lnTo>
                <a:lnTo>
                  <a:pt x="0" y="136946"/>
                </a:lnTo>
                <a:lnTo>
                  <a:pt x="6981" y="180232"/>
                </a:lnTo>
                <a:lnTo>
                  <a:pt x="26422" y="217825"/>
                </a:lnTo>
                <a:lnTo>
                  <a:pt x="56067" y="247470"/>
                </a:lnTo>
                <a:lnTo>
                  <a:pt x="93660" y="266911"/>
                </a:lnTo>
                <a:lnTo>
                  <a:pt x="136946" y="273893"/>
                </a:lnTo>
                <a:lnTo>
                  <a:pt x="180232" y="266911"/>
                </a:lnTo>
                <a:lnTo>
                  <a:pt x="217825" y="247470"/>
                </a:lnTo>
                <a:lnTo>
                  <a:pt x="247470" y="217825"/>
                </a:lnTo>
                <a:lnTo>
                  <a:pt x="266911" y="180232"/>
                </a:lnTo>
                <a:lnTo>
                  <a:pt x="273893" y="136946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869211" y="2106991"/>
            <a:ext cx="22161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GC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99499" y="2090333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256995" y="128497"/>
                </a:moveTo>
                <a:lnTo>
                  <a:pt x="246898" y="78480"/>
                </a:lnTo>
                <a:lnTo>
                  <a:pt x="219360" y="37635"/>
                </a:lnTo>
                <a:lnTo>
                  <a:pt x="178515" y="10097"/>
                </a:lnTo>
                <a:lnTo>
                  <a:pt x="128497" y="0"/>
                </a:lnTo>
                <a:lnTo>
                  <a:pt x="78480" y="10097"/>
                </a:lnTo>
                <a:lnTo>
                  <a:pt x="37635" y="37635"/>
                </a:lnTo>
                <a:lnTo>
                  <a:pt x="10097" y="78480"/>
                </a:lnTo>
                <a:lnTo>
                  <a:pt x="0" y="128497"/>
                </a:lnTo>
                <a:lnTo>
                  <a:pt x="10097" y="178515"/>
                </a:lnTo>
                <a:lnTo>
                  <a:pt x="37635" y="219360"/>
                </a:lnTo>
                <a:lnTo>
                  <a:pt x="78480" y="246898"/>
                </a:lnTo>
                <a:lnTo>
                  <a:pt x="128497" y="256995"/>
                </a:lnTo>
                <a:lnTo>
                  <a:pt x="178515" y="246898"/>
                </a:lnTo>
                <a:lnTo>
                  <a:pt x="219360" y="219360"/>
                </a:lnTo>
                <a:lnTo>
                  <a:pt x="246898" y="178515"/>
                </a:lnTo>
                <a:lnTo>
                  <a:pt x="256995" y="128497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527388" y="2106991"/>
            <a:ext cx="2019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9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17412" y="1051918"/>
            <a:ext cx="1116330" cy="1112520"/>
            <a:chOff x="1717412" y="1051918"/>
            <a:chExt cx="1116330" cy="1112520"/>
          </a:xfrm>
        </p:grpSpPr>
        <p:sp>
          <p:nvSpPr>
            <p:cNvPr id="14" name="object 14"/>
            <p:cNvSpPr/>
            <p:nvPr/>
          </p:nvSpPr>
          <p:spPr>
            <a:xfrm>
              <a:off x="2119384" y="1731612"/>
              <a:ext cx="704850" cy="407034"/>
            </a:xfrm>
            <a:custGeom>
              <a:avLst/>
              <a:gdLst/>
              <a:ahLst/>
              <a:cxnLst/>
              <a:rect l="l" t="t" r="r" b="b"/>
              <a:pathLst>
                <a:path w="704850" h="407035">
                  <a:moveTo>
                    <a:pt x="704489" y="0"/>
                  </a:moveTo>
                  <a:lnTo>
                    <a:pt x="0" y="406741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5793" y="2084912"/>
              <a:ext cx="63651" cy="7917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627996" y="1233185"/>
              <a:ext cx="0" cy="833755"/>
            </a:xfrm>
            <a:custGeom>
              <a:avLst/>
              <a:gdLst/>
              <a:ahLst/>
              <a:cxnLst/>
              <a:rect l="l" t="t" r="r" b="b"/>
              <a:pathLst>
                <a:path w="0" h="833755">
                  <a:moveTo>
                    <a:pt x="0" y="0"/>
                  </a:moveTo>
                  <a:lnTo>
                    <a:pt x="0" y="833137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591050" y="2038613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73891" y="0"/>
                  </a:moveTo>
                  <a:lnTo>
                    <a:pt x="62598" y="5411"/>
                  </a:lnTo>
                  <a:lnTo>
                    <a:pt x="51088" y="15586"/>
                  </a:lnTo>
                  <a:lnTo>
                    <a:pt x="41744" y="26626"/>
                  </a:lnTo>
                  <a:lnTo>
                    <a:pt x="36945" y="34636"/>
                  </a:lnTo>
                  <a:lnTo>
                    <a:pt x="32147" y="26626"/>
                  </a:lnTo>
                  <a:lnTo>
                    <a:pt x="22802" y="15586"/>
                  </a:lnTo>
                  <a:lnTo>
                    <a:pt x="11292" y="5411"/>
                  </a:lnTo>
                  <a:lnTo>
                    <a:pt x="0" y="0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107267" y="1169935"/>
              <a:ext cx="704215" cy="407034"/>
            </a:xfrm>
            <a:custGeom>
              <a:avLst/>
              <a:gdLst/>
              <a:ahLst/>
              <a:cxnLst/>
              <a:rect l="l" t="t" r="r" b="b"/>
              <a:pathLst>
                <a:path w="704214" h="407034">
                  <a:moveTo>
                    <a:pt x="0" y="0"/>
                  </a:moveTo>
                  <a:lnTo>
                    <a:pt x="704032" y="406477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1239" y="1522970"/>
              <a:ext cx="63651" cy="7917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126959" y="1096455"/>
              <a:ext cx="349885" cy="0"/>
            </a:xfrm>
            <a:custGeom>
              <a:avLst/>
              <a:gdLst/>
              <a:ahLst/>
              <a:cxnLst/>
              <a:rect l="l" t="t" r="r" b="b"/>
              <a:pathLst>
                <a:path w="349885" h="0">
                  <a:moveTo>
                    <a:pt x="0" y="0"/>
                  </a:moveTo>
                  <a:lnTo>
                    <a:pt x="349787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449038" y="1059509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726901" y="1236301"/>
              <a:ext cx="172720" cy="299085"/>
            </a:xfrm>
            <a:custGeom>
              <a:avLst/>
              <a:gdLst/>
              <a:ahLst/>
              <a:cxnLst/>
              <a:rect l="l" t="t" r="r" b="b"/>
              <a:pathLst>
                <a:path w="172719" h="299084">
                  <a:moveTo>
                    <a:pt x="0" y="298528"/>
                  </a:moveTo>
                  <a:lnTo>
                    <a:pt x="172355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5816" y="1222710"/>
              <a:ext cx="79173" cy="6365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979995" y="1257938"/>
              <a:ext cx="0" cy="814705"/>
            </a:xfrm>
            <a:custGeom>
              <a:avLst/>
              <a:gdLst/>
              <a:ahLst/>
              <a:cxnLst/>
              <a:rect l="l" t="t" r="r" b="b"/>
              <a:pathLst>
                <a:path w="0" h="814705">
                  <a:moveTo>
                    <a:pt x="0" y="814455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943050" y="1251011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060734" y="1236301"/>
              <a:ext cx="498475" cy="863600"/>
            </a:xfrm>
            <a:custGeom>
              <a:avLst/>
              <a:gdLst/>
              <a:ahLst/>
              <a:cxnLst/>
              <a:rect l="l" t="t" r="r" b="b"/>
              <a:pathLst>
                <a:path w="498475" h="863600">
                  <a:moveTo>
                    <a:pt x="498267" y="863029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5002" y="1222710"/>
              <a:ext cx="79173" cy="6365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91381" y="1735805"/>
              <a:ext cx="717550" cy="414655"/>
            </a:xfrm>
            <a:custGeom>
              <a:avLst/>
              <a:gdLst/>
              <a:ahLst/>
              <a:cxnLst/>
              <a:rect l="l" t="t" r="r" b="b"/>
              <a:pathLst>
                <a:path w="717550" h="414655">
                  <a:moveTo>
                    <a:pt x="717116" y="414029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7790" y="1710073"/>
              <a:ext cx="63650" cy="79173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947267" y="2671747"/>
            <a:ext cx="271399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">
                <a:solidFill>
                  <a:srgbClr val="22373A"/>
                </a:solidFill>
                <a:latin typeface="Microsoft Sans Serif"/>
                <a:cs typeface="Microsoft Sans Serif"/>
              </a:rPr>
              <a:t>now,</a:t>
            </a:r>
            <a:r>
              <a:rPr dirty="0" sz="12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30">
                <a:solidFill>
                  <a:srgbClr val="22373A"/>
                </a:solidFill>
                <a:latin typeface="Microsoft Sans Serif"/>
                <a:cs typeface="Microsoft Sans Serif"/>
              </a:rPr>
              <a:t>we</a:t>
            </a:r>
            <a:r>
              <a:rPr dirty="0" sz="12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0">
                <a:solidFill>
                  <a:srgbClr val="22373A"/>
                </a:solidFill>
                <a:latin typeface="Microsoft Sans Serif"/>
                <a:cs typeface="Microsoft Sans Serif"/>
              </a:rPr>
              <a:t>need</a:t>
            </a:r>
            <a:r>
              <a:rPr dirty="0" sz="12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80">
                <a:solidFill>
                  <a:srgbClr val="22373A"/>
                </a:solidFill>
                <a:latin typeface="Microsoft Sans Serif"/>
                <a:cs typeface="Microsoft Sans Serif"/>
              </a:rPr>
              <a:t>to</a:t>
            </a:r>
            <a:r>
              <a:rPr dirty="0" sz="12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50">
                <a:solidFill>
                  <a:srgbClr val="22373A"/>
                </a:solidFill>
                <a:latin typeface="Microsoft Sans Serif"/>
                <a:cs typeface="Microsoft Sans Serif"/>
              </a:rPr>
              <a:t>find</a:t>
            </a:r>
            <a:r>
              <a:rPr dirty="0" sz="12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15">
                <a:solidFill>
                  <a:srgbClr val="22373A"/>
                </a:solidFill>
                <a:latin typeface="Microsoft Sans Serif"/>
                <a:cs typeface="Microsoft Sans Serif"/>
              </a:rPr>
              <a:t>an</a:t>
            </a:r>
            <a:r>
              <a:rPr dirty="0" sz="12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35">
                <a:solidFill>
                  <a:srgbClr val="22373A"/>
                </a:solidFill>
                <a:latin typeface="Microsoft Sans Serif"/>
                <a:cs typeface="Microsoft Sans Serif"/>
              </a:rPr>
              <a:t>order</a:t>
            </a:r>
            <a:r>
              <a:rPr dirty="0" sz="12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80">
                <a:solidFill>
                  <a:srgbClr val="22373A"/>
                </a:solidFill>
                <a:latin typeface="Microsoft Sans Serif"/>
                <a:cs typeface="Microsoft Sans Serif"/>
              </a:rPr>
              <a:t>of</a:t>
            </a:r>
            <a:r>
              <a:rPr dirty="0" sz="12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5">
                <a:solidFill>
                  <a:srgbClr val="22373A"/>
                </a:solidFill>
                <a:latin typeface="Microsoft Sans Serif"/>
                <a:cs typeface="Microsoft Sans Serif"/>
              </a:rPr>
              <a:t>edges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0215" y="81821"/>
            <a:ext cx="16681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0" b="1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dirty="0" sz="1700" spc="-9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7F7F7F"/>
                </a:solidFill>
                <a:latin typeface="Arial"/>
                <a:cs typeface="Arial"/>
              </a:rPr>
              <a:t>Bruijn</a:t>
            </a:r>
            <a:r>
              <a:rPr dirty="0" sz="1700" spc="-8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Graph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3542" y="1519185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4" h="277494">
                <a:moveTo>
                  <a:pt x="276914" y="138456"/>
                </a:moveTo>
                <a:lnTo>
                  <a:pt x="269855" y="94693"/>
                </a:lnTo>
                <a:lnTo>
                  <a:pt x="250200" y="56685"/>
                </a:lnTo>
                <a:lnTo>
                  <a:pt x="220228" y="26713"/>
                </a:lnTo>
                <a:lnTo>
                  <a:pt x="182220" y="7058"/>
                </a:lnTo>
                <a:lnTo>
                  <a:pt x="138457" y="0"/>
                </a:lnTo>
                <a:lnTo>
                  <a:pt x="94693" y="7058"/>
                </a:lnTo>
                <a:lnTo>
                  <a:pt x="56685" y="26713"/>
                </a:lnTo>
                <a:lnTo>
                  <a:pt x="26713" y="56685"/>
                </a:lnTo>
                <a:lnTo>
                  <a:pt x="7058" y="94693"/>
                </a:lnTo>
                <a:lnTo>
                  <a:pt x="0" y="138456"/>
                </a:lnTo>
                <a:lnTo>
                  <a:pt x="7058" y="182220"/>
                </a:lnTo>
                <a:lnTo>
                  <a:pt x="26713" y="220228"/>
                </a:lnTo>
                <a:lnTo>
                  <a:pt x="56685" y="250199"/>
                </a:lnTo>
                <a:lnTo>
                  <a:pt x="94693" y="269855"/>
                </a:lnTo>
                <a:lnTo>
                  <a:pt x="138457" y="276913"/>
                </a:lnTo>
                <a:lnTo>
                  <a:pt x="182220" y="269855"/>
                </a:lnTo>
                <a:lnTo>
                  <a:pt x="220228" y="250199"/>
                </a:lnTo>
                <a:lnTo>
                  <a:pt x="250200" y="220228"/>
                </a:lnTo>
                <a:lnTo>
                  <a:pt x="269855" y="182220"/>
                </a:lnTo>
                <a:lnTo>
                  <a:pt x="276914" y="138456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839389" y="1545866"/>
            <a:ext cx="2254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5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42519" y="958978"/>
            <a:ext cx="913130" cy="274955"/>
          </a:xfrm>
          <a:custGeom>
            <a:avLst/>
            <a:gdLst/>
            <a:ahLst/>
            <a:cxnLst/>
            <a:rect l="l" t="t" r="r" b="b"/>
            <a:pathLst>
              <a:path w="913130" h="274955">
                <a:moveTo>
                  <a:pt x="912718" y="137474"/>
                </a:moveTo>
                <a:lnTo>
                  <a:pt x="902719" y="87946"/>
                </a:lnTo>
                <a:lnTo>
                  <a:pt x="875451" y="47501"/>
                </a:lnTo>
                <a:lnTo>
                  <a:pt x="835006" y="20233"/>
                </a:lnTo>
                <a:lnTo>
                  <a:pt x="785477" y="10233"/>
                </a:lnTo>
                <a:lnTo>
                  <a:pt x="735949" y="20233"/>
                </a:lnTo>
                <a:lnTo>
                  <a:pt x="695504" y="47501"/>
                </a:lnTo>
                <a:lnTo>
                  <a:pt x="668236" y="87946"/>
                </a:lnTo>
                <a:lnTo>
                  <a:pt x="658237" y="137474"/>
                </a:lnTo>
                <a:lnTo>
                  <a:pt x="668236" y="187003"/>
                </a:lnTo>
                <a:lnTo>
                  <a:pt x="695504" y="227447"/>
                </a:lnTo>
                <a:lnTo>
                  <a:pt x="735949" y="254716"/>
                </a:lnTo>
                <a:lnTo>
                  <a:pt x="785477" y="264715"/>
                </a:lnTo>
                <a:lnTo>
                  <a:pt x="835006" y="254716"/>
                </a:lnTo>
                <a:lnTo>
                  <a:pt x="875451" y="227447"/>
                </a:lnTo>
                <a:lnTo>
                  <a:pt x="902719" y="187003"/>
                </a:lnTo>
                <a:lnTo>
                  <a:pt x="912718" y="137474"/>
                </a:lnTo>
                <a:close/>
              </a:path>
              <a:path w="913130" h="274955">
                <a:moveTo>
                  <a:pt x="274949" y="137474"/>
                </a:moveTo>
                <a:lnTo>
                  <a:pt x="267941" y="94021"/>
                </a:lnTo>
                <a:lnTo>
                  <a:pt x="248425" y="56283"/>
                </a:lnTo>
                <a:lnTo>
                  <a:pt x="218665" y="26524"/>
                </a:lnTo>
                <a:lnTo>
                  <a:pt x="180927" y="7008"/>
                </a:lnTo>
                <a:lnTo>
                  <a:pt x="137474" y="0"/>
                </a:lnTo>
                <a:lnTo>
                  <a:pt x="94021" y="7008"/>
                </a:lnTo>
                <a:lnTo>
                  <a:pt x="56283" y="26524"/>
                </a:lnTo>
                <a:lnTo>
                  <a:pt x="26524" y="56283"/>
                </a:lnTo>
                <a:lnTo>
                  <a:pt x="7008" y="94021"/>
                </a:lnTo>
                <a:lnTo>
                  <a:pt x="0" y="137474"/>
                </a:lnTo>
                <a:lnTo>
                  <a:pt x="7008" y="180927"/>
                </a:lnTo>
                <a:lnTo>
                  <a:pt x="26524" y="218666"/>
                </a:lnTo>
                <a:lnTo>
                  <a:pt x="56283" y="248425"/>
                </a:lnTo>
                <a:lnTo>
                  <a:pt x="94021" y="267941"/>
                </a:lnTo>
                <a:lnTo>
                  <a:pt x="137474" y="274949"/>
                </a:lnTo>
                <a:lnTo>
                  <a:pt x="180927" y="267941"/>
                </a:lnTo>
                <a:lnTo>
                  <a:pt x="218665" y="248425"/>
                </a:lnTo>
                <a:lnTo>
                  <a:pt x="248425" y="218666"/>
                </a:lnTo>
                <a:lnTo>
                  <a:pt x="267941" y="180927"/>
                </a:lnTo>
                <a:lnTo>
                  <a:pt x="274949" y="137474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0049" y="562861"/>
            <a:ext cx="2808605" cy="6299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200" spc="-35">
                <a:latin typeface="Microsoft Sans Serif"/>
                <a:cs typeface="Microsoft Sans Serif"/>
              </a:rPr>
              <a:t>A</a:t>
            </a:r>
            <a:r>
              <a:rPr dirty="0" sz="1200" spc="-135">
                <a:latin typeface="Microsoft Sans Serif"/>
                <a:cs typeface="Microsoft Sans Serif"/>
              </a:rPr>
              <a:t>G</a:t>
            </a:r>
            <a:r>
              <a:rPr dirty="0" sz="1200" spc="-100">
                <a:latin typeface="Microsoft Sans Serif"/>
                <a:cs typeface="Microsoft Sans Serif"/>
              </a:rPr>
              <a:t>C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90">
                <a:latin typeface="Microsoft Sans Serif"/>
                <a:cs typeface="Microsoft Sans Serif"/>
              </a:rPr>
              <a:t>A</a:t>
            </a:r>
            <a:r>
              <a:rPr dirty="0" sz="1200" spc="-95">
                <a:latin typeface="Microsoft Sans Serif"/>
                <a:cs typeface="Microsoft Sans Serif"/>
              </a:rPr>
              <a:t>T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-35">
                <a:latin typeface="Microsoft Sans Serif"/>
                <a:cs typeface="Microsoft Sans Serif"/>
              </a:rPr>
              <a:t>A</a:t>
            </a:r>
            <a:r>
              <a:rPr dirty="0" sz="1200" spc="-85">
                <a:latin typeface="Microsoft Sans Serif"/>
                <a:cs typeface="Microsoft Sans Serif"/>
              </a:rPr>
              <a:t>G,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-90">
                <a:latin typeface="Microsoft Sans Serif"/>
                <a:cs typeface="Microsoft Sans Serif"/>
              </a:rPr>
              <a:t>A</a:t>
            </a:r>
            <a:r>
              <a:rPr dirty="0" sz="1200" spc="-150">
                <a:latin typeface="Microsoft Sans Serif"/>
                <a:cs typeface="Microsoft Sans Serif"/>
              </a:rPr>
              <a:t>T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155">
                <a:latin typeface="Microsoft Sans Serif"/>
                <a:cs typeface="Microsoft Sans Serif"/>
              </a:rPr>
              <a:t>C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20">
                <a:latin typeface="Microsoft Sans Serif"/>
                <a:cs typeface="Microsoft Sans Serif"/>
              </a:rPr>
              <a:t>A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135">
                <a:latin typeface="Microsoft Sans Serif"/>
                <a:cs typeface="Microsoft Sans Serif"/>
              </a:rPr>
              <a:t>G</a:t>
            </a:r>
            <a:r>
              <a:rPr dirty="0" sz="1200" spc="-100">
                <a:latin typeface="Microsoft Sans Serif"/>
                <a:cs typeface="Microsoft Sans Serif"/>
              </a:rPr>
              <a:t>C</a:t>
            </a:r>
            <a:r>
              <a:rPr dirty="0" sz="1200" spc="20">
                <a:latin typeface="Microsoft Sans Serif"/>
                <a:cs typeface="Microsoft Sans Serif"/>
              </a:rPr>
              <a:t>A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95">
                <a:latin typeface="Microsoft Sans Serif"/>
                <a:cs typeface="Microsoft Sans Serif"/>
              </a:rPr>
              <a:t>T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20">
                <a:latin typeface="Microsoft Sans Serif"/>
                <a:cs typeface="Microsoft Sans Serif"/>
              </a:rPr>
              <a:t>A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95">
                <a:latin typeface="Microsoft Sans Serif"/>
                <a:cs typeface="Microsoft Sans Serif"/>
              </a:rPr>
              <a:t>T</a:t>
            </a:r>
            <a:r>
              <a:rPr dirty="0" sz="1200" spc="-155">
                <a:latin typeface="Microsoft Sans Serif"/>
                <a:cs typeface="Microsoft Sans Serif"/>
              </a:rPr>
              <a:t>C</a:t>
            </a:r>
            <a:r>
              <a:rPr dirty="0" sz="1200" spc="-130"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algn="ctr" marR="2540">
              <a:lnSpc>
                <a:spcPct val="100000"/>
              </a:lnSpc>
              <a:tabLst>
                <a:tab pos="658495" algn="l"/>
              </a:tabLst>
            </a:pPr>
            <a:r>
              <a:rPr dirty="0" sz="1200" spc="-55">
                <a:latin typeface="Microsoft Sans Serif"/>
                <a:cs typeface="Microsoft Sans Serif"/>
              </a:rPr>
              <a:t>CA	</a:t>
            </a:r>
            <a:r>
              <a:rPr dirty="0" sz="1200" spc="-75">
                <a:latin typeface="Microsoft Sans Serif"/>
                <a:cs typeface="Microsoft Sans Serif"/>
              </a:rPr>
              <a:t>AT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3666" y="1525316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4" h="264794">
                <a:moveTo>
                  <a:pt x="264650" y="132325"/>
                </a:moveTo>
                <a:lnTo>
                  <a:pt x="257904" y="90499"/>
                </a:lnTo>
                <a:lnTo>
                  <a:pt x="239119" y="54175"/>
                </a:lnTo>
                <a:lnTo>
                  <a:pt x="210475" y="25530"/>
                </a:lnTo>
                <a:lnTo>
                  <a:pt x="174150" y="6745"/>
                </a:lnTo>
                <a:lnTo>
                  <a:pt x="132325" y="0"/>
                </a:lnTo>
                <a:lnTo>
                  <a:pt x="90499" y="6745"/>
                </a:lnTo>
                <a:lnTo>
                  <a:pt x="54175" y="25530"/>
                </a:lnTo>
                <a:lnTo>
                  <a:pt x="25530" y="54175"/>
                </a:lnTo>
                <a:lnTo>
                  <a:pt x="6745" y="90499"/>
                </a:lnTo>
                <a:lnTo>
                  <a:pt x="0" y="132325"/>
                </a:lnTo>
                <a:lnTo>
                  <a:pt x="6745" y="174150"/>
                </a:lnTo>
                <a:lnTo>
                  <a:pt x="25530" y="210475"/>
                </a:lnTo>
                <a:lnTo>
                  <a:pt x="54175" y="239119"/>
                </a:lnTo>
                <a:lnTo>
                  <a:pt x="90499" y="257904"/>
                </a:lnTo>
                <a:lnTo>
                  <a:pt x="132325" y="264650"/>
                </a:lnTo>
                <a:lnTo>
                  <a:pt x="174150" y="257904"/>
                </a:lnTo>
                <a:lnTo>
                  <a:pt x="210475" y="239119"/>
                </a:lnTo>
                <a:lnTo>
                  <a:pt x="239119" y="210475"/>
                </a:lnTo>
                <a:lnTo>
                  <a:pt x="257904" y="174150"/>
                </a:lnTo>
                <a:lnTo>
                  <a:pt x="264650" y="132325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50669" y="1545803"/>
            <a:ext cx="21082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5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43047" y="2081884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19">
                <a:moveTo>
                  <a:pt x="273893" y="136946"/>
                </a:moveTo>
                <a:lnTo>
                  <a:pt x="266911" y="93660"/>
                </a:lnTo>
                <a:lnTo>
                  <a:pt x="247470" y="56067"/>
                </a:lnTo>
                <a:lnTo>
                  <a:pt x="217825" y="26422"/>
                </a:lnTo>
                <a:lnTo>
                  <a:pt x="180232" y="6981"/>
                </a:lnTo>
                <a:lnTo>
                  <a:pt x="136946" y="0"/>
                </a:lnTo>
                <a:lnTo>
                  <a:pt x="93660" y="6981"/>
                </a:lnTo>
                <a:lnTo>
                  <a:pt x="56067" y="26422"/>
                </a:lnTo>
                <a:lnTo>
                  <a:pt x="26422" y="56067"/>
                </a:lnTo>
                <a:lnTo>
                  <a:pt x="6981" y="93660"/>
                </a:lnTo>
                <a:lnTo>
                  <a:pt x="0" y="136946"/>
                </a:lnTo>
                <a:lnTo>
                  <a:pt x="6981" y="180232"/>
                </a:lnTo>
                <a:lnTo>
                  <a:pt x="26422" y="217825"/>
                </a:lnTo>
                <a:lnTo>
                  <a:pt x="56067" y="247470"/>
                </a:lnTo>
                <a:lnTo>
                  <a:pt x="93660" y="266911"/>
                </a:lnTo>
                <a:lnTo>
                  <a:pt x="136946" y="273893"/>
                </a:lnTo>
                <a:lnTo>
                  <a:pt x="180232" y="266911"/>
                </a:lnTo>
                <a:lnTo>
                  <a:pt x="217825" y="247470"/>
                </a:lnTo>
                <a:lnTo>
                  <a:pt x="247470" y="217825"/>
                </a:lnTo>
                <a:lnTo>
                  <a:pt x="266911" y="180232"/>
                </a:lnTo>
                <a:lnTo>
                  <a:pt x="273893" y="136946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869211" y="2106991"/>
            <a:ext cx="22161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GC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99499" y="2090333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256995" y="128497"/>
                </a:moveTo>
                <a:lnTo>
                  <a:pt x="246898" y="78480"/>
                </a:lnTo>
                <a:lnTo>
                  <a:pt x="219360" y="37635"/>
                </a:lnTo>
                <a:lnTo>
                  <a:pt x="178515" y="10097"/>
                </a:lnTo>
                <a:lnTo>
                  <a:pt x="128497" y="0"/>
                </a:lnTo>
                <a:lnTo>
                  <a:pt x="78480" y="10097"/>
                </a:lnTo>
                <a:lnTo>
                  <a:pt x="37635" y="37635"/>
                </a:lnTo>
                <a:lnTo>
                  <a:pt x="10097" y="78480"/>
                </a:lnTo>
                <a:lnTo>
                  <a:pt x="0" y="128497"/>
                </a:lnTo>
                <a:lnTo>
                  <a:pt x="10097" y="178515"/>
                </a:lnTo>
                <a:lnTo>
                  <a:pt x="37635" y="219360"/>
                </a:lnTo>
                <a:lnTo>
                  <a:pt x="78480" y="246898"/>
                </a:lnTo>
                <a:lnTo>
                  <a:pt x="128497" y="256995"/>
                </a:lnTo>
                <a:lnTo>
                  <a:pt x="178515" y="246898"/>
                </a:lnTo>
                <a:lnTo>
                  <a:pt x="219360" y="219360"/>
                </a:lnTo>
                <a:lnTo>
                  <a:pt x="246898" y="178515"/>
                </a:lnTo>
                <a:lnTo>
                  <a:pt x="256995" y="128497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527388" y="2106991"/>
            <a:ext cx="2019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9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17412" y="1051918"/>
            <a:ext cx="1116330" cy="1112520"/>
            <a:chOff x="1717412" y="1051918"/>
            <a:chExt cx="1116330" cy="1112520"/>
          </a:xfrm>
        </p:grpSpPr>
        <p:sp>
          <p:nvSpPr>
            <p:cNvPr id="14" name="object 14"/>
            <p:cNvSpPr/>
            <p:nvPr/>
          </p:nvSpPr>
          <p:spPr>
            <a:xfrm>
              <a:off x="2119384" y="1731612"/>
              <a:ext cx="704850" cy="407034"/>
            </a:xfrm>
            <a:custGeom>
              <a:avLst/>
              <a:gdLst/>
              <a:ahLst/>
              <a:cxnLst/>
              <a:rect l="l" t="t" r="r" b="b"/>
              <a:pathLst>
                <a:path w="704850" h="407035">
                  <a:moveTo>
                    <a:pt x="704489" y="0"/>
                  </a:moveTo>
                  <a:lnTo>
                    <a:pt x="0" y="406741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5793" y="2084912"/>
              <a:ext cx="63651" cy="7917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627996" y="1233185"/>
              <a:ext cx="0" cy="833755"/>
            </a:xfrm>
            <a:custGeom>
              <a:avLst/>
              <a:gdLst/>
              <a:ahLst/>
              <a:cxnLst/>
              <a:rect l="l" t="t" r="r" b="b"/>
              <a:pathLst>
                <a:path w="0" h="833755">
                  <a:moveTo>
                    <a:pt x="0" y="0"/>
                  </a:moveTo>
                  <a:lnTo>
                    <a:pt x="0" y="833137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591050" y="2038613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73891" y="0"/>
                  </a:moveTo>
                  <a:lnTo>
                    <a:pt x="62598" y="5411"/>
                  </a:lnTo>
                  <a:lnTo>
                    <a:pt x="51088" y="15586"/>
                  </a:lnTo>
                  <a:lnTo>
                    <a:pt x="41744" y="26626"/>
                  </a:lnTo>
                  <a:lnTo>
                    <a:pt x="36945" y="34636"/>
                  </a:lnTo>
                  <a:lnTo>
                    <a:pt x="32147" y="26626"/>
                  </a:lnTo>
                  <a:lnTo>
                    <a:pt x="22802" y="15586"/>
                  </a:lnTo>
                  <a:lnTo>
                    <a:pt x="11292" y="5411"/>
                  </a:lnTo>
                  <a:lnTo>
                    <a:pt x="0" y="0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107267" y="1169935"/>
              <a:ext cx="704215" cy="407034"/>
            </a:xfrm>
            <a:custGeom>
              <a:avLst/>
              <a:gdLst/>
              <a:ahLst/>
              <a:cxnLst/>
              <a:rect l="l" t="t" r="r" b="b"/>
              <a:pathLst>
                <a:path w="704214" h="407034">
                  <a:moveTo>
                    <a:pt x="0" y="0"/>
                  </a:moveTo>
                  <a:lnTo>
                    <a:pt x="704032" y="406477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1239" y="1522970"/>
              <a:ext cx="63651" cy="7917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126959" y="1096455"/>
              <a:ext cx="349885" cy="0"/>
            </a:xfrm>
            <a:custGeom>
              <a:avLst/>
              <a:gdLst/>
              <a:ahLst/>
              <a:cxnLst/>
              <a:rect l="l" t="t" r="r" b="b"/>
              <a:pathLst>
                <a:path w="349885" h="0">
                  <a:moveTo>
                    <a:pt x="0" y="0"/>
                  </a:moveTo>
                  <a:lnTo>
                    <a:pt x="349787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449038" y="1059509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726901" y="1236301"/>
              <a:ext cx="172720" cy="299085"/>
            </a:xfrm>
            <a:custGeom>
              <a:avLst/>
              <a:gdLst/>
              <a:ahLst/>
              <a:cxnLst/>
              <a:rect l="l" t="t" r="r" b="b"/>
              <a:pathLst>
                <a:path w="172719" h="299084">
                  <a:moveTo>
                    <a:pt x="0" y="298528"/>
                  </a:moveTo>
                  <a:lnTo>
                    <a:pt x="172355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5816" y="1222710"/>
              <a:ext cx="79173" cy="6365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979995" y="1257938"/>
              <a:ext cx="0" cy="814705"/>
            </a:xfrm>
            <a:custGeom>
              <a:avLst/>
              <a:gdLst/>
              <a:ahLst/>
              <a:cxnLst/>
              <a:rect l="l" t="t" r="r" b="b"/>
              <a:pathLst>
                <a:path w="0" h="814705">
                  <a:moveTo>
                    <a:pt x="0" y="814455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943050" y="1251011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060734" y="1236301"/>
              <a:ext cx="498475" cy="863600"/>
            </a:xfrm>
            <a:custGeom>
              <a:avLst/>
              <a:gdLst/>
              <a:ahLst/>
              <a:cxnLst/>
              <a:rect l="l" t="t" r="r" b="b"/>
              <a:pathLst>
                <a:path w="498475" h="863600">
                  <a:moveTo>
                    <a:pt x="498267" y="863029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5002" y="1222710"/>
              <a:ext cx="79173" cy="6365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91381" y="1735805"/>
              <a:ext cx="717550" cy="414655"/>
            </a:xfrm>
            <a:custGeom>
              <a:avLst/>
              <a:gdLst/>
              <a:ahLst/>
              <a:cxnLst/>
              <a:rect l="l" t="t" r="r" b="b"/>
              <a:pathLst>
                <a:path w="717550" h="414655">
                  <a:moveTo>
                    <a:pt x="717116" y="414029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7790" y="1710073"/>
              <a:ext cx="63650" cy="79173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483626" y="2671975"/>
            <a:ext cx="1640839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65">
                <a:solidFill>
                  <a:srgbClr val="EB811B"/>
                </a:solidFill>
                <a:latin typeface="Microsoft Sans Serif"/>
                <a:cs typeface="Microsoft Sans Serif"/>
              </a:rPr>
              <a:t>that</a:t>
            </a:r>
            <a:r>
              <a:rPr dirty="0" sz="1200" spc="-4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30">
                <a:solidFill>
                  <a:srgbClr val="EB811B"/>
                </a:solidFill>
                <a:latin typeface="Microsoft Sans Serif"/>
                <a:cs typeface="Microsoft Sans Serif"/>
              </a:rPr>
              <a:t>is,</a:t>
            </a:r>
            <a:r>
              <a:rPr dirty="0" sz="1200" spc="-4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15">
                <a:solidFill>
                  <a:srgbClr val="EB811B"/>
                </a:solidFill>
                <a:latin typeface="Microsoft Sans Serif"/>
                <a:cs typeface="Microsoft Sans Serif"/>
              </a:rPr>
              <a:t>an</a:t>
            </a:r>
            <a:r>
              <a:rPr dirty="0" sz="1200" spc="-4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145">
                <a:solidFill>
                  <a:srgbClr val="EB811B"/>
                </a:solidFill>
                <a:latin typeface="Microsoft Sans Serif"/>
                <a:cs typeface="Microsoft Sans Serif"/>
              </a:rPr>
              <a:t>E</a:t>
            </a:r>
            <a:r>
              <a:rPr dirty="0" sz="1200" spc="15">
                <a:solidFill>
                  <a:srgbClr val="EB811B"/>
                </a:solidFill>
                <a:latin typeface="Microsoft Sans Serif"/>
                <a:cs typeface="Microsoft Sans Serif"/>
              </a:rPr>
              <a:t>ulerian</a:t>
            </a:r>
            <a:r>
              <a:rPr dirty="0" sz="1200" spc="-4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35">
                <a:solidFill>
                  <a:srgbClr val="EB811B"/>
                </a:solidFill>
                <a:latin typeface="Microsoft Sans Serif"/>
                <a:cs typeface="Microsoft Sans Serif"/>
              </a:rPr>
              <a:t>path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0215" y="81821"/>
            <a:ext cx="16681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0" b="1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dirty="0" sz="1700" spc="-9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7F7F7F"/>
                </a:solidFill>
                <a:latin typeface="Arial"/>
                <a:cs typeface="Arial"/>
              </a:rPr>
              <a:t>Bruijn</a:t>
            </a:r>
            <a:r>
              <a:rPr dirty="0" sz="1700" spc="-8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Graph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3542" y="1519185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4" h="277494">
                <a:moveTo>
                  <a:pt x="276914" y="138456"/>
                </a:moveTo>
                <a:lnTo>
                  <a:pt x="269855" y="94693"/>
                </a:lnTo>
                <a:lnTo>
                  <a:pt x="250200" y="56685"/>
                </a:lnTo>
                <a:lnTo>
                  <a:pt x="220228" y="26713"/>
                </a:lnTo>
                <a:lnTo>
                  <a:pt x="182220" y="7058"/>
                </a:lnTo>
                <a:lnTo>
                  <a:pt x="138457" y="0"/>
                </a:lnTo>
                <a:lnTo>
                  <a:pt x="94693" y="7058"/>
                </a:lnTo>
                <a:lnTo>
                  <a:pt x="56685" y="26713"/>
                </a:lnTo>
                <a:lnTo>
                  <a:pt x="26713" y="56685"/>
                </a:lnTo>
                <a:lnTo>
                  <a:pt x="7058" y="94693"/>
                </a:lnTo>
                <a:lnTo>
                  <a:pt x="0" y="138456"/>
                </a:lnTo>
                <a:lnTo>
                  <a:pt x="7058" y="182220"/>
                </a:lnTo>
                <a:lnTo>
                  <a:pt x="26713" y="220228"/>
                </a:lnTo>
                <a:lnTo>
                  <a:pt x="56685" y="250199"/>
                </a:lnTo>
                <a:lnTo>
                  <a:pt x="94693" y="269855"/>
                </a:lnTo>
                <a:lnTo>
                  <a:pt x="138457" y="276913"/>
                </a:lnTo>
                <a:lnTo>
                  <a:pt x="182220" y="269855"/>
                </a:lnTo>
                <a:lnTo>
                  <a:pt x="220228" y="250199"/>
                </a:lnTo>
                <a:lnTo>
                  <a:pt x="250200" y="220228"/>
                </a:lnTo>
                <a:lnTo>
                  <a:pt x="269855" y="182220"/>
                </a:lnTo>
                <a:lnTo>
                  <a:pt x="276914" y="138456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839389" y="1545866"/>
            <a:ext cx="2254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5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42519" y="958978"/>
            <a:ext cx="913130" cy="274955"/>
          </a:xfrm>
          <a:custGeom>
            <a:avLst/>
            <a:gdLst/>
            <a:ahLst/>
            <a:cxnLst/>
            <a:rect l="l" t="t" r="r" b="b"/>
            <a:pathLst>
              <a:path w="913130" h="274955">
                <a:moveTo>
                  <a:pt x="912718" y="137474"/>
                </a:moveTo>
                <a:lnTo>
                  <a:pt x="902719" y="87946"/>
                </a:lnTo>
                <a:lnTo>
                  <a:pt x="875451" y="47501"/>
                </a:lnTo>
                <a:lnTo>
                  <a:pt x="835006" y="20233"/>
                </a:lnTo>
                <a:lnTo>
                  <a:pt x="785477" y="10233"/>
                </a:lnTo>
                <a:lnTo>
                  <a:pt x="735949" y="20233"/>
                </a:lnTo>
                <a:lnTo>
                  <a:pt x="695504" y="47501"/>
                </a:lnTo>
                <a:lnTo>
                  <a:pt x="668236" y="87946"/>
                </a:lnTo>
                <a:lnTo>
                  <a:pt x="658237" y="137474"/>
                </a:lnTo>
                <a:lnTo>
                  <a:pt x="668236" y="187003"/>
                </a:lnTo>
                <a:lnTo>
                  <a:pt x="695504" y="227447"/>
                </a:lnTo>
                <a:lnTo>
                  <a:pt x="735949" y="254716"/>
                </a:lnTo>
                <a:lnTo>
                  <a:pt x="785477" y="264715"/>
                </a:lnTo>
                <a:lnTo>
                  <a:pt x="835006" y="254716"/>
                </a:lnTo>
                <a:lnTo>
                  <a:pt x="875451" y="227447"/>
                </a:lnTo>
                <a:lnTo>
                  <a:pt x="902719" y="187003"/>
                </a:lnTo>
                <a:lnTo>
                  <a:pt x="912718" y="137474"/>
                </a:lnTo>
                <a:close/>
              </a:path>
              <a:path w="913130" h="274955">
                <a:moveTo>
                  <a:pt x="274949" y="137474"/>
                </a:moveTo>
                <a:lnTo>
                  <a:pt x="267941" y="94021"/>
                </a:lnTo>
                <a:lnTo>
                  <a:pt x="248425" y="56283"/>
                </a:lnTo>
                <a:lnTo>
                  <a:pt x="218665" y="26524"/>
                </a:lnTo>
                <a:lnTo>
                  <a:pt x="180927" y="7008"/>
                </a:lnTo>
                <a:lnTo>
                  <a:pt x="137474" y="0"/>
                </a:lnTo>
                <a:lnTo>
                  <a:pt x="94021" y="7008"/>
                </a:lnTo>
                <a:lnTo>
                  <a:pt x="56283" y="26524"/>
                </a:lnTo>
                <a:lnTo>
                  <a:pt x="26524" y="56283"/>
                </a:lnTo>
                <a:lnTo>
                  <a:pt x="7008" y="94021"/>
                </a:lnTo>
                <a:lnTo>
                  <a:pt x="0" y="137474"/>
                </a:lnTo>
                <a:lnTo>
                  <a:pt x="7008" y="180927"/>
                </a:lnTo>
                <a:lnTo>
                  <a:pt x="26524" y="218666"/>
                </a:lnTo>
                <a:lnTo>
                  <a:pt x="56283" y="248425"/>
                </a:lnTo>
                <a:lnTo>
                  <a:pt x="94021" y="267941"/>
                </a:lnTo>
                <a:lnTo>
                  <a:pt x="137474" y="274949"/>
                </a:lnTo>
                <a:lnTo>
                  <a:pt x="180927" y="267941"/>
                </a:lnTo>
                <a:lnTo>
                  <a:pt x="218665" y="248425"/>
                </a:lnTo>
                <a:lnTo>
                  <a:pt x="248425" y="218666"/>
                </a:lnTo>
                <a:lnTo>
                  <a:pt x="267941" y="180927"/>
                </a:lnTo>
                <a:lnTo>
                  <a:pt x="274949" y="137474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0049" y="562861"/>
            <a:ext cx="2808605" cy="6299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200" spc="-35">
                <a:latin typeface="Microsoft Sans Serif"/>
                <a:cs typeface="Microsoft Sans Serif"/>
              </a:rPr>
              <a:t>A</a:t>
            </a:r>
            <a:r>
              <a:rPr dirty="0" sz="1200" spc="-135">
                <a:latin typeface="Microsoft Sans Serif"/>
                <a:cs typeface="Microsoft Sans Serif"/>
              </a:rPr>
              <a:t>G</a:t>
            </a:r>
            <a:r>
              <a:rPr dirty="0" sz="1200" spc="-100">
                <a:latin typeface="Microsoft Sans Serif"/>
                <a:cs typeface="Microsoft Sans Serif"/>
              </a:rPr>
              <a:t>C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90">
                <a:latin typeface="Microsoft Sans Serif"/>
                <a:cs typeface="Microsoft Sans Serif"/>
              </a:rPr>
              <a:t>A</a:t>
            </a:r>
            <a:r>
              <a:rPr dirty="0" sz="1200" spc="-95">
                <a:latin typeface="Microsoft Sans Serif"/>
                <a:cs typeface="Microsoft Sans Serif"/>
              </a:rPr>
              <a:t>T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-35">
                <a:latin typeface="Microsoft Sans Serif"/>
                <a:cs typeface="Microsoft Sans Serif"/>
              </a:rPr>
              <a:t>A</a:t>
            </a:r>
            <a:r>
              <a:rPr dirty="0" sz="1200" spc="-85">
                <a:latin typeface="Microsoft Sans Serif"/>
                <a:cs typeface="Microsoft Sans Serif"/>
              </a:rPr>
              <a:t>G,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-90">
                <a:latin typeface="Microsoft Sans Serif"/>
                <a:cs typeface="Microsoft Sans Serif"/>
              </a:rPr>
              <a:t>A</a:t>
            </a:r>
            <a:r>
              <a:rPr dirty="0" sz="1200" spc="-150">
                <a:latin typeface="Microsoft Sans Serif"/>
                <a:cs typeface="Microsoft Sans Serif"/>
              </a:rPr>
              <a:t>T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155">
                <a:latin typeface="Microsoft Sans Serif"/>
                <a:cs typeface="Microsoft Sans Serif"/>
              </a:rPr>
              <a:t>C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20">
                <a:latin typeface="Microsoft Sans Serif"/>
                <a:cs typeface="Microsoft Sans Serif"/>
              </a:rPr>
              <a:t>A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135">
                <a:latin typeface="Microsoft Sans Serif"/>
                <a:cs typeface="Microsoft Sans Serif"/>
              </a:rPr>
              <a:t>G</a:t>
            </a:r>
            <a:r>
              <a:rPr dirty="0" sz="1200" spc="-100">
                <a:latin typeface="Microsoft Sans Serif"/>
                <a:cs typeface="Microsoft Sans Serif"/>
              </a:rPr>
              <a:t>C</a:t>
            </a:r>
            <a:r>
              <a:rPr dirty="0" sz="1200" spc="20">
                <a:latin typeface="Microsoft Sans Serif"/>
                <a:cs typeface="Microsoft Sans Serif"/>
              </a:rPr>
              <a:t>A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95">
                <a:latin typeface="Microsoft Sans Serif"/>
                <a:cs typeface="Microsoft Sans Serif"/>
              </a:rPr>
              <a:t>T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20">
                <a:latin typeface="Microsoft Sans Serif"/>
                <a:cs typeface="Microsoft Sans Serif"/>
              </a:rPr>
              <a:t>A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95">
                <a:latin typeface="Microsoft Sans Serif"/>
                <a:cs typeface="Microsoft Sans Serif"/>
              </a:rPr>
              <a:t>T</a:t>
            </a:r>
            <a:r>
              <a:rPr dirty="0" sz="1200" spc="-155">
                <a:latin typeface="Microsoft Sans Serif"/>
                <a:cs typeface="Microsoft Sans Serif"/>
              </a:rPr>
              <a:t>C</a:t>
            </a:r>
            <a:r>
              <a:rPr dirty="0" sz="1200" spc="-130"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algn="ctr" marR="2540">
              <a:lnSpc>
                <a:spcPct val="100000"/>
              </a:lnSpc>
              <a:tabLst>
                <a:tab pos="658495" algn="l"/>
              </a:tabLst>
            </a:pPr>
            <a:r>
              <a:rPr dirty="0" sz="1200" spc="-55">
                <a:latin typeface="Microsoft Sans Serif"/>
                <a:cs typeface="Microsoft Sans Serif"/>
              </a:rPr>
              <a:t>CA	</a:t>
            </a:r>
            <a:r>
              <a:rPr dirty="0" sz="1200" spc="-75">
                <a:latin typeface="Microsoft Sans Serif"/>
                <a:cs typeface="Microsoft Sans Serif"/>
              </a:rPr>
              <a:t>AT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3666" y="1525316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4" h="264794">
                <a:moveTo>
                  <a:pt x="264650" y="132325"/>
                </a:moveTo>
                <a:lnTo>
                  <a:pt x="257904" y="90499"/>
                </a:lnTo>
                <a:lnTo>
                  <a:pt x="239119" y="54175"/>
                </a:lnTo>
                <a:lnTo>
                  <a:pt x="210475" y="25530"/>
                </a:lnTo>
                <a:lnTo>
                  <a:pt x="174150" y="6745"/>
                </a:lnTo>
                <a:lnTo>
                  <a:pt x="132325" y="0"/>
                </a:lnTo>
                <a:lnTo>
                  <a:pt x="90499" y="6745"/>
                </a:lnTo>
                <a:lnTo>
                  <a:pt x="54175" y="25530"/>
                </a:lnTo>
                <a:lnTo>
                  <a:pt x="25530" y="54175"/>
                </a:lnTo>
                <a:lnTo>
                  <a:pt x="6745" y="90499"/>
                </a:lnTo>
                <a:lnTo>
                  <a:pt x="0" y="132325"/>
                </a:lnTo>
                <a:lnTo>
                  <a:pt x="6745" y="174150"/>
                </a:lnTo>
                <a:lnTo>
                  <a:pt x="25530" y="210475"/>
                </a:lnTo>
                <a:lnTo>
                  <a:pt x="54175" y="239119"/>
                </a:lnTo>
                <a:lnTo>
                  <a:pt x="90499" y="257904"/>
                </a:lnTo>
                <a:lnTo>
                  <a:pt x="132325" y="264650"/>
                </a:lnTo>
                <a:lnTo>
                  <a:pt x="174150" y="257904"/>
                </a:lnTo>
                <a:lnTo>
                  <a:pt x="210475" y="239119"/>
                </a:lnTo>
                <a:lnTo>
                  <a:pt x="239119" y="210475"/>
                </a:lnTo>
                <a:lnTo>
                  <a:pt x="257904" y="174150"/>
                </a:lnTo>
                <a:lnTo>
                  <a:pt x="264650" y="132325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50669" y="1545803"/>
            <a:ext cx="21082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5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43047" y="2081884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19">
                <a:moveTo>
                  <a:pt x="273893" y="136946"/>
                </a:moveTo>
                <a:lnTo>
                  <a:pt x="266911" y="93660"/>
                </a:lnTo>
                <a:lnTo>
                  <a:pt x="247470" y="56067"/>
                </a:lnTo>
                <a:lnTo>
                  <a:pt x="217825" y="26422"/>
                </a:lnTo>
                <a:lnTo>
                  <a:pt x="180232" y="6981"/>
                </a:lnTo>
                <a:lnTo>
                  <a:pt x="136946" y="0"/>
                </a:lnTo>
                <a:lnTo>
                  <a:pt x="93660" y="6981"/>
                </a:lnTo>
                <a:lnTo>
                  <a:pt x="56067" y="26422"/>
                </a:lnTo>
                <a:lnTo>
                  <a:pt x="26422" y="56067"/>
                </a:lnTo>
                <a:lnTo>
                  <a:pt x="6981" y="93660"/>
                </a:lnTo>
                <a:lnTo>
                  <a:pt x="0" y="136946"/>
                </a:lnTo>
                <a:lnTo>
                  <a:pt x="6981" y="180232"/>
                </a:lnTo>
                <a:lnTo>
                  <a:pt x="26422" y="217825"/>
                </a:lnTo>
                <a:lnTo>
                  <a:pt x="56067" y="247470"/>
                </a:lnTo>
                <a:lnTo>
                  <a:pt x="93660" y="266911"/>
                </a:lnTo>
                <a:lnTo>
                  <a:pt x="136946" y="273893"/>
                </a:lnTo>
                <a:lnTo>
                  <a:pt x="180232" y="266911"/>
                </a:lnTo>
                <a:lnTo>
                  <a:pt x="217825" y="247470"/>
                </a:lnTo>
                <a:lnTo>
                  <a:pt x="247470" y="217825"/>
                </a:lnTo>
                <a:lnTo>
                  <a:pt x="266911" y="180232"/>
                </a:lnTo>
                <a:lnTo>
                  <a:pt x="273893" y="136946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869211" y="2106991"/>
            <a:ext cx="22161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GC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99499" y="2090333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256995" y="128497"/>
                </a:moveTo>
                <a:lnTo>
                  <a:pt x="246898" y="78480"/>
                </a:lnTo>
                <a:lnTo>
                  <a:pt x="219360" y="37635"/>
                </a:lnTo>
                <a:lnTo>
                  <a:pt x="178515" y="10097"/>
                </a:lnTo>
                <a:lnTo>
                  <a:pt x="128497" y="0"/>
                </a:lnTo>
                <a:lnTo>
                  <a:pt x="78480" y="10097"/>
                </a:lnTo>
                <a:lnTo>
                  <a:pt x="37635" y="37635"/>
                </a:lnTo>
                <a:lnTo>
                  <a:pt x="10097" y="78480"/>
                </a:lnTo>
                <a:lnTo>
                  <a:pt x="0" y="128497"/>
                </a:lnTo>
                <a:lnTo>
                  <a:pt x="10097" y="178515"/>
                </a:lnTo>
                <a:lnTo>
                  <a:pt x="37635" y="219360"/>
                </a:lnTo>
                <a:lnTo>
                  <a:pt x="78480" y="246898"/>
                </a:lnTo>
                <a:lnTo>
                  <a:pt x="128497" y="256995"/>
                </a:lnTo>
                <a:lnTo>
                  <a:pt x="178515" y="246898"/>
                </a:lnTo>
                <a:lnTo>
                  <a:pt x="219360" y="219360"/>
                </a:lnTo>
                <a:lnTo>
                  <a:pt x="246898" y="178515"/>
                </a:lnTo>
                <a:lnTo>
                  <a:pt x="256995" y="128497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527388" y="2106991"/>
            <a:ext cx="2019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9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17412" y="1051918"/>
            <a:ext cx="1116330" cy="1112520"/>
            <a:chOff x="1717412" y="1051918"/>
            <a:chExt cx="1116330" cy="1112520"/>
          </a:xfrm>
        </p:grpSpPr>
        <p:sp>
          <p:nvSpPr>
            <p:cNvPr id="14" name="object 14"/>
            <p:cNvSpPr/>
            <p:nvPr/>
          </p:nvSpPr>
          <p:spPr>
            <a:xfrm>
              <a:off x="2119384" y="1731612"/>
              <a:ext cx="704850" cy="407034"/>
            </a:xfrm>
            <a:custGeom>
              <a:avLst/>
              <a:gdLst/>
              <a:ahLst/>
              <a:cxnLst/>
              <a:rect l="l" t="t" r="r" b="b"/>
              <a:pathLst>
                <a:path w="704850" h="407035">
                  <a:moveTo>
                    <a:pt x="704489" y="0"/>
                  </a:moveTo>
                  <a:lnTo>
                    <a:pt x="0" y="406741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5793" y="2084912"/>
              <a:ext cx="63651" cy="7917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627996" y="1233185"/>
              <a:ext cx="0" cy="833755"/>
            </a:xfrm>
            <a:custGeom>
              <a:avLst/>
              <a:gdLst/>
              <a:ahLst/>
              <a:cxnLst/>
              <a:rect l="l" t="t" r="r" b="b"/>
              <a:pathLst>
                <a:path w="0" h="833755">
                  <a:moveTo>
                    <a:pt x="0" y="0"/>
                  </a:moveTo>
                  <a:lnTo>
                    <a:pt x="0" y="833137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591050" y="2038613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73891" y="0"/>
                  </a:moveTo>
                  <a:lnTo>
                    <a:pt x="62598" y="5411"/>
                  </a:lnTo>
                  <a:lnTo>
                    <a:pt x="51088" y="15586"/>
                  </a:lnTo>
                  <a:lnTo>
                    <a:pt x="41744" y="26626"/>
                  </a:lnTo>
                  <a:lnTo>
                    <a:pt x="36945" y="34636"/>
                  </a:lnTo>
                  <a:lnTo>
                    <a:pt x="32147" y="26626"/>
                  </a:lnTo>
                  <a:lnTo>
                    <a:pt x="22802" y="15586"/>
                  </a:lnTo>
                  <a:lnTo>
                    <a:pt x="11292" y="5411"/>
                  </a:lnTo>
                  <a:lnTo>
                    <a:pt x="0" y="0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107267" y="1169935"/>
              <a:ext cx="704215" cy="407034"/>
            </a:xfrm>
            <a:custGeom>
              <a:avLst/>
              <a:gdLst/>
              <a:ahLst/>
              <a:cxnLst/>
              <a:rect l="l" t="t" r="r" b="b"/>
              <a:pathLst>
                <a:path w="704214" h="407034">
                  <a:moveTo>
                    <a:pt x="0" y="0"/>
                  </a:moveTo>
                  <a:lnTo>
                    <a:pt x="704032" y="406477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1239" y="1522970"/>
              <a:ext cx="63651" cy="7917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126959" y="1096455"/>
              <a:ext cx="349885" cy="0"/>
            </a:xfrm>
            <a:custGeom>
              <a:avLst/>
              <a:gdLst/>
              <a:ahLst/>
              <a:cxnLst/>
              <a:rect l="l" t="t" r="r" b="b"/>
              <a:pathLst>
                <a:path w="349885" h="0">
                  <a:moveTo>
                    <a:pt x="0" y="0"/>
                  </a:moveTo>
                  <a:lnTo>
                    <a:pt x="349787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449038" y="1059509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726901" y="1236301"/>
              <a:ext cx="172720" cy="299085"/>
            </a:xfrm>
            <a:custGeom>
              <a:avLst/>
              <a:gdLst/>
              <a:ahLst/>
              <a:cxnLst/>
              <a:rect l="l" t="t" r="r" b="b"/>
              <a:pathLst>
                <a:path w="172719" h="299084">
                  <a:moveTo>
                    <a:pt x="0" y="298528"/>
                  </a:moveTo>
                  <a:lnTo>
                    <a:pt x="172355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5816" y="1222710"/>
              <a:ext cx="79173" cy="6365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979995" y="1257938"/>
              <a:ext cx="0" cy="814705"/>
            </a:xfrm>
            <a:custGeom>
              <a:avLst/>
              <a:gdLst/>
              <a:ahLst/>
              <a:cxnLst/>
              <a:rect l="l" t="t" r="r" b="b"/>
              <a:pathLst>
                <a:path w="0" h="814705">
                  <a:moveTo>
                    <a:pt x="0" y="814455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943050" y="1251011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060734" y="1236301"/>
              <a:ext cx="498475" cy="863600"/>
            </a:xfrm>
            <a:custGeom>
              <a:avLst/>
              <a:gdLst/>
              <a:ahLst/>
              <a:cxnLst/>
              <a:rect l="l" t="t" r="r" b="b"/>
              <a:pathLst>
                <a:path w="498475" h="863600">
                  <a:moveTo>
                    <a:pt x="498267" y="863029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5002" y="1222710"/>
              <a:ext cx="79173" cy="6365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91381" y="1735805"/>
              <a:ext cx="717550" cy="414655"/>
            </a:xfrm>
            <a:custGeom>
              <a:avLst/>
              <a:gdLst/>
              <a:ahLst/>
              <a:cxnLst/>
              <a:rect l="l" t="t" r="r" b="b"/>
              <a:pathLst>
                <a:path w="717550" h="414655">
                  <a:moveTo>
                    <a:pt x="717116" y="414029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7790" y="1710073"/>
              <a:ext cx="63650" cy="7917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791381" y="1735805"/>
              <a:ext cx="717550" cy="414655"/>
            </a:xfrm>
            <a:custGeom>
              <a:avLst/>
              <a:gdLst/>
              <a:ahLst/>
              <a:cxnLst/>
              <a:rect l="l" t="t" r="r" b="b"/>
              <a:pathLst>
                <a:path w="717550" h="414655">
                  <a:moveTo>
                    <a:pt x="717116" y="414029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7790" y="1710073"/>
              <a:ext cx="63650" cy="79173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865388" y="2679799"/>
            <a:ext cx="29273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95">
                <a:solidFill>
                  <a:srgbClr val="EB811B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55">
                <a:solidFill>
                  <a:srgbClr val="EB811B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30">
                <a:solidFill>
                  <a:srgbClr val="EB811B"/>
                </a:solidFill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1330" y="81821"/>
            <a:ext cx="150558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 b="1">
                <a:solidFill>
                  <a:srgbClr val="7F7F7F"/>
                </a:solidFill>
                <a:latin typeface="Arial"/>
                <a:cs typeface="Arial"/>
              </a:rPr>
              <a:t>Eulerian</a:t>
            </a:r>
            <a:r>
              <a:rPr dirty="0" sz="1700" spc="-6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70" b="1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dirty="0" sz="1700" spc="-80" b="1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dirty="0" sz="1700" spc="15" b="1">
                <a:solidFill>
                  <a:srgbClr val="7F7F7F"/>
                </a:solidFill>
                <a:latin typeface="Arial"/>
                <a:cs typeface="Arial"/>
              </a:rPr>
              <a:t>cle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495312"/>
            <a:ext cx="3888104" cy="257810"/>
          </a:xfrm>
          <a:custGeom>
            <a:avLst/>
            <a:gdLst/>
            <a:ahLst/>
            <a:cxnLst/>
            <a:rect l="l" t="t" r="r" b="b"/>
            <a:pathLst>
              <a:path w="3888104" h="257809">
                <a:moveTo>
                  <a:pt x="3888003" y="0"/>
                </a:moveTo>
                <a:lnTo>
                  <a:pt x="0" y="0"/>
                </a:lnTo>
                <a:lnTo>
                  <a:pt x="0" y="257809"/>
                </a:lnTo>
                <a:lnTo>
                  <a:pt x="3888003" y="257809"/>
                </a:lnTo>
                <a:lnTo>
                  <a:pt x="3888003" y="0"/>
                </a:lnTo>
                <a:close/>
              </a:path>
            </a:pathLst>
          </a:custGeom>
          <a:solidFill>
            <a:srgbClr val="CE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9994" y="753122"/>
            <a:ext cx="3888104" cy="546100"/>
          </a:xfrm>
          <a:prstGeom prst="rect">
            <a:avLst/>
          </a:prstGeom>
          <a:solidFill>
            <a:srgbClr val="E4E6E6"/>
          </a:solidFill>
        </p:spPr>
        <p:txBody>
          <a:bodyPr wrap="square" lIns="0" tIns="5080" rIns="0" bIns="0" rtlCol="0" vert="horz">
            <a:spAutoFit/>
          </a:bodyPr>
          <a:lstStyle/>
          <a:p>
            <a:pPr marL="60325" marR="248920">
              <a:lnSpc>
                <a:spcPts val="1950"/>
              </a:lnSpc>
              <a:spcBef>
                <a:spcPts val="40"/>
              </a:spcBef>
            </a:pPr>
            <a:r>
              <a:rPr dirty="0" sz="1400" spc="30">
                <a:solidFill>
                  <a:srgbClr val="22373A"/>
                </a:solidFill>
                <a:latin typeface="Microsoft Sans Serif"/>
                <a:cs typeface="Microsoft Sans Serif"/>
              </a:rPr>
              <a:t>An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5">
                <a:solidFill>
                  <a:srgbClr val="EB811B"/>
                </a:solidFill>
                <a:latin typeface="Microsoft Sans Serif"/>
                <a:cs typeface="Microsoft Sans Serif"/>
              </a:rPr>
              <a:t>Eulerian</a:t>
            </a:r>
            <a:r>
              <a:rPr dirty="0" sz="1400" spc="-4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">
                <a:solidFill>
                  <a:srgbClr val="EB811B"/>
                </a:solidFill>
                <a:latin typeface="Microsoft Sans Serif"/>
                <a:cs typeface="Microsoft Sans Serif"/>
              </a:rPr>
              <a:t>cycle</a:t>
            </a:r>
            <a:r>
              <a:rPr dirty="0" sz="1400" spc="-4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0">
                <a:solidFill>
                  <a:srgbClr val="EB811B"/>
                </a:solidFill>
                <a:latin typeface="Microsoft Sans Serif"/>
                <a:cs typeface="Microsoft Sans Serif"/>
              </a:rPr>
              <a:t>(or</a:t>
            </a:r>
            <a:r>
              <a:rPr dirty="0" sz="1400" spc="-4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5">
                <a:solidFill>
                  <a:srgbClr val="EB811B"/>
                </a:solidFill>
                <a:latin typeface="Microsoft Sans Serif"/>
                <a:cs typeface="Microsoft Sans Serif"/>
              </a:rPr>
              <a:t>path)</a:t>
            </a:r>
            <a:r>
              <a:rPr dirty="0" sz="1400" spc="-5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visits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0">
                <a:solidFill>
                  <a:srgbClr val="22373A"/>
                </a:solidFill>
                <a:latin typeface="Microsoft Sans Serif"/>
                <a:cs typeface="Microsoft Sans Serif"/>
              </a:rPr>
              <a:t>every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edge </a:t>
            </a:r>
            <a:r>
              <a:rPr dirty="0" sz="1400" spc="-36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exactly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">
                <a:solidFill>
                  <a:srgbClr val="22373A"/>
                </a:solidFill>
                <a:latin typeface="Microsoft Sans Serif"/>
                <a:cs typeface="Microsoft Sans Serif"/>
              </a:rPr>
              <a:t>once.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002" y="1470472"/>
            <a:ext cx="3683635" cy="15855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68910" marR="5080" indent="-156845">
              <a:lnSpc>
                <a:spcPct val="115900"/>
              </a:lnSpc>
              <a:spcBef>
                <a:spcPts val="90"/>
              </a:spcBef>
              <a:buChar char="•"/>
              <a:tabLst>
                <a:tab pos="169545" algn="l"/>
              </a:tabLst>
            </a:pPr>
            <a:r>
              <a:rPr dirty="0" sz="1400" spc="5">
                <a:solidFill>
                  <a:srgbClr val="22373A"/>
                </a:solidFill>
                <a:latin typeface="Microsoft Sans Serif"/>
                <a:cs typeface="Microsoft Sans Serif"/>
              </a:rPr>
              <a:t>The</a:t>
            </a:r>
            <a:r>
              <a:rPr dirty="0" sz="1400" spc="-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70">
                <a:solidFill>
                  <a:srgbClr val="22373A"/>
                </a:solidFill>
                <a:latin typeface="Microsoft Sans Serif"/>
                <a:cs typeface="Microsoft Sans Serif"/>
              </a:rPr>
              <a:t>definition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5">
                <a:solidFill>
                  <a:srgbClr val="22373A"/>
                </a:solidFill>
                <a:latin typeface="Microsoft Sans Serif"/>
                <a:cs typeface="Microsoft Sans Serif"/>
              </a:rPr>
              <a:t>works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5">
                <a:solidFill>
                  <a:srgbClr val="22373A"/>
                </a:solidFill>
                <a:latin typeface="Microsoft Sans Serif"/>
                <a:cs typeface="Microsoft Sans Serif"/>
              </a:rPr>
              <a:t>for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90">
                <a:solidFill>
                  <a:srgbClr val="22373A"/>
                </a:solidFill>
                <a:latin typeface="Microsoft Sans Serif"/>
                <a:cs typeface="Microsoft Sans Serif"/>
              </a:rPr>
              <a:t>both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5">
                <a:solidFill>
                  <a:srgbClr val="22373A"/>
                </a:solidFill>
                <a:latin typeface="Microsoft Sans Serif"/>
                <a:cs typeface="Microsoft Sans Serif"/>
              </a:rPr>
              <a:t>directed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and </a:t>
            </a:r>
            <a:r>
              <a:rPr dirty="0" sz="1400" spc="-3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undirected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graphs</a:t>
            </a:r>
            <a:endParaRPr sz="1400">
              <a:latin typeface="Microsoft Sans Serif"/>
              <a:cs typeface="Microsoft Sans Serif"/>
            </a:endParaRPr>
          </a:p>
          <a:p>
            <a:pPr marL="168910" marR="203835" indent="-156845">
              <a:lnSpc>
                <a:spcPct val="115900"/>
              </a:lnSpc>
              <a:spcBef>
                <a:spcPts val="300"/>
              </a:spcBef>
              <a:buChar char="•"/>
              <a:tabLst>
                <a:tab pos="169545" algn="l"/>
              </a:tabLst>
            </a:pPr>
            <a:r>
              <a:rPr dirty="0" sz="1400" spc="15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">
                <a:solidFill>
                  <a:srgbClr val="22373A"/>
                </a:solidFill>
                <a:latin typeface="Microsoft Sans Serif"/>
                <a:cs typeface="Microsoft Sans Serif"/>
              </a:rPr>
              <a:t>cycle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0">
                <a:solidFill>
                  <a:srgbClr val="22373A"/>
                </a:solidFill>
                <a:latin typeface="Microsoft Sans Serif"/>
                <a:cs typeface="Microsoft Sans Serif"/>
              </a:rPr>
              <a:t>must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22373A"/>
                </a:solidFill>
                <a:latin typeface="Microsoft Sans Serif"/>
                <a:cs typeface="Microsoft Sans Serif"/>
              </a:rPr>
              <a:t>have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the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22373A"/>
                </a:solidFill>
                <a:latin typeface="Microsoft Sans Serif"/>
                <a:cs typeface="Microsoft Sans Serif"/>
              </a:rPr>
              <a:t>same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0">
                <a:solidFill>
                  <a:srgbClr val="22373A"/>
                </a:solidFill>
                <a:latin typeface="Microsoft Sans Serif"/>
                <a:cs typeface="Microsoft Sans Serif"/>
              </a:rPr>
              <a:t>starting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and </a:t>
            </a:r>
            <a:r>
              <a:rPr dirty="0" sz="1400" spc="-3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5">
                <a:solidFill>
                  <a:srgbClr val="22373A"/>
                </a:solidFill>
                <a:latin typeface="Microsoft Sans Serif"/>
                <a:cs typeface="Microsoft Sans Serif"/>
              </a:rPr>
              <a:t>ending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nodes</a:t>
            </a:r>
            <a:endParaRPr sz="1400">
              <a:latin typeface="Microsoft Sans Serif"/>
              <a:cs typeface="Microsoft Sans Serif"/>
            </a:endParaRPr>
          </a:p>
          <a:p>
            <a:pPr marL="168910" marR="309880" indent="-156845">
              <a:lnSpc>
                <a:spcPct val="115900"/>
              </a:lnSpc>
              <a:spcBef>
                <a:spcPts val="300"/>
              </a:spcBef>
              <a:buChar char="•"/>
              <a:tabLst>
                <a:tab pos="169545" algn="l"/>
              </a:tabLst>
            </a:pP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While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in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3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path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the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0">
                <a:solidFill>
                  <a:srgbClr val="22373A"/>
                </a:solidFill>
                <a:latin typeface="Microsoft Sans Serif"/>
                <a:cs typeface="Microsoft Sans Serif"/>
              </a:rPr>
              <a:t>starting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and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5">
                <a:solidFill>
                  <a:srgbClr val="22373A"/>
                </a:solidFill>
                <a:latin typeface="Microsoft Sans Serif"/>
                <a:cs typeface="Microsoft Sans Serif"/>
              </a:rPr>
              <a:t>ending </a:t>
            </a:r>
            <a:r>
              <a:rPr dirty="0" sz="1400" spc="-3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0">
                <a:solidFill>
                  <a:srgbClr val="22373A"/>
                </a:solidFill>
                <a:latin typeface="Microsoft Sans Serif"/>
                <a:cs typeface="Microsoft Sans Serif"/>
              </a:rPr>
              <a:t>node</a:t>
            </a:r>
            <a:r>
              <a:rPr dirty="0" sz="1400" spc="-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should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0">
                <a:solidFill>
                  <a:srgbClr val="22373A"/>
                </a:solidFill>
                <a:latin typeface="Microsoft Sans Serif"/>
                <a:cs typeface="Microsoft Sans Serif"/>
              </a:rPr>
              <a:t>not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">
                <a:solidFill>
                  <a:srgbClr val="22373A"/>
                </a:solidFill>
                <a:latin typeface="Microsoft Sans Serif"/>
                <a:cs typeface="Microsoft Sans Serif"/>
              </a:rPr>
              <a:t>necessarily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be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equal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0215" y="81821"/>
            <a:ext cx="16681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0" b="1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dirty="0" sz="1700" spc="-9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7F7F7F"/>
                </a:solidFill>
                <a:latin typeface="Arial"/>
                <a:cs typeface="Arial"/>
              </a:rPr>
              <a:t>Bruijn</a:t>
            </a:r>
            <a:r>
              <a:rPr dirty="0" sz="1700" spc="-8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Graph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3542" y="1519185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4" h="277494">
                <a:moveTo>
                  <a:pt x="276914" y="138456"/>
                </a:moveTo>
                <a:lnTo>
                  <a:pt x="269855" y="94693"/>
                </a:lnTo>
                <a:lnTo>
                  <a:pt x="250200" y="56685"/>
                </a:lnTo>
                <a:lnTo>
                  <a:pt x="220228" y="26713"/>
                </a:lnTo>
                <a:lnTo>
                  <a:pt x="182220" y="7058"/>
                </a:lnTo>
                <a:lnTo>
                  <a:pt x="138457" y="0"/>
                </a:lnTo>
                <a:lnTo>
                  <a:pt x="94693" y="7058"/>
                </a:lnTo>
                <a:lnTo>
                  <a:pt x="56685" y="26713"/>
                </a:lnTo>
                <a:lnTo>
                  <a:pt x="26713" y="56685"/>
                </a:lnTo>
                <a:lnTo>
                  <a:pt x="7058" y="94693"/>
                </a:lnTo>
                <a:lnTo>
                  <a:pt x="0" y="138456"/>
                </a:lnTo>
                <a:lnTo>
                  <a:pt x="7058" y="182220"/>
                </a:lnTo>
                <a:lnTo>
                  <a:pt x="26713" y="220228"/>
                </a:lnTo>
                <a:lnTo>
                  <a:pt x="56685" y="250199"/>
                </a:lnTo>
                <a:lnTo>
                  <a:pt x="94693" y="269855"/>
                </a:lnTo>
                <a:lnTo>
                  <a:pt x="138457" y="276913"/>
                </a:lnTo>
                <a:lnTo>
                  <a:pt x="182220" y="269855"/>
                </a:lnTo>
                <a:lnTo>
                  <a:pt x="220228" y="250199"/>
                </a:lnTo>
                <a:lnTo>
                  <a:pt x="250200" y="220228"/>
                </a:lnTo>
                <a:lnTo>
                  <a:pt x="269855" y="182220"/>
                </a:lnTo>
                <a:lnTo>
                  <a:pt x="276914" y="138456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839389" y="1545866"/>
            <a:ext cx="2254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5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42519" y="958978"/>
            <a:ext cx="913130" cy="274955"/>
          </a:xfrm>
          <a:custGeom>
            <a:avLst/>
            <a:gdLst/>
            <a:ahLst/>
            <a:cxnLst/>
            <a:rect l="l" t="t" r="r" b="b"/>
            <a:pathLst>
              <a:path w="913130" h="274955">
                <a:moveTo>
                  <a:pt x="912718" y="137474"/>
                </a:moveTo>
                <a:lnTo>
                  <a:pt x="902719" y="87946"/>
                </a:lnTo>
                <a:lnTo>
                  <a:pt x="875451" y="47501"/>
                </a:lnTo>
                <a:lnTo>
                  <a:pt x="835006" y="20233"/>
                </a:lnTo>
                <a:lnTo>
                  <a:pt x="785477" y="10233"/>
                </a:lnTo>
                <a:lnTo>
                  <a:pt x="735949" y="20233"/>
                </a:lnTo>
                <a:lnTo>
                  <a:pt x="695504" y="47501"/>
                </a:lnTo>
                <a:lnTo>
                  <a:pt x="668236" y="87946"/>
                </a:lnTo>
                <a:lnTo>
                  <a:pt x="658237" y="137474"/>
                </a:lnTo>
                <a:lnTo>
                  <a:pt x="668236" y="187003"/>
                </a:lnTo>
                <a:lnTo>
                  <a:pt x="695504" y="227447"/>
                </a:lnTo>
                <a:lnTo>
                  <a:pt x="735949" y="254716"/>
                </a:lnTo>
                <a:lnTo>
                  <a:pt x="785477" y="264715"/>
                </a:lnTo>
                <a:lnTo>
                  <a:pt x="835006" y="254716"/>
                </a:lnTo>
                <a:lnTo>
                  <a:pt x="875451" y="227447"/>
                </a:lnTo>
                <a:lnTo>
                  <a:pt x="902719" y="187003"/>
                </a:lnTo>
                <a:lnTo>
                  <a:pt x="912718" y="137474"/>
                </a:lnTo>
                <a:close/>
              </a:path>
              <a:path w="913130" h="274955">
                <a:moveTo>
                  <a:pt x="274949" y="137474"/>
                </a:moveTo>
                <a:lnTo>
                  <a:pt x="267941" y="94021"/>
                </a:lnTo>
                <a:lnTo>
                  <a:pt x="248425" y="56283"/>
                </a:lnTo>
                <a:lnTo>
                  <a:pt x="218665" y="26524"/>
                </a:lnTo>
                <a:lnTo>
                  <a:pt x="180927" y="7008"/>
                </a:lnTo>
                <a:lnTo>
                  <a:pt x="137474" y="0"/>
                </a:lnTo>
                <a:lnTo>
                  <a:pt x="94021" y="7008"/>
                </a:lnTo>
                <a:lnTo>
                  <a:pt x="56283" y="26524"/>
                </a:lnTo>
                <a:lnTo>
                  <a:pt x="26524" y="56283"/>
                </a:lnTo>
                <a:lnTo>
                  <a:pt x="7008" y="94021"/>
                </a:lnTo>
                <a:lnTo>
                  <a:pt x="0" y="137474"/>
                </a:lnTo>
                <a:lnTo>
                  <a:pt x="7008" y="180927"/>
                </a:lnTo>
                <a:lnTo>
                  <a:pt x="26524" y="218666"/>
                </a:lnTo>
                <a:lnTo>
                  <a:pt x="56283" y="248425"/>
                </a:lnTo>
                <a:lnTo>
                  <a:pt x="94021" y="267941"/>
                </a:lnTo>
                <a:lnTo>
                  <a:pt x="137474" y="274949"/>
                </a:lnTo>
                <a:lnTo>
                  <a:pt x="180927" y="267941"/>
                </a:lnTo>
                <a:lnTo>
                  <a:pt x="218665" y="248425"/>
                </a:lnTo>
                <a:lnTo>
                  <a:pt x="248425" y="218666"/>
                </a:lnTo>
                <a:lnTo>
                  <a:pt x="267941" y="180927"/>
                </a:lnTo>
                <a:lnTo>
                  <a:pt x="274949" y="137474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0049" y="562861"/>
            <a:ext cx="2808605" cy="6299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200" spc="-35">
                <a:latin typeface="Microsoft Sans Serif"/>
                <a:cs typeface="Microsoft Sans Serif"/>
              </a:rPr>
              <a:t>A</a:t>
            </a:r>
            <a:r>
              <a:rPr dirty="0" sz="1200" spc="-135">
                <a:latin typeface="Microsoft Sans Serif"/>
                <a:cs typeface="Microsoft Sans Serif"/>
              </a:rPr>
              <a:t>G</a:t>
            </a:r>
            <a:r>
              <a:rPr dirty="0" sz="1200" spc="-100">
                <a:latin typeface="Microsoft Sans Serif"/>
                <a:cs typeface="Microsoft Sans Serif"/>
              </a:rPr>
              <a:t>C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90">
                <a:latin typeface="Microsoft Sans Serif"/>
                <a:cs typeface="Microsoft Sans Serif"/>
              </a:rPr>
              <a:t>A</a:t>
            </a:r>
            <a:r>
              <a:rPr dirty="0" sz="1200" spc="-95">
                <a:latin typeface="Microsoft Sans Serif"/>
                <a:cs typeface="Microsoft Sans Serif"/>
              </a:rPr>
              <a:t>T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-35">
                <a:latin typeface="Microsoft Sans Serif"/>
                <a:cs typeface="Microsoft Sans Serif"/>
              </a:rPr>
              <a:t>A</a:t>
            </a:r>
            <a:r>
              <a:rPr dirty="0" sz="1200" spc="-85">
                <a:latin typeface="Microsoft Sans Serif"/>
                <a:cs typeface="Microsoft Sans Serif"/>
              </a:rPr>
              <a:t>G,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-90">
                <a:latin typeface="Microsoft Sans Serif"/>
                <a:cs typeface="Microsoft Sans Serif"/>
              </a:rPr>
              <a:t>A</a:t>
            </a:r>
            <a:r>
              <a:rPr dirty="0" sz="1200" spc="-150">
                <a:latin typeface="Microsoft Sans Serif"/>
                <a:cs typeface="Microsoft Sans Serif"/>
              </a:rPr>
              <a:t>T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155">
                <a:latin typeface="Microsoft Sans Serif"/>
                <a:cs typeface="Microsoft Sans Serif"/>
              </a:rPr>
              <a:t>C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20">
                <a:latin typeface="Microsoft Sans Serif"/>
                <a:cs typeface="Microsoft Sans Serif"/>
              </a:rPr>
              <a:t>A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135">
                <a:latin typeface="Microsoft Sans Serif"/>
                <a:cs typeface="Microsoft Sans Serif"/>
              </a:rPr>
              <a:t>G</a:t>
            </a:r>
            <a:r>
              <a:rPr dirty="0" sz="1200" spc="-100">
                <a:latin typeface="Microsoft Sans Serif"/>
                <a:cs typeface="Microsoft Sans Serif"/>
              </a:rPr>
              <a:t>C</a:t>
            </a:r>
            <a:r>
              <a:rPr dirty="0" sz="1200" spc="20">
                <a:latin typeface="Microsoft Sans Serif"/>
                <a:cs typeface="Microsoft Sans Serif"/>
              </a:rPr>
              <a:t>A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95">
                <a:latin typeface="Microsoft Sans Serif"/>
                <a:cs typeface="Microsoft Sans Serif"/>
              </a:rPr>
              <a:t>T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20">
                <a:latin typeface="Microsoft Sans Serif"/>
                <a:cs typeface="Microsoft Sans Serif"/>
              </a:rPr>
              <a:t>A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95">
                <a:latin typeface="Microsoft Sans Serif"/>
                <a:cs typeface="Microsoft Sans Serif"/>
              </a:rPr>
              <a:t>T</a:t>
            </a:r>
            <a:r>
              <a:rPr dirty="0" sz="1200" spc="-155">
                <a:latin typeface="Microsoft Sans Serif"/>
                <a:cs typeface="Microsoft Sans Serif"/>
              </a:rPr>
              <a:t>C</a:t>
            </a:r>
            <a:r>
              <a:rPr dirty="0" sz="1200" spc="-130"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algn="ctr" marR="2540">
              <a:lnSpc>
                <a:spcPct val="100000"/>
              </a:lnSpc>
              <a:tabLst>
                <a:tab pos="658495" algn="l"/>
              </a:tabLst>
            </a:pPr>
            <a:r>
              <a:rPr dirty="0" sz="1200" spc="-55">
                <a:latin typeface="Microsoft Sans Serif"/>
                <a:cs typeface="Microsoft Sans Serif"/>
              </a:rPr>
              <a:t>CA	</a:t>
            </a:r>
            <a:r>
              <a:rPr dirty="0" sz="1200" spc="-75">
                <a:latin typeface="Microsoft Sans Serif"/>
                <a:cs typeface="Microsoft Sans Serif"/>
              </a:rPr>
              <a:t>AT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3666" y="1525316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4" h="264794">
                <a:moveTo>
                  <a:pt x="264650" y="132325"/>
                </a:moveTo>
                <a:lnTo>
                  <a:pt x="257904" y="90499"/>
                </a:lnTo>
                <a:lnTo>
                  <a:pt x="239119" y="54175"/>
                </a:lnTo>
                <a:lnTo>
                  <a:pt x="210475" y="25530"/>
                </a:lnTo>
                <a:lnTo>
                  <a:pt x="174150" y="6745"/>
                </a:lnTo>
                <a:lnTo>
                  <a:pt x="132325" y="0"/>
                </a:lnTo>
                <a:lnTo>
                  <a:pt x="90499" y="6745"/>
                </a:lnTo>
                <a:lnTo>
                  <a:pt x="54175" y="25530"/>
                </a:lnTo>
                <a:lnTo>
                  <a:pt x="25530" y="54175"/>
                </a:lnTo>
                <a:lnTo>
                  <a:pt x="6745" y="90499"/>
                </a:lnTo>
                <a:lnTo>
                  <a:pt x="0" y="132325"/>
                </a:lnTo>
                <a:lnTo>
                  <a:pt x="6745" y="174150"/>
                </a:lnTo>
                <a:lnTo>
                  <a:pt x="25530" y="210475"/>
                </a:lnTo>
                <a:lnTo>
                  <a:pt x="54175" y="239119"/>
                </a:lnTo>
                <a:lnTo>
                  <a:pt x="90499" y="257904"/>
                </a:lnTo>
                <a:lnTo>
                  <a:pt x="132325" y="264650"/>
                </a:lnTo>
                <a:lnTo>
                  <a:pt x="174150" y="257904"/>
                </a:lnTo>
                <a:lnTo>
                  <a:pt x="210475" y="239119"/>
                </a:lnTo>
                <a:lnTo>
                  <a:pt x="239119" y="210475"/>
                </a:lnTo>
                <a:lnTo>
                  <a:pt x="257904" y="174150"/>
                </a:lnTo>
                <a:lnTo>
                  <a:pt x="264650" y="132325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50669" y="1545803"/>
            <a:ext cx="21082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5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43047" y="2081884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19">
                <a:moveTo>
                  <a:pt x="273893" y="136946"/>
                </a:moveTo>
                <a:lnTo>
                  <a:pt x="266911" y="93660"/>
                </a:lnTo>
                <a:lnTo>
                  <a:pt x="247470" y="56067"/>
                </a:lnTo>
                <a:lnTo>
                  <a:pt x="217825" y="26422"/>
                </a:lnTo>
                <a:lnTo>
                  <a:pt x="180232" y="6981"/>
                </a:lnTo>
                <a:lnTo>
                  <a:pt x="136946" y="0"/>
                </a:lnTo>
                <a:lnTo>
                  <a:pt x="93660" y="6981"/>
                </a:lnTo>
                <a:lnTo>
                  <a:pt x="56067" y="26422"/>
                </a:lnTo>
                <a:lnTo>
                  <a:pt x="26422" y="56067"/>
                </a:lnTo>
                <a:lnTo>
                  <a:pt x="6981" y="93660"/>
                </a:lnTo>
                <a:lnTo>
                  <a:pt x="0" y="136946"/>
                </a:lnTo>
                <a:lnTo>
                  <a:pt x="6981" y="180232"/>
                </a:lnTo>
                <a:lnTo>
                  <a:pt x="26422" y="217825"/>
                </a:lnTo>
                <a:lnTo>
                  <a:pt x="56067" y="247470"/>
                </a:lnTo>
                <a:lnTo>
                  <a:pt x="93660" y="266911"/>
                </a:lnTo>
                <a:lnTo>
                  <a:pt x="136946" y="273893"/>
                </a:lnTo>
                <a:lnTo>
                  <a:pt x="180232" y="266911"/>
                </a:lnTo>
                <a:lnTo>
                  <a:pt x="217825" y="247470"/>
                </a:lnTo>
                <a:lnTo>
                  <a:pt x="247470" y="217825"/>
                </a:lnTo>
                <a:lnTo>
                  <a:pt x="266911" y="180232"/>
                </a:lnTo>
                <a:lnTo>
                  <a:pt x="273893" y="136946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869211" y="2106991"/>
            <a:ext cx="22161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GC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99499" y="2090333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256995" y="128497"/>
                </a:moveTo>
                <a:lnTo>
                  <a:pt x="246898" y="78480"/>
                </a:lnTo>
                <a:lnTo>
                  <a:pt x="219360" y="37635"/>
                </a:lnTo>
                <a:lnTo>
                  <a:pt x="178515" y="10097"/>
                </a:lnTo>
                <a:lnTo>
                  <a:pt x="128497" y="0"/>
                </a:lnTo>
                <a:lnTo>
                  <a:pt x="78480" y="10097"/>
                </a:lnTo>
                <a:lnTo>
                  <a:pt x="37635" y="37635"/>
                </a:lnTo>
                <a:lnTo>
                  <a:pt x="10097" y="78480"/>
                </a:lnTo>
                <a:lnTo>
                  <a:pt x="0" y="128497"/>
                </a:lnTo>
                <a:lnTo>
                  <a:pt x="10097" y="178515"/>
                </a:lnTo>
                <a:lnTo>
                  <a:pt x="37635" y="219360"/>
                </a:lnTo>
                <a:lnTo>
                  <a:pt x="78480" y="246898"/>
                </a:lnTo>
                <a:lnTo>
                  <a:pt x="128497" y="256995"/>
                </a:lnTo>
                <a:lnTo>
                  <a:pt x="178515" y="246898"/>
                </a:lnTo>
                <a:lnTo>
                  <a:pt x="219360" y="219360"/>
                </a:lnTo>
                <a:lnTo>
                  <a:pt x="246898" y="178515"/>
                </a:lnTo>
                <a:lnTo>
                  <a:pt x="256995" y="128497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527388" y="2106991"/>
            <a:ext cx="2019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9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17412" y="1051918"/>
            <a:ext cx="1116330" cy="1112520"/>
            <a:chOff x="1717412" y="1051918"/>
            <a:chExt cx="1116330" cy="1112520"/>
          </a:xfrm>
        </p:grpSpPr>
        <p:sp>
          <p:nvSpPr>
            <p:cNvPr id="14" name="object 14"/>
            <p:cNvSpPr/>
            <p:nvPr/>
          </p:nvSpPr>
          <p:spPr>
            <a:xfrm>
              <a:off x="2119384" y="1731612"/>
              <a:ext cx="704850" cy="407034"/>
            </a:xfrm>
            <a:custGeom>
              <a:avLst/>
              <a:gdLst/>
              <a:ahLst/>
              <a:cxnLst/>
              <a:rect l="l" t="t" r="r" b="b"/>
              <a:pathLst>
                <a:path w="704850" h="407035">
                  <a:moveTo>
                    <a:pt x="704489" y="0"/>
                  </a:moveTo>
                  <a:lnTo>
                    <a:pt x="0" y="406741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5793" y="2084912"/>
              <a:ext cx="63651" cy="7917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627996" y="1233185"/>
              <a:ext cx="0" cy="833755"/>
            </a:xfrm>
            <a:custGeom>
              <a:avLst/>
              <a:gdLst/>
              <a:ahLst/>
              <a:cxnLst/>
              <a:rect l="l" t="t" r="r" b="b"/>
              <a:pathLst>
                <a:path w="0" h="833755">
                  <a:moveTo>
                    <a:pt x="0" y="0"/>
                  </a:moveTo>
                  <a:lnTo>
                    <a:pt x="0" y="833137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591050" y="2038613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73891" y="0"/>
                  </a:moveTo>
                  <a:lnTo>
                    <a:pt x="62598" y="5411"/>
                  </a:lnTo>
                  <a:lnTo>
                    <a:pt x="51088" y="15586"/>
                  </a:lnTo>
                  <a:lnTo>
                    <a:pt x="41744" y="26626"/>
                  </a:lnTo>
                  <a:lnTo>
                    <a:pt x="36945" y="34636"/>
                  </a:lnTo>
                  <a:lnTo>
                    <a:pt x="32147" y="26626"/>
                  </a:lnTo>
                  <a:lnTo>
                    <a:pt x="22802" y="15586"/>
                  </a:lnTo>
                  <a:lnTo>
                    <a:pt x="11292" y="5411"/>
                  </a:lnTo>
                  <a:lnTo>
                    <a:pt x="0" y="0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107267" y="1169935"/>
              <a:ext cx="704215" cy="407034"/>
            </a:xfrm>
            <a:custGeom>
              <a:avLst/>
              <a:gdLst/>
              <a:ahLst/>
              <a:cxnLst/>
              <a:rect l="l" t="t" r="r" b="b"/>
              <a:pathLst>
                <a:path w="704214" h="407034">
                  <a:moveTo>
                    <a:pt x="0" y="0"/>
                  </a:moveTo>
                  <a:lnTo>
                    <a:pt x="704032" y="406477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1239" y="1522970"/>
              <a:ext cx="63651" cy="7917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126959" y="1096455"/>
              <a:ext cx="349885" cy="0"/>
            </a:xfrm>
            <a:custGeom>
              <a:avLst/>
              <a:gdLst/>
              <a:ahLst/>
              <a:cxnLst/>
              <a:rect l="l" t="t" r="r" b="b"/>
              <a:pathLst>
                <a:path w="349885" h="0">
                  <a:moveTo>
                    <a:pt x="0" y="0"/>
                  </a:moveTo>
                  <a:lnTo>
                    <a:pt x="349787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449038" y="1059509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726901" y="1236301"/>
              <a:ext cx="172720" cy="299085"/>
            </a:xfrm>
            <a:custGeom>
              <a:avLst/>
              <a:gdLst/>
              <a:ahLst/>
              <a:cxnLst/>
              <a:rect l="l" t="t" r="r" b="b"/>
              <a:pathLst>
                <a:path w="172719" h="299084">
                  <a:moveTo>
                    <a:pt x="0" y="298528"/>
                  </a:moveTo>
                  <a:lnTo>
                    <a:pt x="172355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5816" y="1222710"/>
              <a:ext cx="79173" cy="6365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979995" y="1257938"/>
              <a:ext cx="0" cy="814705"/>
            </a:xfrm>
            <a:custGeom>
              <a:avLst/>
              <a:gdLst/>
              <a:ahLst/>
              <a:cxnLst/>
              <a:rect l="l" t="t" r="r" b="b"/>
              <a:pathLst>
                <a:path w="0" h="814705">
                  <a:moveTo>
                    <a:pt x="0" y="814455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943050" y="1251011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060734" y="1236301"/>
              <a:ext cx="498475" cy="863600"/>
            </a:xfrm>
            <a:custGeom>
              <a:avLst/>
              <a:gdLst/>
              <a:ahLst/>
              <a:cxnLst/>
              <a:rect l="l" t="t" r="r" b="b"/>
              <a:pathLst>
                <a:path w="498475" h="863600">
                  <a:moveTo>
                    <a:pt x="498267" y="863029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5002" y="1222710"/>
              <a:ext cx="79173" cy="6365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91381" y="1735805"/>
              <a:ext cx="717550" cy="414655"/>
            </a:xfrm>
            <a:custGeom>
              <a:avLst/>
              <a:gdLst/>
              <a:ahLst/>
              <a:cxnLst/>
              <a:rect l="l" t="t" r="r" b="b"/>
              <a:pathLst>
                <a:path w="717550" h="414655">
                  <a:moveTo>
                    <a:pt x="717116" y="414029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7790" y="1710073"/>
              <a:ext cx="63650" cy="7917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791381" y="1735805"/>
              <a:ext cx="717550" cy="414655"/>
            </a:xfrm>
            <a:custGeom>
              <a:avLst/>
              <a:gdLst/>
              <a:ahLst/>
              <a:cxnLst/>
              <a:rect l="l" t="t" r="r" b="b"/>
              <a:pathLst>
                <a:path w="717550" h="414655">
                  <a:moveTo>
                    <a:pt x="717116" y="414029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7790" y="1710073"/>
              <a:ext cx="63650" cy="7917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726901" y="1236301"/>
              <a:ext cx="172720" cy="299085"/>
            </a:xfrm>
            <a:custGeom>
              <a:avLst/>
              <a:gdLst/>
              <a:ahLst/>
              <a:cxnLst/>
              <a:rect l="l" t="t" r="r" b="b"/>
              <a:pathLst>
                <a:path w="172719" h="299084">
                  <a:moveTo>
                    <a:pt x="0" y="298528"/>
                  </a:moveTo>
                  <a:lnTo>
                    <a:pt x="172355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45816" y="1222710"/>
              <a:ext cx="79173" cy="63650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865388" y="2679799"/>
            <a:ext cx="39687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95">
                <a:solidFill>
                  <a:srgbClr val="EB811B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55">
                <a:solidFill>
                  <a:srgbClr val="EB811B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05">
                <a:solidFill>
                  <a:srgbClr val="EB811B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0">
                <a:solidFill>
                  <a:srgbClr val="EB811B"/>
                </a:solidFill>
                <a:latin typeface="Microsoft Sans Serif"/>
                <a:cs typeface="Microsoft Sans Serif"/>
              </a:rPr>
              <a:t>A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0215" y="81821"/>
            <a:ext cx="16681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0" b="1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dirty="0" sz="1700" spc="-9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7F7F7F"/>
                </a:solidFill>
                <a:latin typeface="Arial"/>
                <a:cs typeface="Arial"/>
              </a:rPr>
              <a:t>Bruijn</a:t>
            </a:r>
            <a:r>
              <a:rPr dirty="0" sz="1700" spc="-8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Graph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3542" y="1519185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4" h="277494">
                <a:moveTo>
                  <a:pt x="276914" y="138456"/>
                </a:moveTo>
                <a:lnTo>
                  <a:pt x="269855" y="94693"/>
                </a:lnTo>
                <a:lnTo>
                  <a:pt x="250200" y="56685"/>
                </a:lnTo>
                <a:lnTo>
                  <a:pt x="220228" y="26713"/>
                </a:lnTo>
                <a:lnTo>
                  <a:pt x="182220" y="7058"/>
                </a:lnTo>
                <a:lnTo>
                  <a:pt x="138457" y="0"/>
                </a:lnTo>
                <a:lnTo>
                  <a:pt x="94693" y="7058"/>
                </a:lnTo>
                <a:lnTo>
                  <a:pt x="56685" y="26713"/>
                </a:lnTo>
                <a:lnTo>
                  <a:pt x="26713" y="56685"/>
                </a:lnTo>
                <a:lnTo>
                  <a:pt x="7058" y="94693"/>
                </a:lnTo>
                <a:lnTo>
                  <a:pt x="0" y="138456"/>
                </a:lnTo>
                <a:lnTo>
                  <a:pt x="7058" y="182220"/>
                </a:lnTo>
                <a:lnTo>
                  <a:pt x="26713" y="220228"/>
                </a:lnTo>
                <a:lnTo>
                  <a:pt x="56685" y="250199"/>
                </a:lnTo>
                <a:lnTo>
                  <a:pt x="94693" y="269855"/>
                </a:lnTo>
                <a:lnTo>
                  <a:pt x="138457" y="276913"/>
                </a:lnTo>
                <a:lnTo>
                  <a:pt x="182220" y="269855"/>
                </a:lnTo>
                <a:lnTo>
                  <a:pt x="220228" y="250199"/>
                </a:lnTo>
                <a:lnTo>
                  <a:pt x="250200" y="220228"/>
                </a:lnTo>
                <a:lnTo>
                  <a:pt x="269855" y="182220"/>
                </a:lnTo>
                <a:lnTo>
                  <a:pt x="276914" y="138456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839389" y="1545866"/>
            <a:ext cx="2254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5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42519" y="958978"/>
            <a:ext cx="913130" cy="274955"/>
          </a:xfrm>
          <a:custGeom>
            <a:avLst/>
            <a:gdLst/>
            <a:ahLst/>
            <a:cxnLst/>
            <a:rect l="l" t="t" r="r" b="b"/>
            <a:pathLst>
              <a:path w="913130" h="274955">
                <a:moveTo>
                  <a:pt x="912718" y="137474"/>
                </a:moveTo>
                <a:lnTo>
                  <a:pt x="902719" y="87946"/>
                </a:lnTo>
                <a:lnTo>
                  <a:pt x="875451" y="47501"/>
                </a:lnTo>
                <a:lnTo>
                  <a:pt x="835006" y="20233"/>
                </a:lnTo>
                <a:lnTo>
                  <a:pt x="785477" y="10233"/>
                </a:lnTo>
                <a:lnTo>
                  <a:pt x="735949" y="20233"/>
                </a:lnTo>
                <a:lnTo>
                  <a:pt x="695504" y="47501"/>
                </a:lnTo>
                <a:lnTo>
                  <a:pt x="668236" y="87946"/>
                </a:lnTo>
                <a:lnTo>
                  <a:pt x="658237" y="137474"/>
                </a:lnTo>
                <a:lnTo>
                  <a:pt x="668236" y="187003"/>
                </a:lnTo>
                <a:lnTo>
                  <a:pt x="695504" y="227447"/>
                </a:lnTo>
                <a:lnTo>
                  <a:pt x="735949" y="254716"/>
                </a:lnTo>
                <a:lnTo>
                  <a:pt x="785477" y="264715"/>
                </a:lnTo>
                <a:lnTo>
                  <a:pt x="835006" y="254716"/>
                </a:lnTo>
                <a:lnTo>
                  <a:pt x="875451" y="227447"/>
                </a:lnTo>
                <a:lnTo>
                  <a:pt x="902719" y="187003"/>
                </a:lnTo>
                <a:lnTo>
                  <a:pt x="912718" y="137474"/>
                </a:lnTo>
                <a:close/>
              </a:path>
              <a:path w="913130" h="274955">
                <a:moveTo>
                  <a:pt x="274949" y="137474"/>
                </a:moveTo>
                <a:lnTo>
                  <a:pt x="267941" y="94021"/>
                </a:lnTo>
                <a:lnTo>
                  <a:pt x="248425" y="56283"/>
                </a:lnTo>
                <a:lnTo>
                  <a:pt x="218665" y="26524"/>
                </a:lnTo>
                <a:lnTo>
                  <a:pt x="180927" y="7008"/>
                </a:lnTo>
                <a:lnTo>
                  <a:pt x="137474" y="0"/>
                </a:lnTo>
                <a:lnTo>
                  <a:pt x="94021" y="7008"/>
                </a:lnTo>
                <a:lnTo>
                  <a:pt x="56283" y="26524"/>
                </a:lnTo>
                <a:lnTo>
                  <a:pt x="26524" y="56283"/>
                </a:lnTo>
                <a:lnTo>
                  <a:pt x="7008" y="94021"/>
                </a:lnTo>
                <a:lnTo>
                  <a:pt x="0" y="137474"/>
                </a:lnTo>
                <a:lnTo>
                  <a:pt x="7008" y="180927"/>
                </a:lnTo>
                <a:lnTo>
                  <a:pt x="26524" y="218666"/>
                </a:lnTo>
                <a:lnTo>
                  <a:pt x="56283" y="248425"/>
                </a:lnTo>
                <a:lnTo>
                  <a:pt x="94021" y="267941"/>
                </a:lnTo>
                <a:lnTo>
                  <a:pt x="137474" y="274949"/>
                </a:lnTo>
                <a:lnTo>
                  <a:pt x="180927" y="267941"/>
                </a:lnTo>
                <a:lnTo>
                  <a:pt x="218665" y="248425"/>
                </a:lnTo>
                <a:lnTo>
                  <a:pt x="248425" y="218666"/>
                </a:lnTo>
                <a:lnTo>
                  <a:pt x="267941" y="180927"/>
                </a:lnTo>
                <a:lnTo>
                  <a:pt x="274949" y="137474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0049" y="562861"/>
            <a:ext cx="2808605" cy="6299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200" spc="-35">
                <a:latin typeface="Microsoft Sans Serif"/>
                <a:cs typeface="Microsoft Sans Serif"/>
              </a:rPr>
              <a:t>A</a:t>
            </a:r>
            <a:r>
              <a:rPr dirty="0" sz="1200" spc="-135">
                <a:latin typeface="Microsoft Sans Serif"/>
                <a:cs typeface="Microsoft Sans Serif"/>
              </a:rPr>
              <a:t>G</a:t>
            </a:r>
            <a:r>
              <a:rPr dirty="0" sz="1200" spc="-100">
                <a:latin typeface="Microsoft Sans Serif"/>
                <a:cs typeface="Microsoft Sans Serif"/>
              </a:rPr>
              <a:t>C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90">
                <a:latin typeface="Microsoft Sans Serif"/>
                <a:cs typeface="Microsoft Sans Serif"/>
              </a:rPr>
              <a:t>A</a:t>
            </a:r>
            <a:r>
              <a:rPr dirty="0" sz="1200" spc="-95">
                <a:latin typeface="Microsoft Sans Serif"/>
                <a:cs typeface="Microsoft Sans Serif"/>
              </a:rPr>
              <a:t>T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-35">
                <a:latin typeface="Microsoft Sans Serif"/>
                <a:cs typeface="Microsoft Sans Serif"/>
              </a:rPr>
              <a:t>A</a:t>
            </a:r>
            <a:r>
              <a:rPr dirty="0" sz="1200" spc="-85">
                <a:latin typeface="Microsoft Sans Serif"/>
                <a:cs typeface="Microsoft Sans Serif"/>
              </a:rPr>
              <a:t>G,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-90">
                <a:latin typeface="Microsoft Sans Serif"/>
                <a:cs typeface="Microsoft Sans Serif"/>
              </a:rPr>
              <a:t>A</a:t>
            </a:r>
            <a:r>
              <a:rPr dirty="0" sz="1200" spc="-150">
                <a:latin typeface="Microsoft Sans Serif"/>
                <a:cs typeface="Microsoft Sans Serif"/>
              </a:rPr>
              <a:t>T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155">
                <a:latin typeface="Microsoft Sans Serif"/>
                <a:cs typeface="Microsoft Sans Serif"/>
              </a:rPr>
              <a:t>C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20">
                <a:latin typeface="Microsoft Sans Serif"/>
                <a:cs typeface="Microsoft Sans Serif"/>
              </a:rPr>
              <a:t>A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135">
                <a:latin typeface="Microsoft Sans Serif"/>
                <a:cs typeface="Microsoft Sans Serif"/>
              </a:rPr>
              <a:t>G</a:t>
            </a:r>
            <a:r>
              <a:rPr dirty="0" sz="1200" spc="-100">
                <a:latin typeface="Microsoft Sans Serif"/>
                <a:cs typeface="Microsoft Sans Serif"/>
              </a:rPr>
              <a:t>C</a:t>
            </a:r>
            <a:r>
              <a:rPr dirty="0" sz="1200" spc="20">
                <a:latin typeface="Microsoft Sans Serif"/>
                <a:cs typeface="Microsoft Sans Serif"/>
              </a:rPr>
              <a:t>A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95">
                <a:latin typeface="Microsoft Sans Serif"/>
                <a:cs typeface="Microsoft Sans Serif"/>
              </a:rPr>
              <a:t>T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20">
                <a:latin typeface="Microsoft Sans Serif"/>
                <a:cs typeface="Microsoft Sans Serif"/>
              </a:rPr>
              <a:t>A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95">
                <a:latin typeface="Microsoft Sans Serif"/>
                <a:cs typeface="Microsoft Sans Serif"/>
              </a:rPr>
              <a:t>T</a:t>
            </a:r>
            <a:r>
              <a:rPr dirty="0" sz="1200" spc="-155">
                <a:latin typeface="Microsoft Sans Serif"/>
                <a:cs typeface="Microsoft Sans Serif"/>
              </a:rPr>
              <a:t>C</a:t>
            </a:r>
            <a:r>
              <a:rPr dirty="0" sz="1200" spc="-130"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algn="ctr" marR="2540">
              <a:lnSpc>
                <a:spcPct val="100000"/>
              </a:lnSpc>
              <a:tabLst>
                <a:tab pos="658495" algn="l"/>
              </a:tabLst>
            </a:pPr>
            <a:r>
              <a:rPr dirty="0" sz="1200" spc="-55">
                <a:latin typeface="Microsoft Sans Serif"/>
                <a:cs typeface="Microsoft Sans Serif"/>
              </a:rPr>
              <a:t>CA	</a:t>
            </a:r>
            <a:r>
              <a:rPr dirty="0" sz="1200" spc="-75">
                <a:latin typeface="Microsoft Sans Serif"/>
                <a:cs typeface="Microsoft Sans Serif"/>
              </a:rPr>
              <a:t>AT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3666" y="1525316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4" h="264794">
                <a:moveTo>
                  <a:pt x="264650" y="132325"/>
                </a:moveTo>
                <a:lnTo>
                  <a:pt x="257904" y="90499"/>
                </a:lnTo>
                <a:lnTo>
                  <a:pt x="239119" y="54175"/>
                </a:lnTo>
                <a:lnTo>
                  <a:pt x="210475" y="25530"/>
                </a:lnTo>
                <a:lnTo>
                  <a:pt x="174150" y="6745"/>
                </a:lnTo>
                <a:lnTo>
                  <a:pt x="132325" y="0"/>
                </a:lnTo>
                <a:lnTo>
                  <a:pt x="90499" y="6745"/>
                </a:lnTo>
                <a:lnTo>
                  <a:pt x="54175" y="25530"/>
                </a:lnTo>
                <a:lnTo>
                  <a:pt x="25530" y="54175"/>
                </a:lnTo>
                <a:lnTo>
                  <a:pt x="6745" y="90499"/>
                </a:lnTo>
                <a:lnTo>
                  <a:pt x="0" y="132325"/>
                </a:lnTo>
                <a:lnTo>
                  <a:pt x="6745" y="174150"/>
                </a:lnTo>
                <a:lnTo>
                  <a:pt x="25530" y="210475"/>
                </a:lnTo>
                <a:lnTo>
                  <a:pt x="54175" y="239119"/>
                </a:lnTo>
                <a:lnTo>
                  <a:pt x="90499" y="257904"/>
                </a:lnTo>
                <a:lnTo>
                  <a:pt x="132325" y="264650"/>
                </a:lnTo>
                <a:lnTo>
                  <a:pt x="174150" y="257904"/>
                </a:lnTo>
                <a:lnTo>
                  <a:pt x="210475" y="239119"/>
                </a:lnTo>
                <a:lnTo>
                  <a:pt x="239119" y="210475"/>
                </a:lnTo>
                <a:lnTo>
                  <a:pt x="257904" y="174150"/>
                </a:lnTo>
                <a:lnTo>
                  <a:pt x="264650" y="132325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50669" y="1545803"/>
            <a:ext cx="21082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5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43047" y="2081884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19">
                <a:moveTo>
                  <a:pt x="273893" y="136946"/>
                </a:moveTo>
                <a:lnTo>
                  <a:pt x="266911" y="93660"/>
                </a:lnTo>
                <a:lnTo>
                  <a:pt x="247470" y="56067"/>
                </a:lnTo>
                <a:lnTo>
                  <a:pt x="217825" y="26422"/>
                </a:lnTo>
                <a:lnTo>
                  <a:pt x="180232" y="6981"/>
                </a:lnTo>
                <a:lnTo>
                  <a:pt x="136946" y="0"/>
                </a:lnTo>
                <a:lnTo>
                  <a:pt x="93660" y="6981"/>
                </a:lnTo>
                <a:lnTo>
                  <a:pt x="56067" y="26422"/>
                </a:lnTo>
                <a:lnTo>
                  <a:pt x="26422" y="56067"/>
                </a:lnTo>
                <a:lnTo>
                  <a:pt x="6981" y="93660"/>
                </a:lnTo>
                <a:lnTo>
                  <a:pt x="0" y="136946"/>
                </a:lnTo>
                <a:lnTo>
                  <a:pt x="6981" y="180232"/>
                </a:lnTo>
                <a:lnTo>
                  <a:pt x="26422" y="217825"/>
                </a:lnTo>
                <a:lnTo>
                  <a:pt x="56067" y="247470"/>
                </a:lnTo>
                <a:lnTo>
                  <a:pt x="93660" y="266911"/>
                </a:lnTo>
                <a:lnTo>
                  <a:pt x="136946" y="273893"/>
                </a:lnTo>
                <a:lnTo>
                  <a:pt x="180232" y="266911"/>
                </a:lnTo>
                <a:lnTo>
                  <a:pt x="217825" y="247470"/>
                </a:lnTo>
                <a:lnTo>
                  <a:pt x="247470" y="217825"/>
                </a:lnTo>
                <a:lnTo>
                  <a:pt x="266911" y="180232"/>
                </a:lnTo>
                <a:lnTo>
                  <a:pt x="273893" y="136946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869211" y="2106991"/>
            <a:ext cx="22161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GC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99499" y="2090333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256995" y="128497"/>
                </a:moveTo>
                <a:lnTo>
                  <a:pt x="246898" y="78480"/>
                </a:lnTo>
                <a:lnTo>
                  <a:pt x="219360" y="37635"/>
                </a:lnTo>
                <a:lnTo>
                  <a:pt x="178515" y="10097"/>
                </a:lnTo>
                <a:lnTo>
                  <a:pt x="128497" y="0"/>
                </a:lnTo>
                <a:lnTo>
                  <a:pt x="78480" y="10097"/>
                </a:lnTo>
                <a:lnTo>
                  <a:pt x="37635" y="37635"/>
                </a:lnTo>
                <a:lnTo>
                  <a:pt x="10097" y="78480"/>
                </a:lnTo>
                <a:lnTo>
                  <a:pt x="0" y="128497"/>
                </a:lnTo>
                <a:lnTo>
                  <a:pt x="10097" y="178515"/>
                </a:lnTo>
                <a:lnTo>
                  <a:pt x="37635" y="219360"/>
                </a:lnTo>
                <a:lnTo>
                  <a:pt x="78480" y="246898"/>
                </a:lnTo>
                <a:lnTo>
                  <a:pt x="128497" y="256995"/>
                </a:lnTo>
                <a:lnTo>
                  <a:pt x="178515" y="246898"/>
                </a:lnTo>
                <a:lnTo>
                  <a:pt x="219360" y="219360"/>
                </a:lnTo>
                <a:lnTo>
                  <a:pt x="246898" y="178515"/>
                </a:lnTo>
                <a:lnTo>
                  <a:pt x="256995" y="128497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527388" y="2106991"/>
            <a:ext cx="2019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9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17412" y="1051918"/>
            <a:ext cx="1116330" cy="1112520"/>
            <a:chOff x="1717412" y="1051918"/>
            <a:chExt cx="1116330" cy="1112520"/>
          </a:xfrm>
        </p:grpSpPr>
        <p:sp>
          <p:nvSpPr>
            <p:cNvPr id="14" name="object 14"/>
            <p:cNvSpPr/>
            <p:nvPr/>
          </p:nvSpPr>
          <p:spPr>
            <a:xfrm>
              <a:off x="2119384" y="1731612"/>
              <a:ext cx="704850" cy="407034"/>
            </a:xfrm>
            <a:custGeom>
              <a:avLst/>
              <a:gdLst/>
              <a:ahLst/>
              <a:cxnLst/>
              <a:rect l="l" t="t" r="r" b="b"/>
              <a:pathLst>
                <a:path w="704850" h="407035">
                  <a:moveTo>
                    <a:pt x="704489" y="0"/>
                  </a:moveTo>
                  <a:lnTo>
                    <a:pt x="0" y="406741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5793" y="2084912"/>
              <a:ext cx="63651" cy="7917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627996" y="1233185"/>
              <a:ext cx="0" cy="833755"/>
            </a:xfrm>
            <a:custGeom>
              <a:avLst/>
              <a:gdLst/>
              <a:ahLst/>
              <a:cxnLst/>
              <a:rect l="l" t="t" r="r" b="b"/>
              <a:pathLst>
                <a:path w="0" h="833755">
                  <a:moveTo>
                    <a:pt x="0" y="0"/>
                  </a:moveTo>
                  <a:lnTo>
                    <a:pt x="0" y="833137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591050" y="2038613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73891" y="0"/>
                  </a:moveTo>
                  <a:lnTo>
                    <a:pt x="62598" y="5411"/>
                  </a:lnTo>
                  <a:lnTo>
                    <a:pt x="51088" y="15586"/>
                  </a:lnTo>
                  <a:lnTo>
                    <a:pt x="41744" y="26626"/>
                  </a:lnTo>
                  <a:lnTo>
                    <a:pt x="36945" y="34636"/>
                  </a:lnTo>
                  <a:lnTo>
                    <a:pt x="32147" y="26626"/>
                  </a:lnTo>
                  <a:lnTo>
                    <a:pt x="22802" y="15586"/>
                  </a:lnTo>
                  <a:lnTo>
                    <a:pt x="11292" y="5411"/>
                  </a:lnTo>
                  <a:lnTo>
                    <a:pt x="0" y="0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107267" y="1169935"/>
              <a:ext cx="704215" cy="407034"/>
            </a:xfrm>
            <a:custGeom>
              <a:avLst/>
              <a:gdLst/>
              <a:ahLst/>
              <a:cxnLst/>
              <a:rect l="l" t="t" r="r" b="b"/>
              <a:pathLst>
                <a:path w="704214" h="407034">
                  <a:moveTo>
                    <a:pt x="0" y="0"/>
                  </a:moveTo>
                  <a:lnTo>
                    <a:pt x="704032" y="406477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1239" y="1522970"/>
              <a:ext cx="63651" cy="7917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126959" y="1096455"/>
              <a:ext cx="349885" cy="0"/>
            </a:xfrm>
            <a:custGeom>
              <a:avLst/>
              <a:gdLst/>
              <a:ahLst/>
              <a:cxnLst/>
              <a:rect l="l" t="t" r="r" b="b"/>
              <a:pathLst>
                <a:path w="349885" h="0">
                  <a:moveTo>
                    <a:pt x="0" y="0"/>
                  </a:moveTo>
                  <a:lnTo>
                    <a:pt x="349787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449038" y="1059509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726901" y="1236301"/>
              <a:ext cx="172720" cy="299085"/>
            </a:xfrm>
            <a:custGeom>
              <a:avLst/>
              <a:gdLst/>
              <a:ahLst/>
              <a:cxnLst/>
              <a:rect l="l" t="t" r="r" b="b"/>
              <a:pathLst>
                <a:path w="172719" h="299084">
                  <a:moveTo>
                    <a:pt x="0" y="298528"/>
                  </a:moveTo>
                  <a:lnTo>
                    <a:pt x="172355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5816" y="1222710"/>
              <a:ext cx="79173" cy="6365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979995" y="1257938"/>
              <a:ext cx="0" cy="814705"/>
            </a:xfrm>
            <a:custGeom>
              <a:avLst/>
              <a:gdLst/>
              <a:ahLst/>
              <a:cxnLst/>
              <a:rect l="l" t="t" r="r" b="b"/>
              <a:pathLst>
                <a:path w="0" h="814705">
                  <a:moveTo>
                    <a:pt x="0" y="814455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943050" y="1251011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060734" y="1236301"/>
              <a:ext cx="498475" cy="863600"/>
            </a:xfrm>
            <a:custGeom>
              <a:avLst/>
              <a:gdLst/>
              <a:ahLst/>
              <a:cxnLst/>
              <a:rect l="l" t="t" r="r" b="b"/>
              <a:pathLst>
                <a:path w="498475" h="863600">
                  <a:moveTo>
                    <a:pt x="498267" y="863029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5002" y="1222710"/>
              <a:ext cx="79173" cy="6365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91381" y="1735805"/>
              <a:ext cx="717550" cy="414655"/>
            </a:xfrm>
            <a:custGeom>
              <a:avLst/>
              <a:gdLst/>
              <a:ahLst/>
              <a:cxnLst/>
              <a:rect l="l" t="t" r="r" b="b"/>
              <a:pathLst>
                <a:path w="717550" h="414655">
                  <a:moveTo>
                    <a:pt x="717116" y="414029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7790" y="1710073"/>
              <a:ext cx="63650" cy="7917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791381" y="1735805"/>
              <a:ext cx="717550" cy="414655"/>
            </a:xfrm>
            <a:custGeom>
              <a:avLst/>
              <a:gdLst/>
              <a:ahLst/>
              <a:cxnLst/>
              <a:rect l="l" t="t" r="r" b="b"/>
              <a:pathLst>
                <a:path w="717550" h="414655">
                  <a:moveTo>
                    <a:pt x="717116" y="414029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7790" y="1710073"/>
              <a:ext cx="63650" cy="7917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726901" y="1236301"/>
              <a:ext cx="172720" cy="299085"/>
            </a:xfrm>
            <a:custGeom>
              <a:avLst/>
              <a:gdLst/>
              <a:ahLst/>
              <a:cxnLst/>
              <a:rect l="l" t="t" r="r" b="b"/>
              <a:pathLst>
                <a:path w="172719" h="299084">
                  <a:moveTo>
                    <a:pt x="0" y="298528"/>
                  </a:moveTo>
                  <a:lnTo>
                    <a:pt x="172355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45816" y="1222710"/>
              <a:ext cx="79173" cy="6365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107267" y="1169935"/>
              <a:ext cx="704215" cy="407034"/>
            </a:xfrm>
            <a:custGeom>
              <a:avLst/>
              <a:gdLst/>
              <a:ahLst/>
              <a:cxnLst/>
              <a:rect l="l" t="t" r="r" b="b"/>
              <a:pathLst>
                <a:path w="704214" h="407034">
                  <a:moveTo>
                    <a:pt x="0" y="0"/>
                  </a:moveTo>
                  <a:lnTo>
                    <a:pt x="704032" y="406477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61239" y="1522970"/>
              <a:ext cx="63651" cy="79173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865388" y="2679799"/>
            <a:ext cx="495934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95">
                <a:solidFill>
                  <a:srgbClr val="EB811B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55">
                <a:solidFill>
                  <a:srgbClr val="EB811B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05">
                <a:solidFill>
                  <a:srgbClr val="EB811B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35">
                <a:solidFill>
                  <a:srgbClr val="EB811B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130">
                <a:solidFill>
                  <a:srgbClr val="EB811B"/>
                </a:solidFill>
                <a:latin typeface="Microsoft Sans Serif"/>
                <a:cs typeface="Microsoft Sans Serif"/>
              </a:rPr>
              <a:t>G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0215" y="81821"/>
            <a:ext cx="16681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0" b="1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dirty="0" sz="1700" spc="-9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7F7F7F"/>
                </a:solidFill>
                <a:latin typeface="Arial"/>
                <a:cs typeface="Arial"/>
              </a:rPr>
              <a:t>Bruijn</a:t>
            </a:r>
            <a:r>
              <a:rPr dirty="0" sz="1700" spc="-8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Graph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3542" y="1519185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4" h="277494">
                <a:moveTo>
                  <a:pt x="276914" y="138456"/>
                </a:moveTo>
                <a:lnTo>
                  <a:pt x="269855" y="94693"/>
                </a:lnTo>
                <a:lnTo>
                  <a:pt x="250200" y="56685"/>
                </a:lnTo>
                <a:lnTo>
                  <a:pt x="220228" y="26713"/>
                </a:lnTo>
                <a:lnTo>
                  <a:pt x="182220" y="7058"/>
                </a:lnTo>
                <a:lnTo>
                  <a:pt x="138457" y="0"/>
                </a:lnTo>
                <a:lnTo>
                  <a:pt x="94693" y="7058"/>
                </a:lnTo>
                <a:lnTo>
                  <a:pt x="56685" y="26713"/>
                </a:lnTo>
                <a:lnTo>
                  <a:pt x="26713" y="56685"/>
                </a:lnTo>
                <a:lnTo>
                  <a:pt x="7058" y="94693"/>
                </a:lnTo>
                <a:lnTo>
                  <a:pt x="0" y="138456"/>
                </a:lnTo>
                <a:lnTo>
                  <a:pt x="7058" y="182220"/>
                </a:lnTo>
                <a:lnTo>
                  <a:pt x="26713" y="220228"/>
                </a:lnTo>
                <a:lnTo>
                  <a:pt x="56685" y="250199"/>
                </a:lnTo>
                <a:lnTo>
                  <a:pt x="94693" y="269855"/>
                </a:lnTo>
                <a:lnTo>
                  <a:pt x="138457" y="276913"/>
                </a:lnTo>
                <a:lnTo>
                  <a:pt x="182220" y="269855"/>
                </a:lnTo>
                <a:lnTo>
                  <a:pt x="220228" y="250199"/>
                </a:lnTo>
                <a:lnTo>
                  <a:pt x="250200" y="220228"/>
                </a:lnTo>
                <a:lnTo>
                  <a:pt x="269855" y="182220"/>
                </a:lnTo>
                <a:lnTo>
                  <a:pt x="276914" y="138456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839389" y="1545866"/>
            <a:ext cx="2254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5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42519" y="958978"/>
            <a:ext cx="913130" cy="274955"/>
          </a:xfrm>
          <a:custGeom>
            <a:avLst/>
            <a:gdLst/>
            <a:ahLst/>
            <a:cxnLst/>
            <a:rect l="l" t="t" r="r" b="b"/>
            <a:pathLst>
              <a:path w="913130" h="274955">
                <a:moveTo>
                  <a:pt x="912718" y="137474"/>
                </a:moveTo>
                <a:lnTo>
                  <a:pt x="902719" y="87946"/>
                </a:lnTo>
                <a:lnTo>
                  <a:pt x="875451" y="47501"/>
                </a:lnTo>
                <a:lnTo>
                  <a:pt x="835006" y="20233"/>
                </a:lnTo>
                <a:lnTo>
                  <a:pt x="785477" y="10233"/>
                </a:lnTo>
                <a:lnTo>
                  <a:pt x="735949" y="20233"/>
                </a:lnTo>
                <a:lnTo>
                  <a:pt x="695504" y="47501"/>
                </a:lnTo>
                <a:lnTo>
                  <a:pt x="668236" y="87946"/>
                </a:lnTo>
                <a:lnTo>
                  <a:pt x="658237" y="137474"/>
                </a:lnTo>
                <a:lnTo>
                  <a:pt x="668236" y="187003"/>
                </a:lnTo>
                <a:lnTo>
                  <a:pt x="695504" y="227447"/>
                </a:lnTo>
                <a:lnTo>
                  <a:pt x="735949" y="254716"/>
                </a:lnTo>
                <a:lnTo>
                  <a:pt x="785477" y="264715"/>
                </a:lnTo>
                <a:lnTo>
                  <a:pt x="835006" y="254716"/>
                </a:lnTo>
                <a:lnTo>
                  <a:pt x="875451" y="227447"/>
                </a:lnTo>
                <a:lnTo>
                  <a:pt x="902719" y="187003"/>
                </a:lnTo>
                <a:lnTo>
                  <a:pt x="912718" y="137474"/>
                </a:lnTo>
                <a:close/>
              </a:path>
              <a:path w="913130" h="274955">
                <a:moveTo>
                  <a:pt x="274949" y="137474"/>
                </a:moveTo>
                <a:lnTo>
                  <a:pt x="267941" y="94021"/>
                </a:lnTo>
                <a:lnTo>
                  <a:pt x="248425" y="56283"/>
                </a:lnTo>
                <a:lnTo>
                  <a:pt x="218665" y="26524"/>
                </a:lnTo>
                <a:lnTo>
                  <a:pt x="180927" y="7008"/>
                </a:lnTo>
                <a:lnTo>
                  <a:pt x="137474" y="0"/>
                </a:lnTo>
                <a:lnTo>
                  <a:pt x="94021" y="7008"/>
                </a:lnTo>
                <a:lnTo>
                  <a:pt x="56283" y="26524"/>
                </a:lnTo>
                <a:lnTo>
                  <a:pt x="26524" y="56283"/>
                </a:lnTo>
                <a:lnTo>
                  <a:pt x="7008" y="94021"/>
                </a:lnTo>
                <a:lnTo>
                  <a:pt x="0" y="137474"/>
                </a:lnTo>
                <a:lnTo>
                  <a:pt x="7008" y="180927"/>
                </a:lnTo>
                <a:lnTo>
                  <a:pt x="26524" y="218666"/>
                </a:lnTo>
                <a:lnTo>
                  <a:pt x="56283" y="248425"/>
                </a:lnTo>
                <a:lnTo>
                  <a:pt x="94021" y="267941"/>
                </a:lnTo>
                <a:lnTo>
                  <a:pt x="137474" y="274949"/>
                </a:lnTo>
                <a:lnTo>
                  <a:pt x="180927" y="267941"/>
                </a:lnTo>
                <a:lnTo>
                  <a:pt x="218665" y="248425"/>
                </a:lnTo>
                <a:lnTo>
                  <a:pt x="248425" y="218666"/>
                </a:lnTo>
                <a:lnTo>
                  <a:pt x="267941" y="180927"/>
                </a:lnTo>
                <a:lnTo>
                  <a:pt x="274949" y="137474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0049" y="562861"/>
            <a:ext cx="2808605" cy="6299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200" spc="-35">
                <a:latin typeface="Microsoft Sans Serif"/>
                <a:cs typeface="Microsoft Sans Serif"/>
              </a:rPr>
              <a:t>A</a:t>
            </a:r>
            <a:r>
              <a:rPr dirty="0" sz="1200" spc="-135">
                <a:latin typeface="Microsoft Sans Serif"/>
                <a:cs typeface="Microsoft Sans Serif"/>
              </a:rPr>
              <a:t>G</a:t>
            </a:r>
            <a:r>
              <a:rPr dirty="0" sz="1200" spc="-100">
                <a:latin typeface="Microsoft Sans Serif"/>
                <a:cs typeface="Microsoft Sans Serif"/>
              </a:rPr>
              <a:t>C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90">
                <a:latin typeface="Microsoft Sans Serif"/>
                <a:cs typeface="Microsoft Sans Serif"/>
              </a:rPr>
              <a:t>A</a:t>
            </a:r>
            <a:r>
              <a:rPr dirty="0" sz="1200" spc="-95">
                <a:latin typeface="Microsoft Sans Serif"/>
                <a:cs typeface="Microsoft Sans Serif"/>
              </a:rPr>
              <a:t>T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-35">
                <a:latin typeface="Microsoft Sans Serif"/>
                <a:cs typeface="Microsoft Sans Serif"/>
              </a:rPr>
              <a:t>A</a:t>
            </a:r>
            <a:r>
              <a:rPr dirty="0" sz="1200" spc="-85">
                <a:latin typeface="Microsoft Sans Serif"/>
                <a:cs typeface="Microsoft Sans Serif"/>
              </a:rPr>
              <a:t>G,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-90">
                <a:latin typeface="Microsoft Sans Serif"/>
                <a:cs typeface="Microsoft Sans Serif"/>
              </a:rPr>
              <a:t>A</a:t>
            </a:r>
            <a:r>
              <a:rPr dirty="0" sz="1200" spc="-150">
                <a:latin typeface="Microsoft Sans Serif"/>
                <a:cs typeface="Microsoft Sans Serif"/>
              </a:rPr>
              <a:t>T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155">
                <a:latin typeface="Microsoft Sans Serif"/>
                <a:cs typeface="Microsoft Sans Serif"/>
              </a:rPr>
              <a:t>C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20">
                <a:latin typeface="Microsoft Sans Serif"/>
                <a:cs typeface="Microsoft Sans Serif"/>
              </a:rPr>
              <a:t>A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135">
                <a:latin typeface="Microsoft Sans Serif"/>
                <a:cs typeface="Microsoft Sans Serif"/>
              </a:rPr>
              <a:t>G</a:t>
            </a:r>
            <a:r>
              <a:rPr dirty="0" sz="1200" spc="-100">
                <a:latin typeface="Microsoft Sans Serif"/>
                <a:cs typeface="Microsoft Sans Serif"/>
              </a:rPr>
              <a:t>C</a:t>
            </a:r>
            <a:r>
              <a:rPr dirty="0" sz="1200" spc="20">
                <a:latin typeface="Microsoft Sans Serif"/>
                <a:cs typeface="Microsoft Sans Serif"/>
              </a:rPr>
              <a:t>A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95">
                <a:latin typeface="Microsoft Sans Serif"/>
                <a:cs typeface="Microsoft Sans Serif"/>
              </a:rPr>
              <a:t>T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20">
                <a:latin typeface="Microsoft Sans Serif"/>
                <a:cs typeface="Microsoft Sans Serif"/>
              </a:rPr>
              <a:t>A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95">
                <a:latin typeface="Microsoft Sans Serif"/>
                <a:cs typeface="Microsoft Sans Serif"/>
              </a:rPr>
              <a:t>T</a:t>
            </a:r>
            <a:r>
              <a:rPr dirty="0" sz="1200" spc="-155">
                <a:latin typeface="Microsoft Sans Serif"/>
                <a:cs typeface="Microsoft Sans Serif"/>
              </a:rPr>
              <a:t>C</a:t>
            </a:r>
            <a:r>
              <a:rPr dirty="0" sz="1200" spc="-130"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algn="ctr" marR="2540">
              <a:lnSpc>
                <a:spcPct val="100000"/>
              </a:lnSpc>
              <a:tabLst>
                <a:tab pos="658495" algn="l"/>
              </a:tabLst>
            </a:pPr>
            <a:r>
              <a:rPr dirty="0" sz="1200" spc="-55">
                <a:latin typeface="Microsoft Sans Serif"/>
                <a:cs typeface="Microsoft Sans Serif"/>
              </a:rPr>
              <a:t>CA	</a:t>
            </a:r>
            <a:r>
              <a:rPr dirty="0" sz="1200" spc="-75">
                <a:latin typeface="Microsoft Sans Serif"/>
                <a:cs typeface="Microsoft Sans Serif"/>
              </a:rPr>
              <a:t>AT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3666" y="1525316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4" h="264794">
                <a:moveTo>
                  <a:pt x="264650" y="132325"/>
                </a:moveTo>
                <a:lnTo>
                  <a:pt x="257904" y="90499"/>
                </a:lnTo>
                <a:lnTo>
                  <a:pt x="239119" y="54175"/>
                </a:lnTo>
                <a:lnTo>
                  <a:pt x="210475" y="25530"/>
                </a:lnTo>
                <a:lnTo>
                  <a:pt x="174150" y="6745"/>
                </a:lnTo>
                <a:lnTo>
                  <a:pt x="132325" y="0"/>
                </a:lnTo>
                <a:lnTo>
                  <a:pt x="90499" y="6745"/>
                </a:lnTo>
                <a:lnTo>
                  <a:pt x="54175" y="25530"/>
                </a:lnTo>
                <a:lnTo>
                  <a:pt x="25530" y="54175"/>
                </a:lnTo>
                <a:lnTo>
                  <a:pt x="6745" y="90499"/>
                </a:lnTo>
                <a:lnTo>
                  <a:pt x="0" y="132325"/>
                </a:lnTo>
                <a:lnTo>
                  <a:pt x="6745" y="174150"/>
                </a:lnTo>
                <a:lnTo>
                  <a:pt x="25530" y="210475"/>
                </a:lnTo>
                <a:lnTo>
                  <a:pt x="54175" y="239119"/>
                </a:lnTo>
                <a:lnTo>
                  <a:pt x="90499" y="257904"/>
                </a:lnTo>
                <a:lnTo>
                  <a:pt x="132325" y="264650"/>
                </a:lnTo>
                <a:lnTo>
                  <a:pt x="174150" y="257904"/>
                </a:lnTo>
                <a:lnTo>
                  <a:pt x="210475" y="239119"/>
                </a:lnTo>
                <a:lnTo>
                  <a:pt x="239119" y="210475"/>
                </a:lnTo>
                <a:lnTo>
                  <a:pt x="257904" y="174150"/>
                </a:lnTo>
                <a:lnTo>
                  <a:pt x="264650" y="132325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50669" y="1545803"/>
            <a:ext cx="21082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5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43047" y="2081884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19">
                <a:moveTo>
                  <a:pt x="273893" y="136946"/>
                </a:moveTo>
                <a:lnTo>
                  <a:pt x="266911" y="93660"/>
                </a:lnTo>
                <a:lnTo>
                  <a:pt x="247470" y="56067"/>
                </a:lnTo>
                <a:lnTo>
                  <a:pt x="217825" y="26422"/>
                </a:lnTo>
                <a:lnTo>
                  <a:pt x="180232" y="6981"/>
                </a:lnTo>
                <a:lnTo>
                  <a:pt x="136946" y="0"/>
                </a:lnTo>
                <a:lnTo>
                  <a:pt x="93660" y="6981"/>
                </a:lnTo>
                <a:lnTo>
                  <a:pt x="56067" y="26422"/>
                </a:lnTo>
                <a:lnTo>
                  <a:pt x="26422" y="56067"/>
                </a:lnTo>
                <a:lnTo>
                  <a:pt x="6981" y="93660"/>
                </a:lnTo>
                <a:lnTo>
                  <a:pt x="0" y="136946"/>
                </a:lnTo>
                <a:lnTo>
                  <a:pt x="6981" y="180232"/>
                </a:lnTo>
                <a:lnTo>
                  <a:pt x="26422" y="217825"/>
                </a:lnTo>
                <a:lnTo>
                  <a:pt x="56067" y="247470"/>
                </a:lnTo>
                <a:lnTo>
                  <a:pt x="93660" y="266911"/>
                </a:lnTo>
                <a:lnTo>
                  <a:pt x="136946" y="273893"/>
                </a:lnTo>
                <a:lnTo>
                  <a:pt x="180232" y="266911"/>
                </a:lnTo>
                <a:lnTo>
                  <a:pt x="217825" y="247470"/>
                </a:lnTo>
                <a:lnTo>
                  <a:pt x="247470" y="217825"/>
                </a:lnTo>
                <a:lnTo>
                  <a:pt x="266911" y="180232"/>
                </a:lnTo>
                <a:lnTo>
                  <a:pt x="273893" y="136946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869211" y="2106991"/>
            <a:ext cx="22161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GC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99499" y="2090333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256995" y="128497"/>
                </a:moveTo>
                <a:lnTo>
                  <a:pt x="246898" y="78480"/>
                </a:lnTo>
                <a:lnTo>
                  <a:pt x="219360" y="37635"/>
                </a:lnTo>
                <a:lnTo>
                  <a:pt x="178515" y="10097"/>
                </a:lnTo>
                <a:lnTo>
                  <a:pt x="128497" y="0"/>
                </a:lnTo>
                <a:lnTo>
                  <a:pt x="78480" y="10097"/>
                </a:lnTo>
                <a:lnTo>
                  <a:pt x="37635" y="37635"/>
                </a:lnTo>
                <a:lnTo>
                  <a:pt x="10097" y="78480"/>
                </a:lnTo>
                <a:lnTo>
                  <a:pt x="0" y="128497"/>
                </a:lnTo>
                <a:lnTo>
                  <a:pt x="10097" y="178515"/>
                </a:lnTo>
                <a:lnTo>
                  <a:pt x="37635" y="219360"/>
                </a:lnTo>
                <a:lnTo>
                  <a:pt x="78480" y="246898"/>
                </a:lnTo>
                <a:lnTo>
                  <a:pt x="128497" y="256995"/>
                </a:lnTo>
                <a:lnTo>
                  <a:pt x="178515" y="246898"/>
                </a:lnTo>
                <a:lnTo>
                  <a:pt x="219360" y="219360"/>
                </a:lnTo>
                <a:lnTo>
                  <a:pt x="246898" y="178515"/>
                </a:lnTo>
                <a:lnTo>
                  <a:pt x="256995" y="128497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527388" y="2106991"/>
            <a:ext cx="2019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9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17412" y="1051918"/>
            <a:ext cx="1116330" cy="1112520"/>
            <a:chOff x="1717412" y="1051918"/>
            <a:chExt cx="1116330" cy="1112520"/>
          </a:xfrm>
        </p:grpSpPr>
        <p:sp>
          <p:nvSpPr>
            <p:cNvPr id="14" name="object 14"/>
            <p:cNvSpPr/>
            <p:nvPr/>
          </p:nvSpPr>
          <p:spPr>
            <a:xfrm>
              <a:off x="2119384" y="1731612"/>
              <a:ext cx="704850" cy="407034"/>
            </a:xfrm>
            <a:custGeom>
              <a:avLst/>
              <a:gdLst/>
              <a:ahLst/>
              <a:cxnLst/>
              <a:rect l="l" t="t" r="r" b="b"/>
              <a:pathLst>
                <a:path w="704850" h="407035">
                  <a:moveTo>
                    <a:pt x="704489" y="0"/>
                  </a:moveTo>
                  <a:lnTo>
                    <a:pt x="0" y="406741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5793" y="2084912"/>
              <a:ext cx="63651" cy="7917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627996" y="1233185"/>
              <a:ext cx="0" cy="833755"/>
            </a:xfrm>
            <a:custGeom>
              <a:avLst/>
              <a:gdLst/>
              <a:ahLst/>
              <a:cxnLst/>
              <a:rect l="l" t="t" r="r" b="b"/>
              <a:pathLst>
                <a:path w="0" h="833755">
                  <a:moveTo>
                    <a:pt x="0" y="0"/>
                  </a:moveTo>
                  <a:lnTo>
                    <a:pt x="0" y="833137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591050" y="2038613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73891" y="0"/>
                  </a:moveTo>
                  <a:lnTo>
                    <a:pt x="62598" y="5411"/>
                  </a:lnTo>
                  <a:lnTo>
                    <a:pt x="51088" y="15586"/>
                  </a:lnTo>
                  <a:lnTo>
                    <a:pt x="41744" y="26626"/>
                  </a:lnTo>
                  <a:lnTo>
                    <a:pt x="36945" y="34636"/>
                  </a:lnTo>
                  <a:lnTo>
                    <a:pt x="32147" y="26626"/>
                  </a:lnTo>
                  <a:lnTo>
                    <a:pt x="22802" y="15586"/>
                  </a:lnTo>
                  <a:lnTo>
                    <a:pt x="11292" y="5411"/>
                  </a:lnTo>
                  <a:lnTo>
                    <a:pt x="0" y="0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107267" y="1169935"/>
              <a:ext cx="704215" cy="407034"/>
            </a:xfrm>
            <a:custGeom>
              <a:avLst/>
              <a:gdLst/>
              <a:ahLst/>
              <a:cxnLst/>
              <a:rect l="l" t="t" r="r" b="b"/>
              <a:pathLst>
                <a:path w="704214" h="407034">
                  <a:moveTo>
                    <a:pt x="0" y="0"/>
                  </a:moveTo>
                  <a:lnTo>
                    <a:pt x="704032" y="406477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1239" y="1522970"/>
              <a:ext cx="63651" cy="7917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126959" y="1096455"/>
              <a:ext cx="349885" cy="0"/>
            </a:xfrm>
            <a:custGeom>
              <a:avLst/>
              <a:gdLst/>
              <a:ahLst/>
              <a:cxnLst/>
              <a:rect l="l" t="t" r="r" b="b"/>
              <a:pathLst>
                <a:path w="349885" h="0">
                  <a:moveTo>
                    <a:pt x="0" y="0"/>
                  </a:moveTo>
                  <a:lnTo>
                    <a:pt x="349787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449038" y="1059509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726901" y="1236301"/>
              <a:ext cx="172720" cy="299085"/>
            </a:xfrm>
            <a:custGeom>
              <a:avLst/>
              <a:gdLst/>
              <a:ahLst/>
              <a:cxnLst/>
              <a:rect l="l" t="t" r="r" b="b"/>
              <a:pathLst>
                <a:path w="172719" h="299084">
                  <a:moveTo>
                    <a:pt x="0" y="298528"/>
                  </a:moveTo>
                  <a:lnTo>
                    <a:pt x="172355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5816" y="1222710"/>
              <a:ext cx="79173" cy="6365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979995" y="1257938"/>
              <a:ext cx="0" cy="814705"/>
            </a:xfrm>
            <a:custGeom>
              <a:avLst/>
              <a:gdLst/>
              <a:ahLst/>
              <a:cxnLst/>
              <a:rect l="l" t="t" r="r" b="b"/>
              <a:pathLst>
                <a:path w="0" h="814705">
                  <a:moveTo>
                    <a:pt x="0" y="814455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943050" y="1251011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060734" y="1236301"/>
              <a:ext cx="498475" cy="863600"/>
            </a:xfrm>
            <a:custGeom>
              <a:avLst/>
              <a:gdLst/>
              <a:ahLst/>
              <a:cxnLst/>
              <a:rect l="l" t="t" r="r" b="b"/>
              <a:pathLst>
                <a:path w="498475" h="863600">
                  <a:moveTo>
                    <a:pt x="498267" y="863029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5002" y="1222710"/>
              <a:ext cx="79173" cy="6365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91381" y="1735805"/>
              <a:ext cx="717550" cy="414655"/>
            </a:xfrm>
            <a:custGeom>
              <a:avLst/>
              <a:gdLst/>
              <a:ahLst/>
              <a:cxnLst/>
              <a:rect l="l" t="t" r="r" b="b"/>
              <a:pathLst>
                <a:path w="717550" h="414655">
                  <a:moveTo>
                    <a:pt x="717116" y="414029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7790" y="1710073"/>
              <a:ext cx="63650" cy="7917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791381" y="1735805"/>
              <a:ext cx="717550" cy="414655"/>
            </a:xfrm>
            <a:custGeom>
              <a:avLst/>
              <a:gdLst/>
              <a:ahLst/>
              <a:cxnLst/>
              <a:rect l="l" t="t" r="r" b="b"/>
              <a:pathLst>
                <a:path w="717550" h="414655">
                  <a:moveTo>
                    <a:pt x="717116" y="414029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7790" y="1710073"/>
              <a:ext cx="63650" cy="7917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726901" y="1236301"/>
              <a:ext cx="172720" cy="299085"/>
            </a:xfrm>
            <a:custGeom>
              <a:avLst/>
              <a:gdLst/>
              <a:ahLst/>
              <a:cxnLst/>
              <a:rect l="l" t="t" r="r" b="b"/>
              <a:pathLst>
                <a:path w="172719" h="299084">
                  <a:moveTo>
                    <a:pt x="0" y="298528"/>
                  </a:moveTo>
                  <a:lnTo>
                    <a:pt x="172355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45816" y="1222710"/>
              <a:ext cx="79173" cy="6365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107267" y="1169935"/>
              <a:ext cx="704215" cy="407034"/>
            </a:xfrm>
            <a:custGeom>
              <a:avLst/>
              <a:gdLst/>
              <a:ahLst/>
              <a:cxnLst/>
              <a:rect l="l" t="t" r="r" b="b"/>
              <a:pathLst>
                <a:path w="704214" h="407034">
                  <a:moveTo>
                    <a:pt x="0" y="0"/>
                  </a:moveTo>
                  <a:lnTo>
                    <a:pt x="704032" y="406477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61239" y="1522970"/>
              <a:ext cx="63651" cy="7917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119384" y="1731612"/>
              <a:ext cx="704850" cy="407034"/>
            </a:xfrm>
            <a:custGeom>
              <a:avLst/>
              <a:gdLst/>
              <a:ahLst/>
              <a:cxnLst/>
              <a:rect l="l" t="t" r="r" b="b"/>
              <a:pathLst>
                <a:path w="704850" h="407035">
                  <a:moveTo>
                    <a:pt x="704489" y="0"/>
                  </a:moveTo>
                  <a:lnTo>
                    <a:pt x="0" y="406741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05793" y="2084912"/>
              <a:ext cx="63651" cy="79173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865388" y="2679799"/>
            <a:ext cx="58991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10">
                <a:solidFill>
                  <a:srgbClr val="EB811B"/>
                </a:solidFill>
                <a:latin typeface="Microsoft Sans Serif"/>
                <a:cs typeface="Microsoft Sans Serif"/>
              </a:rPr>
              <a:t>TCCAGC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0215" y="81821"/>
            <a:ext cx="16681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0" b="1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dirty="0" sz="1700" spc="-9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7F7F7F"/>
                </a:solidFill>
                <a:latin typeface="Arial"/>
                <a:cs typeface="Arial"/>
              </a:rPr>
              <a:t>Bruijn</a:t>
            </a:r>
            <a:r>
              <a:rPr dirty="0" sz="1700" spc="-8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Graph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3542" y="1519185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4" h="277494">
                <a:moveTo>
                  <a:pt x="276914" y="138456"/>
                </a:moveTo>
                <a:lnTo>
                  <a:pt x="269855" y="94693"/>
                </a:lnTo>
                <a:lnTo>
                  <a:pt x="250200" y="56685"/>
                </a:lnTo>
                <a:lnTo>
                  <a:pt x="220228" y="26713"/>
                </a:lnTo>
                <a:lnTo>
                  <a:pt x="182220" y="7058"/>
                </a:lnTo>
                <a:lnTo>
                  <a:pt x="138457" y="0"/>
                </a:lnTo>
                <a:lnTo>
                  <a:pt x="94693" y="7058"/>
                </a:lnTo>
                <a:lnTo>
                  <a:pt x="56685" y="26713"/>
                </a:lnTo>
                <a:lnTo>
                  <a:pt x="26713" y="56685"/>
                </a:lnTo>
                <a:lnTo>
                  <a:pt x="7058" y="94693"/>
                </a:lnTo>
                <a:lnTo>
                  <a:pt x="0" y="138456"/>
                </a:lnTo>
                <a:lnTo>
                  <a:pt x="7058" y="182220"/>
                </a:lnTo>
                <a:lnTo>
                  <a:pt x="26713" y="220228"/>
                </a:lnTo>
                <a:lnTo>
                  <a:pt x="56685" y="250199"/>
                </a:lnTo>
                <a:lnTo>
                  <a:pt x="94693" y="269855"/>
                </a:lnTo>
                <a:lnTo>
                  <a:pt x="138457" y="276913"/>
                </a:lnTo>
                <a:lnTo>
                  <a:pt x="182220" y="269855"/>
                </a:lnTo>
                <a:lnTo>
                  <a:pt x="220228" y="250199"/>
                </a:lnTo>
                <a:lnTo>
                  <a:pt x="250200" y="220228"/>
                </a:lnTo>
                <a:lnTo>
                  <a:pt x="269855" y="182220"/>
                </a:lnTo>
                <a:lnTo>
                  <a:pt x="276914" y="138456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839389" y="1545866"/>
            <a:ext cx="2254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5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42519" y="958978"/>
            <a:ext cx="913130" cy="274955"/>
          </a:xfrm>
          <a:custGeom>
            <a:avLst/>
            <a:gdLst/>
            <a:ahLst/>
            <a:cxnLst/>
            <a:rect l="l" t="t" r="r" b="b"/>
            <a:pathLst>
              <a:path w="913130" h="274955">
                <a:moveTo>
                  <a:pt x="912718" y="137474"/>
                </a:moveTo>
                <a:lnTo>
                  <a:pt x="902719" y="87946"/>
                </a:lnTo>
                <a:lnTo>
                  <a:pt x="875451" y="47501"/>
                </a:lnTo>
                <a:lnTo>
                  <a:pt x="835006" y="20233"/>
                </a:lnTo>
                <a:lnTo>
                  <a:pt x="785477" y="10233"/>
                </a:lnTo>
                <a:lnTo>
                  <a:pt x="735949" y="20233"/>
                </a:lnTo>
                <a:lnTo>
                  <a:pt x="695504" y="47501"/>
                </a:lnTo>
                <a:lnTo>
                  <a:pt x="668236" y="87946"/>
                </a:lnTo>
                <a:lnTo>
                  <a:pt x="658237" y="137474"/>
                </a:lnTo>
                <a:lnTo>
                  <a:pt x="668236" y="187003"/>
                </a:lnTo>
                <a:lnTo>
                  <a:pt x="695504" y="227447"/>
                </a:lnTo>
                <a:lnTo>
                  <a:pt x="735949" y="254716"/>
                </a:lnTo>
                <a:lnTo>
                  <a:pt x="785477" y="264715"/>
                </a:lnTo>
                <a:lnTo>
                  <a:pt x="835006" y="254716"/>
                </a:lnTo>
                <a:lnTo>
                  <a:pt x="875451" y="227447"/>
                </a:lnTo>
                <a:lnTo>
                  <a:pt x="902719" y="187003"/>
                </a:lnTo>
                <a:lnTo>
                  <a:pt x="912718" y="137474"/>
                </a:lnTo>
                <a:close/>
              </a:path>
              <a:path w="913130" h="274955">
                <a:moveTo>
                  <a:pt x="274949" y="137474"/>
                </a:moveTo>
                <a:lnTo>
                  <a:pt x="267941" y="94021"/>
                </a:lnTo>
                <a:lnTo>
                  <a:pt x="248425" y="56283"/>
                </a:lnTo>
                <a:lnTo>
                  <a:pt x="218665" y="26524"/>
                </a:lnTo>
                <a:lnTo>
                  <a:pt x="180927" y="7008"/>
                </a:lnTo>
                <a:lnTo>
                  <a:pt x="137474" y="0"/>
                </a:lnTo>
                <a:lnTo>
                  <a:pt x="94021" y="7008"/>
                </a:lnTo>
                <a:lnTo>
                  <a:pt x="56283" y="26524"/>
                </a:lnTo>
                <a:lnTo>
                  <a:pt x="26524" y="56283"/>
                </a:lnTo>
                <a:lnTo>
                  <a:pt x="7008" y="94021"/>
                </a:lnTo>
                <a:lnTo>
                  <a:pt x="0" y="137474"/>
                </a:lnTo>
                <a:lnTo>
                  <a:pt x="7008" y="180927"/>
                </a:lnTo>
                <a:lnTo>
                  <a:pt x="26524" y="218666"/>
                </a:lnTo>
                <a:lnTo>
                  <a:pt x="56283" y="248425"/>
                </a:lnTo>
                <a:lnTo>
                  <a:pt x="94021" y="267941"/>
                </a:lnTo>
                <a:lnTo>
                  <a:pt x="137474" y="274949"/>
                </a:lnTo>
                <a:lnTo>
                  <a:pt x="180927" y="267941"/>
                </a:lnTo>
                <a:lnTo>
                  <a:pt x="218665" y="248425"/>
                </a:lnTo>
                <a:lnTo>
                  <a:pt x="248425" y="218666"/>
                </a:lnTo>
                <a:lnTo>
                  <a:pt x="267941" y="180927"/>
                </a:lnTo>
                <a:lnTo>
                  <a:pt x="274949" y="137474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0049" y="562861"/>
            <a:ext cx="2808605" cy="6299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200" spc="-35">
                <a:latin typeface="Microsoft Sans Serif"/>
                <a:cs typeface="Microsoft Sans Serif"/>
              </a:rPr>
              <a:t>A</a:t>
            </a:r>
            <a:r>
              <a:rPr dirty="0" sz="1200" spc="-135">
                <a:latin typeface="Microsoft Sans Serif"/>
                <a:cs typeface="Microsoft Sans Serif"/>
              </a:rPr>
              <a:t>G</a:t>
            </a:r>
            <a:r>
              <a:rPr dirty="0" sz="1200" spc="-100">
                <a:latin typeface="Microsoft Sans Serif"/>
                <a:cs typeface="Microsoft Sans Serif"/>
              </a:rPr>
              <a:t>C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90">
                <a:latin typeface="Microsoft Sans Serif"/>
                <a:cs typeface="Microsoft Sans Serif"/>
              </a:rPr>
              <a:t>A</a:t>
            </a:r>
            <a:r>
              <a:rPr dirty="0" sz="1200" spc="-95">
                <a:latin typeface="Microsoft Sans Serif"/>
                <a:cs typeface="Microsoft Sans Serif"/>
              </a:rPr>
              <a:t>T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-35">
                <a:latin typeface="Microsoft Sans Serif"/>
                <a:cs typeface="Microsoft Sans Serif"/>
              </a:rPr>
              <a:t>A</a:t>
            </a:r>
            <a:r>
              <a:rPr dirty="0" sz="1200" spc="-85">
                <a:latin typeface="Microsoft Sans Serif"/>
                <a:cs typeface="Microsoft Sans Serif"/>
              </a:rPr>
              <a:t>G,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-90">
                <a:latin typeface="Microsoft Sans Serif"/>
                <a:cs typeface="Microsoft Sans Serif"/>
              </a:rPr>
              <a:t>A</a:t>
            </a:r>
            <a:r>
              <a:rPr dirty="0" sz="1200" spc="-150">
                <a:latin typeface="Microsoft Sans Serif"/>
                <a:cs typeface="Microsoft Sans Serif"/>
              </a:rPr>
              <a:t>T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155">
                <a:latin typeface="Microsoft Sans Serif"/>
                <a:cs typeface="Microsoft Sans Serif"/>
              </a:rPr>
              <a:t>C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20">
                <a:latin typeface="Microsoft Sans Serif"/>
                <a:cs typeface="Microsoft Sans Serif"/>
              </a:rPr>
              <a:t>A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135">
                <a:latin typeface="Microsoft Sans Serif"/>
                <a:cs typeface="Microsoft Sans Serif"/>
              </a:rPr>
              <a:t>G</a:t>
            </a:r>
            <a:r>
              <a:rPr dirty="0" sz="1200" spc="-100">
                <a:latin typeface="Microsoft Sans Serif"/>
                <a:cs typeface="Microsoft Sans Serif"/>
              </a:rPr>
              <a:t>C</a:t>
            </a:r>
            <a:r>
              <a:rPr dirty="0" sz="1200" spc="20">
                <a:latin typeface="Microsoft Sans Serif"/>
                <a:cs typeface="Microsoft Sans Serif"/>
              </a:rPr>
              <a:t>A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95">
                <a:latin typeface="Microsoft Sans Serif"/>
                <a:cs typeface="Microsoft Sans Serif"/>
              </a:rPr>
              <a:t>T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20">
                <a:latin typeface="Microsoft Sans Serif"/>
                <a:cs typeface="Microsoft Sans Serif"/>
              </a:rPr>
              <a:t>A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95">
                <a:latin typeface="Microsoft Sans Serif"/>
                <a:cs typeface="Microsoft Sans Serif"/>
              </a:rPr>
              <a:t>T</a:t>
            </a:r>
            <a:r>
              <a:rPr dirty="0" sz="1200" spc="-155">
                <a:latin typeface="Microsoft Sans Serif"/>
                <a:cs typeface="Microsoft Sans Serif"/>
              </a:rPr>
              <a:t>C</a:t>
            </a:r>
            <a:r>
              <a:rPr dirty="0" sz="1200" spc="-130"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algn="ctr" marR="2540">
              <a:lnSpc>
                <a:spcPct val="100000"/>
              </a:lnSpc>
              <a:tabLst>
                <a:tab pos="658495" algn="l"/>
              </a:tabLst>
            </a:pPr>
            <a:r>
              <a:rPr dirty="0" sz="1200" spc="-55">
                <a:latin typeface="Microsoft Sans Serif"/>
                <a:cs typeface="Microsoft Sans Serif"/>
              </a:rPr>
              <a:t>CA	</a:t>
            </a:r>
            <a:r>
              <a:rPr dirty="0" sz="1200" spc="-75">
                <a:latin typeface="Microsoft Sans Serif"/>
                <a:cs typeface="Microsoft Sans Serif"/>
              </a:rPr>
              <a:t>AT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3666" y="1525316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4" h="264794">
                <a:moveTo>
                  <a:pt x="264650" y="132325"/>
                </a:moveTo>
                <a:lnTo>
                  <a:pt x="257904" y="90499"/>
                </a:lnTo>
                <a:lnTo>
                  <a:pt x="239119" y="54175"/>
                </a:lnTo>
                <a:lnTo>
                  <a:pt x="210475" y="25530"/>
                </a:lnTo>
                <a:lnTo>
                  <a:pt x="174150" y="6745"/>
                </a:lnTo>
                <a:lnTo>
                  <a:pt x="132325" y="0"/>
                </a:lnTo>
                <a:lnTo>
                  <a:pt x="90499" y="6745"/>
                </a:lnTo>
                <a:lnTo>
                  <a:pt x="54175" y="25530"/>
                </a:lnTo>
                <a:lnTo>
                  <a:pt x="25530" y="54175"/>
                </a:lnTo>
                <a:lnTo>
                  <a:pt x="6745" y="90499"/>
                </a:lnTo>
                <a:lnTo>
                  <a:pt x="0" y="132325"/>
                </a:lnTo>
                <a:lnTo>
                  <a:pt x="6745" y="174150"/>
                </a:lnTo>
                <a:lnTo>
                  <a:pt x="25530" y="210475"/>
                </a:lnTo>
                <a:lnTo>
                  <a:pt x="54175" y="239119"/>
                </a:lnTo>
                <a:lnTo>
                  <a:pt x="90499" y="257904"/>
                </a:lnTo>
                <a:lnTo>
                  <a:pt x="132325" y="264650"/>
                </a:lnTo>
                <a:lnTo>
                  <a:pt x="174150" y="257904"/>
                </a:lnTo>
                <a:lnTo>
                  <a:pt x="210475" y="239119"/>
                </a:lnTo>
                <a:lnTo>
                  <a:pt x="239119" y="210475"/>
                </a:lnTo>
                <a:lnTo>
                  <a:pt x="257904" y="174150"/>
                </a:lnTo>
                <a:lnTo>
                  <a:pt x="264650" y="132325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50669" y="1545803"/>
            <a:ext cx="21082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5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43047" y="2081884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19">
                <a:moveTo>
                  <a:pt x="273893" y="136946"/>
                </a:moveTo>
                <a:lnTo>
                  <a:pt x="266911" y="93660"/>
                </a:lnTo>
                <a:lnTo>
                  <a:pt x="247470" y="56067"/>
                </a:lnTo>
                <a:lnTo>
                  <a:pt x="217825" y="26422"/>
                </a:lnTo>
                <a:lnTo>
                  <a:pt x="180232" y="6981"/>
                </a:lnTo>
                <a:lnTo>
                  <a:pt x="136946" y="0"/>
                </a:lnTo>
                <a:lnTo>
                  <a:pt x="93660" y="6981"/>
                </a:lnTo>
                <a:lnTo>
                  <a:pt x="56067" y="26422"/>
                </a:lnTo>
                <a:lnTo>
                  <a:pt x="26422" y="56067"/>
                </a:lnTo>
                <a:lnTo>
                  <a:pt x="6981" y="93660"/>
                </a:lnTo>
                <a:lnTo>
                  <a:pt x="0" y="136946"/>
                </a:lnTo>
                <a:lnTo>
                  <a:pt x="6981" y="180232"/>
                </a:lnTo>
                <a:lnTo>
                  <a:pt x="26422" y="217825"/>
                </a:lnTo>
                <a:lnTo>
                  <a:pt x="56067" y="247470"/>
                </a:lnTo>
                <a:lnTo>
                  <a:pt x="93660" y="266911"/>
                </a:lnTo>
                <a:lnTo>
                  <a:pt x="136946" y="273893"/>
                </a:lnTo>
                <a:lnTo>
                  <a:pt x="180232" y="266911"/>
                </a:lnTo>
                <a:lnTo>
                  <a:pt x="217825" y="247470"/>
                </a:lnTo>
                <a:lnTo>
                  <a:pt x="247470" y="217825"/>
                </a:lnTo>
                <a:lnTo>
                  <a:pt x="266911" y="180232"/>
                </a:lnTo>
                <a:lnTo>
                  <a:pt x="273893" y="136946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869211" y="2106991"/>
            <a:ext cx="22161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GC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99499" y="2090333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256995" y="128497"/>
                </a:moveTo>
                <a:lnTo>
                  <a:pt x="246898" y="78480"/>
                </a:lnTo>
                <a:lnTo>
                  <a:pt x="219360" y="37635"/>
                </a:lnTo>
                <a:lnTo>
                  <a:pt x="178515" y="10097"/>
                </a:lnTo>
                <a:lnTo>
                  <a:pt x="128497" y="0"/>
                </a:lnTo>
                <a:lnTo>
                  <a:pt x="78480" y="10097"/>
                </a:lnTo>
                <a:lnTo>
                  <a:pt x="37635" y="37635"/>
                </a:lnTo>
                <a:lnTo>
                  <a:pt x="10097" y="78480"/>
                </a:lnTo>
                <a:lnTo>
                  <a:pt x="0" y="128497"/>
                </a:lnTo>
                <a:lnTo>
                  <a:pt x="10097" y="178515"/>
                </a:lnTo>
                <a:lnTo>
                  <a:pt x="37635" y="219360"/>
                </a:lnTo>
                <a:lnTo>
                  <a:pt x="78480" y="246898"/>
                </a:lnTo>
                <a:lnTo>
                  <a:pt x="128497" y="256995"/>
                </a:lnTo>
                <a:lnTo>
                  <a:pt x="178515" y="246898"/>
                </a:lnTo>
                <a:lnTo>
                  <a:pt x="219360" y="219360"/>
                </a:lnTo>
                <a:lnTo>
                  <a:pt x="246898" y="178515"/>
                </a:lnTo>
                <a:lnTo>
                  <a:pt x="256995" y="128497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527388" y="2106991"/>
            <a:ext cx="2019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9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17412" y="1051918"/>
            <a:ext cx="1116330" cy="1112520"/>
            <a:chOff x="1717412" y="1051918"/>
            <a:chExt cx="1116330" cy="1112520"/>
          </a:xfrm>
        </p:grpSpPr>
        <p:sp>
          <p:nvSpPr>
            <p:cNvPr id="14" name="object 14"/>
            <p:cNvSpPr/>
            <p:nvPr/>
          </p:nvSpPr>
          <p:spPr>
            <a:xfrm>
              <a:off x="2119384" y="1731612"/>
              <a:ext cx="704850" cy="407034"/>
            </a:xfrm>
            <a:custGeom>
              <a:avLst/>
              <a:gdLst/>
              <a:ahLst/>
              <a:cxnLst/>
              <a:rect l="l" t="t" r="r" b="b"/>
              <a:pathLst>
                <a:path w="704850" h="407035">
                  <a:moveTo>
                    <a:pt x="704489" y="0"/>
                  </a:moveTo>
                  <a:lnTo>
                    <a:pt x="0" y="406741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5793" y="2084912"/>
              <a:ext cx="63651" cy="7917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627996" y="1233185"/>
              <a:ext cx="0" cy="833755"/>
            </a:xfrm>
            <a:custGeom>
              <a:avLst/>
              <a:gdLst/>
              <a:ahLst/>
              <a:cxnLst/>
              <a:rect l="l" t="t" r="r" b="b"/>
              <a:pathLst>
                <a:path w="0" h="833755">
                  <a:moveTo>
                    <a:pt x="0" y="0"/>
                  </a:moveTo>
                  <a:lnTo>
                    <a:pt x="0" y="833137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591050" y="2038613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73891" y="0"/>
                  </a:moveTo>
                  <a:lnTo>
                    <a:pt x="62598" y="5411"/>
                  </a:lnTo>
                  <a:lnTo>
                    <a:pt x="51088" y="15586"/>
                  </a:lnTo>
                  <a:lnTo>
                    <a:pt x="41744" y="26626"/>
                  </a:lnTo>
                  <a:lnTo>
                    <a:pt x="36945" y="34636"/>
                  </a:lnTo>
                  <a:lnTo>
                    <a:pt x="32147" y="26626"/>
                  </a:lnTo>
                  <a:lnTo>
                    <a:pt x="22802" y="15586"/>
                  </a:lnTo>
                  <a:lnTo>
                    <a:pt x="11292" y="5411"/>
                  </a:lnTo>
                  <a:lnTo>
                    <a:pt x="0" y="0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107267" y="1169935"/>
              <a:ext cx="704215" cy="407034"/>
            </a:xfrm>
            <a:custGeom>
              <a:avLst/>
              <a:gdLst/>
              <a:ahLst/>
              <a:cxnLst/>
              <a:rect l="l" t="t" r="r" b="b"/>
              <a:pathLst>
                <a:path w="704214" h="407034">
                  <a:moveTo>
                    <a:pt x="0" y="0"/>
                  </a:moveTo>
                  <a:lnTo>
                    <a:pt x="704032" y="406477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1239" y="1522970"/>
              <a:ext cx="63651" cy="7917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126959" y="1096455"/>
              <a:ext cx="349885" cy="0"/>
            </a:xfrm>
            <a:custGeom>
              <a:avLst/>
              <a:gdLst/>
              <a:ahLst/>
              <a:cxnLst/>
              <a:rect l="l" t="t" r="r" b="b"/>
              <a:pathLst>
                <a:path w="349885" h="0">
                  <a:moveTo>
                    <a:pt x="0" y="0"/>
                  </a:moveTo>
                  <a:lnTo>
                    <a:pt x="349787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449038" y="1059509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726901" y="1236301"/>
              <a:ext cx="172720" cy="299085"/>
            </a:xfrm>
            <a:custGeom>
              <a:avLst/>
              <a:gdLst/>
              <a:ahLst/>
              <a:cxnLst/>
              <a:rect l="l" t="t" r="r" b="b"/>
              <a:pathLst>
                <a:path w="172719" h="299084">
                  <a:moveTo>
                    <a:pt x="0" y="298528"/>
                  </a:moveTo>
                  <a:lnTo>
                    <a:pt x="172355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5816" y="1222710"/>
              <a:ext cx="79173" cy="6365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979995" y="1257938"/>
              <a:ext cx="0" cy="814705"/>
            </a:xfrm>
            <a:custGeom>
              <a:avLst/>
              <a:gdLst/>
              <a:ahLst/>
              <a:cxnLst/>
              <a:rect l="l" t="t" r="r" b="b"/>
              <a:pathLst>
                <a:path w="0" h="814705">
                  <a:moveTo>
                    <a:pt x="0" y="814455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943050" y="1251011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060734" y="1236301"/>
              <a:ext cx="498475" cy="863600"/>
            </a:xfrm>
            <a:custGeom>
              <a:avLst/>
              <a:gdLst/>
              <a:ahLst/>
              <a:cxnLst/>
              <a:rect l="l" t="t" r="r" b="b"/>
              <a:pathLst>
                <a:path w="498475" h="863600">
                  <a:moveTo>
                    <a:pt x="498267" y="863029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5002" y="1222710"/>
              <a:ext cx="79173" cy="6365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91381" y="1735805"/>
              <a:ext cx="717550" cy="414655"/>
            </a:xfrm>
            <a:custGeom>
              <a:avLst/>
              <a:gdLst/>
              <a:ahLst/>
              <a:cxnLst/>
              <a:rect l="l" t="t" r="r" b="b"/>
              <a:pathLst>
                <a:path w="717550" h="414655">
                  <a:moveTo>
                    <a:pt x="717116" y="414029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7790" y="1710073"/>
              <a:ext cx="63650" cy="7917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791381" y="1735805"/>
              <a:ext cx="717550" cy="414655"/>
            </a:xfrm>
            <a:custGeom>
              <a:avLst/>
              <a:gdLst/>
              <a:ahLst/>
              <a:cxnLst/>
              <a:rect l="l" t="t" r="r" b="b"/>
              <a:pathLst>
                <a:path w="717550" h="414655">
                  <a:moveTo>
                    <a:pt x="717116" y="414029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7790" y="1710073"/>
              <a:ext cx="63650" cy="7917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726901" y="1236301"/>
              <a:ext cx="172720" cy="299085"/>
            </a:xfrm>
            <a:custGeom>
              <a:avLst/>
              <a:gdLst/>
              <a:ahLst/>
              <a:cxnLst/>
              <a:rect l="l" t="t" r="r" b="b"/>
              <a:pathLst>
                <a:path w="172719" h="299084">
                  <a:moveTo>
                    <a:pt x="0" y="298528"/>
                  </a:moveTo>
                  <a:lnTo>
                    <a:pt x="172355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45816" y="1222710"/>
              <a:ext cx="79173" cy="6365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107267" y="1169935"/>
              <a:ext cx="704215" cy="407034"/>
            </a:xfrm>
            <a:custGeom>
              <a:avLst/>
              <a:gdLst/>
              <a:ahLst/>
              <a:cxnLst/>
              <a:rect l="l" t="t" r="r" b="b"/>
              <a:pathLst>
                <a:path w="704214" h="407034">
                  <a:moveTo>
                    <a:pt x="0" y="0"/>
                  </a:moveTo>
                  <a:lnTo>
                    <a:pt x="704032" y="406477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61239" y="1522970"/>
              <a:ext cx="63651" cy="7917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119384" y="1731612"/>
              <a:ext cx="704850" cy="407034"/>
            </a:xfrm>
            <a:custGeom>
              <a:avLst/>
              <a:gdLst/>
              <a:ahLst/>
              <a:cxnLst/>
              <a:rect l="l" t="t" r="r" b="b"/>
              <a:pathLst>
                <a:path w="704850" h="407035">
                  <a:moveTo>
                    <a:pt x="704489" y="0"/>
                  </a:moveTo>
                  <a:lnTo>
                    <a:pt x="0" y="406741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05793" y="2084912"/>
              <a:ext cx="63651" cy="7917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979995" y="1257938"/>
              <a:ext cx="0" cy="814705"/>
            </a:xfrm>
            <a:custGeom>
              <a:avLst/>
              <a:gdLst/>
              <a:ahLst/>
              <a:cxnLst/>
              <a:rect l="l" t="t" r="r" b="b"/>
              <a:pathLst>
                <a:path w="0" h="814705">
                  <a:moveTo>
                    <a:pt x="0" y="814455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943050" y="1251011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1865388" y="2679799"/>
            <a:ext cx="6940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95">
                <a:solidFill>
                  <a:srgbClr val="EB811B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55">
                <a:solidFill>
                  <a:srgbClr val="EB811B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05">
                <a:solidFill>
                  <a:srgbClr val="EB811B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35">
                <a:solidFill>
                  <a:srgbClr val="EB811B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135">
                <a:solidFill>
                  <a:srgbClr val="EB811B"/>
                </a:solidFill>
                <a:latin typeface="Microsoft Sans Serif"/>
                <a:cs typeface="Microsoft Sans Serif"/>
              </a:rPr>
              <a:t>G</a:t>
            </a:r>
            <a:r>
              <a:rPr dirty="0" sz="1200" spc="-100">
                <a:solidFill>
                  <a:srgbClr val="EB811B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0">
                <a:solidFill>
                  <a:srgbClr val="EB811B"/>
                </a:solidFill>
                <a:latin typeface="Microsoft Sans Serif"/>
                <a:cs typeface="Microsoft Sans Serif"/>
              </a:rPr>
              <a:t>A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0215" y="81821"/>
            <a:ext cx="16681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0" b="1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dirty="0" sz="1700" spc="-9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7F7F7F"/>
                </a:solidFill>
                <a:latin typeface="Arial"/>
                <a:cs typeface="Arial"/>
              </a:rPr>
              <a:t>Bruijn</a:t>
            </a:r>
            <a:r>
              <a:rPr dirty="0" sz="1700" spc="-8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Graph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3542" y="1519185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4" h="277494">
                <a:moveTo>
                  <a:pt x="276914" y="138456"/>
                </a:moveTo>
                <a:lnTo>
                  <a:pt x="269855" y="94693"/>
                </a:lnTo>
                <a:lnTo>
                  <a:pt x="250200" y="56685"/>
                </a:lnTo>
                <a:lnTo>
                  <a:pt x="220228" y="26713"/>
                </a:lnTo>
                <a:lnTo>
                  <a:pt x="182220" y="7058"/>
                </a:lnTo>
                <a:lnTo>
                  <a:pt x="138457" y="0"/>
                </a:lnTo>
                <a:lnTo>
                  <a:pt x="94693" y="7058"/>
                </a:lnTo>
                <a:lnTo>
                  <a:pt x="56685" y="26713"/>
                </a:lnTo>
                <a:lnTo>
                  <a:pt x="26713" y="56685"/>
                </a:lnTo>
                <a:lnTo>
                  <a:pt x="7058" y="94693"/>
                </a:lnTo>
                <a:lnTo>
                  <a:pt x="0" y="138456"/>
                </a:lnTo>
                <a:lnTo>
                  <a:pt x="7058" y="182220"/>
                </a:lnTo>
                <a:lnTo>
                  <a:pt x="26713" y="220228"/>
                </a:lnTo>
                <a:lnTo>
                  <a:pt x="56685" y="250199"/>
                </a:lnTo>
                <a:lnTo>
                  <a:pt x="94693" y="269855"/>
                </a:lnTo>
                <a:lnTo>
                  <a:pt x="138457" y="276913"/>
                </a:lnTo>
                <a:lnTo>
                  <a:pt x="182220" y="269855"/>
                </a:lnTo>
                <a:lnTo>
                  <a:pt x="220228" y="250199"/>
                </a:lnTo>
                <a:lnTo>
                  <a:pt x="250200" y="220228"/>
                </a:lnTo>
                <a:lnTo>
                  <a:pt x="269855" y="182220"/>
                </a:lnTo>
                <a:lnTo>
                  <a:pt x="276914" y="138456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839389" y="1545866"/>
            <a:ext cx="2254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5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42519" y="958978"/>
            <a:ext cx="913130" cy="274955"/>
          </a:xfrm>
          <a:custGeom>
            <a:avLst/>
            <a:gdLst/>
            <a:ahLst/>
            <a:cxnLst/>
            <a:rect l="l" t="t" r="r" b="b"/>
            <a:pathLst>
              <a:path w="913130" h="274955">
                <a:moveTo>
                  <a:pt x="912718" y="137474"/>
                </a:moveTo>
                <a:lnTo>
                  <a:pt x="902719" y="87946"/>
                </a:lnTo>
                <a:lnTo>
                  <a:pt x="875451" y="47501"/>
                </a:lnTo>
                <a:lnTo>
                  <a:pt x="835006" y="20233"/>
                </a:lnTo>
                <a:lnTo>
                  <a:pt x="785477" y="10233"/>
                </a:lnTo>
                <a:lnTo>
                  <a:pt x="735949" y="20233"/>
                </a:lnTo>
                <a:lnTo>
                  <a:pt x="695504" y="47501"/>
                </a:lnTo>
                <a:lnTo>
                  <a:pt x="668236" y="87946"/>
                </a:lnTo>
                <a:lnTo>
                  <a:pt x="658237" y="137474"/>
                </a:lnTo>
                <a:lnTo>
                  <a:pt x="668236" y="187003"/>
                </a:lnTo>
                <a:lnTo>
                  <a:pt x="695504" y="227447"/>
                </a:lnTo>
                <a:lnTo>
                  <a:pt x="735949" y="254716"/>
                </a:lnTo>
                <a:lnTo>
                  <a:pt x="785477" y="264715"/>
                </a:lnTo>
                <a:lnTo>
                  <a:pt x="835006" y="254716"/>
                </a:lnTo>
                <a:lnTo>
                  <a:pt x="875451" y="227447"/>
                </a:lnTo>
                <a:lnTo>
                  <a:pt x="902719" y="187003"/>
                </a:lnTo>
                <a:lnTo>
                  <a:pt x="912718" y="137474"/>
                </a:lnTo>
                <a:close/>
              </a:path>
              <a:path w="913130" h="274955">
                <a:moveTo>
                  <a:pt x="274949" y="137474"/>
                </a:moveTo>
                <a:lnTo>
                  <a:pt x="267941" y="94021"/>
                </a:lnTo>
                <a:lnTo>
                  <a:pt x="248425" y="56283"/>
                </a:lnTo>
                <a:lnTo>
                  <a:pt x="218665" y="26524"/>
                </a:lnTo>
                <a:lnTo>
                  <a:pt x="180927" y="7008"/>
                </a:lnTo>
                <a:lnTo>
                  <a:pt x="137474" y="0"/>
                </a:lnTo>
                <a:lnTo>
                  <a:pt x="94021" y="7008"/>
                </a:lnTo>
                <a:lnTo>
                  <a:pt x="56283" y="26524"/>
                </a:lnTo>
                <a:lnTo>
                  <a:pt x="26524" y="56283"/>
                </a:lnTo>
                <a:lnTo>
                  <a:pt x="7008" y="94021"/>
                </a:lnTo>
                <a:lnTo>
                  <a:pt x="0" y="137474"/>
                </a:lnTo>
                <a:lnTo>
                  <a:pt x="7008" y="180927"/>
                </a:lnTo>
                <a:lnTo>
                  <a:pt x="26524" y="218666"/>
                </a:lnTo>
                <a:lnTo>
                  <a:pt x="56283" y="248425"/>
                </a:lnTo>
                <a:lnTo>
                  <a:pt x="94021" y="267941"/>
                </a:lnTo>
                <a:lnTo>
                  <a:pt x="137474" y="274949"/>
                </a:lnTo>
                <a:lnTo>
                  <a:pt x="180927" y="267941"/>
                </a:lnTo>
                <a:lnTo>
                  <a:pt x="218665" y="248425"/>
                </a:lnTo>
                <a:lnTo>
                  <a:pt x="248425" y="218666"/>
                </a:lnTo>
                <a:lnTo>
                  <a:pt x="267941" y="180927"/>
                </a:lnTo>
                <a:lnTo>
                  <a:pt x="274949" y="137474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0049" y="562861"/>
            <a:ext cx="2808605" cy="6299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200" spc="-35">
                <a:latin typeface="Microsoft Sans Serif"/>
                <a:cs typeface="Microsoft Sans Serif"/>
              </a:rPr>
              <a:t>A</a:t>
            </a:r>
            <a:r>
              <a:rPr dirty="0" sz="1200" spc="-135">
                <a:latin typeface="Microsoft Sans Serif"/>
                <a:cs typeface="Microsoft Sans Serif"/>
              </a:rPr>
              <a:t>G</a:t>
            </a:r>
            <a:r>
              <a:rPr dirty="0" sz="1200" spc="-100">
                <a:latin typeface="Microsoft Sans Serif"/>
                <a:cs typeface="Microsoft Sans Serif"/>
              </a:rPr>
              <a:t>C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90">
                <a:latin typeface="Microsoft Sans Serif"/>
                <a:cs typeface="Microsoft Sans Serif"/>
              </a:rPr>
              <a:t>A</a:t>
            </a:r>
            <a:r>
              <a:rPr dirty="0" sz="1200" spc="-95">
                <a:latin typeface="Microsoft Sans Serif"/>
                <a:cs typeface="Microsoft Sans Serif"/>
              </a:rPr>
              <a:t>T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-35">
                <a:latin typeface="Microsoft Sans Serif"/>
                <a:cs typeface="Microsoft Sans Serif"/>
              </a:rPr>
              <a:t>A</a:t>
            </a:r>
            <a:r>
              <a:rPr dirty="0" sz="1200" spc="-85">
                <a:latin typeface="Microsoft Sans Serif"/>
                <a:cs typeface="Microsoft Sans Serif"/>
              </a:rPr>
              <a:t>G,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-90">
                <a:latin typeface="Microsoft Sans Serif"/>
                <a:cs typeface="Microsoft Sans Serif"/>
              </a:rPr>
              <a:t>A</a:t>
            </a:r>
            <a:r>
              <a:rPr dirty="0" sz="1200" spc="-150">
                <a:latin typeface="Microsoft Sans Serif"/>
                <a:cs typeface="Microsoft Sans Serif"/>
              </a:rPr>
              <a:t>T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155">
                <a:latin typeface="Microsoft Sans Serif"/>
                <a:cs typeface="Microsoft Sans Serif"/>
              </a:rPr>
              <a:t>C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20">
                <a:latin typeface="Microsoft Sans Serif"/>
                <a:cs typeface="Microsoft Sans Serif"/>
              </a:rPr>
              <a:t>A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135">
                <a:latin typeface="Microsoft Sans Serif"/>
                <a:cs typeface="Microsoft Sans Serif"/>
              </a:rPr>
              <a:t>G</a:t>
            </a:r>
            <a:r>
              <a:rPr dirty="0" sz="1200" spc="-100">
                <a:latin typeface="Microsoft Sans Serif"/>
                <a:cs typeface="Microsoft Sans Serif"/>
              </a:rPr>
              <a:t>C</a:t>
            </a:r>
            <a:r>
              <a:rPr dirty="0" sz="1200" spc="20">
                <a:latin typeface="Microsoft Sans Serif"/>
                <a:cs typeface="Microsoft Sans Serif"/>
              </a:rPr>
              <a:t>A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95">
                <a:latin typeface="Microsoft Sans Serif"/>
                <a:cs typeface="Microsoft Sans Serif"/>
              </a:rPr>
              <a:t>T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20">
                <a:latin typeface="Microsoft Sans Serif"/>
                <a:cs typeface="Microsoft Sans Serif"/>
              </a:rPr>
              <a:t>A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95">
                <a:latin typeface="Microsoft Sans Serif"/>
                <a:cs typeface="Microsoft Sans Serif"/>
              </a:rPr>
              <a:t>T</a:t>
            </a:r>
            <a:r>
              <a:rPr dirty="0" sz="1200" spc="-155">
                <a:latin typeface="Microsoft Sans Serif"/>
                <a:cs typeface="Microsoft Sans Serif"/>
              </a:rPr>
              <a:t>C</a:t>
            </a:r>
            <a:r>
              <a:rPr dirty="0" sz="1200" spc="-130"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algn="ctr" marR="2540">
              <a:lnSpc>
                <a:spcPct val="100000"/>
              </a:lnSpc>
              <a:tabLst>
                <a:tab pos="658495" algn="l"/>
              </a:tabLst>
            </a:pPr>
            <a:r>
              <a:rPr dirty="0" sz="1200" spc="-55">
                <a:latin typeface="Microsoft Sans Serif"/>
                <a:cs typeface="Microsoft Sans Serif"/>
              </a:rPr>
              <a:t>CA	</a:t>
            </a:r>
            <a:r>
              <a:rPr dirty="0" sz="1200" spc="-75">
                <a:latin typeface="Microsoft Sans Serif"/>
                <a:cs typeface="Microsoft Sans Serif"/>
              </a:rPr>
              <a:t>AT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3666" y="1525316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4" h="264794">
                <a:moveTo>
                  <a:pt x="264650" y="132325"/>
                </a:moveTo>
                <a:lnTo>
                  <a:pt x="257904" y="90499"/>
                </a:lnTo>
                <a:lnTo>
                  <a:pt x="239119" y="54175"/>
                </a:lnTo>
                <a:lnTo>
                  <a:pt x="210475" y="25530"/>
                </a:lnTo>
                <a:lnTo>
                  <a:pt x="174150" y="6745"/>
                </a:lnTo>
                <a:lnTo>
                  <a:pt x="132325" y="0"/>
                </a:lnTo>
                <a:lnTo>
                  <a:pt x="90499" y="6745"/>
                </a:lnTo>
                <a:lnTo>
                  <a:pt x="54175" y="25530"/>
                </a:lnTo>
                <a:lnTo>
                  <a:pt x="25530" y="54175"/>
                </a:lnTo>
                <a:lnTo>
                  <a:pt x="6745" y="90499"/>
                </a:lnTo>
                <a:lnTo>
                  <a:pt x="0" y="132325"/>
                </a:lnTo>
                <a:lnTo>
                  <a:pt x="6745" y="174150"/>
                </a:lnTo>
                <a:lnTo>
                  <a:pt x="25530" y="210475"/>
                </a:lnTo>
                <a:lnTo>
                  <a:pt x="54175" y="239119"/>
                </a:lnTo>
                <a:lnTo>
                  <a:pt x="90499" y="257904"/>
                </a:lnTo>
                <a:lnTo>
                  <a:pt x="132325" y="264650"/>
                </a:lnTo>
                <a:lnTo>
                  <a:pt x="174150" y="257904"/>
                </a:lnTo>
                <a:lnTo>
                  <a:pt x="210475" y="239119"/>
                </a:lnTo>
                <a:lnTo>
                  <a:pt x="239119" y="210475"/>
                </a:lnTo>
                <a:lnTo>
                  <a:pt x="257904" y="174150"/>
                </a:lnTo>
                <a:lnTo>
                  <a:pt x="264650" y="132325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50669" y="1545803"/>
            <a:ext cx="21082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5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43047" y="2081884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19">
                <a:moveTo>
                  <a:pt x="273893" y="136946"/>
                </a:moveTo>
                <a:lnTo>
                  <a:pt x="266911" y="93660"/>
                </a:lnTo>
                <a:lnTo>
                  <a:pt x="247470" y="56067"/>
                </a:lnTo>
                <a:lnTo>
                  <a:pt x="217825" y="26422"/>
                </a:lnTo>
                <a:lnTo>
                  <a:pt x="180232" y="6981"/>
                </a:lnTo>
                <a:lnTo>
                  <a:pt x="136946" y="0"/>
                </a:lnTo>
                <a:lnTo>
                  <a:pt x="93660" y="6981"/>
                </a:lnTo>
                <a:lnTo>
                  <a:pt x="56067" y="26422"/>
                </a:lnTo>
                <a:lnTo>
                  <a:pt x="26422" y="56067"/>
                </a:lnTo>
                <a:lnTo>
                  <a:pt x="6981" y="93660"/>
                </a:lnTo>
                <a:lnTo>
                  <a:pt x="0" y="136946"/>
                </a:lnTo>
                <a:lnTo>
                  <a:pt x="6981" y="180232"/>
                </a:lnTo>
                <a:lnTo>
                  <a:pt x="26422" y="217825"/>
                </a:lnTo>
                <a:lnTo>
                  <a:pt x="56067" y="247470"/>
                </a:lnTo>
                <a:lnTo>
                  <a:pt x="93660" y="266911"/>
                </a:lnTo>
                <a:lnTo>
                  <a:pt x="136946" y="273893"/>
                </a:lnTo>
                <a:lnTo>
                  <a:pt x="180232" y="266911"/>
                </a:lnTo>
                <a:lnTo>
                  <a:pt x="217825" y="247470"/>
                </a:lnTo>
                <a:lnTo>
                  <a:pt x="247470" y="217825"/>
                </a:lnTo>
                <a:lnTo>
                  <a:pt x="266911" y="180232"/>
                </a:lnTo>
                <a:lnTo>
                  <a:pt x="273893" y="136946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869211" y="2106991"/>
            <a:ext cx="22161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GC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99499" y="2090333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256995" y="128497"/>
                </a:moveTo>
                <a:lnTo>
                  <a:pt x="246898" y="78480"/>
                </a:lnTo>
                <a:lnTo>
                  <a:pt x="219360" y="37635"/>
                </a:lnTo>
                <a:lnTo>
                  <a:pt x="178515" y="10097"/>
                </a:lnTo>
                <a:lnTo>
                  <a:pt x="128497" y="0"/>
                </a:lnTo>
                <a:lnTo>
                  <a:pt x="78480" y="10097"/>
                </a:lnTo>
                <a:lnTo>
                  <a:pt x="37635" y="37635"/>
                </a:lnTo>
                <a:lnTo>
                  <a:pt x="10097" y="78480"/>
                </a:lnTo>
                <a:lnTo>
                  <a:pt x="0" y="128497"/>
                </a:lnTo>
                <a:lnTo>
                  <a:pt x="10097" y="178515"/>
                </a:lnTo>
                <a:lnTo>
                  <a:pt x="37635" y="219360"/>
                </a:lnTo>
                <a:lnTo>
                  <a:pt x="78480" y="246898"/>
                </a:lnTo>
                <a:lnTo>
                  <a:pt x="128497" y="256995"/>
                </a:lnTo>
                <a:lnTo>
                  <a:pt x="178515" y="246898"/>
                </a:lnTo>
                <a:lnTo>
                  <a:pt x="219360" y="219360"/>
                </a:lnTo>
                <a:lnTo>
                  <a:pt x="246898" y="178515"/>
                </a:lnTo>
                <a:lnTo>
                  <a:pt x="256995" y="128497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527388" y="2106991"/>
            <a:ext cx="2019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9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17412" y="1051918"/>
            <a:ext cx="1116330" cy="1112520"/>
            <a:chOff x="1717412" y="1051918"/>
            <a:chExt cx="1116330" cy="1112520"/>
          </a:xfrm>
        </p:grpSpPr>
        <p:sp>
          <p:nvSpPr>
            <p:cNvPr id="14" name="object 14"/>
            <p:cNvSpPr/>
            <p:nvPr/>
          </p:nvSpPr>
          <p:spPr>
            <a:xfrm>
              <a:off x="2119384" y="1731612"/>
              <a:ext cx="704850" cy="407034"/>
            </a:xfrm>
            <a:custGeom>
              <a:avLst/>
              <a:gdLst/>
              <a:ahLst/>
              <a:cxnLst/>
              <a:rect l="l" t="t" r="r" b="b"/>
              <a:pathLst>
                <a:path w="704850" h="407035">
                  <a:moveTo>
                    <a:pt x="704489" y="0"/>
                  </a:moveTo>
                  <a:lnTo>
                    <a:pt x="0" y="406741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5793" y="2084912"/>
              <a:ext cx="63651" cy="7917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627996" y="1233185"/>
              <a:ext cx="0" cy="833755"/>
            </a:xfrm>
            <a:custGeom>
              <a:avLst/>
              <a:gdLst/>
              <a:ahLst/>
              <a:cxnLst/>
              <a:rect l="l" t="t" r="r" b="b"/>
              <a:pathLst>
                <a:path w="0" h="833755">
                  <a:moveTo>
                    <a:pt x="0" y="0"/>
                  </a:moveTo>
                  <a:lnTo>
                    <a:pt x="0" y="833137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591050" y="2038613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73891" y="0"/>
                  </a:moveTo>
                  <a:lnTo>
                    <a:pt x="62598" y="5411"/>
                  </a:lnTo>
                  <a:lnTo>
                    <a:pt x="51088" y="15586"/>
                  </a:lnTo>
                  <a:lnTo>
                    <a:pt x="41744" y="26626"/>
                  </a:lnTo>
                  <a:lnTo>
                    <a:pt x="36945" y="34636"/>
                  </a:lnTo>
                  <a:lnTo>
                    <a:pt x="32147" y="26626"/>
                  </a:lnTo>
                  <a:lnTo>
                    <a:pt x="22802" y="15586"/>
                  </a:lnTo>
                  <a:lnTo>
                    <a:pt x="11292" y="5411"/>
                  </a:lnTo>
                  <a:lnTo>
                    <a:pt x="0" y="0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107267" y="1169935"/>
              <a:ext cx="704215" cy="407034"/>
            </a:xfrm>
            <a:custGeom>
              <a:avLst/>
              <a:gdLst/>
              <a:ahLst/>
              <a:cxnLst/>
              <a:rect l="l" t="t" r="r" b="b"/>
              <a:pathLst>
                <a:path w="704214" h="407034">
                  <a:moveTo>
                    <a:pt x="0" y="0"/>
                  </a:moveTo>
                  <a:lnTo>
                    <a:pt x="704032" y="406477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1239" y="1522970"/>
              <a:ext cx="63651" cy="7917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126959" y="1096455"/>
              <a:ext cx="349885" cy="0"/>
            </a:xfrm>
            <a:custGeom>
              <a:avLst/>
              <a:gdLst/>
              <a:ahLst/>
              <a:cxnLst/>
              <a:rect l="l" t="t" r="r" b="b"/>
              <a:pathLst>
                <a:path w="349885" h="0">
                  <a:moveTo>
                    <a:pt x="0" y="0"/>
                  </a:moveTo>
                  <a:lnTo>
                    <a:pt x="349787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449038" y="1059509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726901" y="1236301"/>
              <a:ext cx="172720" cy="299085"/>
            </a:xfrm>
            <a:custGeom>
              <a:avLst/>
              <a:gdLst/>
              <a:ahLst/>
              <a:cxnLst/>
              <a:rect l="l" t="t" r="r" b="b"/>
              <a:pathLst>
                <a:path w="172719" h="299084">
                  <a:moveTo>
                    <a:pt x="0" y="298528"/>
                  </a:moveTo>
                  <a:lnTo>
                    <a:pt x="172355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5816" y="1222710"/>
              <a:ext cx="79173" cy="6365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979995" y="1257938"/>
              <a:ext cx="0" cy="814705"/>
            </a:xfrm>
            <a:custGeom>
              <a:avLst/>
              <a:gdLst/>
              <a:ahLst/>
              <a:cxnLst/>
              <a:rect l="l" t="t" r="r" b="b"/>
              <a:pathLst>
                <a:path w="0" h="814705">
                  <a:moveTo>
                    <a:pt x="0" y="814455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943050" y="1251011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060734" y="1236301"/>
              <a:ext cx="498475" cy="863600"/>
            </a:xfrm>
            <a:custGeom>
              <a:avLst/>
              <a:gdLst/>
              <a:ahLst/>
              <a:cxnLst/>
              <a:rect l="l" t="t" r="r" b="b"/>
              <a:pathLst>
                <a:path w="498475" h="863600">
                  <a:moveTo>
                    <a:pt x="498267" y="863029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5002" y="1222710"/>
              <a:ext cx="79173" cy="6365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91381" y="1735805"/>
              <a:ext cx="717550" cy="414655"/>
            </a:xfrm>
            <a:custGeom>
              <a:avLst/>
              <a:gdLst/>
              <a:ahLst/>
              <a:cxnLst/>
              <a:rect l="l" t="t" r="r" b="b"/>
              <a:pathLst>
                <a:path w="717550" h="414655">
                  <a:moveTo>
                    <a:pt x="717116" y="414029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7790" y="1710073"/>
              <a:ext cx="63650" cy="7917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791381" y="1735805"/>
              <a:ext cx="717550" cy="414655"/>
            </a:xfrm>
            <a:custGeom>
              <a:avLst/>
              <a:gdLst/>
              <a:ahLst/>
              <a:cxnLst/>
              <a:rect l="l" t="t" r="r" b="b"/>
              <a:pathLst>
                <a:path w="717550" h="414655">
                  <a:moveTo>
                    <a:pt x="717116" y="414029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7790" y="1710073"/>
              <a:ext cx="63650" cy="7917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726901" y="1236301"/>
              <a:ext cx="172720" cy="299085"/>
            </a:xfrm>
            <a:custGeom>
              <a:avLst/>
              <a:gdLst/>
              <a:ahLst/>
              <a:cxnLst/>
              <a:rect l="l" t="t" r="r" b="b"/>
              <a:pathLst>
                <a:path w="172719" h="299084">
                  <a:moveTo>
                    <a:pt x="0" y="298528"/>
                  </a:moveTo>
                  <a:lnTo>
                    <a:pt x="172355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45816" y="1222710"/>
              <a:ext cx="79173" cy="6365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107267" y="1169935"/>
              <a:ext cx="704215" cy="407034"/>
            </a:xfrm>
            <a:custGeom>
              <a:avLst/>
              <a:gdLst/>
              <a:ahLst/>
              <a:cxnLst/>
              <a:rect l="l" t="t" r="r" b="b"/>
              <a:pathLst>
                <a:path w="704214" h="407034">
                  <a:moveTo>
                    <a:pt x="0" y="0"/>
                  </a:moveTo>
                  <a:lnTo>
                    <a:pt x="704032" y="406477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61239" y="1522970"/>
              <a:ext cx="63651" cy="7917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119384" y="1731612"/>
              <a:ext cx="704850" cy="407034"/>
            </a:xfrm>
            <a:custGeom>
              <a:avLst/>
              <a:gdLst/>
              <a:ahLst/>
              <a:cxnLst/>
              <a:rect l="l" t="t" r="r" b="b"/>
              <a:pathLst>
                <a:path w="704850" h="407035">
                  <a:moveTo>
                    <a:pt x="704489" y="0"/>
                  </a:moveTo>
                  <a:lnTo>
                    <a:pt x="0" y="406741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05793" y="2084912"/>
              <a:ext cx="63651" cy="7917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979995" y="1257938"/>
              <a:ext cx="0" cy="814705"/>
            </a:xfrm>
            <a:custGeom>
              <a:avLst/>
              <a:gdLst/>
              <a:ahLst/>
              <a:cxnLst/>
              <a:rect l="l" t="t" r="r" b="b"/>
              <a:pathLst>
                <a:path w="0" h="814705">
                  <a:moveTo>
                    <a:pt x="0" y="814455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943050" y="1251011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126959" y="1096455"/>
              <a:ext cx="349885" cy="0"/>
            </a:xfrm>
            <a:custGeom>
              <a:avLst/>
              <a:gdLst/>
              <a:ahLst/>
              <a:cxnLst/>
              <a:rect l="l" t="t" r="r" b="b"/>
              <a:pathLst>
                <a:path w="349885" h="0">
                  <a:moveTo>
                    <a:pt x="0" y="0"/>
                  </a:moveTo>
                  <a:lnTo>
                    <a:pt x="349787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449038" y="1059509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1865388" y="2679799"/>
            <a:ext cx="7702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95">
                <a:solidFill>
                  <a:srgbClr val="EB811B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55">
                <a:solidFill>
                  <a:srgbClr val="EB811B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05">
                <a:solidFill>
                  <a:srgbClr val="EB811B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35">
                <a:solidFill>
                  <a:srgbClr val="EB811B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135">
                <a:solidFill>
                  <a:srgbClr val="EB811B"/>
                </a:solidFill>
                <a:latin typeface="Microsoft Sans Serif"/>
                <a:cs typeface="Microsoft Sans Serif"/>
              </a:rPr>
              <a:t>G</a:t>
            </a:r>
            <a:r>
              <a:rPr dirty="0" sz="1200" spc="-100">
                <a:solidFill>
                  <a:srgbClr val="EB811B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90">
                <a:solidFill>
                  <a:srgbClr val="EB811B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60">
                <a:solidFill>
                  <a:srgbClr val="EB811B"/>
                </a:solidFill>
                <a:latin typeface="Microsoft Sans Serif"/>
                <a:cs typeface="Microsoft Sans Serif"/>
              </a:rPr>
              <a:t>T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0215" y="81821"/>
            <a:ext cx="16681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0" b="1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dirty="0" sz="1700" spc="-9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7F7F7F"/>
                </a:solidFill>
                <a:latin typeface="Arial"/>
                <a:cs typeface="Arial"/>
              </a:rPr>
              <a:t>Bruijn</a:t>
            </a:r>
            <a:r>
              <a:rPr dirty="0" sz="1700" spc="-8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Graph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3542" y="1519185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4" h="277494">
                <a:moveTo>
                  <a:pt x="276914" y="138456"/>
                </a:moveTo>
                <a:lnTo>
                  <a:pt x="269855" y="94693"/>
                </a:lnTo>
                <a:lnTo>
                  <a:pt x="250200" y="56685"/>
                </a:lnTo>
                <a:lnTo>
                  <a:pt x="220228" y="26713"/>
                </a:lnTo>
                <a:lnTo>
                  <a:pt x="182220" y="7058"/>
                </a:lnTo>
                <a:lnTo>
                  <a:pt x="138457" y="0"/>
                </a:lnTo>
                <a:lnTo>
                  <a:pt x="94693" y="7058"/>
                </a:lnTo>
                <a:lnTo>
                  <a:pt x="56685" y="26713"/>
                </a:lnTo>
                <a:lnTo>
                  <a:pt x="26713" y="56685"/>
                </a:lnTo>
                <a:lnTo>
                  <a:pt x="7058" y="94693"/>
                </a:lnTo>
                <a:lnTo>
                  <a:pt x="0" y="138456"/>
                </a:lnTo>
                <a:lnTo>
                  <a:pt x="7058" y="182220"/>
                </a:lnTo>
                <a:lnTo>
                  <a:pt x="26713" y="220228"/>
                </a:lnTo>
                <a:lnTo>
                  <a:pt x="56685" y="250199"/>
                </a:lnTo>
                <a:lnTo>
                  <a:pt x="94693" y="269855"/>
                </a:lnTo>
                <a:lnTo>
                  <a:pt x="138457" y="276913"/>
                </a:lnTo>
                <a:lnTo>
                  <a:pt x="182220" y="269855"/>
                </a:lnTo>
                <a:lnTo>
                  <a:pt x="220228" y="250199"/>
                </a:lnTo>
                <a:lnTo>
                  <a:pt x="250200" y="220228"/>
                </a:lnTo>
                <a:lnTo>
                  <a:pt x="269855" y="182220"/>
                </a:lnTo>
                <a:lnTo>
                  <a:pt x="276914" y="138456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839389" y="1545866"/>
            <a:ext cx="2254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5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42519" y="958978"/>
            <a:ext cx="913130" cy="274955"/>
          </a:xfrm>
          <a:custGeom>
            <a:avLst/>
            <a:gdLst/>
            <a:ahLst/>
            <a:cxnLst/>
            <a:rect l="l" t="t" r="r" b="b"/>
            <a:pathLst>
              <a:path w="913130" h="274955">
                <a:moveTo>
                  <a:pt x="912718" y="137474"/>
                </a:moveTo>
                <a:lnTo>
                  <a:pt x="902719" y="87946"/>
                </a:lnTo>
                <a:lnTo>
                  <a:pt x="875451" y="47501"/>
                </a:lnTo>
                <a:lnTo>
                  <a:pt x="835006" y="20233"/>
                </a:lnTo>
                <a:lnTo>
                  <a:pt x="785477" y="10233"/>
                </a:lnTo>
                <a:lnTo>
                  <a:pt x="735949" y="20233"/>
                </a:lnTo>
                <a:lnTo>
                  <a:pt x="695504" y="47501"/>
                </a:lnTo>
                <a:lnTo>
                  <a:pt x="668236" y="87946"/>
                </a:lnTo>
                <a:lnTo>
                  <a:pt x="658237" y="137474"/>
                </a:lnTo>
                <a:lnTo>
                  <a:pt x="668236" y="187003"/>
                </a:lnTo>
                <a:lnTo>
                  <a:pt x="695504" y="227447"/>
                </a:lnTo>
                <a:lnTo>
                  <a:pt x="735949" y="254716"/>
                </a:lnTo>
                <a:lnTo>
                  <a:pt x="785477" y="264715"/>
                </a:lnTo>
                <a:lnTo>
                  <a:pt x="835006" y="254716"/>
                </a:lnTo>
                <a:lnTo>
                  <a:pt x="875451" y="227447"/>
                </a:lnTo>
                <a:lnTo>
                  <a:pt x="902719" y="187003"/>
                </a:lnTo>
                <a:lnTo>
                  <a:pt x="912718" y="137474"/>
                </a:lnTo>
                <a:close/>
              </a:path>
              <a:path w="913130" h="274955">
                <a:moveTo>
                  <a:pt x="274949" y="137474"/>
                </a:moveTo>
                <a:lnTo>
                  <a:pt x="267941" y="94021"/>
                </a:lnTo>
                <a:lnTo>
                  <a:pt x="248425" y="56283"/>
                </a:lnTo>
                <a:lnTo>
                  <a:pt x="218665" y="26524"/>
                </a:lnTo>
                <a:lnTo>
                  <a:pt x="180927" y="7008"/>
                </a:lnTo>
                <a:lnTo>
                  <a:pt x="137474" y="0"/>
                </a:lnTo>
                <a:lnTo>
                  <a:pt x="94021" y="7008"/>
                </a:lnTo>
                <a:lnTo>
                  <a:pt x="56283" y="26524"/>
                </a:lnTo>
                <a:lnTo>
                  <a:pt x="26524" y="56283"/>
                </a:lnTo>
                <a:lnTo>
                  <a:pt x="7008" y="94021"/>
                </a:lnTo>
                <a:lnTo>
                  <a:pt x="0" y="137474"/>
                </a:lnTo>
                <a:lnTo>
                  <a:pt x="7008" y="180927"/>
                </a:lnTo>
                <a:lnTo>
                  <a:pt x="26524" y="218666"/>
                </a:lnTo>
                <a:lnTo>
                  <a:pt x="56283" y="248425"/>
                </a:lnTo>
                <a:lnTo>
                  <a:pt x="94021" y="267941"/>
                </a:lnTo>
                <a:lnTo>
                  <a:pt x="137474" y="274949"/>
                </a:lnTo>
                <a:lnTo>
                  <a:pt x="180927" y="267941"/>
                </a:lnTo>
                <a:lnTo>
                  <a:pt x="218665" y="248425"/>
                </a:lnTo>
                <a:lnTo>
                  <a:pt x="248425" y="218666"/>
                </a:lnTo>
                <a:lnTo>
                  <a:pt x="267941" y="180927"/>
                </a:lnTo>
                <a:lnTo>
                  <a:pt x="274949" y="137474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0049" y="562861"/>
            <a:ext cx="2808605" cy="6299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200" spc="-35">
                <a:latin typeface="Microsoft Sans Serif"/>
                <a:cs typeface="Microsoft Sans Serif"/>
              </a:rPr>
              <a:t>A</a:t>
            </a:r>
            <a:r>
              <a:rPr dirty="0" sz="1200" spc="-135">
                <a:latin typeface="Microsoft Sans Serif"/>
                <a:cs typeface="Microsoft Sans Serif"/>
              </a:rPr>
              <a:t>G</a:t>
            </a:r>
            <a:r>
              <a:rPr dirty="0" sz="1200" spc="-100">
                <a:latin typeface="Microsoft Sans Serif"/>
                <a:cs typeface="Microsoft Sans Serif"/>
              </a:rPr>
              <a:t>C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90">
                <a:latin typeface="Microsoft Sans Serif"/>
                <a:cs typeface="Microsoft Sans Serif"/>
              </a:rPr>
              <a:t>A</a:t>
            </a:r>
            <a:r>
              <a:rPr dirty="0" sz="1200" spc="-95">
                <a:latin typeface="Microsoft Sans Serif"/>
                <a:cs typeface="Microsoft Sans Serif"/>
              </a:rPr>
              <a:t>T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-35">
                <a:latin typeface="Microsoft Sans Serif"/>
                <a:cs typeface="Microsoft Sans Serif"/>
              </a:rPr>
              <a:t>A</a:t>
            </a:r>
            <a:r>
              <a:rPr dirty="0" sz="1200" spc="-85">
                <a:latin typeface="Microsoft Sans Serif"/>
                <a:cs typeface="Microsoft Sans Serif"/>
              </a:rPr>
              <a:t>G,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-90">
                <a:latin typeface="Microsoft Sans Serif"/>
                <a:cs typeface="Microsoft Sans Serif"/>
              </a:rPr>
              <a:t>A</a:t>
            </a:r>
            <a:r>
              <a:rPr dirty="0" sz="1200" spc="-150">
                <a:latin typeface="Microsoft Sans Serif"/>
                <a:cs typeface="Microsoft Sans Serif"/>
              </a:rPr>
              <a:t>T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155">
                <a:latin typeface="Microsoft Sans Serif"/>
                <a:cs typeface="Microsoft Sans Serif"/>
              </a:rPr>
              <a:t>C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20">
                <a:latin typeface="Microsoft Sans Serif"/>
                <a:cs typeface="Microsoft Sans Serif"/>
              </a:rPr>
              <a:t>A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135">
                <a:latin typeface="Microsoft Sans Serif"/>
                <a:cs typeface="Microsoft Sans Serif"/>
              </a:rPr>
              <a:t>G</a:t>
            </a:r>
            <a:r>
              <a:rPr dirty="0" sz="1200" spc="-100">
                <a:latin typeface="Microsoft Sans Serif"/>
                <a:cs typeface="Microsoft Sans Serif"/>
              </a:rPr>
              <a:t>C</a:t>
            </a:r>
            <a:r>
              <a:rPr dirty="0" sz="1200" spc="20">
                <a:latin typeface="Microsoft Sans Serif"/>
                <a:cs typeface="Microsoft Sans Serif"/>
              </a:rPr>
              <a:t>A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95">
                <a:latin typeface="Microsoft Sans Serif"/>
                <a:cs typeface="Microsoft Sans Serif"/>
              </a:rPr>
              <a:t>T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20">
                <a:latin typeface="Microsoft Sans Serif"/>
                <a:cs typeface="Microsoft Sans Serif"/>
              </a:rPr>
              <a:t>A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95">
                <a:latin typeface="Microsoft Sans Serif"/>
                <a:cs typeface="Microsoft Sans Serif"/>
              </a:rPr>
              <a:t>T</a:t>
            </a:r>
            <a:r>
              <a:rPr dirty="0" sz="1200" spc="-155">
                <a:latin typeface="Microsoft Sans Serif"/>
                <a:cs typeface="Microsoft Sans Serif"/>
              </a:rPr>
              <a:t>C</a:t>
            </a:r>
            <a:r>
              <a:rPr dirty="0" sz="1200" spc="-130"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algn="ctr" marR="2540">
              <a:lnSpc>
                <a:spcPct val="100000"/>
              </a:lnSpc>
              <a:tabLst>
                <a:tab pos="658495" algn="l"/>
              </a:tabLst>
            </a:pPr>
            <a:r>
              <a:rPr dirty="0" sz="1200" spc="-55">
                <a:latin typeface="Microsoft Sans Serif"/>
                <a:cs typeface="Microsoft Sans Serif"/>
              </a:rPr>
              <a:t>CA	</a:t>
            </a:r>
            <a:r>
              <a:rPr dirty="0" sz="1200" spc="-75">
                <a:latin typeface="Microsoft Sans Serif"/>
                <a:cs typeface="Microsoft Sans Serif"/>
              </a:rPr>
              <a:t>AT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3666" y="1525316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4" h="264794">
                <a:moveTo>
                  <a:pt x="264650" y="132325"/>
                </a:moveTo>
                <a:lnTo>
                  <a:pt x="257904" y="90499"/>
                </a:lnTo>
                <a:lnTo>
                  <a:pt x="239119" y="54175"/>
                </a:lnTo>
                <a:lnTo>
                  <a:pt x="210475" y="25530"/>
                </a:lnTo>
                <a:lnTo>
                  <a:pt x="174150" y="6745"/>
                </a:lnTo>
                <a:lnTo>
                  <a:pt x="132325" y="0"/>
                </a:lnTo>
                <a:lnTo>
                  <a:pt x="90499" y="6745"/>
                </a:lnTo>
                <a:lnTo>
                  <a:pt x="54175" y="25530"/>
                </a:lnTo>
                <a:lnTo>
                  <a:pt x="25530" y="54175"/>
                </a:lnTo>
                <a:lnTo>
                  <a:pt x="6745" y="90499"/>
                </a:lnTo>
                <a:lnTo>
                  <a:pt x="0" y="132325"/>
                </a:lnTo>
                <a:lnTo>
                  <a:pt x="6745" y="174150"/>
                </a:lnTo>
                <a:lnTo>
                  <a:pt x="25530" y="210475"/>
                </a:lnTo>
                <a:lnTo>
                  <a:pt x="54175" y="239119"/>
                </a:lnTo>
                <a:lnTo>
                  <a:pt x="90499" y="257904"/>
                </a:lnTo>
                <a:lnTo>
                  <a:pt x="132325" y="264650"/>
                </a:lnTo>
                <a:lnTo>
                  <a:pt x="174150" y="257904"/>
                </a:lnTo>
                <a:lnTo>
                  <a:pt x="210475" y="239119"/>
                </a:lnTo>
                <a:lnTo>
                  <a:pt x="239119" y="210475"/>
                </a:lnTo>
                <a:lnTo>
                  <a:pt x="257904" y="174150"/>
                </a:lnTo>
                <a:lnTo>
                  <a:pt x="264650" y="132325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50669" y="1545803"/>
            <a:ext cx="21082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5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43047" y="2081884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19">
                <a:moveTo>
                  <a:pt x="273893" y="136946"/>
                </a:moveTo>
                <a:lnTo>
                  <a:pt x="266911" y="93660"/>
                </a:lnTo>
                <a:lnTo>
                  <a:pt x="247470" y="56067"/>
                </a:lnTo>
                <a:lnTo>
                  <a:pt x="217825" y="26422"/>
                </a:lnTo>
                <a:lnTo>
                  <a:pt x="180232" y="6981"/>
                </a:lnTo>
                <a:lnTo>
                  <a:pt x="136946" y="0"/>
                </a:lnTo>
                <a:lnTo>
                  <a:pt x="93660" y="6981"/>
                </a:lnTo>
                <a:lnTo>
                  <a:pt x="56067" y="26422"/>
                </a:lnTo>
                <a:lnTo>
                  <a:pt x="26422" y="56067"/>
                </a:lnTo>
                <a:lnTo>
                  <a:pt x="6981" y="93660"/>
                </a:lnTo>
                <a:lnTo>
                  <a:pt x="0" y="136946"/>
                </a:lnTo>
                <a:lnTo>
                  <a:pt x="6981" y="180232"/>
                </a:lnTo>
                <a:lnTo>
                  <a:pt x="26422" y="217825"/>
                </a:lnTo>
                <a:lnTo>
                  <a:pt x="56067" y="247470"/>
                </a:lnTo>
                <a:lnTo>
                  <a:pt x="93660" y="266911"/>
                </a:lnTo>
                <a:lnTo>
                  <a:pt x="136946" y="273893"/>
                </a:lnTo>
                <a:lnTo>
                  <a:pt x="180232" y="266911"/>
                </a:lnTo>
                <a:lnTo>
                  <a:pt x="217825" y="247470"/>
                </a:lnTo>
                <a:lnTo>
                  <a:pt x="247470" y="217825"/>
                </a:lnTo>
                <a:lnTo>
                  <a:pt x="266911" y="180232"/>
                </a:lnTo>
                <a:lnTo>
                  <a:pt x="273893" y="136946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869211" y="2106991"/>
            <a:ext cx="22161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GC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99499" y="2090333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256995" y="128497"/>
                </a:moveTo>
                <a:lnTo>
                  <a:pt x="246898" y="78480"/>
                </a:lnTo>
                <a:lnTo>
                  <a:pt x="219360" y="37635"/>
                </a:lnTo>
                <a:lnTo>
                  <a:pt x="178515" y="10097"/>
                </a:lnTo>
                <a:lnTo>
                  <a:pt x="128497" y="0"/>
                </a:lnTo>
                <a:lnTo>
                  <a:pt x="78480" y="10097"/>
                </a:lnTo>
                <a:lnTo>
                  <a:pt x="37635" y="37635"/>
                </a:lnTo>
                <a:lnTo>
                  <a:pt x="10097" y="78480"/>
                </a:lnTo>
                <a:lnTo>
                  <a:pt x="0" y="128497"/>
                </a:lnTo>
                <a:lnTo>
                  <a:pt x="10097" y="178515"/>
                </a:lnTo>
                <a:lnTo>
                  <a:pt x="37635" y="219360"/>
                </a:lnTo>
                <a:lnTo>
                  <a:pt x="78480" y="246898"/>
                </a:lnTo>
                <a:lnTo>
                  <a:pt x="128497" y="256995"/>
                </a:lnTo>
                <a:lnTo>
                  <a:pt x="178515" y="246898"/>
                </a:lnTo>
                <a:lnTo>
                  <a:pt x="219360" y="219360"/>
                </a:lnTo>
                <a:lnTo>
                  <a:pt x="246898" y="178515"/>
                </a:lnTo>
                <a:lnTo>
                  <a:pt x="256995" y="128497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527388" y="2106991"/>
            <a:ext cx="2019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9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17412" y="1051918"/>
            <a:ext cx="1116330" cy="1112520"/>
            <a:chOff x="1717412" y="1051918"/>
            <a:chExt cx="1116330" cy="1112520"/>
          </a:xfrm>
        </p:grpSpPr>
        <p:sp>
          <p:nvSpPr>
            <p:cNvPr id="14" name="object 14"/>
            <p:cNvSpPr/>
            <p:nvPr/>
          </p:nvSpPr>
          <p:spPr>
            <a:xfrm>
              <a:off x="2119384" y="1731612"/>
              <a:ext cx="704850" cy="407034"/>
            </a:xfrm>
            <a:custGeom>
              <a:avLst/>
              <a:gdLst/>
              <a:ahLst/>
              <a:cxnLst/>
              <a:rect l="l" t="t" r="r" b="b"/>
              <a:pathLst>
                <a:path w="704850" h="407035">
                  <a:moveTo>
                    <a:pt x="704489" y="0"/>
                  </a:moveTo>
                  <a:lnTo>
                    <a:pt x="0" y="406741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5793" y="2084912"/>
              <a:ext cx="63651" cy="7917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627996" y="1233185"/>
              <a:ext cx="0" cy="833755"/>
            </a:xfrm>
            <a:custGeom>
              <a:avLst/>
              <a:gdLst/>
              <a:ahLst/>
              <a:cxnLst/>
              <a:rect l="l" t="t" r="r" b="b"/>
              <a:pathLst>
                <a:path w="0" h="833755">
                  <a:moveTo>
                    <a:pt x="0" y="0"/>
                  </a:moveTo>
                  <a:lnTo>
                    <a:pt x="0" y="833137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591050" y="2038613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73891" y="0"/>
                  </a:moveTo>
                  <a:lnTo>
                    <a:pt x="62598" y="5411"/>
                  </a:lnTo>
                  <a:lnTo>
                    <a:pt x="51088" y="15586"/>
                  </a:lnTo>
                  <a:lnTo>
                    <a:pt x="41744" y="26626"/>
                  </a:lnTo>
                  <a:lnTo>
                    <a:pt x="36945" y="34636"/>
                  </a:lnTo>
                  <a:lnTo>
                    <a:pt x="32147" y="26626"/>
                  </a:lnTo>
                  <a:lnTo>
                    <a:pt x="22802" y="15586"/>
                  </a:lnTo>
                  <a:lnTo>
                    <a:pt x="11292" y="5411"/>
                  </a:lnTo>
                  <a:lnTo>
                    <a:pt x="0" y="0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107267" y="1169935"/>
              <a:ext cx="704215" cy="407034"/>
            </a:xfrm>
            <a:custGeom>
              <a:avLst/>
              <a:gdLst/>
              <a:ahLst/>
              <a:cxnLst/>
              <a:rect l="l" t="t" r="r" b="b"/>
              <a:pathLst>
                <a:path w="704214" h="407034">
                  <a:moveTo>
                    <a:pt x="0" y="0"/>
                  </a:moveTo>
                  <a:lnTo>
                    <a:pt x="704032" y="406477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1239" y="1522970"/>
              <a:ext cx="63651" cy="7917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126959" y="1096455"/>
              <a:ext cx="349885" cy="0"/>
            </a:xfrm>
            <a:custGeom>
              <a:avLst/>
              <a:gdLst/>
              <a:ahLst/>
              <a:cxnLst/>
              <a:rect l="l" t="t" r="r" b="b"/>
              <a:pathLst>
                <a:path w="349885" h="0">
                  <a:moveTo>
                    <a:pt x="0" y="0"/>
                  </a:moveTo>
                  <a:lnTo>
                    <a:pt x="349787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449038" y="1059509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726901" y="1236301"/>
              <a:ext cx="172720" cy="299085"/>
            </a:xfrm>
            <a:custGeom>
              <a:avLst/>
              <a:gdLst/>
              <a:ahLst/>
              <a:cxnLst/>
              <a:rect l="l" t="t" r="r" b="b"/>
              <a:pathLst>
                <a:path w="172719" h="299084">
                  <a:moveTo>
                    <a:pt x="0" y="298528"/>
                  </a:moveTo>
                  <a:lnTo>
                    <a:pt x="172355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5816" y="1222710"/>
              <a:ext cx="79173" cy="6365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979995" y="1257938"/>
              <a:ext cx="0" cy="814705"/>
            </a:xfrm>
            <a:custGeom>
              <a:avLst/>
              <a:gdLst/>
              <a:ahLst/>
              <a:cxnLst/>
              <a:rect l="l" t="t" r="r" b="b"/>
              <a:pathLst>
                <a:path w="0" h="814705">
                  <a:moveTo>
                    <a:pt x="0" y="814455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943050" y="1251011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060734" y="1236301"/>
              <a:ext cx="498475" cy="863600"/>
            </a:xfrm>
            <a:custGeom>
              <a:avLst/>
              <a:gdLst/>
              <a:ahLst/>
              <a:cxnLst/>
              <a:rect l="l" t="t" r="r" b="b"/>
              <a:pathLst>
                <a:path w="498475" h="863600">
                  <a:moveTo>
                    <a:pt x="498267" y="863029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5002" y="1222710"/>
              <a:ext cx="79173" cy="6365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91381" y="1735805"/>
              <a:ext cx="717550" cy="414655"/>
            </a:xfrm>
            <a:custGeom>
              <a:avLst/>
              <a:gdLst/>
              <a:ahLst/>
              <a:cxnLst/>
              <a:rect l="l" t="t" r="r" b="b"/>
              <a:pathLst>
                <a:path w="717550" h="414655">
                  <a:moveTo>
                    <a:pt x="717116" y="414029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7790" y="1710073"/>
              <a:ext cx="63650" cy="7917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791381" y="1735805"/>
              <a:ext cx="717550" cy="414655"/>
            </a:xfrm>
            <a:custGeom>
              <a:avLst/>
              <a:gdLst/>
              <a:ahLst/>
              <a:cxnLst/>
              <a:rect l="l" t="t" r="r" b="b"/>
              <a:pathLst>
                <a:path w="717550" h="414655">
                  <a:moveTo>
                    <a:pt x="717116" y="414029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7790" y="1710073"/>
              <a:ext cx="63650" cy="7917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726901" y="1236301"/>
              <a:ext cx="172720" cy="299085"/>
            </a:xfrm>
            <a:custGeom>
              <a:avLst/>
              <a:gdLst/>
              <a:ahLst/>
              <a:cxnLst/>
              <a:rect l="l" t="t" r="r" b="b"/>
              <a:pathLst>
                <a:path w="172719" h="299084">
                  <a:moveTo>
                    <a:pt x="0" y="298528"/>
                  </a:moveTo>
                  <a:lnTo>
                    <a:pt x="172355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45816" y="1222710"/>
              <a:ext cx="79173" cy="6365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107267" y="1169935"/>
              <a:ext cx="704215" cy="407034"/>
            </a:xfrm>
            <a:custGeom>
              <a:avLst/>
              <a:gdLst/>
              <a:ahLst/>
              <a:cxnLst/>
              <a:rect l="l" t="t" r="r" b="b"/>
              <a:pathLst>
                <a:path w="704214" h="407034">
                  <a:moveTo>
                    <a:pt x="0" y="0"/>
                  </a:moveTo>
                  <a:lnTo>
                    <a:pt x="704032" y="406477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61239" y="1522970"/>
              <a:ext cx="63651" cy="7917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119384" y="1731612"/>
              <a:ext cx="704850" cy="407034"/>
            </a:xfrm>
            <a:custGeom>
              <a:avLst/>
              <a:gdLst/>
              <a:ahLst/>
              <a:cxnLst/>
              <a:rect l="l" t="t" r="r" b="b"/>
              <a:pathLst>
                <a:path w="704850" h="407035">
                  <a:moveTo>
                    <a:pt x="704489" y="0"/>
                  </a:moveTo>
                  <a:lnTo>
                    <a:pt x="0" y="406741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05793" y="2084912"/>
              <a:ext cx="63651" cy="7917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979995" y="1257938"/>
              <a:ext cx="0" cy="814705"/>
            </a:xfrm>
            <a:custGeom>
              <a:avLst/>
              <a:gdLst/>
              <a:ahLst/>
              <a:cxnLst/>
              <a:rect l="l" t="t" r="r" b="b"/>
              <a:pathLst>
                <a:path w="0" h="814705">
                  <a:moveTo>
                    <a:pt x="0" y="814455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943050" y="1251011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126959" y="1096455"/>
              <a:ext cx="349885" cy="0"/>
            </a:xfrm>
            <a:custGeom>
              <a:avLst/>
              <a:gdLst/>
              <a:ahLst/>
              <a:cxnLst/>
              <a:rect l="l" t="t" r="r" b="b"/>
              <a:pathLst>
                <a:path w="349885" h="0">
                  <a:moveTo>
                    <a:pt x="0" y="0"/>
                  </a:moveTo>
                  <a:lnTo>
                    <a:pt x="349787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449038" y="1059509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627996" y="1233185"/>
              <a:ext cx="0" cy="833755"/>
            </a:xfrm>
            <a:custGeom>
              <a:avLst/>
              <a:gdLst/>
              <a:ahLst/>
              <a:cxnLst/>
              <a:rect l="l" t="t" r="r" b="b"/>
              <a:pathLst>
                <a:path w="0" h="833755">
                  <a:moveTo>
                    <a:pt x="0" y="0"/>
                  </a:moveTo>
                  <a:lnTo>
                    <a:pt x="0" y="833137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591050" y="2038613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73891" y="0"/>
                  </a:moveTo>
                  <a:lnTo>
                    <a:pt x="62598" y="5411"/>
                  </a:lnTo>
                  <a:lnTo>
                    <a:pt x="51088" y="15586"/>
                  </a:lnTo>
                  <a:lnTo>
                    <a:pt x="41744" y="26626"/>
                  </a:lnTo>
                  <a:lnTo>
                    <a:pt x="36945" y="34636"/>
                  </a:lnTo>
                  <a:lnTo>
                    <a:pt x="32147" y="26626"/>
                  </a:lnTo>
                  <a:lnTo>
                    <a:pt x="22802" y="15586"/>
                  </a:lnTo>
                  <a:lnTo>
                    <a:pt x="11292" y="5411"/>
                  </a:lnTo>
                  <a:lnTo>
                    <a:pt x="0" y="0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1865388" y="2679799"/>
            <a:ext cx="8604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5">
                <a:solidFill>
                  <a:srgbClr val="EB811B"/>
                </a:solidFill>
                <a:latin typeface="Microsoft Sans Serif"/>
                <a:cs typeface="Microsoft Sans Serif"/>
              </a:rPr>
              <a:t>TCCAGCATC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0215" y="81821"/>
            <a:ext cx="16681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0" b="1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dirty="0" sz="1700" spc="-9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7F7F7F"/>
                </a:solidFill>
                <a:latin typeface="Arial"/>
                <a:cs typeface="Arial"/>
              </a:rPr>
              <a:t>Bruijn</a:t>
            </a:r>
            <a:r>
              <a:rPr dirty="0" sz="1700" spc="-8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7F7F7F"/>
                </a:solidFill>
                <a:latin typeface="Arial"/>
                <a:cs typeface="Arial"/>
              </a:rPr>
              <a:t>Graph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3542" y="1519185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4" h="277494">
                <a:moveTo>
                  <a:pt x="276914" y="138456"/>
                </a:moveTo>
                <a:lnTo>
                  <a:pt x="269855" y="94693"/>
                </a:lnTo>
                <a:lnTo>
                  <a:pt x="250200" y="56685"/>
                </a:lnTo>
                <a:lnTo>
                  <a:pt x="220228" y="26713"/>
                </a:lnTo>
                <a:lnTo>
                  <a:pt x="182220" y="7058"/>
                </a:lnTo>
                <a:lnTo>
                  <a:pt x="138457" y="0"/>
                </a:lnTo>
                <a:lnTo>
                  <a:pt x="94693" y="7058"/>
                </a:lnTo>
                <a:lnTo>
                  <a:pt x="56685" y="26713"/>
                </a:lnTo>
                <a:lnTo>
                  <a:pt x="26713" y="56685"/>
                </a:lnTo>
                <a:lnTo>
                  <a:pt x="7058" y="94693"/>
                </a:lnTo>
                <a:lnTo>
                  <a:pt x="0" y="138456"/>
                </a:lnTo>
                <a:lnTo>
                  <a:pt x="7058" y="182220"/>
                </a:lnTo>
                <a:lnTo>
                  <a:pt x="26713" y="220228"/>
                </a:lnTo>
                <a:lnTo>
                  <a:pt x="56685" y="250199"/>
                </a:lnTo>
                <a:lnTo>
                  <a:pt x="94693" y="269855"/>
                </a:lnTo>
                <a:lnTo>
                  <a:pt x="138457" y="276913"/>
                </a:lnTo>
                <a:lnTo>
                  <a:pt x="182220" y="269855"/>
                </a:lnTo>
                <a:lnTo>
                  <a:pt x="220228" y="250199"/>
                </a:lnTo>
                <a:lnTo>
                  <a:pt x="250200" y="220228"/>
                </a:lnTo>
                <a:lnTo>
                  <a:pt x="269855" y="182220"/>
                </a:lnTo>
                <a:lnTo>
                  <a:pt x="276914" y="138456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839389" y="1545866"/>
            <a:ext cx="2254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5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42519" y="958978"/>
            <a:ext cx="913130" cy="274955"/>
          </a:xfrm>
          <a:custGeom>
            <a:avLst/>
            <a:gdLst/>
            <a:ahLst/>
            <a:cxnLst/>
            <a:rect l="l" t="t" r="r" b="b"/>
            <a:pathLst>
              <a:path w="913130" h="274955">
                <a:moveTo>
                  <a:pt x="912718" y="137474"/>
                </a:moveTo>
                <a:lnTo>
                  <a:pt x="902719" y="87946"/>
                </a:lnTo>
                <a:lnTo>
                  <a:pt x="875451" y="47501"/>
                </a:lnTo>
                <a:lnTo>
                  <a:pt x="835006" y="20233"/>
                </a:lnTo>
                <a:lnTo>
                  <a:pt x="785477" y="10233"/>
                </a:lnTo>
                <a:lnTo>
                  <a:pt x="735949" y="20233"/>
                </a:lnTo>
                <a:lnTo>
                  <a:pt x="695504" y="47501"/>
                </a:lnTo>
                <a:lnTo>
                  <a:pt x="668236" y="87946"/>
                </a:lnTo>
                <a:lnTo>
                  <a:pt x="658237" y="137474"/>
                </a:lnTo>
                <a:lnTo>
                  <a:pt x="668236" y="187003"/>
                </a:lnTo>
                <a:lnTo>
                  <a:pt x="695504" y="227447"/>
                </a:lnTo>
                <a:lnTo>
                  <a:pt x="735949" y="254716"/>
                </a:lnTo>
                <a:lnTo>
                  <a:pt x="785477" y="264715"/>
                </a:lnTo>
                <a:lnTo>
                  <a:pt x="835006" y="254716"/>
                </a:lnTo>
                <a:lnTo>
                  <a:pt x="875451" y="227447"/>
                </a:lnTo>
                <a:lnTo>
                  <a:pt x="902719" y="187003"/>
                </a:lnTo>
                <a:lnTo>
                  <a:pt x="912718" y="137474"/>
                </a:lnTo>
                <a:close/>
              </a:path>
              <a:path w="913130" h="274955">
                <a:moveTo>
                  <a:pt x="274949" y="137474"/>
                </a:moveTo>
                <a:lnTo>
                  <a:pt x="267941" y="94021"/>
                </a:lnTo>
                <a:lnTo>
                  <a:pt x="248425" y="56283"/>
                </a:lnTo>
                <a:lnTo>
                  <a:pt x="218665" y="26524"/>
                </a:lnTo>
                <a:lnTo>
                  <a:pt x="180927" y="7008"/>
                </a:lnTo>
                <a:lnTo>
                  <a:pt x="137474" y="0"/>
                </a:lnTo>
                <a:lnTo>
                  <a:pt x="94021" y="7008"/>
                </a:lnTo>
                <a:lnTo>
                  <a:pt x="56283" y="26524"/>
                </a:lnTo>
                <a:lnTo>
                  <a:pt x="26524" y="56283"/>
                </a:lnTo>
                <a:lnTo>
                  <a:pt x="7008" y="94021"/>
                </a:lnTo>
                <a:lnTo>
                  <a:pt x="0" y="137474"/>
                </a:lnTo>
                <a:lnTo>
                  <a:pt x="7008" y="180927"/>
                </a:lnTo>
                <a:lnTo>
                  <a:pt x="26524" y="218666"/>
                </a:lnTo>
                <a:lnTo>
                  <a:pt x="56283" y="248425"/>
                </a:lnTo>
                <a:lnTo>
                  <a:pt x="94021" y="267941"/>
                </a:lnTo>
                <a:lnTo>
                  <a:pt x="137474" y="274949"/>
                </a:lnTo>
                <a:lnTo>
                  <a:pt x="180927" y="267941"/>
                </a:lnTo>
                <a:lnTo>
                  <a:pt x="218665" y="248425"/>
                </a:lnTo>
                <a:lnTo>
                  <a:pt x="248425" y="218666"/>
                </a:lnTo>
                <a:lnTo>
                  <a:pt x="267941" y="180927"/>
                </a:lnTo>
                <a:lnTo>
                  <a:pt x="274949" y="137474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0049" y="562861"/>
            <a:ext cx="2808605" cy="6299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200" spc="-35">
                <a:latin typeface="Microsoft Sans Serif"/>
                <a:cs typeface="Microsoft Sans Serif"/>
              </a:rPr>
              <a:t>A</a:t>
            </a:r>
            <a:r>
              <a:rPr dirty="0" sz="1200" spc="-135">
                <a:latin typeface="Microsoft Sans Serif"/>
                <a:cs typeface="Microsoft Sans Serif"/>
              </a:rPr>
              <a:t>G</a:t>
            </a:r>
            <a:r>
              <a:rPr dirty="0" sz="1200" spc="-100">
                <a:latin typeface="Microsoft Sans Serif"/>
                <a:cs typeface="Microsoft Sans Serif"/>
              </a:rPr>
              <a:t>C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90">
                <a:latin typeface="Microsoft Sans Serif"/>
                <a:cs typeface="Microsoft Sans Serif"/>
              </a:rPr>
              <a:t>A</a:t>
            </a:r>
            <a:r>
              <a:rPr dirty="0" sz="1200" spc="-95">
                <a:latin typeface="Microsoft Sans Serif"/>
                <a:cs typeface="Microsoft Sans Serif"/>
              </a:rPr>
              <a:t>T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-35">
                <a:latin typeface="Microsoft Sans Serif"/>
                <a:cs typeface="Microsoft Sans Serif"/>
              </a:rPr>
              <a:t>A</a:t>
            </a:r>
            <a:r>
              <a:rPr dirty="0" sz="1200" spc="-85">
                <a:latin typeface="Microsoft Sans Serif"/>
                <a:cs typeface="Microsoft Sans Serif"/>
              </a:rPr>
              <a:t>G,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-90">
                <a:latin typeface="Microsoft Sans Serif"/>
                <a:cs typeface="Microsoft Sans Serif"/>
              </a:rPr>
              <a:t>A</a:t>
            </a:r>
            <a:r>
              <a:rPr dirty="0" sz="1200" spc="-150">
                <a:latin typeface="Microsoft Sans Serif"/>
                <a:cs typeface="Microsoft Sans Serif"/>
              </a:rPr>
              <a:t>T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155">
                <a:latin typeface="Microsoft Sans Serif"/>
                <a:cs typeface="Microsoft Sans Serif"/>
              </a:rPr>
              <a:t>C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20">
                <a:latin typeface="Microsoft Sans Serif"/>
                <a:cs typeface="Microsoft Sans Serif"/>
              </a:rPr>
              <a:t>A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135">
                <a:latin typeface="Microsoft Sans Serif"/>
                <a:cs typeface="Microsoft Sans Serif"/>
              </a:rPr>
              <a:t>G</a:t>
            </a:r>
            <a:r>
              <a:rPr dirty="0" sz="1200" spc="-100">
                <a:latin typeface="Microsoft Sans Serif"/>
                <a:cs typeface="Microsoft Sans Serif"/>
              </a:rPr>
              <a:t>C</a:t>
            </a:r>
            <a:r>
              <a:rPr dirty="0" sz="1200" spc="20">
                <a:latin typeface="Microsoft Sans Serif"/>
                <a:cs typeface="Microsoft Sans Serif"/>
              </a:rPr>
              <a:t>A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95">
                <a:latin typeface="Microsoft Sans Serif"/>
                <a:cs typeface="Microsoft Sans Serif"/>
              </a:rPr>
              <a:t>T</a:t>
            </a:r>
            <a:r>
              <a:rPr dirty="0" sz="1200" spc="-105">
                <a:latin typeface="Microsoft Sans Serif"/>
                <a:cs typeface="Microsoft Sans Serif"/>
              </a:rPr>
              <a:t>C</a:t>
            </a:r>
            <a:r>
              <a:rPr dirty="0" sz="1200" spc="20">
                <a:latin typeface="Microsoft Sans Serif"/>
                <a:cs typeface="Microsoft Sans Serif"/>
              </a:rPr>
              <a:t>A</a:t>
            </a:r>
            <a:r>
              <a:rPr dirty="0" sz="1200" spc="-40">
                <a:latin typeface="Microsoft Sans Serif"/>
                <a:cs typeface="Microsoft Sans Serif"/>
              </a:rPr>
              <a:t>,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 spc="-95">
                <a:latin typeface="Microsoft Sans Serif"/>
                <a:cs typeface="Microsoft Sans Serif"/>
              </a:rPr>
              <a:t>T</a:t>
            </a:r>
            <a:r>
              <a:rPr dirty="0" sz="1200" spc="-155">
                <a:latin typeface="Microsoft Sans Serif"/>
                <a:cs typeface="Microsoft Sans Serif"/>
              </a:rPr>
              <a:t>C</a:t>
            </a:r>
            <a:r>
              <a:rPr dirty="0" sz="1200" spc="-130"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algn="ctr" marR="2540">
              <a:lnSpc>
                <a:spcPct val="100000"/>
              </a:lnSpc>
              <a:tabLst>
                <a:tab pos="658495" algn="l"/>
              </a:tabLst>
            </a:pPr>
            <a:r>
              <a:rPr dirty="0" sz="1200" spc="-55">
                <a:latin typeface="Microsoft Sans Serif"/>
                <a:cs typeface="Microsoft Sans Serif"/>
              </a:rPr>
              <a:t>CA	</a:t>
            </a:r>
            <a:r>
              <a:rPr dirty="0" sz="1200" spc="-75">
                <a:latin typeface="Microsoft Sans Serif"/>
                <a:cs typeface="Microsoft Sans Serif"/>
              </a:rPr>
              <a:t>AT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3666" y="1525316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4" h="264794">
                <a:moveTo>
                  <a:pt x="264650" y="132325"/>
                </a:moveTo>
                <a:lnTo>
                  <a:pt x="257904" y="90499"/>
                </a:lnTo>
                <a:lnTo>
                  <a:pt x="239119" y="54175"/>
                </a:lnTo>
                <a:lnTo>
                  <a:pt x="210475" y="25530"/>
                </a:lnTo>
                <a:lnTo>
                  <a:pt x="174150" y="6745"/>
                </a:lnTo>
                <a:lnTo>
                  <a:pt x="132325" y="0"/>
                </a:lnTo>
                <a:lnTo>
                  <a:pt x="90499" y="6745"/>
                </a:lnTo>
                <a:lnTo>
                  <a:pt x="54175" y="25530"/>
                </a:lnTo>
                <a:lnTo>
                  <a:pt x="25530" y="54175"/>
                </a:lnTo>
                <a:lnTo>
                  <a:pt x="6745" y="90499"/>
                </a:lnTo>
                <a:lnTo>
                  <a:pt x="0" y="132325"/>
                </a:lnTo>
                <a:lnTo>
                  <a:pt x="6745" y="174150"/>
                </a:lnTo>
                <a:lnTo>
                  <a:pt x="25530" y="210475"/>
                </a:lnTo>
                <a:lnTo>
                  <a:pt x="54175" y="239119"/>
                </a:lnTo>
                <a:lnTo>
                  <a:pt x="90499" y="257904"/>
                </a:lnTo>
                <a:lnTo>
                  <a:pt x="132325" y="264650"/>
                </a:lnTo>
                <a:lnTo>
                  <a:pt x="174150" y="257904"/>
                </a:lnTo>
                <a:lnTo>
                  <a:pt x="210475" y="239119"/>
                </a:lnTo>
                <a:lnTo>
                  <a:pt x="239119" y="210475"/>
                </a:lnTo>
                <a:lnTo>
                  <a:pt x="257904" y="174150"/>
                </a:lnTo>
                <a:lnTo>
                  <a:pt x="264650" y="132325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50669" y="1545803"/>
            <a:ext cx="21082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55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43047" y="2081884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19">
                <a:moveTo>
                  <a:pt x="273893" y="136946"/>
                </a:moveTo>
                <a:lnTo>
                  <a:pt x="266911" y="93660"/>
                </a:lnTo>
                <a:lnTo>
                  <a:pt x="247470" y="56067"/>
                </a:lnTo>
                <a:lnTo>
                  <a:pt x="217825" y="26422"/>
                </a:lnTo>
                <a:lnTo>
                  <a:pt x="180232" y="6981"/>
                </a:lnTo>
                <a:lnTo>
                  <a:pt x="136946" y="0"/>
                </a:lnTo>
                <a:lnTo>
                  <a:pt x="93660" y="6981"/>
                </a:lnTo>
                <a:lnTo>
                  <a:pt x="56067" y="26422"/>
                </a:lnTo>
                <a:lnTo>
                  <a:pt x="26422" y="56067"/>
                </a:lnTo>
                <a:lnTo>
                  <a:pt x="6981" y="93660"/>
                </a:lnTo>
                <a:lnTo>
                  <a:pt x="0" y="136946"/>
                </a:lnTo>
                <a:lnTo>
                  <a:pt x="6981" y="180232"/>
                </a:lnTo>
                <a:lnTo>
                  <a:pt x="26422" y="217825"/>
                </a:lnTo>
                <a:lnTo>
                  <a:pt x="56067" y="247470"/>
                </a:lnTo>
                <a:lnTo>
                  <a:pt x="93660" y="266911"/>
                </a:lnTo>
                <a:lnTo>
                  <a:pt x="136946" y="273893"/>
                </a:lnTo>
                <a:lnTo>
                  <a:pt x="180232" y="266911"/>
                </a:lnTo>
                <a:lnTo>
                  <a:pt x="217825" y="247470"/>
                </a:lnTo>
                <a:lnTo>
                  <a:pt x="247470" y="217825"/>
                </a:lnTo>
                <a:lnTo>
                  <a:pt x="266911" y="180232"/>
                </a:lnTo>
                <a:lnTo>
                  <a:pt x="273893" y="136946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869211" y="2106991"/>
            <a:ext cx="22161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GC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99499" y="2090333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256995" y="128497"/>
                </a:moveTo>
                <a:lnTo>
                  <a:pt x="246898" y="78480"/>
                </a:lnTo>
                <a:lnTo>
                  <a:pt x="219360" y="37635"/>
                </a:lnTo>
                <a:lnTo>
                  <a:pt x="178515" y="10097"/>
                </a:lnTo>
                <a:lnTo>
                  <a:pt x="128497" y="0"/>
                </a:lnTo>
                <a:lnTo>
                  <a:pt x="78480" y="10097"/>
                </a:lnTo>
                <a:lnTo>
                  <a:pt x="37635" y="37635"/>
                </a:lnTo>
                <a:lnTo>
                  <a:pt x="10097" y="78480"/>
                </a:lnTo>
                <a:lnTo>
                  <a:pt x="0" y="128497"/>
                </a:lnTo>
                <a:lnTo>
                  <a:pt x="10097" y="178515"/>
                </a:lnTo>
                <a:lnTo>
                  <a:pt x="37635" y="219360"/>
                </a:lnTo>
                <a:lnTo>
                  <a:pt x="78480" y="246898"/>
                </a:lnTo>
                <a:lnTo>
                  <a:pt x="128497" y="256995"/>
                </a:lnTo>
                <a:lnTo>
                  <a:pt x="178515" y="246898"/>
                </a:lnTo>
                <a:lnTo>
                  <a:pt x="219360" y="219360"/>
                </a:lnTo>
                <a:lnTo>
                  <a:pt x="246898" y="178515"/>
                </a:lnTo>
                <a:lnTo>
                  <a:pt x="256995" y="128497"/>
                </a:lnTo>
                <a:close/>
              </a:path>
            </a:pathLst>
          </a:custGeom>
          <a:ln w="18979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527388" y="2106991"/>
            <a:ext cx="2019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95">
                <a:solidFill>
                  <a:srgbClr val="22373A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30">
                <a:solidFill>
                  <a:srgbClr val="22373A"/>
                </a:solidFill>
                <a:latin typeface="Microsoft Sans Serif"/>
                <a:cs typeface="Microsoft Sans Serif"/>
              </a:rPr>
              <a:t>C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17412" y="1051918"/>
            <a:ext cx="1116330" cy="1112520"/>
            <a:chOff x="1717412" y="1051918"/>
            <a:chExt cx="1116330" cy="1112520"/>
          </a:xfrm>
        </p:grpSpPr>
        <p:sp>
          <p:nvSpPr>
            <p:cNvPr id="14" name="object 14"/>
            <p:cNvSpPr/>
            <p:nvPr/>
          </p:nvSpPr>
          <p:spPr>
            <a:xfrm>
              <a:off x="2119384" y="1731612"/>
              <a:ext cx="704850" cy="407034"/>
            </a:xfrm>
            <a:custGeom>
              <a:avLst/>
              <a:gdLst/>
              <a:ahLst/>
              <a:cxnLst/>
              <a:rect l="l" t="t" r="r" b="b"/>
              <a:pathLst>
                <a:path w="704850" h="407035">
                  <a:moveTo>
                    <a:pt x="704489" y="0"/>
                  </a:moveTo>
                  <a:lnTo>
                    <a:pt x="0" y="406741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5793" y="2084912"/>
              <a:ext cx="63651" cy="7917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627996" y="1233185"/>
              <a:ext cx="0" cy="833755"/>
            </a:xfrm>
            <a:custGeom>
              <a:avLst/>
              <a:gdLst/>
              <a:ahLst/>
              <a:cxnLst/>
              <a:rect l="l" t="t" r="r" b="b"/>
              <a:pathLst>
                <a:path w="0" h="833755">
                  <a:moveTo>
                    <a:pt x="0" y="0"/>
                  </a:moveTo>
                  <a:lnTo>
                    <a:pt x="0" y="833137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591050" y="2038613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73891" y="0"/>
                  </a:moveTo>
                  <a:lnTo>
                    <a:pt x="62598" y="5411"/>
                  </a:lnTo>
                  <a:lnTo>
                    <a:pt x="51088" y="15586"/>
                  </a:lnTo>
                  <a:lnTo>
                    <a:pt x="41744" y="26626"/>
                  </a:lnTo>
                  <a:lnTo>
                    <a:pt x="36945" y="34636"/>
                  </a:lnTo>
                  <a:lnTo>
                    <a:pt x="32147" y="26626"/>
                  </a:lnTo>
                  <a:lnTo>
                    <a:pt x="22802" y="15586"/>
                  </a:lnTo>
                  <a:lnTo>
                    <a:pt x="11292" y="5411"/>
                  </a:lnTo>
                  <a:lnTo>
                    <a:pt x="0" y="0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107267" y="1169935"/>
              <a:ext cx="704215" cy="407034"/>
            </a:xfrm>
            <a:custGeom>
              <a:avLst/>
              <a:gdLst/>
              <a:ahLst/>
              <a:cxnLst/>
              <a:rect l="l" t="t" r="r" b="b"/>
              <a:pathLst>
                <a:path w="704214" h="407034">
                  <a:moveTo>
                    <a:pt x="0" y="0"/>
                  </a:moveTo>
                  <a:lnTo>
                    <a:pt x="704032" y="406477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1239" y="1522970"/>
              <a:ext cx="63651" cy="7917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126959" y="1096455"/>
              <a:ext cx="349885" cy="0"/>
            </a:xfrm>
            <a:custGeom>
              <a:avLst/>
              <a:gdLst/>
              <a:ahLst/>
              <a:cxnLst/>
              <a:rect l="l" t="t" r="r" b="b"/>
              <a:pathLst>
                <a:path w="349885" h="0">
                  <a:moveTo>
                    <a:pt x="0" y="0"/>
                  </a:moveTo>
                  <a:lnTo>
                    <a:pt x="349787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449038" y="1059509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726901" y="1236301"/>
              <a:ext cx="172720" cy="299085"/>
            </a:xfrm>
            <a:custGeom>
              <a:avLst/>
              <a:gdLst/>
              <a:ahLst/>
              <a:cxnLst/>
              <a:rect l="l" t="t" r="r" b="b"/>
              <a:pathLst>
                <a:path w="172719" h="299084">
                  <a:moveTo>
                    <a:pt x="0" y="298528"/>
                  </a:moveTo>
                  <a:lnTo>
                    <a:pt x="172355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5816" y="1222710"/>
              <a:ext cx="79173" cy="6365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979995" y="1257938"/>
              <a:ext cx="0" cy="814705"/>
            </a:xfrm>
            <a:custGeom>
              <a:avLst/>
              <a:gdLst/>
              <a:ahLst/>
              <a:cxnLst/>
              <a:rect l="l" t="t" r="r" b="b"/>
              <a:pathLst>
                <a:path w="0" h="814705">
                  <a:moveTo>
                    <a:pt x="0" y="814455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943050" y="1251011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060734" y="1236301"/>
              <a:ext cx="498475" cy="863600"/>
            </a:xfrm>
            <a:custGeom>
              <a:avLst/>
              <a:gdLst/>
              <a:ahLst/>
              <a:cxnLst/>
              <a:rect l="l" t="t" r="r" b="b"/>
              <a:pathLst>
                <a:path w="498475" h="863600">
                  <a:moveTo>
                    <a:pt x="498267" y="863029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5002" y="1222710"/>
              <a:ext cx="79173" cy="6365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91381" y="1735805"/>
              <a:ext cx="717550" cy="414655"/>
            </a:xfrm>
            <a:custGeom>
              <a:avLst/>
              <a:gdLst/>
              <a:ahLst/>
              <a:cxnLst/>
              <a:rect l="l" t="t" r="r" b="b"/>
              <a:pathLst>
                <a:path w="717550" h="414655">
                  <a:moveTo>
                    <a:pt x="717116" y="414029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7790" y="1710073"/>
              <a:ext cx="63650" cy="7917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791381" y="1735805"/>
              <a:ext cx="717550" cy="414655"/>
            </a:xfrm>
            <a:custGeom>
              <a:avLst/>
              <a:gdLst/>
              <a:ahLst/>
              <a:cxnLst/>
              <a:rect l="l" t="t" r="r" b="b"/>
              <a:pathLst>
                <a:path w="717550" h="414655">
                  <a:moveTo>
                    <a:pt x="717116" y="414029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7790" y="1710073"/>
              <a:ext cx="63650" cy="7917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726901" y="1236301"/>
              <a:ext cx="172720" cy="299085"/>
            </a:xfrm>
            <a:custGeom>
              <a:avLst/>
              <a:gdLst/>
              <a:ahLst/>
              <a:cxnLst/>
              <a:rect l="l" t="t" r="r" b="b"/>
              <a:pathLst>
                <a:path w="172719" h="299084">
                  <a:moveTo>
                    <a:pt x="0" y="298528"/>
                  </a:moveTo>
                  <a:lnTo>
                    <a:pt x="172355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45816" y="1222710"/>
              <a:ext cx="79173" cy="6365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107267" y="1169935"/>
              <a:ext cx="704215" cy="407034"/>
            </a:xfrm>
            <a:custGeom>
              <a:avLst/>
              <a:gdLst/>
              <a:ahLst/>
              <a:cxnLst/>
              <a:rect l="l" t="t" r="r" b="b"/>
              <a:pathLst>
                <a:path w="704214" h="407034">
                  <a:moveTo>
                    <a:pt x="0" y="0"/>
                  </a:moveTo>
                  <a:lnTo>
                    <a:pt x="704032" y="406477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61239" y="1522970"/>
              <a:ext cx="63651" cy="7917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119384" y="1731612"/>
              <a:ext cx="704850" cy="407034"/>
            </a:xfrm>
            <a:custGeom>
              <a:avLst/>
              <a:gdLst/>
              <a:ahLst/>
              <a:cxnLst/>
              <a:rect l="l" t="t" r="r" b="b"/>
              <a:pathLst>
                <a:path w="704850" h="407035">
                  <a:moveTo>
                    <a:pt x="704489" y="0"/>
                  </a:moveTo>
                  <a:lnTo>
                    <a:pt x="0" y="406741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05793" y="2084912"/>
              <a:ext cx="63651" cy="7917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979995" y="1257938"/>
              <a:ext cx="0" cy="814705"/>
            </a:xfrm>
            <a:custGeom>
              <a:avLst/>
              <a:gdLst/>
              <a:ahLst/>
              <a:cxnLst/>
              <a:rect l="l" t="t" r="r" b="b"/>
              <a:pathLst>
                <a:path w="0" h="814705">
                  <a:moveTo>
                    <a:pt x="0" y="814455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943050" y="1251011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0" y="34636"/>
                  </a:moveTo>
                  <a:lnTo>
                    <a:pt x="11292" y="29224"/>
                  </a:lnTo>
                  <a:lnTo>
                    <a:pt x="22802" y="19049"/>
                  </a:lnTo>
                  <a:lnTo>
                    <a:pt x="32147" y="8009"/>
                  </a:lnTo>
                  <a:lnTo>
                    <a:pt x="36945" y="0"/>
                  </a:lnTo>
                  <a:lnTo>
                    <a:pt x="41744" y="8009"/>
                  </a:lnTo>
                  <a:lnTo>
                    <a:pt x="51088" y="19049"/>
                  </a:lnTo>
                  <a:lnTo>
                    <a:pt x="62598" y="29224"/>
                  </a:lnTo>
                  <a:lnTo>
                    <a:pt x="73891" y="34636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126959" y="1096455"/>
              <a:ext cx="349885" cy="0"/>
            </a:xfrm>
            <a:custGeom>
              <a:avLst/>
              <a:gdLst/>
              <a:ahLst/>
              <a:cxnLst/>
              <a:rect l="l" t="t" r="r" b="b"/>
              <a:pathLst>
                <a:path w="349885" h="0">
                  <a:moveTo>
                    <a:pt x="0" y="0"/>
                  </a:moveTo>
                  <a:lnTo>
                    <a:pt x="349787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449038" y="1059509"/>
              <a:ext cx="34925" cy="74295"/>
            </a:xfrm>
            <a:custGeom>
              <a:avLst/>
              <a:gdLst/>
              <a:ahLst/>
              <a:cxnLst/>
              <a:rect l="l" t="t" r="r" b="b"/>
              <a:pathLst>
                <a:path w="34925" h="74294">
                  <a:moveTo>
                    <a:pt x="0" y="0"/>
                  </a:moveTo>
                  <a:lnTo>
                    <a:pt x="5411" y="11292"/>
                  </a:lnTo>
                  <a:lnTo>
                    <a:pt x="15586" y="22802"/>
                  </a:lnTo>
                  <a:lnTo>
                    <a:pt x="26626" y="32147"/>
                  </a:lnTo>
                  <a:lnTo>
                    <a:pt x="34636" y="36945"/>
                  </a:lnTo>
                  <a:lnTo>
                    <a:pt x="26626" y="41744"/>
                  </a:lnTo>
                  <a:lnTo>
                    <a:pt x="15586" y="51088"/>
                  </a:lnTo>
                  <a:lnTo>
                    <a:pt x="5411" y="62598"/>
                  </a:lnTo>
                  <a:lnTo>
                    <a:pt x="0" y="73891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627996" y="1233185"/>
              <a:ext cx="0" cy="833755"/>
            </a:xfrm>
            <a:custGeom>
              <a:avLst/>
              <a:gdLst/>
              <a:ahLst/>
              <a:cxnLst/>
              <a:rect l="l" t="t" r="r" b="b"/>
              <a:pathLst>
                <a:path w="0" h="833755">
                  <a:moveTo>
                    <a:pt x="0" y="0"/>
                  </a:moveTo>
                  <a:lnTo>
                    <a:pt x="0" y="833137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591050" y="2038613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4" h="34925">
                  <a:moveTo>
                    <a:pt x="73891" y="0"/>
                  </a:moveTo>
                  <a:lnTo>
                    <a:pt x="62598" y="5411"/>
                  </a:lnTo>
                  <a:lnTo>
                    <a:pt x="51088" y="15586"/>
                  </a:lnTo>
                  <a:lnTo>
                    <a:pt x="41744" y="26626"/>
                  </a:lnTo>
                  <a:lnTo>
                    <a:pt x="36945" y="34636"/>
                  </a:lnTo>
                  <a:lnTo>
                    <a:pt x="32147" y="26626"/>
                  </a:lnTo>
                  <a:lnTo>
                    <a:pt x="22802" y="15586"/>
                  </a:lnTo>
                  <a:lnTo>
                    <a:pt x="11292" y="5411"/>
                  </a:lnTo>
                  <a:lnTo>
                    <a:pt x="0" y="0"/>
                  </a:lnTo>
                </a:path>
              </a:pathLst>
            </a:custGeom>
            <a:ln w="15183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060734" y="1236301"/>
              <a:ext cx="498475" cy="863600"/>
            </a:xfrm>
            <a:custGeom>
              <a:avLst/>
              <a:gdLst/>
              <a:ahLst/>
              <a:cxnLst/>
              <a:rect l="l" t="t" r="r" b="b"/>
              <a:pathLst>
                <a:path w="498475" h="863600">
                  <a:moveTo>
                    <a:pt x="498267" y="863029"/>
                  </a:moveTo>
                  <a:lnTo>
                    <a:pt x="0" y="0"/>
                  </a:lnTo>
                </a:path>
              </a:pathLst>
            </a:custGeom>
            <a:ln w="18979">
              <a:solidFill>
                <a:srgbClr val="EB81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35002" y="1222710"/>
              <a:ext cx="79173" cy="63650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1865388" y="2679799"/>
            <a:ext cx="9639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95">
                <a:solidFill>
                  <a:srgbClr val="EB811B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55">
                <a:solidFill>
                  <a:srgbClr val="EB811B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05">
                <a:solidFill>
                  <a:srgbClr val="EB811B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35">
                <a:solidFill>
                  <a:srgbClr val="EB811B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135">
                <a:solidFill>
                  <a:srgbClr val="EB811B"/>
                </a:solidFill>
                <a:latin typeface="Microsoft Sans Serif"/>
                <a:cs typeface="Microsoft Sans Serif"/>
              </a:rPr>
              <a:t>G</a:t>
            </a:r>
            <a:r>
              <a:rPr dirty="0" sz="1200" spc="-100">
                <a:solidFill>
                  <a:srgbClr val="EB811B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90">
                <a:solidFill>
                  <a:srgbClr val="EB811B"/>
                </a:solidFill>
                <a:latin typeface="Microsoft Sans Serif"/>
                <a:cs typeface="Microsoft Sans Serif"/>
              </a:rPr>
              <a:t>A</a:t>
            </a:r>
            <a:r>
              <a:rPr dirty="0" sz="1200" spc="-95">
                <a:solidFill>
                  <a:srgbClr val="EB811B"/>
                </a:solidFill>
                <a:latin typeface="Microsoft Sans Serif"/>
                <a:cs typeface="Microsoft Sans Serif"/>
              </a:rPr>
              <a:t>T</a:t>
            </a:r>
            <a:r>
              <a:rPr dirty="0" sz="1200" spc="-105">
                <a:solidFill>
                  <a:srgbClr val="EB811B"/>
                </a:solidFill>
                <a:latin typeface="Microsoft Sans Serif"/>
                <a:cs typeface="Microsoft Sans Serif"/>
              </a:rPr>
              <a:t>C</a:t>
            </a:r>
            <a:r>
              <a:rPr dirty="0" sz="1200" spc="-10">
                <a:solidFill>
                  <a:srgbClr val="EB811B"/>
                </a:solidFill>
                <a:latin typeface="Microsoft Sans Serif"/>
                <a:cs typeface="Microsoft Sans Serif"/>
              </a:rPr>
              <a:t>A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002" y="81821"/>
            <a:ext cx="3360420" cy="107950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137160">
              <a:lnSpc>
                <a:spcPct val="100000"/>
              </a:lnSpc>
              <a:spcBef>
                <a:spcPts val="120"/>
              </a:spcBef>
            </a:pPr>
            <a:r>
              <a:rPr dirty="0" sz="1700" spc="-15" b="1">
                <a:solidFill>
                  <a:srgbClr val="7F7F7F"/>
                </a:solidFill>
                <a:latin typeface="Arial"/>
                <a:cs typeface="Arial"/>
              </a:rPr>
              <a:t>Summary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Arial"/>
              <a:cs typeface="Arial"/>
            </a:endParaRPr>
          </a:p>
          <a:p>
            <a:pPr marL="168910" marR="5080" indent="-156845">
              <a:lnSpc>
                <a:spcPct val="115900"/>
              </a:lnSpc>
              <a:buChar char="•"/>
              <a:tabLst>
                <a:tab pos="169545" algn="l"/>
              </a:tabLst>
            </a:pPr>
            <a:r>
              <a:rPr dirty="0" sz="1400" spc="15">
                <a:solidFill>
                  <a:srgbClr val="22373A"/>
                </a:solidFill>
                <a:latin typeface="Microsoft Sans Serif"/>
                <a:cs typeface="Microsoft Sans Serif"/>
              </a:rPr>
              <a:t>Eulerian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">
                <a:solidFill>
                  <a:srgbClr val="22373A"/>
                </a:solidFill>
                <a:latin typeface="Microsoft Sans Serif"/>
                <a:cs typeface="Microsoft Sans Serif"/>
              </a:rPr>
              <a:t>cycle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visits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0">
                <a:solidFill>
                  <a:srgbClr val="22373A"/>
                </a:solidFill>
                <a:latin typeface="Microsoft Sans Serif"/>
                <a:cs typeface="Microsoft Sans Serif"/>
              </a:rPr>
              <a:t>every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0">
                <a:solidFill>
                  <a:srgbClr val="EB811B"/>
                </a:solidFill>
                <a:latin typeface="Microsoft Sans Serif"/>
                <a:cs typeface="Microsoft Sans Serif"/>
              </a:rPr>
              <a:t>edge</a:t>
            </a:r>
            <a:r>
              <a:rPr dirty="0" sz="1400" spc="-4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exactly </a:t>
            </a:r>
            <a:r>
              <a:rPr dirty="0" sz="1400" spc="-3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once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5051" y="81821"/>
            <a:ext cx="998219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30" b="1">
                <a:solidFill>
                  <a:srgbClr val="7F7F7F"/>
                </a:solidFill>
                <a:latin typeface="Arial"/>
                <a:cs typeface="Arial"/>
              </a:rPr>
              <a:t>Summa</a:t>
            </a: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dirty="0" sz="1700" spc="-5" b="1">
                <a:solidFill>
                  <a:srgbClr val="7F7F7F"/>
                </a:solidFill>
                <a:latin typeface="Arial"/>
                <a:cs typeface="Arial"/>
              </a:rPr>
              <a:t>y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5002" y="640934"/>
            <a:ext cx="3697604" cy="10528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68910" marR="341630" indent="-156845">
              <a:lnSpc>
                <a:spcPct val="115900"/>
              </a:lnSpc>
              <a:spcBef>
                <a:spcPts val="90"/>
              </a:spcBef>
              <a:buChar char="•"/>
              <a:tabLst>
                <a:tab pos="169545" algn="l"/>
              </a:tabLst>
            </a:pPr>
            <a:r>
              <a:rPr dirty="0" sz="1400" spc="15">
                <a:solidFill>
                  <a:srgbClr val="22373A"/>
                </a:solidFill>
                <a:latin typeface="Microsoft Sans Serif"/>
                <a:cs typeface="Microsoft Sans Serif"/>
              </a:rPr>
              <a:t>Eulerian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">
                <a:solidFill>
                  <a:srgbClr val="22373A"/>
                </a:solidFill>
                <a:latin typeface="Microsoft Sans Serif"/>
                <a:cs typeface="Microsoft Sans Serif"/>
              </a:rPr>
              <a:t>cycle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visits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0">
                <a:solidFill>
                  <a:srgbClr val="22373A"/>
                </a:solidFill>
                <a:latin typeface="Microsoft Sans Serif"/>
                <a:cs typeface="Microsoft Sans Serif"/>
              </a:rPr>
              <a:t>every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0">
                <a:solidFill>
                  <a:srgbClr val="EB811B"/>
                </a:solidFill>
                <a:latin typeface="Microsoft Sans Serif"/>
                <a:cs typeface="Microsoft Sans Serif"/>
              </a:rPr>
              <a:t>edge</a:t>
            </a:r>
            <a:r>
              <a:rPr dirty="0" sz="1400" spc="-4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exactly </a:t>
            </a:r>
            <a:r>
              <a:rPr dirty="0" sz="1400" spc="-3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once</a:t>
            </a:r>
            <a:endParaRPr sz="1400">
              <a:latin typeface="Microsoft Sans Serif"/>
              <a:cs typeface="Microsoft Sans Serif"/>
            </a:endParaRPr>
          </a:p>
          <a:p>
            <a:pPr marL="168910" marR="5080" indent="-156845">
              <a:lnSpc>
                <a:spcPct val="115900"/>
              </a:lnSpc>
              <a:spcBef>
                <a:spcPts val="300"/>
              </a:spcBef>
              <a:buChar char="•"/>
              <a:tabLst>
                <a:tab pos="169545" algn="l"/>
              </a:tabLst>
            </a:pP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Hamiltonian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">
                <a:solidFill>
                  <a:srgbClr val="22373A"/>
                </a:solidFill>
                <a:latin typeface="Microsoft Sans Serif"/>
                <a:cs typeface="Microsoft Sans Serif"/>
              </a:rPr>
              <a:t>cycle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visits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0">
                <a:solidFill>
                  <a:srgbClr val="22373A"/>
                </a:solidFill>
                <a:latin typeface="Microsoft Sans Serif"/>
                <a:cs typeface="Microsoft Sans Serif"/>
              </a:rPr>
              <a:t>every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0">
                <a:solidFill>
                  <a:srgbClr val="EB811B"/>
                </a:solidFill>
                <a:latin typeface="Microsoft Sans Serif"/>
                <a:cs typeface="Microsoft Sans Serif"/>
              </a:rPr>
              <a:t>node</a:t>
            </a:r>
            <a:r>
              <a:rPr dirty="0" sz="1400" spc="-4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exactly </a:t>
            </a:r>
            <a:r>
              <a:rPr dirty="0" sz="1400" spc="-3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once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5051" y="81821"/>
            <a:ext cx="998219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30" b="1">
                <a:solidFill>
                  <a:srgbClr val="7F7F7F"/>
                </a:solidFill>
                <a:latin typeface="Arial"/>
                <a:cs typeface="Arial"/>
              </a:rPr>
              <a:t>Summa</a:t>
            </a: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dirty="0" sz="1700" spc="-5" b="1">
                <a:solidFill>
                  <a:srgbClr val="7F7F7F"/>
                </a:solidFill>
                <a:latin typeface="Arial"/>
                <a:cs typeface="Arial"/>
              </a:rPr>
              <a:t>y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5002" y="640934"/>
            <a:ext cx="3697604" cy="18332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68910" marR="341630" indent="-156845">
              <a:lnSpc>
                <a:spcPct val="115900"/>
              </a:lnSpc>
              <a:spcBef>
                <a:spcPts val="90"/>
              </a:spcBef>
              <a:buChar char="•"/>
              <a:tabLst>
                <a:tab pos="169545" algn="l"/>
              </a:tabLst>
            </a:pPr>
            <a:r>
              <a:rPr dirty="0" sz="1400" spc="15">
                <a:solidFill>
                  <a:srgbClr val="22373A"/>
                </a:solidFill>
                <a:latin typeface="Microsoft Sans Serif"/>
                <a:cs typeface="Microsoft Sans Serif"/>
              </a:rPr>
              <a:t>Eulerian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">
                <a:solidFill>
                  <a:srgbClr val="22373A"/>
                </a:solidFill>
                <a:latin typeface="Microsoft Sans Serif"/>
                <a:cs typeface="Microsoft Sans Serif"/>
              </a:rPr>
              <a:t>cycle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visits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0">
                <a:solidFill>
                  <a:srgbClr val="22373A"/>
                </a:solidFill>
                <a:latin typeface="Microsoft Sans Serif"/>
                <a:cs typeface="Microsoft Sans Serif"/>
              </a:rPr>
              <a:t>every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0">
                <a:solidFill>
                  <a:srgbClr val="EB811B"/>
                </a:solidFill>
                <a:latin typeface="Microsoft Sans Serif"/>
                <a:cs typeface="Microsoft Sans Serif"/>
              </a:rPr>
              <a:t>edge</a:t>
            </a:r>
            <a:r>
              <a:rPr dirty="0" sz="1400" spc="-4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exactly </a:t>
            </a:r>
            <a:r>
              <a:rPr dirty="0" sz="1400" spc="-3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once</a:t>
            </a:r>
            <a:endParaRPr sz="1400">
              <a:latin typeface="Microsoft Sans Serif"/>
              <a:cs typeface="Microsoft Sans Serif"/>
            </a:endParaRPr>
          </a:p>
          <a:p>
            <a:pPr marL="168910" marR="5080" indent="-156845">
              <a:lnSpc>
                <a:spcPct val="115900"/>
              </a:lnSpc>
              <a:spcBef>
                <a:spcPts val="300"/>
              </a:spcBef>
              <a:buChar char="•"/>
              <a:tabLst>
                <a:tab pos="169545" algn="l"/>
              </a:tabLst>
            </a:pP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Hamiltonian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">
                <a:solidFill>
                  <a:srgbClr val="22373A"/>
                </a:solidFill>
                <a:latin typeface="Microsoft Sans Serif"/>
                <a:cs typeface="Microsoft Sans Serif"/>
              </a:rPr>
              <a:t>cycle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visits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0">
                <a:solidFill>
                  <a:srgbClr val="22373A"/>
                </a:solidFill>
                <a:latin typeface="Microsoft Sans Serif"/>
                <a:cs typeface="Microsoft Sans Serif"/>
              </a:rPr>
              <a:t>every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0">
                <a:solidFill>
                  <a:srgbClr val="EB811B"/>
                </a:solidFill>
                <a:latin typeface="Microsoft Sans Serif"/>
                <a:cs typeface="Microsoft Sans Serif"/>
              </a:rPr>
              <a:t>node</a:t>
            </a:r>
            <a:r>
              <a:rPr dirty="0" sz="1400" spc="-4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exactly </a:t>
            </a:r>
            <a:r>
              <a:rPr dirty="0" sz="1400" spc="-3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once</a:t>
            </a:r>
            <a:endParaRPr sz="1400">
              <a:latin typeface="Microsoft Sans Serif"/>
              <a:cs typeface="Microsoft Sans Serif"/>
            </a:endParaRPr>
          </a:p>
          <a:p>
            <a:pPr marL="168910" marR="182245" indent="-156845">
              <a:lnSpc>
                <a:spcPct val="115900"/>
              </a:lnSpc>
              <a:spcBef>
                <a:spcPts val="300"/>
              </a:spcBef>
              <a:buChar char="•"/>
              <a:tabLst>
                <a:tab pos="169545" algn="l"/>
              </a:tabLst>
            </a:pPr>
            <a:r>
              <a:rPr dirty="0" sz="1400" spc="30">
                <a:solidFill>
                  <a:srgbClr val="22373A"/>
                </a:solidFill>
                <a:latin typeface="Microsoft Sans Serif"/>
                <a:cs typeface="Microsoft Sans Serif"/>
              </a:rPr>
              <a:t>Look similar </a:t>
            </a:r>
            <a:r>
              <a:rPr dirty="0" sz="1400" spc="114">
                <a:solidFill>
                  <a:srgbClr val="22373A"/>
                </a:solidFill>
                <a:latin typeface="Microsoft Sans Serif"/>
                <a:cs typeface="Microsoft Sans Serif"/>
              </a:rPr>
              <a:t>to </a:t>
            </a:r>
            <a:r>
              <a:rPr dirty="0" sz="1400">
                <a:solidFill>
                  <a:srgbClr val="22373A"/>
                </a:solidFill>
                <a:latin typeface="Microsoft Sans Serif"/>
                <a:cs typeface="Microsoft Sans Serif"/>
              </a:rPr>
              <a:t>each </a:t>
            </a:r>
            <a:r>
              <a:rPr dirty="0" sz="1400" spc="45">
                <a:solidFill>
                  <a:srgbClr val="22373A"/>
                </a:solidFill>
                <a:latin typeface="Microsoft Sans Serif"/>
                <a:cs typeface="Microsoft Sans Serif"/>
              </a:rPr>
              <a:t>other, </a:t>
            </a:r>
            <a:r>
              <a:rPr dirty="0" sz="1400" spc="95">
                <a:solidFill>
                  <a:srgbClr val="22373A"/>
                </a:solidFill>
                <a:latin typeface="Microsoft Sans Serif"/>
                <a:cs typeface="Microsoft Sans Serif"/>
              </a:rPr>
              <a:t>but </a:t>
            </a:r>
            <a:r>
              <a:rPr dirty="0" sz="1400" spc="90">
                <a:solidFill>
                  <a:srgbClr val="22373A"/>
                </a:solidFill>
                <a:latin typeface="Microsoft Sans Serif"/>
                <a:cs typeface="Microsoft Sans Serif"/>
              </a:rPr>
              <a:t>differ </a:t>
            </a:r>
            <a:r>
              <a:rPr dirty="0" sz="1400" spc="9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drastically</a:t>
            </a:r>
            <a:r>
              <a:rPr dirty="0" sz="1400" spc="-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95">
                <a:solidFill>
                  <a:srgbClr val="22373A"/>
                </a:solidFill>
                <a:latin typeface="Microsoft Sans Serif"/>
                <a:cs typeface="Microsoft Sans Serif"/>
              </a:rPr>
              <a:t>from</a:t>
            </a:r>
            <a:r>
              <a:rPr dirty="0" sz="1400" spc="-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the</a:t>
            </a:r>
            <a:r>
              <a:rPr dirty="0" sz="1400" spc="-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5">
                <a:solidFill>
                  <a:srgbClr val="22373A"/>
                </a:solidFill>
                <a:latin typeface="Microsoft Sans Serif"/>
                <a:cs typeface="Microsoft Sans Serif"/>
              </a:rPr>
              <a:t>computational</a:t>
            </a:r>
            <a:r>
              <a:rPr dirty="0" sz="1400" spc="-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point </a:t>
            </a:r>
            <a:r>
              <a:rPr dirty="0" sz="1400" spc="-3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14">
                <a:solidFill>
                  <a:srgbClr val="22373A"/>
                </a:solidFill>
                <a:latin typeface="Microsoft Sans Serif"/>
                <a:cs typeface="Microsoft Sans Serif"/>
              </a:rPr>
              <a:t>of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5">
                <a:solidFill>
                  <a:srgbClr val="22373A"/>
                </a:solidFill>
                <a:latin typeface="Microsoft Sans Serif"/>
                <a:cs typeface="Microsoft Sans Serif"/>
              </a:rPr>
              <a:t>view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5716" y="81821"/>
            <a:ext cx="91694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60" b="1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700" spc="-35" b="1">
                <a:solidFill>
                  <a:srgbClr val="7F7F7F"/>
                </a:solidFill>
                <a:latin typeface="Arial"/>
                <a:cs typeface="Arial"/>
              </a:rPr>
              <a:t>x</a:t>
            </a:r>
            <a:r>
              <a:rPr dirty="0" sz="1700" spc="20" b="1">
                <a:solidFill>
                  <a:srgbClr val="7F7F7F"/>
                </a:solidFill>
                <a:latin typeface="Arial"/>
                <a:cs typeface="Arial"/>
              </a:rPr>
              <a:t>ample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004" y="722604"/>
            <a:ext cx="1983105" cy="257810"/>
          </a:xfrm>
          <a:prstGeom prst="rect">
            <a:avLst/>
          </a:prstGeom>
          <a:solidFill>
            <a:srgbClr val="CED2D3"/>
          </a:solidFill>
        </p:spPr>
        <p:txBody>
          <a:bodyPr wrap="square" lIns="0" tIns="5080" rIns="0" bIns="0" rtlCol="0" vert="horz">
            <a:spAutoFit/>
          </a:bodyPr>
          <a:lstStyle/>
          <a:p>
            <a:pPr marL="60325">
              <a:lnSpc>
                <a:spcPct val="100000"/>
              </a:lnSpc>
              <a:spcBef>
                <a:spcPts val="40"/>
              </a:spcBef>
            </a:pPr>
            <a:r>
              <a:rPr dirty="0" sz="1400" spc="20" b="1">
                <a:solidFill>
                  <a:srgbClr val="22373A"/>
                </a:solidFill>
                <a:latin typeface="Arial"/>
                <a:cs typeface="Arial"/>
              </a:rPr>
              <a:t>Non-Eulerian</a:t>
            </a:r>
            <a:r>
              <a:rPr dirty="0" sz="1400" spc="-85" b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400" spc="10" b="1">
                <a:solidFill>
                  <a:srgbClr val="22373A"/>
                </a:solidFill>
                <a:latin typeface="Arial"/>
                <a:cs typeface="Arial"/>
              </a:rPr>
              <a:t>graph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0004" y="980414"/>
            <a:ext cx="1983105" cy="1865630"/>
            <a:chOff x="240004" y="980414"/>
            <a:chExt cx="1983105" cy="1865630"/>
          </a:xfrm>
        </p:grpSpPr>
        <p:sp>
          <p:nvSpPr>
            <p:cNvPr id="5" name="object 5"/>
            <p:cNvSpPr/>
            <p:nvPr/>
          </p:nvSpPr>
          <p:spPr>
            <a:xfrm>
              <a:off x="240004" y="980414"/>
              <a:ext cx="1983105" cy="1865630"/>
            </a:xfrm>
            <a:custGeom>
              <a:avLst/>
              <a:gdLst/>
              <a:ahLst/>
              <a:cxnLst/>
              <a:rect l="l" t="t" r="r" b="b"/>
              <a:pathLst>
                <a:path w="1983105" h="1865630">
                  <a:moveTo>
                    <a:pt x="1982863" y="0"/>
                  </a:moveTo>
                  <a:lnTo>
                    <a:pt x="0" y="0"/>
                  </a:lnTo>
                  <a:lnTo>
                    <a:pt x="0" y="1865007"/>
                  </a:lnTo>
                  <a:lnTo>
                    <a:pt x="1982863" y="1865007"/>
                  </a:lnTo>
                  <a:lnTo>
                    <a:pt x="1982863" y="0"/>
                  </a:lnTo>
                  <a:close/>
                </a:path>
              </a:pathLst>
            </a:custGeom>
            <a:solidFill>
              <a:srgbClr val="E4E6E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939" y="1849416"/>
              <a:ext cx="126979" cy="1269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7956" y="1849416"/>
              <a:ext cx="126980" cy="1269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7947" y="1129407"/>
              <a:ext cx="126980" cy="1269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7947" y="2569425"/>
              <a:ext cx="126980" cy="12698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56323" y="1209328"/>
              <a:ext cx="1379220" cy="1407160"/>
            </a:xfrm>
            <a:custGeom>
              <a:avLst/>
              <a:gdLst/>
              <a:ahLst/>
              <a:cxnLst/>
              <a:rect l="l" t="t" r="r" b="b"/>
              <a:pathLst>
                <a:path w="1379220" h="1407160">
                  <a:moveTo>
                    <a:pt x="0" y="658684"/>
                  </a:moveTo>
                  <a:lnTo>
                    <a:pt x="630220" y="28463"/>
                  </a:lnTo>
                </a:path>
                <a:path w="1379220" h="1407160">
                  <a:moveTo>
                    <a:pt x="18595" y="703578"/>
                  </a:moveTo>
                  <a:lnTo>
                    <a:pt x="1331633" y="703578"/>
                  </a:lnTo>
                </a:path>
                <a:path w="1379220" h="1407160">
                  <a:moveTo>
                    <a:pt x="0" y="748472"/>
                  </a:moveTo>
                  <a:lnTo>
                    <a:pt x="630220" y="1378693"/>
                  </a:lnTo>
                </a:path>
                <a:path w="1379220" h="1407160">
                  <a:moveTo>
                    <a:pt x="1333796" y="687148"/>
                  </a:moveTo>
                  <a:lnTo>
                    <a:pt x="1283294" y="672478"/>
                  </a:lnTo>
                  <a:lnTo>
                    <a:pt x="1234826" y="656073"/>
                  </a:lnTo>
                  <a:lnTo>
                    <a:pt x="1188378" y="637914"/>
                  </a:lnTo>
                  <a:lnTo>
                    <a:pt x="1143931" y="617986"/>
                  </a:lnTo>
                  <a:lnTo>
                    <a:pt x="1101471" y="596271"/>
                  </a:lnTo>
                  <a:lnTo>
                    <a:pt x="1060979" y="572753"/>
                  </a:lnTo>
                  <a:lnTo>
                    <a:pt x="1022440" y="547416"/>
                  </a:lnTo>
                  <a:lnTo>
                    <a:pt x="985837" y="520243"/>
                  </a:lnTo>
                  <a:lnTo>
                    <a:pt x="951153" y="491216"/>
                  </a:lnTo>
                  <a:lnTo>
                    <a:pt x="918371" y="460321"/>
                  </a:lnTo>
                  <a:lnTo>
                    <a:pt x="887476" y="427539"/>
                  </a:lnTo>
                  <a:lnTo>
                    <a:pt x="858450" y="392855"/>
                  </a:lnTo>
                  <a:lnTo>
                    <a:pt x="831276" y="356252"/>
                  </a:lnTo>
                  <a:lnTo>
                    <a:pt x="805939" y="317713"/>
                  </a:lnTo>
                  <a:lnTo>
                    <a:pt x="782421" y="277221"/>
                  </a:lnTo>
                  <a:lnTo>
                    <a:pt x="760707" y="234761"/>
                  </a:lnTo>
                  <a:lnTo>
                    <a:pt x="740778" y="190314"/>
                  </a:lnTo>
                  <a:lnTo>
                    <a:pt x="722620" y="143866"/>
                  </a:lnTo>
                  <a:lnTo>
                    <a:pt x="706214" y="95399"/>
                  </a:lnTo>
                  <a:lnTo>
                    <a:pt x="691545" y="44896"/>
                  </a:lnTo>
                </a:path>
                <a:path w="1379220" h="1407160">
                  <a:moveTo>
                    <a:pt x="1378693" y="642251"/>
                  </a:moveTo>
                  <a:lnTo>
                    <a:pt x="1364024" y="591748"/>
                  </a:lnTo>
                  <a:lnTo>
                    <a:pt x="1347618" y="543281"/>
                  </a:lnTo>
                  <a:lnTo>
                    <a:pt x="1329459" y="496832"/>
                  </a:lnTo>
                  <a:lnTo>
                    <a:pt x="1309531" y="452386"/>
                  </a:lnTo>
                  <a:lnTo>
                    <a:pt x="1287816" y="409926"/>
                  </a:lnTo>
                  <a:lnTo>
                    <a:pt x="1264298" y="369434"/>
                  </a:lnTo>
                  <a:lnTo>
                    <a:pt x="1238961" y="330895"/>
                  </a:lnTo>
                  <a:lnTo>
                    <a:pt x="1211788" y="294292"/>
                  </a:lnTo>
                  <a:lnTo>
                    <a:pt x="1182762" y="259608"/>
                  </a:lnTo>
                  <a:lnTo>
                    <a:pt x="1151866" y="226826"/>
                  </a:lnTo>
                  <a:lnTo>
                    <a:pt x="1119085" y="195931"/>
                  </a:lnTo>
                  <a:lnTo>
                    <a:pt x="1084401" y="166904"/>
                  </a:lnTo>
                  <a:lnTo>
                    <a:pt x="1047797" y="139731"/>
                  </a:lnTo>
                  <a:lnTo>
                    <a:pt x="1009258" y="114394"/>
                  </a:lnTo>
                  <a:lnTo>
                    <a:pt x="968767" y="90876"/>
                  </a:lnTo>
                  <a:lnTo>
                    <a:pt x="926306" y="69161"/>
                  </a:lnTo>
                  <a:lnTo>
                    <a:pt x="881860" y="49233"/>
                  </a:lnTo>
                  <a:lnTo>
                    <a:pt x="835411" y="31074"/>
                  </a:lnTo>
                  <a:lnTo>
                    <a:pt x="786944" y="14669"/>
                  </a:lnTo>
                  <a:lnTo>
                    <a:pt x="736441" y="0"/>
                  </a:lnTo>
                </a:path>
                <a:path w="1379220" h="1407160">
                  <a:moveTo>
                    <a:pt x="691545" y="1362260"/>
                  </a:moveTo>
                  <a:lnTo>
                    <a:pt x="706214" y="1311757"/>
                  </a:lnTo>
                  <a:lnTo>
                    <a:pt x="722620" y="1263290"/>
                  </a:lnTo>
                  <a:lnTo>
                    <a:pt x="740778" y="1216841"/>
                  </a:lnTo>
                  <a:lnTo>
                    <a:pt x="760707" y="1172395"/>
                  </a:lnTo>
                  <a:lnTo>
                    <a:pt x="782421" y="1129935"/>
                  </a:lnTo>
                  <a:lnTo>
                    <a:pt x="805939" y="1089443"/>
                  </a:lnTo>
                  <a:lnTo>
                    <a:pt x="831276" y="1050904"/>
                  </a:lnTo>
                  <a:lnTo>
                    <a:pt x="858450" y="1014301"/>
                  </a:lnTo>
                  <a:lnTo>
                    <a:pt x="887476" y="979617"/>
                  </a:lnTo>
                  <a:lnTo>
                    <a:pt x="918371" y="946835"/>
                  </a:lnTo>
                  <a:lnTo>
                    <a:pt x="951153" y="915940"/>
                  </a:lnTo>
                  <a:lnTo>
                    <a:pt x="985837" y="886913"/>
                  </a:lnTo>
                  <a:lnTo>
                    <a:pt x="1022440" y="859740"/>
                  </a:lnTo>
                  <a:lnTo>
                    <a:pt x="1060979" y="834403"/>
                  </a:lnTo>
                  <a:lnTo>
                    <a:pt x="1101471" y="810885"/>
                  </a:lnTo>
                  <a:lnTo>
                    <a:pt x="1143931" y="789170"/>
                  </a:lnTo>
                  <a:lnTo>
                    <a:pt x="1188378" y="769242"/>
                  </a:lnTo>
                  <a:lnTo>
                    <a:pt x="1234826" y="751083"/>
                  </a:lnTo>
                  <a:lnTo>
                    <a:pt x="1283294" y="734678"/>
                  </a:lnTo>
                  <a:lnTo>
                    <a:pt x="1333796" y="720008"/>
                  </a:lnTo>
                </a:path>
                <a:path w="1379220" h="1407160">
                  <a:moveTo>
                    <a:pt x="736441" y="1407157"/>
                  </a:moveTo>
                  <a:lnTo>
                    <a:pt x="786944" y="1392487"/>
                  </a:lnTo>
                  <a:lnTo>
                    <a:pt x="835411" y="1376082"/>
                  </a:lnTo>
                  <a:lnTo>
                    <a:pt x="881860" y="1357923"/>
                  </a:lnTo>
                  <a:lnTo>
                    <a:pt x="926306" y="1337995"/>
                  </a:lnTo>
                  <a:lnTo>
                    <a:pt x="968767" y="1316280"/>
                  </a:lnTo>
                  <a:lnTo>
                    <a:pt x="1009258" y="1292762"/>
                  </a:lnTo>
                  <a:lnTo>
                    <a:pt x="1047797" y="1267425"/>
                  </a:lnTo>
                  <a:lnTo>
                    <a:pt x="1084401" y="1240251"/>
                  </a:lnTo>
                  <a:lnTo>
                    <a:pt x="1119085" y="1211225"/>
                  </a:lnTo>
                  <a:lnTo>
                    <a:pt x="1151866" y="1180330"/>
                  </a:lnTo>
                  <a:lnTo>
                    <a:pt x="1182762" y="1147548"/>
                  </a:lnTo>
                  <a:lnTo>
                    <a:pt x="1211788" y="1112864"/>
                  </a:lnTo>
                  <a:lnTo>
                    <a:pt x="1238961" y="1076261"/>
                  </a:lnTo>
                  <a:lnTo>
                    <a:pt x="1264298" y="1037722"/>
                  </a:lnTo>
                  <a:lnTo>
                    <a:pt x="1287816" y="997230"/>
                  </a:lnTo>
                  <a:lnTo>
                    <a:pt x="1309531" y="954770"/>
                  </a:lnTo>
                  <a:lnTo>
                    <a:pt x="1329459" y="910323"/>
                  </a:lnTo>
                  <a:lnTo>
                    <a:pt x="1347618" y="863875"/>
                  </a:lnTo>
                  <a:lnTo>
                    <a:pt x="1364024" y="815407"/>
                  </a:lnTo>
                  <a:lnTo>
                    <a:pt x="1378693" y="764905"/>
                  </a:lnTo>
                </a:path>
              </a:pathLst>
            </a:custGeom>
            <a:ln w="1897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5051" y="81821"/>
            <a:ext cx="998219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30" b="1">
                <a:solidFill>
                  <a:srgbClr val="7F7F7F"/>
                </a:solidFill>
                <a:latin typeface="Arial"/>
                <a:cs typeface="Arial"/>
              </a:rPr>
              <a:t>Summa</a:t>
            </a:r>
            <a:r>
              <a:rPr dirty="0" sz="1700" spc="35" b="1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dirty="0" sz="1700" spc="-5" b="1">
                <a:solidFill>
                  <a:srgbClr val="7F7F7F"/>
                </a:solidFill>
                <a:latin typeface="Arial"/>
                <a:cs typeface="Arial"/>
              </a:rPr>
              <a:t>y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5002" y="640934"/>
            <a:ext cx="3697604" cy="2366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68910" marR="341630" indent="-156845">
              <a:lnSpc>
                <a:spcPct val="115900"/>
              </a:lnSpc>
              <a:spcBef>
                <a:spcPts val="90"/>
              </a:spcBef>
              <a:buChar char="•"/>
              <a:tabLst>
                <a:tab pos="169545" algn="l"/>
              </a:tabLst>
            </a:pPr>
            <a:r>
              <a:rPr dirty="0" sz="1400" spc="15">
                <a:solidFill>
                  <a:srgbClr val="22373A"/>
                </a:solidFill>
                <a:latin typeface="Microsoft Sans Serif"/>
                <a:cs typeface="Microsoft Sans Serif"/>
              </a:rPr>
              <a:t>Eulerian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">
                <a:solidFill>
                  <a:srgbClr val="22373A"/>
                </a:solidFill>
                <a:latin typeface="Microsoft Sans Serif"/>
                <a:cs typeface="Microsoft Sans Serif"/>
              </a:rPr>
              <a:t>cycle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visits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0">
                <a:solidFill>
                  <a:srgbClr val="22373A"/>
                </a:solidFill>
                <a:latin typeface="Microsoft Sans Serif"/>
                <a:cs typeface="Microsoft Sans Serif"/>
              </a:rPr>
              <a:t>every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0">
                <a:solidFill>
                  <a:srgbClr val="EB811B"/>
                </a:solidFill>
                <a:latin typeface="Microsoft Sans Serif"/>
                <a:cs typeface="Microsoft Sans Serif"/>
              </a:rPr>
              <a:t>edge</a:t>
            </a:r>
            <a:r>
              <a:rPr dirty="0" sz="1400" spc="-45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exactly </a:t>
            </a:r>
            <a:r>
              <a:rPr dirty="0" sz="1400" spc="-3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once</a:t>
            </a:r>
            <a:endParaRPr sz="1400">
              <a:latin typeface="Microsoft Sans Serif"/>
              <a:cs typeface="Microsoft Sans Serif"/>
            </a:endParaRPr>
          </a:p>
          <a:p>
            <a:pPr marL="168910" marR="5080" indent="-156845">
              <a:lnSpc>
                <a:spcPct val="115900"/>
              </a:lnSpc>
              <a:spcBef>
                <a:spcPts val="300"/>
              </a:spcBef>
              <a:buChar char="•"/>
              <a:tabLst>
                <a:tab pos="169545" algn="l"/>
              </a:tabLst>
            </a:pPr>
            <a:r>
              <a:rPr dirty="0" sz="1400" spc="40">
                <a:solidFill>
                  <a:srgbClr val="22373A"/>
                </a:solidFill>
                <a:latin typeface="Microsoft Sans Serif"/>
                <a:cs typeface="Microsoft Sans Serif"/>
              </a:rPr>
              <a:t>Hamiltonian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">
                <a:solidFill>
                  <a:srgbClr val="22373A"/>
                </a:solidFill>
                <a:latin typeface="Microsoft Sans Serif"/>
                <a:cs typeface="Microsoft Sans Serif"/>
              </a:rPr>
              <a:t>cycle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visits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0">
                <a:solidFill>
                  <a:srgbClr val="22373A"/>
                </a:solidFill>
                <a:latin typeface="Microsoft Sans Serif"/>
                <a:cs typeface="Microsoft Sans Serif"/>
              </a:rPr>
              <a:t>every</a:t>
            </a:r>
            <a:r>
              <a:rPr dirty="0" sz="14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0">
                <a:solidFill>
                  <a:srgbClr val="EB811B"/>
                </a:solidFill>
                <a:latin typeface="Microsoft Sans Serif"/>
                <a:cs typeface="Microsoft Sans Serif"/>
              </a:rPr>
              <a:t>node</a:t>
            </a:r>
            <a:r>
              <a:rPr dirty="0" sz="1400" spc="-40">
                <a:solidFill>
                  <a:srgbClr val="EB811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exactly </a:t>
            </a:r>
            <a:r>
              <a:rPr dirty="0" sz="1400" spc="-3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22373A"/>
                </a:solidFill>
                <a:latin typeface="Microsoft Sans Serif"/>
                <a:cs typeface="Microsoft Sans Serif"/>
              </a:rPr>
              <a:t>once</a:t>
            </a:r>
            <a:endParaRPr sz="1400">
              <a:latin typeface="Microsoft Sans Serif"/>
              <a:cs typeface="Microsoft Sans Serif"/>
            </a:endParaRPr>
          </a:p>
          <a:p>
            <a:pPr marL="168910" marR="182245" indent="-156845">
              <a:lnSpc>
                <a:spcPct val="115900"/>
              </a:lnSpc>
              <a:spcBef>
                <a:spcPts val="300"/>
              </a:spcBef>
              <a:buChar char="•"/>
              <a:tabLst>
                <a:tab pos="169545" algn="l"/>
              </a:tabLst>
            </a:pPr>
            <a:r>
              <a:rPr dirty="0" sz="1400" spc="30">
                <a:solidFill>
                  <a:srgbClr val="22373A"/>
                </a:solidFill>
                <a:latin typeface="Microsoft Sans Serif"/>
                <a:cs typeface="Microsoft Sans Serif"/>
              </a:rPr>
              <a:t>Look similar </a:t>
            </a:r>
            <a:r>
              <a:rPr dirty="0" sz="1400" spc="114">
                <a:solidFill>
                  <a:srgbClr val="22373A"/>
                </a:solidFill>
                <a:latin typeface="Microsoft Sans Serif"/>
                <a:cs typeface="Microsoft Sans Serif"/>
              </a:rPr>
              <a:t>to </a:t>
            </a:r>
            <a:r>
              <a:rPr dirty="0" sz="1400">
                <a:solidFill>
                  <a:srgbClr val="22373A"/>
                </a:solidFill>
                <a:latin typeface="Microsoft Sans Serif"/>
                <a:cs typeface="Microsoft Sans Serif"/>
              </a:rPr>
              <a:t>each </a:t>
            </a:r>
            <a:r>
              <a:rPr dirty="0" sz="1400" spc="45">
                <a:solidFill>
                  <a:srgbClr val="22373A"/>
                </a:solidFill>
                <a:latin typeface="Microsoft Sans Serif"/>
                <a:cs typeface="Microsoft Sans Serif"/>
              </a:rPr>
              <a:t>other, </a:t>
            </a:r>
            <a:r>
              <a:rPr dirty="0" sz="1400" spc="95">
                <a:solidFill>
                  <a:srgbClr val="22373A"/>
                </a:solidFill>
                <a:latin typeface="Microsoft Sans Serif"/>
                <a:cs typeface="Microsoft Sans Serif"/>
              </a:rPr>
              <a:t>but </a:t>
            </a:r>
            <a:r>
              <a:rPr dirty="0" sz="1400" spc="90">
                <a:solidFill>
                  <a:srgbClr val="22373A"/>
                </a:solidFill>
                <a:latin typeface="Microsoft Sans Serif"/>
                <a:cs typeface="Microsoft Sans Serif"/>
              </a:rPr>
              <a:t>differ </a:t>
            </a:r>
            <a:r>
              <a:rPr dirty="0" sz="1400" spc="9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drastically</a:t>
            </a:r>
            <a:r>
              <a:rPr dirty="0" sz="1400" spc="-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95">
                <a:solidFill>
                  <a:srgbClr val="22373A"/>
                </a:solidFill>
                <a:latin typeface="Microsoft Sans Serif"/>
                <a:cs typeface="Microsoft Sans Serif"/>
              </a:rPr>
              <a:t>from</a:t>
            </a:r>
            <a:r>
              <a:rPr dirty="0" sz="1400" spc="-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the</a:t>
            </a:r>
            <a:r>
              <a:rPr dirty="0" sz="1400" spc="-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5">
                <a:solidFill>
                  <a:srgbClr val="22373A"/>
                </a:solidFill>
                <a:latin typeface="Microsoft Sans Serif"/>
                <a:cs typeface="Microsoft Sans Serif"/>
              </a:rPr>
              <a:t>computational</a:t>
            </a:r>
            <a:r>
              <a:rPr dirty="0" sz="1400" spc="-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point </a:t>
            </a:r>
            <a:r>
              <a:rPr dirty="0" sz="1400" spc="-3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14">
                <a:solidFill>
                  <a:srgbClr val="22373A"/>
                </a:solidFill>
                <a:latin typeface="Microsoft Sans Serif"/>
                <a:cs typeface="Microsoft Sans Serif"/>
              </a:rPr>
              <a:t>of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5">
                <a:solidFill>
                  <a:srgbClr val="22373A"/>
                </a:solidFill>
                <a:latin typeface="Microsoft Sans Serif"/>
                <a:cs typeface="Microsoft Sans Serif"/>
              </a:rPr>
              <a:t>view</a:t>
            </a:r>
            <a:endParaRPr sz="1400">
              <a:latin typeface="Microsoft Sans Serif"/>
              <a:cs typeface="Microsoft Sans Serif"/>
            </a:endParaRPr>
          </a:p>
          <a:p>
            <a:pPr marL="168910" marR="454659" indent="-156845">
              <a:lnSpc>
                <a:spcPct val="115900"/>
              </a:lnSpc>
              <a:spcBef>
                <a:spcPts val="300"/>
              </a:spcBef>
              <a:buChar char="•"/>
              <a:tabLst>
                <a:tab pos="169545" algn="l"/>
              </a:tabLst>
            </a:pPr>
            <a:r>
              <a:rPr dirty="0" sz="1400" spc="15">
                <a:solidFill>
                  <a:srgbClr val="22373A"/>
                </a:solidFill>
                <a:latin typeface="Microsoft Sans Serif"/>
                <a:cs typeface="Microsoft Sans Serif"/>
              </a:rPr>
              <a:t>Genome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">
                <a:solidFill>
                  <a:srgbClr val="22373A"/>
                </a:solidFill>
                <a:latin typeface="Microsoft Sans Serif"/>
                <a:cs typeface="Microsoft Sans Serif"/>
              </a:rPr>
              <a:t>assembly:</a:t>
            </a:r>
            <a:r>
              <a:rPr dirty="0" sz="1400" spc="6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the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right</a:t>
            </a:r>
            <a:r>
              <a:rPr dirty="0" sz="14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0">
                <a:solidFill>
                  <a:srgbClr val="22373A"/>
                </a:solidFill>
                <a:latin typeface="Microsoft Sans Serif"/>
                <a:cs typeface="Microsoft Sans Serif"/>
              </a:rPr>
              <a:t>problem </a:t>
            </a:r>
            <a:r>
              <a:rPr dirty="0" sz="1400" spc="-36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70">
                <a:solidFill>
                  <a:srgbClr val="22373A"/>
                </a:solidFill>
                <a:latin typeface="Microsoft Sans Serif"/>
                <a:cs typeface="Microsoft Sans Serif"/>
              </a:rPr>
              <a:t>formulation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22373A"/>
                </a:solidFill>
                <a:latin typeface="Microsoft Sans Serif"/>
                <a:cs typeface="Microsoft Sans Serif"/>
              </a:rPr>
              <a:t>makes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5">
                <a:solidFill>
                  <a:srgbClr val="22373A"/>
                </a:solidFill>
                <a:latin typeface="Microsoft Sans Serif"/>
                <a:cs typeface="Microsoft Sans Serif"/>
              </a:rPr>
              <a:t>all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80">
                <a:solidFill>
                  <a:srgbClr val="22373A"/>
                </a:solidFill>
                <a:latin typeface="Microsoft Sans Serif"/>
                <a:cs typeface="Microsoft Sans Serif"/>
              </a:rPr>
              <a:t>the</a:t>
            </a:r>
            <a:r>
              <a:rPr dirty="0" sz="14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5">
                <a:solidFill>
                  <a:srgbClr val="22373A"/>
                </a:solidFill>
                <a:latin typeface="Microsoft Sans Serif"/>
                <a:cs typeface="Microsoft Sans Serif"/>
              </a:rPr>
              <a:t>difference!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Alexander S. Kulikov</dc:creator>
  <dc:title>Eulerian and Hamiltonian Cycles</dc:title>
  <dcterms:created xsi:type="dcterms:W3CDTF">2023-11-27T14:30:36Z</dcterms:created>
  <dcterms:modified xsi:type="dcterms:W3CDTF">2023-11-27T14:30:36Z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2021-09-19T00:00:00Z</vt:filetime>
  </property>
</Properties>
</file>