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5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0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2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6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1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5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5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CE51-9272-461F-8F3C-4650039F52B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F5C22-F8BA-4DDC-9DBD-B08EF4CBE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3BFFC-2F6B-67A4-0A68-A41F34EE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8806" y="758952"/>
            <a:ext cx="10269967" cy="3566160"/>
          </a:xfrm>
        </p:spPr>
        <p:txBody>
          <a:bodyPr/>
          <a:lstStyle/>
          <a:p>
            <a:r>
              <a:rPr lang="ru-RU" dirty="0"/>
              <a:t>Анализ данных диагностики пациентов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BE63E-B0D4-3ABC-CB9F-BBFB35E6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2200" y="4583957"/>
            <a:ext cx="10733361" cy="1643428"/>
          </a:xfrm>
        </p:spPr>
        <p:txBody>
          <a:bodyPr>
            <a:normAutofit/>
          </a:bodyPr>
          <a:lstStyle/>
          <a:p>
            <a:r>
              <a:rPr lang="ru-RU" dirty="0"/>
              <a:t>Выполнили студенты группы 21.б11-ПУ</a:t>
            </a:r>
          </a:p>
          <a:p>
            <a:r>
              <a:rPr lang="ru-RU" dirty="0"/>
              <a:t>Бондарев Ярослав, Губайдуллин Ринат, До Минь Ньан</a:t>
            </a:r>
          </a:p>
        </p:txBody>
      </p:sp>
    </p:spTree>
    <p:extLst>
      <p:ext uri="{BB962C8B-B14F-4D97-AF65-F5344CB8AC3E}">
        <p14:creationId xmlns:p14="http://schemas.microsoft.com/office/powerpoint/2010/main" val="29456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9D766A-A640-5830-7F82-E5659A43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88734"/>
            <a:ext cx="8092353" cy="606926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6FEFD-6332-A4D4-4D34-3F72C91A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размеру новообразований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33220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A6723D-FFF1-F316-6AF8-5F1EA36C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"/>
          <a:stretch/>
        </p:blipFill>
        <p:spPr>
          <a:xfrm>
            <a:off x="445972" y="1071023"/>
            <a:ext cx="9468049" cy="578697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517C-3BF3-11EE-0B6C-17990E3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Распределение изменения размеров образований от их средней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26700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75AC6-7F95-104E-267F-AEFDEEC3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</a:t>
            </a:r>
            <a:r>
              <a:rPr lang="en-US" dirty="0"/>
              <a:t>SUV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26D30-D8A6-15D1-333C-9A92230E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SUV - величина, показывающая интенсивность накопления радиофармпрепарата (РФП) в образовании. Величина SUV в основном используется для оценки ответа злокачественной опухоли на проведенное лечение. Если опухоль чувствительна к лечению, то уровень SUV в ней при повторном ПЭТ-исследовании будет снижаться, если нечувствительна или малочувствительна – значение SUV останется без изменений или увеличится. Считается, что если показатель SUV больше 2.5, то больше вероятности, что болезнь - злокачественная. Однако утверждать точно нельзя, существуют и доброкачественные образования, для которых SUV больше 2.5. </a:t>
            </a:r>
          </a:p>
          <a:p>
            <a:r>
              <a:rPr lang="ru-RU" dirty="0"/>
              <a:t>SUV в диапазоне от 2 до 2.5 являются наиболее сложными для дифференциального диагноза, т.е. сложнее точно определить, какой болезнью страдает пациент</a:t>
            </a:r>
          </a:p>
        </p:txBody>
      </p:sp>
    </p:spTree>
    <p:extLst>
      <p:ext uri="{BB962C8B-B14F-4D97-AF65-F5344CB8AC3E}">
        <p14:creationId xmlns:p14="http://schemas.microsoft.com/office/powerpoint/2010/main" val="233893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74597-6EA4-1ECC-A76C-AE62F71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E65739-3E44-DF24-D2BB-9FE26900D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5"/>
          <a:stretch/>
        </p:blipFill>
        <p:spPr>
          <a:xfrm>
            <a:off x="0" y="1057571"/>
            <a:ext cx="10413668" cy="580042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4AB47D-B20A-26CB-5F93-C4A7060F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" y="772695"/>
            <a:ext cx="7842688" cy="6085305"/>
          </a:xfrm>
        </p:spPr>
        <p:txBody>
          <a:bodyPr>
            <a:normAutofit/>
          </a:bodyPr>
          <a:lstStyle/>
          <a:p>
            <a:r>
              <a:rPr lang="ru-RU" dirty="0"/>
              <a:t>Средние значения соотношений SUV очага для каждого диагноза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7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AB2D4-50CA-D08E-0B34-B8B0844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CD568-5AC7-18B5-5B79-52A955AD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/>
              <a:t>Из приведённого графика мы можем заметить, что показатель SUV не должен быть единственным критерием постановки диагноза, влияющим на диагностику онкологии. Т.е. высокий показатель SUV не обязательно свидетельствует об онкологии, ровно как и низкий показатель SUV не обязательно свидетельствует о доброкачественном образовании.</a:t>
            </a:r>
          </a:p>
          <a:p>
            <a:r>
              <a:rPr lang="ru-RU" dirty="0"/>
              <a:t>Но в подавляющем большинстве случаев тенденция того, что при высоких показателях SUV новообразование является злокачественным, прослеживается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2C678-4652-DEEB-DA69-3C69FAED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1EBE36-A8F3-96CB-2D72-25ADB17C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1" y="1029732"/>
            <a:ext cx="6933104" cy="5828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E57EA-E599-96E6-D09D-F24507B6A26D}"/>
              </a:ext>
            </a:extLst>
          </p:cNvPr>
          <p:cNvSpPr txBox="1"/>
          <p:nvPr/>
        </p:nvSpPr>
        <p:spPr>
          <a:xfrm>
            <a:off x="677334" y="660400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Функция принимает следующие аргументы, в зависимости от требуемого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A951EE-FD5D-70C5-7EEC-13BCE7DE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73" y="1078252"/>
            <a:ext cx="34580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2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782A6-2283-C128-6FA7-A6AF268E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ABAF73-79E2-1FF4-883C-F6134D52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0400"/>
            <a:ext cx="8263466" cy="6197600"/>
          </a:xfrm>
        </p:spPr>
      </p:pic>
    </p:spTree>
    <p:extLst>
      <p:ext uri="{BB962C8B-B14F-4D97-AF65-F5344CB8AC3E}">
        <p14:creationId xmlns:p14="http://schemas.microsoft.com/office/powerpoint/2010/main" val="28988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96BAA-0477-ED86-FFCC-644175E6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93CF4D-0780-88B1-EEF9-6ED54527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0400"/>
            <a:ext cx="8193950" cy="6145463"/>
          </a:xfrm>
        </p:spPr>
      </p:pic>
    </p:spTree>
    <p:extLst>
      <p:ext uri="{BB962C8B-B14F-4D97-AF65-F5344CB8AC3E}">
        <p14:creationId xmlns:p14="http://schemas.microsoft.com/office/powerpoint/2010/main" val="39153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A9643-D53B-6883-7279-99D4B23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1D87C77-4858-DB4D-7699-44246212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" y="660400"/>
            <a:ext cx="8263466" cy="6197600"/>
          </a:xfrm>
        </p:spPr>
      </p:pic>
    </p:spTree>
    <p:extLst>
      <p:ext uri="{BB962C8B-B14F-4D97-AF65-F5344CB8AC3E}">
        <p14:creationId xmlns:p14="http://schemas.microsoft.com/office/powerpoint/2010/main" val="293879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8D442-2F48-0C19-6B0C-54B68058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8452C0-E82A-2C9E-DABF-B7FA6FE84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7151213" cy="5363410"/>
          </a:xfrm>
        </p:spPr>
      </p:pic>
    </p:spTree>
    <p:extLst>
      <p:ext uri="{BB962C8B-B14F-4D97-AF65-F5344CB8AC3E}">
        <p14:creationId xmlns:p14="http://schemas.microsoft.com/office/powerpoint/2010/main" val="364075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88D4-3D4D-270A-22F1-88045BC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D025B-0D13-57B5-E17F-B1BEDAF6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распределение пациентов по возрасту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распределение новообразований по среднему размеру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Проанализировать соотношения накопления глюкозы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Оценить, что может влиять на диагностику онкологии\</a:t>
            </a:r>
            <a:r>
              <a:rPr lang="ru-RU" dirty="0" err="1"/>
              <a:t>неонкологии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42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1E23D-855F-1B3B-778F-C761C3C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Распределения </a:t>
            </a:r>
            <a:r>
              <a:rPr lang="en-US" dirty="0"/>
              <a:t>SUV</a:t>
            </a:r>
            <a:br>
              <a:rPr lang="en-US" dirty="0"/>
            </a:br>
            <a:r>
              <a:rPr lang="ru-RU" sz="2200" dirty="0"/>
              <a:t>Средние значения соотношений SUV для разных диагнозов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012235-A1F8-8EBD-12E9-D19BBC59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038"/>
            <a:ext cx="10687113" cy="5380962"/>
          </a:xfrm>
        </p:spPr>
      </p:pic>
    </p:spTree>
    <p:extLst>
      <p:ext uri="{BB962C8B-B14F-4D97-AF65-F5344CB8AC3E}">
        <p14:creationId xmlns:p14="http://schemas.microsoft.com/office/powerpoint/2010/main" val="342556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A245-6471-7180-EC51-950B3E91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Контуры очага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B79E2F-AFFB-A2CD-F14C-C98566BD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309036" cy="6197600"/>
          </a:xfrm>
        </p:spPr>
      </p:pic>
    </p:spTree>
    <p:extLst>
      <p:ext uri="{BB962C8B-B14F-4D97-AF65-F5344CB8AC3E}">
        <p14:creationId xmlns:p14="http://schemas.microsoft.com/office/powerpoint/2010/main" val="31797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45DFFA-AADD-1570-BBFD-B44C4EB4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t="7730" r="9737" b="9428"/>
          <a:stretch/>
        </p:blipFill>
        <p:spPr>
          <a:xfrm>
            <a:off x="677334" y="1443788"/>
            <a:ext cx="10538070" cy="54142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B91EE-0BD5-0539-F70E-1C1BAD67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err="1"/>
              <a:t>Коморбидные</a:t>
            </a:r>
            <a:r>
              <a:rPr lang="ru-RU" dirty="0"/>
              <a:t> патологии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96EF4-2623-0CEF-A846-32514076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/>
              <a:t>Различные </a:t>
            </a:r>
            <a:r>
              <a:rPr lang="ru-RU" dirty="0" err="1"/>
              <a:t>коморбидные</a:t>
            </a:r>
            <a:r>
              <a:rPr lang="ru-RU" dirty="0"/>
              <a:t> патологии напрямую не свидетельствуют о наличии онкологии, однако они могут способствовать более точному определению диагноза.</a:t>
            </a:r>
          </a:p>
        </p:txBody>
      </p:sp>
    </p:spTree>
    <p:extLst>
      <p:ext uri="{BB962C8B-B14F-4D97-AF65-F5344CB8AC3E}">
        <p14:creationId xmlns:p14="http://schemas.microsoft.com/office/powerpoint/2010/main" val="360079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D1CD-FE49-C835-933D-F6F749EB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очага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9FD068-66DF-2F70-9F85-DDBDD4E36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10298656" cy="5588000"/>
          </a:xfrm>
        </p:spPr>
      </p:pic>
    </p:spTree>
    <p:extLst>
      <p:ext uri="{BB962C8B-B14F-4D97-AF65-F5344CB8AC3E}">
        <p14:creationId xmlns:p14="http://schemas.microsoft.com/office/powerpoint/2010/main" val="394829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4EE94-5AEC-77E8-28D4-331E3F700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959" r="8816" b="7533"/>
          <a:stretch/>
        </p:blipFill>
        <p:spPr>
          <a:xfrm>
            <a:off x="1838577" y="1010652"/>
            <a:ext cx="10353423" cy="5847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2369B-E816-CDB2-0244-BFDA049B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Сводка по диагнозу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25DBC-66C5-2D1A-5216-1C2659119619}"/>
              </a:ext>
            </a:extLst>
          </p:cNvPr>
          <p:cNvSpPr txBox="1"/>
          <p:nvPr/>
        </p:nvSpPr>
        <p:spPr>
          <a:xfrm>
            <a:off x="268705" y="1240696"/>
            <a:ext cx="16563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Некоторые диагнозы не учитываются, поскольку недостаточно пациентов с такими диагнозами, соответственно, сводка не будет полезной.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7D00F-ACDB-D4C3-A8AA-EA57C588B28E}"/>
              </a:ext>
            </a:extLst>
          </p:cNvPr>
          <p:cNvSpPr txBox="1"/>
          <p:nvPr/>
        </p:nvSpPr>
        <p:spPr>
          <a:xfrm>
            <a:off x="268705" y="660400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hystChoose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в качестве входного аргумента принимает диагноз и даёт сводку по нему.</a:t>
            </a:r>
          </a:p>
        </p:txBody>
      </p:sp>
    </p:spTree>
    <p:extLst>
      <p:ext uri="{BB962C8B-B14F-4D97-AF65-F5344CB8AC3E}">
        <p14:creationId xmlns:p14="http://schemas.microsoft.com/office/powerpoint/2010/main" val="75545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8140-251C-D00E-D025-8557BCE0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Оценка критериев онкологии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7D44-6E9F-90E6-3107-58D3D85C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5336"/>
            <a:ext cx="8596668" cy="54273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Критериев, которые могли бы точно определить онкологию, нет, из-за специфики различных типов новообразований. Однако всё же есть показатели, которые с большой вероятностью определяют онкологию (конкретно из предоставленной выборки):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Возраст 57-70 лет (у людей преклонного возраста онкологических случаев больше, чем неонкологических, а у людей младшего возраста наоборот)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Высокие показатели SUV и большой показатель его отношения </a:t>
            </a:r>
            <a:r>
              <a:rPr lang="ru-RU" dirty="0" err="1"/>
              <a:t>SUVочаг</a:t>
            </a:r>
            <a:r>
              <a:rPr lang="ru-RU" dirty="0"/>
              <a:t>/</a:t>
            </a:r>
            <a:r>
              <a:rPr lang="ru-RU" dirty="0" err="1"/>
              <a:t>SUVлегк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Большинство онкологических случаев отличаются большим размером новообразований (30 мм) с относительным изменением размеров до 7%, в то время как в неонкологических случаях размер новообразований и его изменения варьируется значительно больше.</a:t>
            </a:r>
            <a:endParaRPr lang="en-US" dirty="0"/>
          </a:p>
          <a:p>
            <a:r>
              <a:rPr lang="ru-RU" dirty="0"/>
              <a:t>Среди онкологических случаев реже встречаются новообразования, контуры которых чёткие неровные (за исключением гиперплазии). Также среди онкологических случаев чаще встречаются пациенты, образования которых имеют нечёткие неровные контуры (</a:t>
            </a:r>
            <a:r>
              <a:rPr lang="ru-RU" dirty="0" err="1"/>
              <a:t>спикулы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6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890DF-AC23-F8E9-153D-604F08E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21"/>
            <a:ext cx="10058400" cy="1450757"/>
          </a:xfrm>
        </p:spPr>
        <p:txBody>
          <a:bodyPr/>
          <a:lstStyle/>
          <a:p>
            <a:r>
              <a:rPr lang="ru-RU" dirty="0"/>
              <a:t>Общее распределение болезней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2610D3-9FF9-4B02-700A-59F44842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59" y="1780678"/>
            <a:ext cx="9011282" cy="4538495"/>
          </a:xfrm>
        </p:spPr>
      </p:pic>
    </p:spTree>
    <p:extLst>
      <p:ext uri="{BB962C8B-B14F-4D97-AF65-F5344CB8AC3E}">
        <p14:creationId xmlns:p14="http://schemas.microsoft.com/office/powerpoint/2010/main" val="1054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ECC4-C74B-E9EC-C4B9-DA13EDFE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распределение болезней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B1A6CF-2364-E9E3-9C9B-BE52B9DD2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" y="2388669"/>
            <a:ext cx="5180519" cy="301110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7901BC-1EA8-88C1-4945-70F27AED6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0" r="3705"/>
          <a:stretch/>
        </p:blipFill>
        <p:spPr>
          <a:xfrm>
            <a:off x="5411524" y="2388669"/>
            <a:ext cx="5180519" cy="285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89178-E13F-6342-8747-2E3685B1D989}"/>
              </a:ext>
            </a:extLst>
          </p:cNvPr>
          <p:cNvSpPr txBox="1"/>
          <p:nvPr/>
        </p:nvSpPr>
        <p:spPr>
          <a:xfrm>
            <a:off x="2089109" y="2020760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Неонкология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D643D-1EDF-33DB-DCF6-0BF8EF05120B}"/>
              </a:ext>
            </a:extLst>
          </p:cNvPr>
          <p:cNvSpPr txBox="1"/>
          <p:nvPr/>
        </p:nvSpPr>
        <p:spPr>
          <a:xfrm>
            <a:off x="7384243" y="20207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Онкология</a:t>
            </a:r>
          </a:p>
        </p:txBody>
      </p:sp>
    </p:spTree>
    <p:extLst>
      <p:ext uri="{BB962C8B-B14F-4D97-AF65-F5344CB8AC3E}">
        <p14:creationId xmlns:p14="http://schemas.microsoft.com/office/powerpoint/2010/main" val="22532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C868-CA01-BB88-32A7-FF3529E4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" y="70452"/>
            <a:ext cx="8596668" cy="1320800"/>
          </a:xfrm>
        </p:spPr>
        <p:txBody>
          <a:bodyPr/>
          <a:lstStyle/>
          <a:p>
            <a:r>
              <a:rPr lang="ru-RU" dirty="0"/>
              <a:t>Тенденции болезней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CABE8-06FF-D659-F58A-7754686B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853" y="1898583"/>
            <a:ext cx="296808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 Функция </a:t>
            </a:r>
            <a:r>
              <a:rPr lang="en-US" dirty="0" err="1">
                <a:latin typeface="+mj-lt"/>
              </a:rPr>
              <a:t>illnessTendency</a:t>
            </a:r>
            <a:r>
              <a:rPr lang="ru-RU" dirty="0">
                <a:latin typeface="+mj-lt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выявляет для каждого диагноза наиболее подверженные к нему возрастные группы и полы.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К примеру, для пациентов, страдающих аденокарциномой, средний возраст - 60 лет, причем соотношение пациентов обоих полов примерно одинаковое.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64716-5ED9-2C06-AE77-C5A7D799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0"/>
          <a:stretch/>
        </p:blipFill>
        <p:spPr>
          <a:xfrm>
            <a:off x="423512" y="1391252"/>
            <a:ext cx="6378341" cy="52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D5B60C-988A-C189-F239-69AA94861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2" y="1357053"/>
            <a:ext cx="7359580" cy="551968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B609-4CC2-2E82-0A13-5E76948D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09" y="19203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Соотношение пациентов по возрасту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720E3-400E-20E1-8CF1-F9994EC3FF19}"/>
              </a:ext>
            </a:extLst>
          </p:cNvPr>
          <p:cNvSpPr txBox="1"/>
          <p:nvPr/>
        </p:nvSpPr>
        <p:spPr>
          <a:xfrm>
            <a:off x="7122694" y="1530629"/>
            <a:ext cx="2245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Наибольшее количество пациентов принадлежат возрастной группе от 57 до 70 лет. Отметим, что пациенты пожилого возраста чаще страдают от онкологических заболеваний.</a:t>
            </a:r>
          </a:p>
        </p:txBody>
      </p:sp>
    </p:spTree>
    <p:extLst>
      <p:ext uri="{BB962C8B-B14F-4D97-AF65-F5344CB8AC3E}">
        <p14:creationId xmlns:p14="http://schemas.microsoft.com/office/powerpoint/2010/main" val="21813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829F1-7DDF-06F0-1E1B-1949615C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пациентов по полу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B6328E-1B60-650E-6D5E-F95AF532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/>
          <a:stretch/>
        </p:blipFill>
        <p:spPr>
          <a:xfrm>
            <a:off x="677334" y="1270000"/>
            <a:ext cx="6766203" cy="558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F1B74D-4EE1-D4F4-11F8-ED9E917A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7" y="2768600"/>
            <a:ext cx="2428136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1E3DE-F3F0-4121-5F0F-9640550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пациентов по анамнезу курения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D120C1-76B9-49EE-4050-6EBA8CD7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8" y="1930401"/>
            <a:ext cx="6570133" cy="4927600"/>
          </a:xfrm>
        </p:spPr>
      </p:pic>
    </p:spTree>
    <p:extLst>
      <p:ext uri="{BB962C8B-B14F-4D97-AF65-F5344CB8AC3E}">
        <p14:creationId xmlns:p14="http://schemas.microsoft.com/office/powerpoint/2010/main" val="41410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EA84E5-61B5-3DF6-5952-06212749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56915"/>
            <a:ext cx="8017487" cy="601311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C725C-4997-A3D1-EDDD-1D3A65F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Распределения по размеру новообразований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25854637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93470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586</Words>
  <Application>Microsoft Office PowerPoint</Application>
  <PresentationFormat>Широкоэкранный</PresentationFormat>
  <Paragraphs>50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SFMono-Regular</vt:lpstr>
      <vt:lpstr>Trebuchet MS</vt:lpstr>
      <vt:lpstr>Wingdings 3</vt:lpstr>
      <vt:lpstr>Аспект</vt:lpstr>
      <vt:lpstr>Анализ данных диагностики пациентов</vt:lpstr>
      <vt:lpstr>Цели</vt:lpstr>
      <vt:lpstr>Общее распределение болезней</vt:lpstr>
      <vt:lpstr>Общее распределение болезней</vt:lpstr>
      <vt:lpstr>Тенденции болезней</vt:lpstr>
      <vt:lpstr>Соотношение пациентов по возрасту</vt:lpstr>
      <vt:lpstr>Соотношение пациентов по полу</vt:lpstr>
      <vt:lpstr>Соотношение пациентов по анамнезу курения</vt:lpstr>
      <vt:lpstr>Распределения по размеру новообразований</vt:lpstr>
      <vt:lpstr>Распределения по размеру новообразований</vt:lpstr>
      <vt:lpstr>Распределение изменения размеров образований от их средней величины</vt:lpstr>
      <vt:lpstr>Распределения по SUV</vt:lpstr>
      <vt:lpstr>Распределения по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</vt:lpstr>
      <vt:lpstr>Распределения SUV Средние значения соотношений SUV для разных диагнозов</vt:lpstr>
      <vt:lpstr>Контуры очага </vt:lpstr>
      <vt:lpstr>Коморбидные патологии</vt:lpstr>
      <vt:lpstr>Структуры очага</vt:lpstr>
      <vt:lpstr>Сводка по диагнозу</vt:lpstr>
      <vt:lpstr>Оценка критериев онкологии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диагностики пациентов</dc:title>
  <dc:creator>Иван Домино</dc:creator>
  <cp:lastModifiedBy>Иван Домино</cp:lastModifiedBy>
  <cp:revision>3</cp:revision>
  <dcterms:created xsi:type="dcterms:W3CDTF">2023-05-30T13:26:17Z</dcterms:created>
  <dcterms:modified xsi:type="dcterms:W3CDTF">2023-06-01T08:54:35Z</dcterms:modified>
</cp:coreProperties>
</file>