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6" r:id="rId1"/>
  </p:sldMasterIdLst>
  <p:notesMasterIdLst>
    <p:notesMasterId r:id="rId17"/>
  </p:notesMasterIdLst>
  <p:sldIdLst>
    <p:sldId id="256" r:id="rId2"/>
    <p:sldId id="258" r:id="rId3"/>
    <p:sldId id="259" r:id="rId4"/>
    <p:sldId id="269" r:id="rId5"/>
    <p:sldId id="270" r:id="rId6"/>
    <p:sldId id="260" r:id="rId7"/>
    <p:sldId id="272" r:id="rId8"/>
    <p:sldId id="273" r:id="rId9"/>
    <p:sldId id="275" r:id="rId10"/>
    <p:sldId id="279" r:id="rId11"/>
    <p:sldId id="278" r:id="rId12"/>
    <p:sldId id="261" r:id="rId13"/>
    <p:sldId id="277" r:id="rId14"/>
    <p:sldId id="264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ц" initials="ц" lastIdx="1" clrIdx="0">
    <p:extLst>
      <p:ext uri="{19B8F6BF-5375-455C-9EA6-DF929625EA0E}">
        <p15:presenceInfo xmlns:p15="http://schemas.microsoft.com/office/powerpoint/2012/main" userId="4b8dfbd6f9d96c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291" autoAdjust="0"/>
  </p:normalViewPr>
  <p:slideViewPr>
    <p:cSldViewPr snapToGrid="0">
      <p:cViewPr varScale="1">
        <p:scale>
          <a:sx n="115" d="100"/>
          <a:sy n="115" d="100"/>
        </p:scale>
        <p:origin x="37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2T17:43:48.23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EAD4C-4C7B-4B41-AE77-8857F674B61C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E0A83-DB7B-4CBB-8619-0A417598B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8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0A83-DB7B-4CBB-8619-0A417598B72D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4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F311F-9C9C-4636-8A06-477FE7B44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FFE8A2-7968-47C9-B83E-82FB567B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30DF72-740E-4809-A046-E896FBB9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7DC1-8AED-45FC-AC75-990BADEEF0EF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B6CD0D-1753-4693-968F-45384436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0AB02-7526-49E7-AF9A-6C958FBB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5E4FB-0DBC-4E86-9491-280B3D0B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59D898-F007-47A8-A4FD-B349C5CC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5E6B17-F7AB-4956-9CEA-D5C61926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34B-5D3E-470A-8CC0-A376A7BDA586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D96C37-7EB8-40C6-9691-DD7432AE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F5FBB-330A-4F3F-9079-73926662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087444-B330-493B-AAE9-8068CB164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D4016B-0DB1-4F9F-91F3-0FBD071B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D6FBD-CE9F-4D53-AC7F-4FF73D6B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9EB-DE45-4640-A914-5DC8BE206457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93144-9C7A-4504-A515-94E23BD4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7D4F4-0FF7-49B1-B408-1E1C52C0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86913-956D-4B64-A60A-A30E32B7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8246E-AD65-438D-9B2A-589431BF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9B106-5D22-4E19-8F83-36457DA5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CBA4-52E6-47DA-99DF-42F42BD4EF26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87FFD-4004-46F3-8677-4274367B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1ADC4F-374D-48AE-B787-DBDD613F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9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C931F-330F-48AE-8BD6-1640591F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7D7991-F207-40B7-B3DA-F36E7984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B01EBB-4078-48CE-846B-D77CE866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53BF-9D8D-4EA5-A3A5-151C054ACB5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F893F1-F57B-40D8-9C76-914BA684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185DFB-BA75-45E0-A9CB-C07DDF50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9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06BD6-E43E-428A-AFD3-5E0A7F08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F66A6-2569-4A8B-B849-F2920EF1E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F1348C-3AE7-480E-BB87-336617C77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C8F03-4508-4E19-A8D3-AEAFECE3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C3-4459-4D21-9AC3-7C9BDFC1BAFB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5502AE-BC3B-4708-AC57-32DE01CD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CC98EB-B1BE-4917-9389-DDDC4914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1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672AE-0F0B-434D-BA37-EDE301EE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128B33-E810-47AB-BABE-75F8C8F63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0A8BB-7B8F-4CC5-9118-2F7B97DC2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A651F2-79FF-4C52-A3CE-48940C0D4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3D0A25-2AE0-4C91-8339-B53D07CC7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1DDD4A-1271-46B2-A7D7-207F7BCB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97C3-5A0D-4644-B98C-E0F3058FABE2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D92B7C-18F8-4168-8C6D-BD2D79BB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F8F2DD-5AA2-4DED-85E3-D832B1D4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3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A5C45-44C5-4578-ABC7-81E17069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98B004-CE97-4036-8394-A975B09B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1347-E853-4B4E-B6B5-B24D24125290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7B4B02-7B31-4E3A-833E-7AFC72DD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5FB8A0-8B77-47C9-B359-30D9E1FC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6AEE99-B0AD-4514-BF68-0DD6917E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7E6-8381-43F8-9F27-2088393872D6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4CD10C-3290-47FB-9838-813355BD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4B651-92C4-428B-BBF2-FDB152D3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3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8D9A-E4C5-4D22-A790-27F9F3C9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D2A60-7F98-4AD2-9A74-46CFE507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C62365-C758-42FB-9646-1DB0032CE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6B2056-E388-403A-BA03-06D5769A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7381-DDA6-4AE8-A7EC-F9B24DB32FE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0E4C72-B356-4AC4-9B5E-14A43B62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3D2014-164E-4382-ACDB-9F397B53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7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516C6-D443-4A74-9A8A-A0892299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75B447-9622-41B3-9F9B-9C5C2F16A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3106CF-8DA5-4906-828E-602BD9481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EA31B5-B165-49F3-919A-DB527C57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F3CC-D0F7-4832-B530-2B05B6742C5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D3359-7E55-4EAF-A8C8-576609BC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F7B427-1F33-4BC6-8ED0-7F2A0282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CBB3D-F27E-4516-AEAB-225BD968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E17309-9185-434B-89D3-B331285B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D374F6-D7C5-42B3-9494-CDE5820A3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98E9C-0E90-4394-83D1-F70ABC493386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4D01C-E6E6-4D8C-9E06-5F20C56CE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38DBC-B0C4-43CB-B7A9-CC6300F10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4446" y="843508"/>
            <a:ext cx="9966960" cy="156817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/>
              <a:t>МИНИСТЕРСТВО ОБРАЗОВАНИЯ И НАУКИ РОССИЙСКОЙ ФЕДЕРАЦИИ</a:t>
            </a:r>
            <a:br>
              <a:rPr lang="ru-RU" sz="1600" dirty="0"/>
            </a:br>
            <a:r>
              <a:rPr lang="ru-RU" sz="1600" cap="none" dirty="0"/>
              <a:t>Федеральное государственное бюджетное образовательное учреждение высшего образования</a:t>
            </a:r>
            <a:br>
              <a:rPr lang="ru-RU" sz="1600" cap="none" dirty="0"/>
            </a:br>
            <a:r>
              <a:rPr lang="ru-RU" sz="1600" cap="none" dirty="0"/>
              <a:t> «Московский авиационный институт» (национальный исследовательский университет)</a:t>
            </a:r>
            <a:br>
              <a:rPr lang="ru-RU" sz="1600" cap="none" dirty="0"/>
            </a:br>
            <a:r>
              <a:rPr lang="ru-RU" sz="1600" cap="none" dirty="0"/>
              <a:t>филиал «РКТ» МАИ в г. Химки московской области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1526" y="2417142"/>
            <a:ext cx="11330144" cy="87344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1600" dirty="0" smtClean="0">
                <a:latin typeface="+mj-lt"/>
                <a:cs typeface="Times New Roman" panose="02020603050405020304" pitchFamily="18" charset="0"/>
              </a:rPr>
              <a:t>Специальность: </a:t>
            </a:r>
            <a:r>
              <a:rPr lang="ru-RU" sz="1600" u="sng" dirty="0" smtClean="0">
                <a:latin typeface="+mj-lt"/>
                <a:cs typeface="Times New Roman" panose="02020603050405020304" pitchFamily="18" charset="0"/>
              </a:rPr>
              <a:t>09.02.07 Информационные </a:t>
            </a:r>
            <a:r>
              <a:rPr lang="ru-RU" sz="1600" u="sng" dirty="0">
                <a:latin typeface="+mj-lt"/>
                <a:cs typeface="Times New Roman" panose="02020603050405020304" pitchFamily="18" charset="0"/>
              </a:rPr>
              <a:t>системы и </a:t>
            </a:r>
            <a:r>
              <a:rPr lang="ru-RU" sz="1600" u="sng" dirty="0" smtClean="0">
                <a:latin typeface="+mj-lt"/>
                <a:cs typeface="Times New Roman" panose="02020603050405020304" pitchFamily="18" charset="0"/>
              </a:rPr>
              <a:t>программирование</a:t>
            </a:r>
            <a:r>
              <a:rPr lang="ru-RU" sz="1600" dirty="0" smtClean="0">
                <a:latin typeface="+mj-lt"/>
                <a:cs typeface="Times New Roman" panose="02020603050405020304" pitchFamily="18" charset="0"/>
              </a:rPr>
              <a:t>		</a:t>
            </a:r>
            <a:r>
              <a:rPr lang="ru-RU" sz="1600" dirty="0">
                <a:latin typeface="+mj-lt"/>
                <a:cs typeface="Times New Roman" panose="02020603050405020304" pitchFamily="18" charset="0"/>
              </a:rPr>
              <a:t>		</a:t>
            </a:r>
            <a:r>
              <a:rPr lang="ru-RU" sz="1600" dirty="0" smtClean="0">
                <a:latin typeface="+mj-lt"/>
                <a:cs typeface="Times New Roman" panose="02020603050405020304" pitchFamily="18" charset="0"/>
              </a:rPr>
              <a:t>Группа: </a:t>
            </a:r>
            <a:r>
              <a:rPr lang="ru-RU" sz="1600" u="sng" dirty="0" smtClean="0">
                <a:latin typeface="+mj-lt"/>
                <a:cs typeface="Times New Roman" panose="02020603050405020304" pitchFamily="18" charset="0"/>
              </a:rPr>
              <a:t>ИСП-41-19</a:t>
            </a:r>
            <a:endParaRPr lang="ru-RU" sz="1600" u="sng" dirty="0">
              <a:latin typeface="+mj-lt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1600" dirty="0" smtClean="0">
                <a:latin typeface="+mj-lt"/>
                <a:cs typeface="Times New Roman" panose="02020603050405020304" pitchFamily="18" charset="0"/>
              </a:rPr>
              <a:t>Квалификация: </a:t>
            </a:r>
            <a:r>
              <a:rPr lang="ru-RU" sz="1600" u="sng" dirty="0" smtClean="0">
                <a:latin typeface="+mj-lt"/>
                <a:cs typeface="Times New Roman" panose="02020603050405020304" pitchFamily="18" charset="0"/>
              </a:rPr>
              <a:t>Программист</a:t>
            </a:r>
            <a:endParaRPr lang="ru-RU" sz="1600" u="sng" dirty="0">
              <a:latin typeface="+mj-lt"/>
              <a:cs typeface="Times New Roman" panose="02020603050405020304" pitchFamily="18" charset="0"/>
            </a:endParaRPr>
          </a:p>
          <a:p>
            <a:endParaRPr lang="ru-RU" sz="1600" dirty="0">
              <a:latin typeface="+mj-lt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1265" y="3432794"/>
            <a:ext cx="758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+mj-lt"/>
              </a:rPr>
              <a:t>Курсовой проект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526" y="4199803"/>
            <a:ext cx="10527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+mj-lt"/>
              </a:rPr>
              <a:t>По </a:t>
            </a:r>
            <a:r>
              <a:rPr lang="ru-RU" sz="1600" u="sng" dirty="0">
                <a:latin typeface="+mj-lt"/>
              </a:rPr>
              <a:t>МДК 02.01 Технология разработки программного </a:t>
            </a:r>
            <a:r>
              <a:rPr lang="ru-RU" sz="1600" u="sng" dirty="0" smtClean="0">
                <a:latin typeface="+mj-lt"/>
              </a:rPr>
              <a:t>обеспечения				</a:t>
            </a:r>
            <a:endParaRPr lang="ru-RU" sz="1600" u="sng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070" y="5115210"/>
            <a:ext cx="530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Студент </a:t>
            </a:r>
            <a:r>
              <a:rPr lang="ru-RU" sz="1400" dirty="0">
                <a:latin typeface="+mj-lt"/>
              </a:rPr>
              <a:t>4 курса </a:t>
            </a:r>
            <a:r>
              <a:rPr lang="ru-RU" sz="1400" u="sng" dirty="0" smtClean="0">
                <a:latin typeface="+mj-lt"/>
              </a:rPr>
              <a:t>Серегин Степан Сергеевич</a:t>
            </a:r>
            <a:endParaRPr lang="ru-RU" sz="1400" u="sng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2670" y="6023095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2023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1" y="233905"/>
            <a:ext cx="726938" cy="7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3	Разработка </a:t>
            </a:r>
            <a:r>
              <a:rPr lang="ru-RU" sz="3200" dirty="0"/>
              <a:t>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341688" y="0"/>
            <a:ext cx="16983999" cy="58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71727" y="2969715"/>
            <a:ext cx="4690873" cy="185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Создание таблицы </a:t>
            </a:r>
            <a:r>
              <a:rPr lang="ru-RU" sz="1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«Услуга»:</a:t>
            </a:r>
            <a:endParaRPr lang="ru-RU" sz="1200" dirty="0"/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CREATE TABLE </a:t>
            </a: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usluga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id       INTEGER PRIMARY KEY,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ru-RU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Название 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TEXT,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ru-RU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Цена     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INTEGER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670593" y="2323385"/>
            <a:ext cx="6259612" cy="314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Создание таблицы «Склад»:</a:t>
            </a:r>
          </a:p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CREATE TABLE warehouse (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   ID           INTEGER PRIMARY KEY,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   </a:t>
            </a:r>
            <a:r>
              <a:rPr lang="ru-RU" sz="12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Тип          TEXT,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   Наименование TEXT,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   Количество   INTEGER,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   Стоимость    INTEGER,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   Работник     TEXT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   CONSTRAINT `</a:t>
            </a: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warehouse_FK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` FOREIGN KEY (`</a:t>
            </a:r>
            <a:r>
              <a:rPr lang="ru-RU" sz="12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Работник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`) REFERENCES `worker` (`ID`),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);</a:t>
            </a: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18129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3	Разработка </a:t>
            </a:r>
            <a:r>
              <a:rPr lang="ru-RU" sz="3200" dirty="0"/>
              <a:t>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341688" y="0"/>
            <a:ext cx="16983999" cy="58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24598" y="4843998"/>
            <a:ext cx="2125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Рисунок 7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— Макет формы авторизации</a:t>
            </a:r>
            <a:endParaRPr lang="ru-RU" sz="14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200" y="2466146"/>
            <a:ext cx="3822037" cy="1931037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4217246" y="2008866"/>
            <a:ext cx="3757507" cy="26696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4899" y="4860701"/>
            <a:ext cx="236220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 smtClean="0"/>
              <a:t>Рисунок 8 — </a:t>
            </a:r>
            <a:r>
              <a:rPr lang="ru-RU" sz="1400" dirty="0"/>
              <a:t>М</a:t>
            </a:r>
            <a:r>
              <a:rPr lang="ru-RU" sz="1400" dirty="0" smtClean="0"/>
              <a:t>акет формы главного окна приложения</a:t>
            </a:r>
            <a:endParaRPr lang="ru-RU" sz="1400" dirty="0"/>
          </a:p>
        </p:txBody>
      </p:sp>
      <p:pic>
        <p:nvPicPr>
          <p:cNvPr id="24" name="Рисунок 23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8247072" y="2008866"/>
            <a:ext cx="3865033" cy="2669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27216" y="4860701"/>
            <a:ext cx="252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/>
              <a:t>Рисунок 9</a:t>
            </a:r>
            <a:r>
              <a:rPr lang="ru-RU" sz="1400" dirty="0" smtClean="0"/>
              <a:t> </a:t>
            </a:r>
            <a:r>
              <a:rPr lang="ru-RU" sz="1400" dirty="0"/>
              <a:t>— Макет формы окна вывода </a:t>
            </a:r>
            <a:r>
              <a:rPr lang="ru-RU" sz="1400" dirty="0" smtClean="0"/>
              <a:t>данных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501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3	Разработка </a:t>
            </a:r>
            <a:r>
              <a:rPr lang="ru-RU" sz="3200" dirty="0"/>
              <a:t>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341688" y="0"/>
            <a:ext cx="16983999" cy="58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088201" y="5058229"/>
            <a:ext cx="28164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— Форма авторизации</a:t>
            </a:r>
            <a:endParaRPr lang="ru-RU" sz="1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474290" y="5940852"/>
            <a:ext cx="44450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— Форма окна информации о пользователе</a:t>
            </a:r>
            <a:endParaRPr lang="ru-RU" sz="1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346" y="2297884"/>
            <a:ext cx="3286125" cy="276034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471178" y="1440000"/>
            <a:ext cx="4448175" cy="44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4	Тестирование функционала программы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341688" y="0"/>
            <a:ext cx="16983999" cy="58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87515"/>
              </p:ext>
            </p:extLst>
          </p:nvPr>
        </p:nvGraphicFramePr>
        <p:xfrm>
          <a:off x="2814711" y="1440000"/>
          <a:ext cx="6562578" cy="40739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193144">
                  <a:extLst>
                    <a:ext uri="{9D8B030D-6E8A-4147-A177-3AD203B41FA5}">
                      <a16:colId xmlns:a16="http://schemas.microsoft.com/office/drawing/2014/main" val="1054195841"/>
                    </a:ext>
                  </a:extLst>
                </a:gridCol>
                <a:gridCol w="2192443">
                  <a:extLst>
                    <a:ext uri="{9D8B030D-6E8A-4147-A177-3AD203B41FA5}">
                      <a16:colId xmlns:a16="http://schemas.microsoft.com/office/drawing/2014/main" val="394635931"/>
                    </a:ext>
                  </a:extLst>
                </a:gridCol>
                <a:gridCol w="2176991">
                  <a:extLst>
                    <a:ext uri="{9D8B030D-6E8A-4147-A177-3AD203B41FA5}">
                      <a16:colId xmlns:a16="http://schemas.microsoft.com/office/drawing/2014/main" val="2298818133"/>
                    </a:ext>
                  </a:extLst>
                </a:gridCol>
              </a:tblGrid>
              <a:tr h="428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теста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0" marR="39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Входные данные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0" marR="39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Результат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0" marR="39450" marT="0" marB="0" anchor="ctr"/>
                </a:tc>
                <a:extLst>
                  <a:ext uri="{0D108BD9-81ED-4DB2-BD59-A6C34878D82A}">
                    <a16:rowId xmlns:a16="http://schemas.microsoft.com/office/drawing/2014/main" val="691574857"/>
                  </a:ext>
                </a:extLst>
              </a:tr>
              <a:tr h="1950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r>
                        <a:rPr lang="ru-RU" sz="1400" dirty="0" smtClean="0">
                          <a:effectLst/>
                        </a:rPr>
                        <a:t>_</a:t>
                      </a:r>
                      <a:r>
                        <a:rPr lang="en-US" sz="1400" dirty="0" err="1" smtClean="0">
                          <a:effectLst/>
                        </a:rPr>
                        <a:t>push_order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0" marR="39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В интерфейсе приложения выбраны данные о клиенте из </a:t>
                      </a:r>
                      <a:r>
                        <a:rPr lang="en-US" sz="11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QComboBox</a:t>
                      </a: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услуга из </a:t>
                      </a:r>
                      <a:r>
                        <a:rPr lang="en-US" sz="11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QComboBox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и </a:t>
                      </a:r>
                      <a:r>
                        <a:rPr lang="ru-RU" sz="11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комлпектующая</a:t>
                      </a: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из </a:t>
                      </a:r>
                      <a:r>
                        <a:rPr lang="en-US" sz="11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QComboBox</a:t>
                      </a: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.</a:t>
                      </a:r>
                    </a:p>
                    <a:p>
                      <a:pPr algn="just"/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Левый клик мыши по кнопке </a:t>
                      </a:r>
                      <a:r>
                        <a:rPr lang="en-US" sz="11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btn</a:t>
                      </a: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_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add</a:t>
                      </a: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_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order</a:t>
                      </a: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— «Сформировать заказ».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0" marR="39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Добавление записи о заказе в базу данных.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0" marR="39450" marT="0" marB="0"/>
                </a:tc>
                <a:extLst>
                  <a:ext uri="{0D108BD9-81ED-4DB2-BD59-A6C34878D82A}">
                    <a16:rowId xmlns:a16="http://schemas.microsoft.com/office/drawing/2014/main" val="1269996404"/>
                  </a:ext>
                </a:extLst>
              </a:tr>
              <a:tr h="16954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r>
                        <a:rPr lang="ru-RU" sz="1400" dirty="0" smtClean="0">
                          <a:effectLst/>
                        </a:rPr>
                        <a:t>_</a:t>
                      </a:r>
                      <a:r>
                        <a:rPr lang="en-US" sz="1400" dirty="0" err="1" smtClean="0">
                          <a:effectLst/>
                        </a:rPr>
                        <a:t>push_wh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0" marR="39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В интерфейс приложения введен тип комплектующей (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test</a:t>
                      </a: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), название комплектующей (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test</a:t>
                      </a: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), количество (99) и стоимость (99).</a:t>
                      </a:r>
                    </a:p>
                    <a:p>
                      <a:pPr algn="just"/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Левый клик мыши по кнопке </a:t>
                      </a:r>
                      <a:r>
                        <a:rPr lang="en-US" sz="11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btn</a:t>
                      </a: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_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add</a:t>
                      </a: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_</a:t>
                      </a:r>
                      <a:r>
                        <a:rPr lang="en-US" sz="11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wh</a:t>
                      </a: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— «Добавить на склад».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0" marR="39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Добавление записи о комплектующей в базу данных.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0" marR="39450" marT="0" marB="0"/>
                </a:tc>
                <a:extLst>
                  <a:ext uri="{0D108BD9-81ED-4DB2-BD59-A6C34878D82A}">
                    <a16:rowId xmlns:a16="http://schemas.microsoft.com/office/drawing/2014/main" val="2336612646"/>
                  </a:ext>
                </a:extLst>
              </a:tr>
            </a:tbl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2814711" y="1024502"/>
            <a:ext cx="41740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Таблица 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— Результаты тестирования функционала</a:t>
            </a:r>
            <a:endParaRPr lang="ru-RU" sz="10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1A503C3-BE18-40C8-9BE0-98B040E2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4960559"/>
          </a:xfrm>
        </p:spPr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информационной системы является важным и сложным этапом в разработке любого программного продукта. В процессе выполнения данной курсовой работы были рассмотрены различные этапы проектирования, начиная анализом требований и заканчивая созданием макетов и шаблонов интерфейса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400" dirty="0"/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В ходе выполнения работы были проанализированы требования к информационной системе станции техобслуживания компьютеров, определены её функциональные и нефункциональные требования. Была разработана модель данных с использованием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UML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- и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ER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-диаграмм. Также были разработаны макеты экранных форм с использованием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PyQt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В результате выполнения курсовой работы были получены теоретические и практические знания в проектировании информационных систем, разработке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ER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-диаграммы и функциональной модели. Также был получен опыт работы с библиотекой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PyQt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5 для создания графического интерфейса программного обеспечения.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В результате проведённой работы была создана информационная система, которая может удовлетворить потребности станции технического обслуживания компьютеров в систематическом хранении и отслеживании данных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СПИСОК ИСПОЛЬЗОВАННЫХ 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000" y="1635852"/>
            <a:ext cx="10800000" cy="4591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1 Изучаем </a:t>
            </a:r>
            <a:r>
              <a:rPr lang="ru-RU" sz="1800" dirty="0" err="1"/>
              <a:t>Python</a:t>
            </a:r>
            <a:r>
              <a:rPr lang="ru-RU" sz="1800" dirty="0"/>
              <a:t>, 3 е издание / </a:t>
            </a:r>
            <a:r>
              <a:rPr lang="ru-RU" sz="1800" dirty="0" err="1"/>
              <a:t>Лутц</a:t>
            </a:r>
            <a:r>
              <a:rPr lang="ru-RU" sz="1800" dirty="0"/>
              <a:t> М; [пер. с англ. А. Киселева]. — СПб.: Символ Плюс, 2009. — 848 с., ил.</a:t>
            </a:r>
          </a:p>
          <a:p>
            <a:pPr marL="0" indent="0">
              <a:buNone/>
            </a:pPr>
            <a:r>
              <a:rPr lang="ru-RU" sz="1800" dirty="0" smtClean="0"/>
              <a:t>2 Технология </a:t>
            </a:r>
            <a:r>
              <a:rPr lang="ru-RU" sz="1800" dirty="0"/>
              <a:t>разработки программных продуктов. Практикум: учеб. пособие для студ. учреждений сред. проф. образования / А. </a:t>
            </a:r>
            <a:r>
              <a:rPr lang="ru-RU" sz="1800" dirty="0" err="1"/>
              <a:t>В.Рудаков</a:t>
            </a:r>
            <a:r>
              <a:rPr lang="ru-RU" sz="1800" dirty="0"/>
              <a:t>, Г. Н. Федорова. — 4-е изд., стер. — М. : Издательский центр «Академия»; 2014. — 192 с. ISBN 978-5-4468-0465-8</a:t>
            </a:r>
          </a:p>
          <a:p>
            <a:pPr marL="0" indent="0">
              <a:buNone/>
            </a:pPr>
            <a:r>
              <a:rPr lang="ru-RU" sz="1800" dirty="0" smtClean="0"/>
              <a:t>3 Основы </a:t>
            </a:r>
            <a:r>
              <a:rPr lang="ru-RU" sz="1800" dirty="0"/>
              <a:t>проектирования баз данных / Г. Н. Федорова. - Москва : Академия, 2017. - 218, [1] с. : ил.</a:t>
            </a:r>
          </a:p>
          <a:p>
            <a:pPr marL="0" indent="0">
              <a:buNone/>
            </a:pPr>
            <a:r>
              <a:rPr lang="ru-RU" sz="1800" dirty="0" smtClean="0"/>
              <a:t>4 </a:t>
            </a:r>
            <a:r>
              <a:rPr lang="ru-RU" sz="1800" dirty="0" err="1" smtClean="0"/>
              <a:t>Python</a:t>
            </a:r>
            <a:r>
              <a:rPr lang="ru-RU" sz="1800" dirty="0" smtClean="0"/>
              <a:t> </a:t>
            </a:r>
            <a:r>
              <a:rPr lang="ru-RU" sz="1800" dirty="0"/>
              <a:t>3 и </a:t>
            </a:r>
            <a:r>
              <a:rPr lang="ru-RU" sz="1800" dirty="0" err="1"/>
              <a:t>PyQt</a:t>
            </a:r>
            <a:r>
              <a:rPr lang="ru-RU" sz="1800" dirty="0"/>
              <a:t> 5. Разработка приложений. — 2-е изд., </a:t>
            </a:r>
            <a:r>
              <a:rPr lang="ru-RU" sz="1800" dirty="0" err="1"/>
              <a:t>перераб</a:t>
            </a:r>
            <a:r>
              <a:rPr lang="ru-RU" sz="1800" dirty="0"/>
              <a:t>. и доп. / Н. А. </a:t>
            </a:r>
            <a:r>
              <a:rPr lang="ru-RU" sz="1800" dirty="0" err="1"/>
              <a:t>Прохоренок</a:t>
            </a:r>
            <a:r>
              <a:rPr lang="ru-RU" sz="1800" dirty="0"/>
              <a:t>, В. А. Дронов. — СПб.: БХВ-Петербург, 2018. — 832 с.: ил. — (Профессиональное программирование</a:t>
            </a:r>
            <a:r>
              <a:rPr lang="ru-RU" sz="1800" dirty="0" smtClean="0"/>
              <a:t>)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-1"/>
            <a:ext cx="10800000" cy="2174789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КУРСОВОЙ ПРОЕКТ </a:t>
            </a:r>
            <a:br>
              <a:rPr lang="ru-RU" sz="3200" dirty="0" smtClean="0"/>
            </a:br>
            <a:r>
              <a:rPr lang="ru-RU" sz="3200" dirty="0" smtClean="0"/>
              <a:t>НА ТЕМУ: </a:t>
            </a:r>
            <a:r>
              <a:rPr lang="ru-RU" sz="3200" u="sng" dirty="0" smtClean="0"/>
              <a:t>«Разработка </a:t>
            </a:r>
            <a:r>
              <a:rPr lang="ru-RU" sz="3200" u="sng" dirty="0"/>
              <a:t>информационной </a:t>
            </a:r>
            <a:r>
              <a:rPr lang="ru-RU" sz="3200" u="sng" dirty="0" smtClean="0"/>
              <a:t>станции техобслуживания компьютеров»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000" y="1931508"/>
            <a:ext cx="10800000" cy="38665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b="1" dirty="0" smtClean="0"/>
              <a:t>Введение</a:t>
            </a:r>
          </a:p>
          <a:p>
            <a:r>
              <a:rPr lang="ru-RU" sz="2300" dirty="0"/>
              <a:t>На данный момент в мире идёт полным ходом цифровизация и автоматизация процессов. Они позволяют получить быстрый доступ к необходимой информации, сократить время на выполнение задач, уменьшить затраты на производство, повысить эффективность работы организаций и улучшить качество жизни людей.</a:t>
            </a:r>
          </a:p>
          <a:p>
            <a:r>
              <a:rPr lang="ru-RU" sz="2300" dirty="0"/>
              <a:t>Во всех отраслях используются компьютеры, которые зачастую работают много времени без перерыва, и, соответственно, они подвержены повышенному износу. В связи с этим повышается спрос на станции технического обслуживания компьютеров, которые занимаются починкой, заменой и чисткой компьютерного оборудования.</a:t>
            </a:r>
          </a:p>
          <a:p>
            <a:r>
              <a:rPr lang="ru-RU" sz="2300" dirty="0"/>
              <a:t>Для более эффективного управления станцией техобслуживания компьютеров необходимо разработать информационную систему, в которой будут отображены все оказанные услуги, их стоимость, заказчик услуги и сотрудник, оказавший услугу. Также в информационной системе будут отображены новые комплектующие, расходные материалы и бывшие в употреблении комплектующие, находящиеся на складе.</a:t>
            </a:r>
            <a:endParaRPr lang="ru-RU" sz="23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794" y="53061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1	Анализ инструментальных средств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166918"/>
              </p:ext>
            </p:extLst>
          </p:nvPr>
        </p:nvGraphicFramePr>
        <p:xfrm>
          <a:off x="1142158" y="1572199"/>
          <a:ext cx="9907684" cy="387857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76921">
                  <a:extLst>
                    <a:ext uri="{9D8B030D-6E8A-4147-A177-3AD203B41FA5}">
                      <a16:colId xmlns:a16="http://schemas.microsoft.com/office/drawing/2014/main" val="2161434892"/>
                    </a:ext>
                  </a:extLst>
                </a:gridCol>
                <a:gridCol w="2476921">
                  <a:extLst>
                    <a:ext uri="{9D8B030D-6E8A-4147-A177-3AD203B41FA5}">
                      <a16:colId xmlns:a16="http://schemas.microsoft.com/office/drawing/2014/main" val="137306810"/>
                    </a:ext>
                  </a:extLst>
                </a:gridCol>
                <a:gridCol w="2476921">
                  <a:extLst>
                    <a:ext uri="{9D8B030D-6E8A-4147-A177-3AD203B41FA5}">
                      <a16:colId xmlns:a16="http://schemas.microsoft.com/office/drawing/2014/main" val="2617703476"/>
                    </a:ext>
                  </a:extLst>
                </a:gridCol>
                <a:gridCol w="2476921">
                  <a:extLst>
                    <a:ext uri="{9D8B030D-6E8A-4147-A177-3AD203B41FA5}">
                      <a16:colId xmlns:a16="http://schemas.microsoft.com/office/drawing/2014/main" val="1336249548"/>
                    </a:ext>
                  </a:extLst>
                </a:gridCol>
              </a:tblGrid>
              <a:tr h="191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Критерии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Oracle Database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MySQL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PostgreSQL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 anchor="ctr"/>
                </a:tc>
                <a:extLst>
                  <a:ext uri="{0D108BD9-81ED-4DB2-BD59-A6C34878D82A}">
                    <a16:rowId xmlns:a16="http://schemas.microsoft.com/office/drawing/2014/main" val="1568759727"/>
                  </a:ext>
                </a:extLst>
              </a:tr>
              <a:tr h="21181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effectLst/>
                        </a:rPr>
                        <a:t>Особенности</a:t>
                      </a:r>
                      <a:endParaRPr lang="ru-RU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kern="1200" dirty="0">
                          <a:effectLst/>
                        </a:rPr>
                        <a:t>Обрабатывает большие данные.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kern="1200" dirty="0">
                          <a:effectLst/>
                        </a:rPr>
                        <a:t>Поддерживает </a:t>
                      </a:r>
                      <a:r>
                        <a:rPr lang="en-US" sz="1000" kern="1200" dirty="0">
                          <a:effectLst/>
                        </a:rPr>
                        <a:t>SQL</a:t>
                      </a:r>
                      <a:r>
                        <a:rPr lang="ru-RU" sz="1000" kern="1200" dirty="0">
                          <a:effectLst/>
                        </a:rPr>
                        <a:t>, к нему можно получить доступ из реляционных БД </a:t>
                      </a:r>
                      <a:r>
                        <a:rPr lang="en-US" sz="1000" kern="1200" dirty="0">
                          <a:effectLst/>
                        </a:rPr>
                        <a:t>Oracle</a:t>
                      </a:r>
                      <a:r>
                        <a:rPr lang="ru-RU" sz="1000" kern="12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 kern="1200" dirty="0">
                          <a:effectLst/>
                        </a:rPr>
                        <a:t>Oracle NoSQL Database</a:t>
                      </a:r>
                      <a:r>
                        <a:rPr lang="ru-RU" sz="1000" kern="1200" dirty="0">
                          <a:effectLst/>
                        </a:rPr>
                        <a:t> с </a:t>
                      </a:r>
                      <a:r>
                        <a:rPr lang="en-US" sz="1000" kern="1200" dirty="0">
                          <a:effectLst/>
                        </a:rPr>
                        <a:t>Java</a:t>
                      </a:r>
                      <a:r>
                        <a:rPr lang="ru-RU" sz="1000" kern="1200" dirty="0">
                          <a:effectLst/>
                        </a:rPr>
                        <a:t>/</a:t>
                      </a:r>
                      <a:r>
                        <a:rPr lang="en-US" sz="1000" kern="1200" dirty="0">
                          <a:effectLst/>
                        </a:rPr>
                        <a:t>C API</a:t>
                      </a:r>
                      <a:r>
                        <a:rPr lang="ru-RU" sz="1000" kern="1200" dirty="0">
                          <a:effectLst/>
                        </a:rPr>
                        <a:t> для чтения и записи данных.</a:t>
                      </a:r>
                      <a:endParaRPr lang="ru-RU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kern="1200" dirty="0">
                          <a:effectLst/>
                        </a:rPr>
                        <a:t>Удобный доступ к базам данных.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kern="1200" dirty="0">
                          <a:effectLst/>
                        </a:rPr>
                        <a:t>Корректное распределенное хранение данных на сервере.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kern="1200" dirty="0">
                          <a:effectLst/>
                        </a:rPr>
                        <a:t>Быстрый поиск нужной информации в базе с помощью языка SQL.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kern="1200" dirty="0">
                          <a:effectLst/>
                        </a:rPr>
                        <a:t>Создание, редактирование и удаление записей, которые есть в базе.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effectLst/>
                        </a:rPr>
                        <a:t>Множественный доступ к базе с разных устройств — </a:t>
                      </a:r>
                      <a:r>
                        <a:rPr lang="ru-RU" sz="1000" kern="1200" dirty="0" smtClean="0">
                          <a:effectLst/>
                        </a:rPr>
                        <a:t>например, из браузеров нескольких пользователей.</a:t>
                      </a:r>
                      <a:endParaRPr lang="ru-RU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kern="1200" dirty="0" smtClean="0">
                          <a:effectLst/>
                        </a:rPr>
                        <a:t>Быстрая и легкая встраиваемая </a:t>
                      </a:r>
                      <a:r>
                        <a:rPr lang="ru-RU" sz="1000" kern="1200" dirty="0" err="1" smtClean="0">
                          <a:effectLst/>
                        </a:rPr>
                        <a:t>однофайловая</a:t>
                      </a:r>
                      <a:r>
                        <a:rPr lang="ru-RU" sz="1000" kern="1200" dirty="0" smtClean="0">
                          <a:effectLst/>
                        </a:rPr>
                        <a:t> СУБД на языке C, которая не имеет сервера и позволяет хранить всю базу локально на одном устройстве. Для работы </a:t>
                      </a:r>
                      <a:r>
                        <a:rPr lang="ru-RU" sz="1000" kern="1200" dirty="0" err="1" smtClean="0">
                          <a:effectLst/>
                        </a:rPr>
                        <a:t>SQLite</a:t>
                      </a:r>
                      <a:r>
                        <a:rPr lang="ru-RU" sz="1000" kern="1200" dirty="0" smtClean="0">
                          <a:effectLst/>
                        </a:rPr>
                        <a:t> не нужны сторонние библиотеки или службы.</a:t>
                      </a:r>
                      <a:endParaRPr lang="ru-RU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3631649564"/>
                  </a:ext>
                </a:extLst>
              </a:tr>
              <a:tr h="70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effectLst/>
                        </a:rPr>
                        <a:t>Стоимость</a:t>
                      </a:r>
                      <a:endParaRPr lang="ru-RU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kern="1200" dirty="0">
                          <a:effectLst/>
                        </a:rPr>
                        <a:t>Стандартная версия  </a:t>
                      </a:r>
                      <a:r>
                        <a:rPr lang="en-US" sz="1000" kern="1200" dirty="0">
                          <a:effectLst/>
                        </a:rPr>
                        <a:t>$</a:t>
                      </a:r>
                      <a:r>
                        <a:rPr lang="ru-RU" sz="1000" kern="1200" dirty="0">
                          <a:effectLst/>
                        </a:rPr>
                        <a:t>17500</a:t>
                      </a:r>
                      <a:endParaRPr lang="ru-RU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kern="1200" dirty="0">
                          <a:effectLst/>
                        </a:rPr>
                        <a:t>Бесплатная</a:t>
                      </a:r>
                      <a:endParaRPr lang="ru-RU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kern="1200">
                          <a:effectLst/>
                        </a:rPr>
                        <a:t>Бесплатная</a:t>
                      </a:r>
                      <a:endParaRPr lang="ru-RU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688808"/>
                  </a:ext>
                </a:extLst>
              </a:tr>
              <a:tr h="70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effectLst/>
                        </a:rPr>
                        <a:t>Максимальный размер базы данных</a:t>
                      </a:r>
                      <a:endParaRPr lang="ru-RU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 kern="1200" dirty="0" smtClean="0">
                          <a:effectLst/>
                        </a:rPr>
                        <a:t>11</a:t>
                      </a:r>
                      <a:r>
                        <a:rPr lang="ru-RU" sz="1000" kern="1200" dirty="0" smtClean="0">
                          <a:effectLst/>
                        </a:rPr>
                        <a:t> ГБ</a:t>
                      </a:r>
                      <a:endParaRPr lang="ru-RU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kern="1200" dirty="0">
                          <a:effectLst/>
                        </a:rPr>
                        <a:t>Неограниченно</a:t>
                      </a:r>
                      <a:endParaRPr lang="ru-RU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kern="1200" dirty="0" smtClean="0">
                          <a:effectLst/>
                        </a:rPr>
                        <a:t>140</a:t>
                      </a:r>
                      <a:r>
                        <a:rPr lang="ru-RU" sz="1000" kern="1200" baseline="0" dirty="0" smtClean="0">
                          <a:effectLst/>
                        </a:rPr>
                        <a:t> ТБ</a:t>
                      </a:r>
                      <a:endParaRPr lang="ru-RU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5969802"/>
                  </a:ext>
                </a:extLst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083435" y="1190107"/>
            <a:ext cx="4032579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Таблица 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Сравнительный 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анализ средств СУБД</a:t>
            </a:r>
            <a:endParaRPr lang="ru-RU" sz="1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1	Анализ инструментальных средств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4" name="Объект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543833"/>
              </p:ext>
            </p:extLst>
          </p:nvPr>
        </p:nvGraphicFramePr>
        <p:xfrm>
          <a:off x="3141198" y="1297388"/>
          <a:ext cx="5909603" cy="457210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76938">
                  <a:extLst>
                    <a:ext uri="{9D8B030D-6E8A-4147-A177-3AD203B41FA5}">
                      <a16:colId xmlns:a16="http://schemas.microsoft.com/office/drawing/2014/main" val="2500676428"/>
                    </a:ext>
                  </a:extLst>
                </a:gridCol>
                <a:gridCol w="1477555">
                  <a:extLst>
                    <a:ext uri="{9D8B030D-6E8A-4147-A177-3AD203B41FA5}">
                      <a16:colId xmlns:a16="http://schemas.microsoft.com/office/drawing/2014/main" val="3138527225"/>
                    </a:ext>
                  </a:extLst>
                </a:gridCol>
                <a:gridCol w="1477555">
                  <a:extLst>
                    <a:ext uri="{9D8B030D-6E8A-4147-A177-3AD203B41FA5}">
                      <a16:colId xmlns:a16="http://schemas.microsoft.com/office/drawing/2014/main" val="2343603547"/>
                    </a:ext>
                  </a:extLst>
                </a:gridCol>
                <a:gridCol w="1477555">
                  <a:extLst>
                    <a:ext uri="{9D8B030D-6E8A-4147-A177-3AD203B41FA5}">
                      <a16:colId xmlns:a16="http://schemas.microsoft.com/office/drawing/2014/main" val="179948389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Критерии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C#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Java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Python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 anchor="ctr"/>
                </a:tc>
                <a:extLst>
                  <a:ext uri="{0D108BD9-81ED-4DB2-BD59-A6C34878D82A}">
                    <a16:rowId xmlns:a16="http://schemas.microsoft.com/office/drawing/2014/main" val="794995516"/>
                  </a:ext>
                </a:extLst>
              </a:tr>
              <a:tr h="18130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Простота в изучении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Как </a:t>
                      </a:r>
                      <a:r>
                        <a:rPr lang="en-US" sz="1000" dirty="0">
                          <a:effectLst/>
                        </a:rPr>
                        <a:t>C</a:t>
                      </a:r>
                      <a:r>
                        <a:rPr lang="ru-RU" sz="1000" dirty="0">
                          <a:effectLst/>
                        </a:rPr>
                        <a:t>-типичный язык, язык довольно сложен для изучения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С-типичные конструкции языка усложняют процесс осваивания языка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Упрощенные С-типичные конструкции и простой синтаксис обеспечивают более низкий порог вхождения в язык, способствуют более скорому изучению языка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320359683"/>
                  </a:ext>
                </a:extLst>
              </a:tr>
              <a:tr h="16317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Разработка программ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Написание и выполнение кода возможно только в специализированной среде разработки с использованием необходимого компилятора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Разработка ведется только в специализированной </a:t>
                      </a:r>
                      <a:r>
                        <a:rPr lang="en-US" sz="1000" dirty="0">
                          <a:effectLst/>
                        </a:rPr>
                        <a:t>IDE</a:t>
                      </a:r>
                      <a:r>
                        <a:rPr lang="ru-RU" sz="1000" dirty="0">
                          <a:effectLst/>
                        </a:rPr>
                        <a:t>, либо в </a:t>
                      </a:r>
                      <a:r>
                        <a:rPr lang="en-US" sz="1000" dirty="0">
                          <a:effectLst/>
                        </a:rPr>
                        <a:t>IDE</a:t>
                      </a:r>
                      <a:r>
                        <a:rPr lang="ru-RU" sz="1000" dirty="0">
                          <a:effectLst/>
                        </a:rPr>
                        <a:t>, где реализована поддержка всех языков программирования, включая </a:t>
                      </a:r>
                      <a:r>
                        <a:rPr lang="en-US" sz="1000" dirty="0">
                          <a:effectLst/>
                        </a:rPr>
                        <a:t>Java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Написание кода возможно, как в </a:t>
                      </a:r>
                      <a:r>
                        <a:rPr lang="en-US" sz="1000" dirty="0">
                          <a:effectLst/>
                        </a:rPr>
                        <a:t>IDE</a:t>
                      </a:r>
                      <a:r>
                        <a:rPr lang="ru-RU" sz="1000" dirty="0">
                          <a:effectLst/>
                        </a:rPr>
                        <a:t>, так и в блокноте. При установке интерпретатора </a:t>
                      </a:r>
                      <a:r>
                        <a:rPr lang="en-US" sz="1000" dirty="0">
                          <a:effectLst/>
                        </a:rPr>
                        <a:t>Python</a:t>
                      </a:r>
                      <a:r>
                        <a:rPr lang="ru-RU" sz="1000" dirty="0">
                          <a:effectLst/>
                        </a:rPr>
                        <a:t>, выполнение программы возможно даже в командной строке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339888913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Библиотеки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Количество библиотек очень мало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Малое количество библиотек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Большое количество библиотек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22780841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Производительность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Высокая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Высокая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Низкая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440119387"/>
                  </a:ext>
                </a:extLst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3053704" y="915296"/>
            <a:ext cx="3868816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Таблица 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— Анализ языков программирования</a:t>
            </a:r>
            <a:endParaRPr lang="ru-RU" sz="1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1	Анализ инструментальных средств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82084"/>
              </p:ext>
            </p:extLst>
          </p:nvPr>
        </p:nvGraphicFramePr>
        <p:xfrm>
          <a:off x="2213107" y="1642464"/>
          <a:ext cx="7751714" cy="381533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937321">
                  <a:extLst>
                    <a:ext uri="{9D8B030D-6E8A-4147-A177-3AD203B41FA5}">
                      <a16:colId xmlns:a16="http://schemas.microsoft.com/office/drawing/2014/main" val="3943399611"/>
                    </a:ext>
                  </a:extLst>
                </a:gridCol>
                <a:gridCol w="1938131">
                  <a:extLst>
                    <a:ext uri="{9D8B030D-6E8A-4147-A177-3AD203B41FA5}">
                      <a16:colId xmlns:a16="http://schemas.microsoft.com/office/drawing/2014/main" val="1746280145"/>
                    </a:ext>
                  </a:extLst>
                </a:gridCol>
                <a:gridCol w="1861189">
                  <a:extLst>
                    <a:ext uri="{9D8B030D-6E8A-4147-A177-3AD203B41FA5}">
                      <a16:colId xmlns:a16="http://schemas.microsoft.com/office/drawing/2014/main" val="745344708"/>
                    </a:ext>
                  </a:extLst>
                </a:gridCol>
                <a:gridCol w="2015073">
                  <a:extLst>
                    <a:ext uri="{9D8B030D-6E8A-4147-A177-3AD203B41FA5}">
                      <a16:colId xmlns:a16="http://schemas.microsoft.com/office/drawing/2014/main" val="3708991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Критерии</a:t>
                      </a:r>
                      <a:endParaRPr lang="ru-RU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Microsoft Visual Studio</a:t>
                      </a:r>
                      <a:endParaRPr lang="ru-RU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Eclipse</a:t>
                      </a:r>
                      <a:endParaRPr lang="ru-RU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PyCharm</a:t>
                      </a:r>
                      <a:endParaRPr lang="ru-RU" sz="1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281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Преимущества</a:t>
                      </a:r>
                      <a:endParaRPr lang="ru-RU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</a:rPr>
                        <a:t>Огромная коллекция всевозможных расширений, которая постоянно пополняется.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</a:rPr>
                        <a:t>Технология </a:t>
                      </a:r>
                      <a:r>
                        <a:rPr lang="ru-RU" sz="1000" dirty="0" err="1">
                          <a:effectLst/>
                        </a:rPr>
                        <a:t>автодополнения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IntelliSense</a:t>
                      </a:r>
                      <a:r>
                        <a:rPr lang="ru-RU" sz="10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</a:rPr>
                        <a:t>Возможность </a:t>
                      </a:r>
                      <a:r>
                        <a:rPr lang="ru-RU" sz="1000" dirty="0" err="1">
                          <a:effectLst/>
                        </a:rPr>
                        <a:t>кастомизировать</a:t>
                      </a:r>
                      <a:r>
                        <a:rPr lang="ru-RU" sz="1000" dirty="0">
                          <a:effectLst/>
                        </a:rPr>
                        <a:t> рабочую панель.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</a:rPr>
                        <a:t>Поддержка разделенного экрана (</a:t>
                      </a:r>
                      <a:r>
                        <a:rPr lang="ru-RU" sz="1000" dirty="0" err="1">
                          <a:effectLst/>
                        </a:rPr>
                        <a:t>split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screen</a:t>
                      </a:r>
                      <a:r>
                        <a:rPr lang="ru-RU" sz="1000" dirty="0">
                          <a:effectLst/>
                        </a:rPr>
                        <a:t>).</a:t>
                      </a:r>
                      <a:endParaRPr lang="ru-RU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spc="-20" dirty="0">
                          <a:effectLst/>
                        </a:rPr>
                        <a:t>Возможность программировать на множестве языков.</a:t>
                      </a:r>
                      <a:endParaRPr lang="ru-RU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spc="-20" dirty="0">
                          <a:effectLst/>
                        </a:rPr>
                        <a:t>Значительная гибкость среды за счет модульности.</a:t>
                      </a:r>
                      <a:endParaRPr lang="ru-RU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spc="-20" dirty="0">
                          <a:effectLst/>
                        </a:rPr>
                        <a:t>Возможность интеграции </a:t>
                      </a:r>
                      <a:r>
                        <a:rPr lang="ru-RU" sz="1000" spc="-20" dirty="0" err="1">
                          <a:effectLst/>
                        </a:rPr>
                        <a:t>JUnit</a:t>
                      </a:r>
                      <a:r>
                        <a:rPr lang="ru-RU" sz="1000" spc="-20" dirty="0">
                          <a:effectLst/>
                        </a:rPr>
                        <a:t>.</a:t>
                      </a:r>
                      <a:endParaRPr lang="ru-RU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000" spc="-20" dirty="0">
                          <a:effectLst/>
                        </a:rPr>
                        <a:t>Удаленная отладка (при использовании JVM.</a:t>
                      </a:r>
                      <a:endParaRPr lang="ru-RU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</a:rPr>
                        <a:t>Специализированный под </a:t>
                      </a:r>
                      <a:r>
                        <a:rPr lang="ru-RU" sz="1000" dirty="0" err="1" smtClean="0">
                          <a:effectLst/>
                        </a:rPr>
                        <a:t>python</a:t>
                      </a:r>
                      <a:r>
                        <a:rPr lang="ru-RU" sz="1000" dirty="0" smtClean="0">
                          <a:effectLst/>
                        </a:rPr>
                        <a:t> инструмент, который умеет практически все - отладка, работа с </a:t>
                      </a:r>
                      <a:r>
                        <a:rPr lang="ru-RU" sz="1000" dirty="0" err="1" smtClean="0">
                          <a:effectLst/>
                        </a:rPr>
                        <a:t>бд</a:t>
                      </a:r>
                      <a:r>
                        <a:rPr lang="ru-RU" sz="1000" dirty="0" smtClean="0">
                          <a:effectLst/>
                        </a:rPr>
                        <a:t>, гит, </a:t>
                      </a:r>
                      <a:r>
                        <a:rPr lang="ru-RU" sz="1000" dirty="0" err="1" smtClean="0">
                          <a:effectLst/>
                        </a:rPr>
                        <a:t>автодополнения</a:t>
                      </a:r>
                      <a:r>
                        <a:rPr lang="ru-RU" sz="1000" dirty="0" smtClean="0">
                          <a:effectLst/>
                        </a:rPr>
                        <a:t>, плагины и так далее.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</a:rPr>
                        <a:t>Есть версии для всех основных ОС (</a:t>
                      </a:r>
                      <a:r>
                        <a:rPr lang="ru-RU" sz="1000" dirty="0" err="1" smtClean="0">
                          <a:effectLst/>
                        </a:rPr>
                        <a:t>Windows</a:t>
                      </a:r>
                      <a:r>
                        <a:rPr lang="ru-RU" sz="1000" dirty="0" smtClean="0">
                          <a:effectLst/>
                        </a:rPr>
                        <a:t>/</a:t>
                      </a:r>
                      <a:r>
                        <a:rPr lang="ru-RU" sz="1000" dirty="0" err="1" smtClean="0">
                          <a:effectLst/>
                        </a:rPr>
                        <a:t>Linux</a:t>
                      </a:r>
                      <a:r>
                        <a:rPr lang="ru-RU" sz="1000" dirty="0" smtClean="0">
                          <a:effectLst/>
                        </a:rPr>
                        <a:t>/</a:t>
                      </a:r>
                      <a:r>
                        <a:rPr lang="ru-RU" sz="1000" dirty="0" err="1" smtClean="0">
                          <a:effectLst/>
                        </a:rPr>
                        <a:t>MacOS</a:t>
                      </a:r>
                      <a:r>
                        <a:rPr lang="ru-RU" sz="1000" dirty="0" smtClean="0">
                          <a:effectLst/>
                        </a:rPr>
                        <a:t>).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</a:rPr>
                        <a:t>Есть полноценная бесплатная версия.</a:t>
                      </a:r>
                      <a:r>
                        <a:rPr lang="ru-RU" sz="1000" baseline="0" dirty="0" smtClean="0">
                          <a:effectLst/>
                        </a:rPr>
                        <a:t> </a:t>
                      </a:r>
                      <a:r>
                        <a:rPr lang="ru-RU" sz="1000" dirty="0" smtClean="0">
                          <a:effectLst/>
                        </a:rPr>
                        <a:t>Широко используется в большинстве компаний по разработке программных продуктов.</a:t>
                      </a:r>
                      <a:endParaRPr lang="ru-RU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512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effectLst/>
                        </a:rPr>
                        <a:t>Недостатки</a:t>
                      </a:r>
                      <a:endParaRPr lang="ru-RU" sz="10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effectLst/>
                        </a:rPr>
                        <a:t>Тяжеловесность IDE.</a:t>
                      </a:r>
                      <a:endParaRPr lang="ru-RU" sz="10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effectLst/>
                        </a:rPr>
                        <a:t>Новичкам может быть сложно разобраться в многообразии возможностей. </a:t>
                      </a:r>
                      <a:endParaRPr lang="ru-RU" sz="10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effectLst/>
                        </a:rPr>
                        <a:t>Потребление ресурсов (место на диске, оперативная память, ЦПУ). Система сложная и большая, на старом железе будет тормозить.</a:t>
                      </a:r>
                      <a:endParaRPr lang="ru-RU" sz="10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264427"/>
                  </a:ext>
                </a:extLst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125217" y="1260372"/>
            <a:ext cx="42782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Таблица 3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Сравнительный анализ сред разработки</a:t>
            </a:r>
            <a:endParaRPr lang="ru-RU" sz="10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2	Подготовка </a:t>
            </a:r>
            <a:r>
              <a:rPr lang="ru-RU" sz="3200" dirty="0"/>
              <a:t>к разработке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64217" y="4447309"/>
            <a:ext cx="3729291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Рисунок 1 — Диаграмма переходов состояний</a:t>
            </a:r>
            <a:endParaRPr lang="ru-RU" sz="1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183710" y="4447309"/>
            <a:ext cx="33826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— Функциональная диаграмма</a:t>
            </a:r>
            <a:endParaRPr lang="ru-RU" sz="1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10" y="1467352"/>
            <a:ext cx="4190704" cy="295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87" y="1439999"/>
            <a:ext cx="4308701" cy="2979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2	Подготовка </a:t>
            </a:r>
            <a:r>
              <a:rPr lang="ru-RU" sz="3200" dirty="0"/>
              <a:t>к разработке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350874" y="5219603"/>
            <a:ext cx="349025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— Диаграмма «Сущность-Связь»</a:t>
            </a:r>
            <a:endParaRPr lang="ru-RU" sz="1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61" y="1221971"/>
            <a:ext cx="4009476" cy="399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0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2	Подготовка </a:t>
            </a:r>
            <a:r>
              <a:rPr lang="ru-RU" sz="3200" dirty="0"/>
              <a:t>к разработке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663942" y="4472110"/>
            <a:ext cx="260481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Структурная схема</a:t>
            </a:r>
            <a:endParaRPr lang="ru-RU" sz="1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124776" y="5673206"/>
            <a:ext cx="29716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— Функциональная схема</a:t>
            </a:r>
            <a:endParaRPr lang="ru-RU" sz="1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89" y="1460985"/>
            <a:ext cx="3201321" cy="301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79" y="1271847"/>
            <a:ext cx="1515240" cy="4401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1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2	Подготовка </a:t>
            </a:r>
            <a:r>
              <a:rPr lang="ru-RU" sz="3200" dirty="0"/>
              <a:t>к разработке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053067" y="5940852"/>
            <a:ext cx="40858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— Диаграмма вариантов использования</a:t>
            </a:r>
            <a:endParaRPr lang="ru-RU" sz="1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57" y="1589514"/>
            <a:ext cx="6187682" cy="4351338"/>
          </a:xfrm>
        </p:spPr>
      </p:pic>
    </p:spTree>
    <p:extLst>
      <p:ext uri="{BB962C8B-B14F-4D97-AF65-F5344CB8AC3E}">
        <p14:creationId xmlns:p14="http://schemas.microsoft.com/office/powerpoint/2010/main" val="32480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1182</Words>
  <Application>Microsoft Office PowerPoint</Application>
  <PresentationFormat>Широкоэкранный</PresentationFormat>
  <Paragraphs>153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SimSun</vt:lpstr>
      <vt:lpstr>Arial</vt:lpstr>
      <vt:lpstr>Calibri</vt:lpstr>
      <vt:lpstr>Calibri Light</vt:lpstr>
      <vt:lpstr>Times New Roman</vt:lpstr>
      <vt:lpstr>Тема Office</vt:lpstr>
      <vt:lpstr>МИНИСТЕРСТВО ОБРАЗОВАНИЯ И НАУКИ РОССИЙСКОЙ ФЕДЕРАЦИИ Федеральное государственное бюджетное образовательное учреждение высшего образования  «Московский авиационный институт» (национальный исследовательский университет) филиал «РКТ» МАИ в г. Химки московской области</vt:lpstr>
      <vt:lpstr>КУРСОВОЙ ПРОЕКТ  НА ТЕМУ: «Разработка информационной станции техобслуживания компьютеров» </vt:lpstr>
      <vt:lpstr>1 Анализ инструментальных средств</vt:lpstr>
      <vt:lpstr>1 Анализ инструментальных средств</vt:lpstr>
      <vt:lpstr>1 Анализ инструментальных средств</vt:lpstr>
      <vt:lpstr>2 Подготовка к разработке</vt:lpstr>
      <vt:lpstr>2 Подготовка к разработке</vt:lpstr>
      <vt:lpstr>2 Подготовка к разработке</vt:lpstr>
      <vt:lpstr>2 Подготовка к разработке</vt:lpstr>
      <vt:lpstr>3 Разработка приложения</vt:lpstr>
      <vt:lpstr>3 Разработка приложения</vt:lpstr>
      <vt:lpstr>3 Разработка приложения</vt:lpstr>
      <vt:lpstr>4 Тестирование функционала программы</vt:lpstr>
      <vt:lpstr>Заключение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бюджетное образовательное учреждение высшего образования  «Московский авиационный институт» (национальный исследовательский университет) филиал «РКТ» МАИ в г. Химки московской области</dc:title>
  <dc:creator>L1nkey</dc:creator>
  <cp:lastModifiedBy>L1nkey</cp:lastModifiedBy>
  <cp:revision>107</cp:revision>
  <dcterms:created xsi:type="dcterms:W3CDTF">2018-05-18T07:15:20Z</dcterms:created>
  <dcterms:modified xsi:type="dcterms:W3CDTF">2023-03-20T19:48:44Z</dcterms:modified>
</cp:coreProperties>
</file>