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0" r:id="rId17"/>
    <p:sldId id="266" r:id="rId18"/>
    <p:sldId id="261" r:id="rId19"/>
    <p:sldId id="262" r:id="rId20"/>
    <p:sldId id="263" r:id="rId21"/>
    <p:sldId id="26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44B2"/>
    <a:srgbClr val="59BC6E"/>
    <a:srgbClr val="59B16E"/>
    <a:srgbClr val="59C76E"/>
    <a:srgbClr val="9966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91" autoAdjust="0"/>
  </p:normalViewPr>
  <p:slideViewPr>
    <p:cSldViewPr snapToGrid="0">
      <p:cViewPr varScale="1">
        <p:scale>
          <a:sx n="75" d="100"/>
          <a:sy n="75" d="100"/>
        </p:scale>
        <p:origin x="2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AB778-0729-42E9-9ACD-6137B150404C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09A56-43B1-406D-B961-EBBEF6384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01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09A56-43B1-406D-B961-EBBEF638430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46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09A56-43B1-406D-B961-EBBEF638430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72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D3ABD-0992-40DA-A2C6-ED595EDD7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518C9F-00AE-42A5-9DD9-4796D617C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131085-493E-4E19-964F-37977D57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D50069-A2CB-4DEB-8170-B0C8E0F4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8896AF-0C07-4574-80E4-96D78334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25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48F14-9D07-44A6-8D89-39CBDA22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A7869B-BF5A-4348-8C58-D71D1435C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9E4A58-AFFA-4836-B706-7464A211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D8AE37-83F2-4562-B3F1-8941B89F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F327BA-4284-4370-AD22-5F799880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27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F771B7-DB14-4F4D-94FE-2993932D4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4948FE-1259-4805-98F2-6B52B349A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90DA15-6DFD-40F1-86CB-F7EA75DB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70701B-0AFC-4885-AEAE-ADB16046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F3FFFE-DA77-4E92-A181-A3D501E7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03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36D2D-426C-4CC0-A41D-DF73D3A1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770165-B712-4474-8C87-E9E7600AF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D0D84A-23FD-483C-9C10-B820F70A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45B4C0-699C-4FF1-AB5E-529295F5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1E3221-B1D5-4C6F-AB89-AF4BE54F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83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408AE-2C4F-40B4-8364-29D67405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705DCE-5AAD-41D1-8C28-FAA1C78ED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B94B84-6F9D-4372-9427-B36D2786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7EA1D6-7B74-4B66-B765-E87132F4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B4A168-3677-4BCB-B2EF-EF2235E5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2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69AA7-2BFF-4A1D-91B8-D5C0A07F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D5CEB-F46F-4094-B245-045BABFC4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D718FF-C1F2-48C0-97A0-023C98E3B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EBF142-5FF1-4DEC-AC16-C54B4DB9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1AF5A7-7435-4082-B3BC-176EAA90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96C28-FA96-4216-940E-6328CAE0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54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D3C66-3D2F-49B6-9F52-4A9A883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EC7A09-D3D7-4B7B-BF5D-EF20850C7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CD0069-C7A4-4772-B93C-43C038153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9B3F12-5B3B-4D6E-8CBA-4F998C1D6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C3E1DF-28C1-428E-9533-3308D33EC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04AA94-2C4F-4D1D-83DA-053D1934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23EDEB-FB64-4408-8CB9-DC028668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B22BF31-78C1-4C49-9784-EB955B0C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4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F9C28-8B05-444A-B9D0-42657269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0A42F3-CB4D-4411-B537-0FA39A3A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B9B5A09-800D-4478-8C1E-8B1546C5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3F88CA-F1C8-4BA0-A86A-FB46F0FC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02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E95FBC-BFBB-490A-B00D-02B7DEC8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67A2D5B-F409-4F36-801E-1F9EF9AB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12C1B7-70ED-4722-AD9B-691B317E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18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2BAEC-1A38-46C2-A10E-DE480ABA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3D702-BCFA-4201-977A-AAA08354D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91BBD3-2210-43B8-A896-83787B8D8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59DE7A-9484-4569-9533-5B04B286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714A16-8EC4-4C09-A854-01F5E770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AE12A5-5014-48E4-9388-E5C5D45B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00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AB0D7-7E07-4ABE-B032-3F4BBA58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82E0416-F123-43B6-A78A-D11D08443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F5D4AF-0C34-49C3-A502-FC35C43BD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0FB067-3994-444C-A4DC-DD4E2404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3A25B3-5E20-4470-84F5-20B1C4D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4A9250-1539-4D8F-997F-21E17AFC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69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9C443-FE26-4500-BA4D-6A60B1E9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85942A-61A4-4A91-9D64-1D666FAB5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D926D4-1D2B-42AB-AD20-1159D2991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E00621-E160-44F6-BBA0-58754C70C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6C08FC-3566-4F04-A75C-611C227A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28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FE01B-0A54-4137-9C62-6F3762626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612" y="347165"/>
            <a:ext cx="11358584" cy="929389"/>
          </a:xfrm>
          <a:noFill/>
          <a:effectLst/>
        </p:spPr>
        <p:txBody>
          <a:bodyPr>
            <a:normAutofit fontScale="90000"/>
          </a:bodyPr>
          <a:lstStyle/>
          <a:p>
            <a:pPr algn="l">
              <a:spcBef>
                <a:spcPts val="3000"/>
              </a:spcBef>
              <a:spcAft>
                <a:spcPts val="2400"/>
              </a:spcAft>
            </a:pPr>
            <a:br>
              <a:rPr lang="ru-RU" sz="2400" dirty="0">
                <a:effectLst>
                  <a:outerShdw blurRad="50800" dist="50800" dir="5400000" algn="ctr" rotWithShape="0">
                    <a:schemeClr val="tx1"/>
                  </a:outerShdw>
                </a:effectLst>
                <a:latin typeface="Arial Narrow" panose="020B0606020202030204" pitchFamily="34" charset="0"/>
              </a:rPr>
            </a:br>
            <a:r>
              <a:rPr lang="ru-RU" sz="2200" dirty="0">
                <a:latin typeface="Bahnschrift" panose="020B0502040204020203" pitchFamily="34" charset="0"/>
              </a:rPr>
              <a:t>КИТиС</a:t>
            </a:r>
            <a:br>
              <a:rPr lang="ru-RU" dirty="0">
                <a:solidFill>
                  <a:srgbClr val="002060"/>
                </a:solidFill>
                <a:effectLst>
                  <a:outerShdw blurRad="50800" dist="50800" dir="5400000" algn="ctr" rotWithShape="0">
                    <a:schemeClr val="accent1">
                      <a:lumMod val="75000"/>
                    </a:schemeClr>
                  </a:outerShdw>
                </a:effectLst>
              </a:rPr>
            </a:b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Информационных Технологий и                                                                                                                         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просвещения РФ</a:t>
            </a:r>
            <a:b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Строительства                                                                                       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ГБУ КО ПОО «Колледж информационных технологий и строительства»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E87D34-16D8-41BD-97F4-77E473F2A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954" y="2841475"/>
            <a:ext cx="11934226" cy="3601126"/>
          </a:xfrm>
          <a:ln>
            <a:noFill/>
          </a:ln>
          <a:effectLst/>
        </p:spPr>
        <p:txBody>
          <a:bodyPr>
            <a:normAutofit fontScale="62500" lnSpcReduction="20000"/>
            <a:scene3d>
              <a:camera prst="orthographicFront"/>
              <a:lightRig rig="threePt" dir="t"/>
            </a:scene3d>
            <a:sp3d extrusionH="177800">
              <a:bevelB w="50800" h="38100" prst="riblet"/>
              <a:extrusionClr>
                <a:schemeClr val="bg1"/>
              </a:extrusionClr>
            </a:sp3d>
          </a:bodyPr>
          <a:lstStyle/>
          <a:p>
            <a:r>
              <a:rPr lang="ru-RU" sz="23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  <a:r>
              <a:rPr lang="ru-RU" sz="29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Учебная практика по ПМ.04 «Внедрение и поддержка компьютерных систем»</a:t>
            </a:r>
          </a:p>
          <a:p>
            <a:r>
              <a:rPr lang="ru-RU" sz="29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Тема: «Антивирусная программа </a:t>
            </a:r>
            <a:r>
              <a:rPr lang="en-US" sz="29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ru-RU" sz="29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9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endParaRPr lang="ru-RU" sz="2000" dirty="0"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700" dirty="0"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700" dirty="0"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700" dirty="0"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3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Гоголюк Юлия Васильевна, группа ИСп21-2К                                                                                                                                             </a:t>
            </a:r>
            <a:r>
              <a:rPr lang="ru-RU" sz="20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Тема: «</a:t>
            </a:r>
            <a:r>
              <a:rPr lang="en-US" sz="20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ru-RU" sz="20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ru-RU" sz="2000" dirty="0">
              <a:solidFill>
                <a:schemeClr val="bg1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bg1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bg1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bg1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bg1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3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Калининград 2023</a:t>
            </a:r>
            <a:r>
              <a:rPr lang="en-US" sz="23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3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E3BE25-E37B-4E99-B057-ADA2518CD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19167" r="52670" b="48214"/>
          <a:stretch/>
        </p:blipFill>
        <p:spPr bwMode="auto">
          <a:xfrm>
            <a:off x="312785" y="347165"/>
            <a:ext cx="1445827" cy="124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3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5651" y="92865"/>
            <a:ext cx="10515600" cy="1325563"/>
          </a:xfrm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Установка для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Microsoft Windows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5651" y="1326004"/>
            <a:ext cx="5863389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7) Откроется окно с сообщением о готовности к установке. Вы можете продолжить установку с параметрами по умолчанию, нажав кнопку Установить.</a:t>
            </a:r>
          </a:p>
          <a:p>
            <a:pPr marL="0" indent="0">
              <a:buNone/>
            </a:pPr>
            <a:endParaRPr lang="ru-RU" sz="2400" dirty="0">
              <a:effectLst>
                <a:outerShdw blurRad="50800" dist="50800" dir="5400000" algn="ctr" rotWithShape="0">
                  <a:schemeClr val="accent6"/>
                </a:out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marL="0" indent="0">
              <a:buNone/>
            </a:pPr>
            <a:endParaRPr lang="ru-RU" sz="2400" dirty="0">
              <a:effectLst>
                <a:outerShdw blurRad="50800" dist="50800" dir="5400000" algn="ctr" rotWithShape="0">
                  <a:schemeClr val="accent6"/>
                </a:out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marL="0" indent="0">
              <a:buNone/>
            </a:pPr>
            <a:endParaRPr lang="ru-RU" sz="2400" dirty="0">
              <a:effectLst>
                <a:outerShdw blurRad="50800" dist="50800" dir="5400000" algn="ctr" rotWithShape="0">
                  <a:schemeClr val="accent6"/>
                </a:out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marL="0" indent="0">
              <a:buNone/>
            </a:pPr>
            <a:endParaRPr lang="ru-RU" sz="2400" dirty="0">
              <a:effectLst>
                <a:outerShdw blurRad="50800" dist="50800" dir="5400000" algn="ctr" rotWithShape="0">
                  <a:schemeClr val="accent6"/>
                </a:out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lvl="0"/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95" y="2830246"/>
            <a:ext cx="3760437" cy="2990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89" y="3198664"/>
            <a:ext cx="3599468" cy="29900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3A12D7-5266-4586-8BF0-CFD23496F8B9}"/>
              </a:ext>
            </a:extLst>
          </p:cNvPr>
          <p:cNvSpPr txBox="1"/>
          <p:nvPr/>
        </p:nvSpPr>
        <p:spPr>
          <a:xfrm>
            <a:off x="6096000" y="1326004"/>
            <a:ext cx="59735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8) Если на предыдущем шаге вы нажали кнопку Установить, то перейдите к описанию шага 11. В противном случае после нажатия на ссылку Параметры установки откроется окно Параметры установки.</a:t>
            </a: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381162-CBBF-4800-A4AC-38337DD8A8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05" y="5270820"/>
            <a:ext cx="2115095" cy="12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3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8278" y="71931"/>
            <a:ext cx="10515600" cy="1325563"/>
          </a:xfrm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Установка для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Microsoft Windows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9593" y="1143573"/>
            <a:ext cx="5914869" cy="1944401"/>
          </a:xfrm>
        </p:spPr>
        <p:txBody>
          <a:bodyPr/>
          <a:lstStyle/>
          <a:p>
            <a:pPr marL="0" lvl="0" indent="0">
              <a:buNone/>
            </a:pP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9) На вкладке Путь установки Вы можете задать каталог, в который будет установлено антивирусное ПО. По умолчанию выбран каталог 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, расположенный в каталоге 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Program files 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на системном диске.</a:t>
            </a:r>
          </a:p>
          <a:p>
            <a:pPr lvl="0"/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32" y="2788968"/>
            <a:ext cx="4042486" cy="3147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989" y="2683239"/>
            <a:ext cx="4042486" cy="32528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747CF3-568E-4ABC-8054-C67768008A0F}"/>
              </a:ext>
            </a:extLst>
          </p:cNvPr>
          <p:cNvSpPr txBox="1"/>
          <p:nvPr/>
        </p:nvSpPr>
        <p:spPr>
          <a:xfrm>
            <a:off x="6474501" y="1143573"/>
            <a:ext cx="481933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10) На вкладке Дополнительные опции вам будет предложено настроить создание ярлыков для запуска Антивируса 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3B84CA-4153-4AD5-A0F5-1BDBCEF981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330" y="5325077"/>
            <a:ext cx="2115095" cy="12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2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6421"/>
            <a:ext cx="10515600" cy="1325563"/>
          </a:xfrm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Установка для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Microsoft Windows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2129" y="1220309"/>
            <a:ext cx="5062869" cy="97073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11) Начнется установка Антивируса Dr. Web</a:t>
            </a: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</a:p>
          <a:p>
            <a:pPr lvl="0"/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14" y="2191046"/>
            <a:ext cx="4680098" cy="3593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95" y="2608336"/>
            <a:ext cx="4447954" cy="33033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724231-EA33-4415-8156-BFFE4A69C5E3}"/>
              </a:ext>
            </a:extLst>
          </p:cNvPr>
          <p:cNvSpPr txBox="1"/>
          <p:nvPr/>
        </p:nvSpPr>
        <p:spPr>
          <a:xfrm>
            <a:off x="5714998" y="1145837"/>
            <a:ext cx="64645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/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После завершения установки программа сообщит о необходимости перезагрузить компьютер. Нажмите кнопку Перезагрузить сейчас и дождитесь перезагрузки компьютера.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8009FE-0FFA-4901-9694-DF826DD46E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05" y="5270820"/>
            <a:ext cx="2115095" cy="12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5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6005" y="253683"/>
            <a:ext cx="10515600" cy="1325563"/>
          </a:xfrm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Тестирование на совместимость в безопасном режиме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861" y="1614585"/>
            <a:ext cx="4753131" cy="1022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1) нажимаем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Пуск + 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R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, затем Выполнить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и в открывшемся окне в строке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Открыть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набираем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msconfig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endParaRPr lang="en-US" sz="2200" dirty="0">
              <a:effectLst>
                <a:outerShdw blurRad="50800" dist="50800" dir="5400000" algn="ctr" rotWithShape="0">
                  <a:schemeClr val="accent6"/>
                </a:out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99" y="2730107"/>
            <a:ext cx="3963998" cy="202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19766"/>
            <a:ext cx="4576471" cy="29082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997F34-9ED2-483A-8127-789AB46BB2BA}"/>
              </a:ext>
            </a:extLst>
          </p:cNvPr>
          <p:cNvSpPr txBox="1"/>
          <p:nvPr/>
        </p:nvSpPr>
        <p:spPr>
          <a:xfrm>
            <a:off x="6163805" y="1156342"/>
            <a:ext cx="6138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None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2) В открывшемся окне переходим на закладку</a:t>
            </a:r>
            <a:r>
              <a:rPr lang="en-US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</a:t>
            </a: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Загрузка, выбираем свою операционную систему в списке и отмечаем галочкой</a:t>
            </a:r>
            <a:r>
              <a:rPr lang="en-US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</a:t>
            </a: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Безопасный режим.</a:t>
            </a:r>
            <a:r>
              <a:rPr lang="en-US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</a:t>
            </a: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Также на этой закладке окна</a:t>
            </a:r>
            <a:r>
              <a:rPr lang="en-US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msconfig </a:t>
            </a: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вы можете выбрать настройки самого безопасного режима</a:t>
            </a:r>
            <a:endParaRPr lang="en-US" sz="2000" dirty="0">
              <a:effectLst>
                <a:outerShdw blurRad="50800" dist="50800" dir="5400000" algn="ctr" rotWithShape="0">
                  <a:schemeClr val="accent6"/>
                </a:out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3AF26-78AC-4357-8C49-327BE9B7D4B0}"/>
              </a:ext>
            </a:extLst>
          </p:cNvPr>
          <p:cNvSpPr txBox="1"/>
          <p:nvPr/>
        </p:nvSpPr>
        <p:spPr>
          <a:xfrm>
            <a:off x="999521" y="5052633"/>
            <a:ext cx="4576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None/>
            </a:pPr>
            <a:r>
              <a:rPr lang="ru-RU" sz="18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3) После завершения настройки нажмите клавишу</a:t>
            </a:r>
            <a:r>
              <a:rPr lang="en-US" sz="18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OK </a:t>
            </a:r>
            <a:r>
              <a:rPr lang="ru-RU" sz="18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и перезагрузите компьютер. </a:t>
            </a:r>
          </a:p>
          <a:p>
            <a:pPr marL="0" lvl="0" indent="450000">
              <a:buNone/>
            </a:pPr>
            <a:r>
              <a:rPr lang="ru-RU" sz="18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Запуск </a:t>
            </a:r>
            <a:r>
              <a:rPr lang="en-US" sz="18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18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18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 </a:t>
            </a:r>
            <a:r>
              <a:rPr lang="ru-RU" sz="18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 безопасном режиме позволяет выявить ранее не замеченные вирусы.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6EAB71-4EE1-4C0F-A2AC-80ED422C0A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1" y="5553466"/>
            <a:ext cx="1690087" cy="97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36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6352" y="212084"/>
            <a:ext cx="10515600" cy="1807753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ru-RU" sz="49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+mj-lt"/>
              </a:rPr>
              <a:t>Инструменты повышения производительности программного обеспечения</a:t>
            </a:r>
            <a:br>
              <a:rPr lang="ru-RU" sz="1600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2072" y="1776752"/>
            <a:ext cx="9257908" cy="2079082"/>
          </a:xfrm>
        </p:spPr>
        <p:txBody>
          <a:bodyPr>
            <a:normAutofit fontScale="92500"/>
          </a:bodyPr>
          <a:lstStyle/>
          <a:p>
            <a:pPr marL="0" indent="450000">
              <a:lnSpc>
                <a:spcPct val="150000"/>
              </a:lnSpc>
              <a:buNone/>
            </a:pP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Повышение производительности производится путем исключения из анализа определённых объектов, что непосредственно приводит к ухудшению эффективности проверки на угрозы.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F2DFD4-7DDD-4AAE-A4DC-AB182768BC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707" y="5208549"/>
            <a:ext cx="2368028" cy="136819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22C6A40-FCF0-4E00-8E2A-A3E84E4FB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2" y="3496948"/>
            <a:ext cx="4667348" cy="216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37595E-CCEB-47C8-8A55-14FDDBA09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373" y="3496948"/>
            <a:ext cx="4579757" cy="32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826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573403"/>
          </a:xfrm>
        </p:spPr>
        <p:txBody>
          <a:bodyPr>
            <a:noAutofit/>
          </a:bodyPr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Измерение и анализ эксплуатационных характеристик качества программного обеспечения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8784" y="2045081"/>
            <a:ext cx="8250936" cy="1082167"/>
          </a:xfrm>
        </p:spPr>
        <p:txBody>
          <a:bodyPr/>
          <a:lstStyle/>
          <a:p>
            <a:pPr marL="0" indent="450000">
              <a:buNone/>
            </a:pP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Использование программы 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возможно на компьютере, удовлетворяющем следующим требованиям: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" y="3044953"/>
            <a:ext cx="5105400" cy="3300983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4"/>
          <a:stretch>
            <a:fillRect/>
          </a:stretch>
        </p:blipFill>
        <p:spPr>
          <a:xfrm>
            <a:off x="5882767" y="3044953"/>
            <a:ext cx="5681345" cy="256946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D95661-B17C-4EE9-A9E4-469895FEC0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289" y="5698743"/>
            <a:ext cx="1584597" cy="91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83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1B5E8-6EA3-4F01-BD40-3BC0EA8C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99" y="88192"/>
            <a:ext cx="10515600" cy="1325563"/>
          </a:xfrm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Интерфейс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Dr. Web</a:t>
            </a:r>
            <a:endParaRPr lang="ru-RU" dirty="0">
              <a:effectLst>
                <a:outerShdw blurRad="50800" dist="50800" dir="5400000" algn="ctr" rotWithShape="0">
                  <a:schemeClr val="accent6"/>
                </a:outerShdw>
              </a:effectLst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3983100-E32D-4EF1-BB77-3C794D5DD5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03" y="1183640"/>
            <a:ext cx="5656797" cy="377444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B788829-3820-4EAC-A839-000C0485AB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168" y="5257076"/>
            <a:ext cx="2252085" cy="1301204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1420B5CB-EE85-4DAB-ACA7-0AA32F249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010" y="1211237"/>
            <a:ext cx="6136059" cy="371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0DC52A9-AC65-4698-AA3B-EBAC33732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840" y="5015086"/>
            <a:ext cx="5912080" cy="168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04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EF2E1-E4BB-42ED-8E81-FCD35D2F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-233680"/>
            <a:ext cx="10515600" cy="1325563"/>
          </a:xfrm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Интерфейс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Dr. Web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D02BBC-AA4D-4942-9A36-3BE49E797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804192"/>
            <a:ext cx="4659290" cy="2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9F4EE5C-3B1E-48FB-B52C-7A7855191F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557" y="149542"/>
            <a:ext cx="5214447" cy="315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290348E-8C09-4669-A2A7-19F4BDB1B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3756530"/>
            <a:ext cx="4655820" cy="283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F8A55B98-123A-4E53-98D3-3CFE85A1D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557" y="3416972"/>
            <a:ext cx="5214447" cy="316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EB9AB95-8B67-4FEF-BC4B-2BF6748D4B0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188" y="5677218"/>
            <a:ext cx="1573824" cy="90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6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1D8A5-083E-4B9D-982C-2872FCFB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22" y="103868"/>
            <a:ext cx="10515600" cy="1325563"/>
          </a:xfrm>
        </p:spPr>
        <p:txBody>
          <a:bodyPr/>
          <a:lstStyle/>
          <a:p>
            <a:r>
              <a:rPr lang="ru-RU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Компоненты антивируса </a:t>
            </a:r>
            <a:r>
              <a:rPr lang="en-US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Dr. Web</a:t>
            </a:r>
            <a:endParaRPr lang="ru-RU" dirty="0">
              <a:effectLst>
                <a:outerShdw blurRad="50800" dist="50800" dir="5400000" algn="ctr" rotWithShape="0">
                  <a:schemeClr val="accent6"/>
                </a:outerShdw>
              </a:effectLst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124523B-D494-4EBA-B216-ED32E250A4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982" y="1217459"/>
            <a:ext cx="5606578" cy="548201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  <a:bevelB prst="relaxedInset"/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979838-C88A-4B8E-AB4D-0206D90154D6}"/>
              </a:ext>
            </a:extLst>
          </p:cNvPr>
          <p:cNvSpPr txBox="1"/>
          <p:nvPr/>
        </p:nvSpPr>
        <p:spPr>
          <a:xfrm>
            <a:off x="7268174" y="1776549"/>
            <a:ext cx="42584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Веб-Антивирус  </a:t>
            </a:r>
            <a:r>
              <a:rPr lang="en-US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SpiDer Gate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Антиспам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Брандмауэр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Антивирусная сеть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Родительский контроль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Защита от вымогателей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Защита от эксплойтов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Защита от потери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Приватность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Блокировка съемных устройств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Криптограф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7EC9FDC-289A-45B7-B447-CAD8F611F4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98" y="5002329"/>
            <a:ext cx="2601302" cy="15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9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FB007-5075-4D59-B25E-1005DAF614E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Способности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Dr. Web</a:t>
            </a:r>
            <a:endParaRPr lang="ru-RU" dirty="0">
              <a:effectLst>
                <a:outerShdw blurRad="50800" dist="50800" dir="5400000" algn="ctr" rotWithShape="0">
                  <a:schemeClr val="accent6"/>
                </a:outerShdw>
              </a:effectLst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F991819-BBF1-4775-B03D-3AE2B6E8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9228"/>
            <a:ext cx="10515600" cy="4351338"/>
          </a:xfrm>
        </p:spPr>
        <p:txBody>
          <a:bodyPr/>
          <a:lstStyle/>
          <a:p>
            <a:pPr marR="79375" algn="just">
              <a:lnSpc>
                <a:spcPct val="150000"/>
              </a:lnSpc>
              <a:spcAft>
                <a:spcPts val="25"/>
              </a:spcAft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Защита от проникновения новейших, наиболее опасных вредоносных программ;</a:t>
            </a:r>
          </a:p>
          <a:p>
            <a:pPr marR="79375" algn="just">
              <a:lnSpc>
                <a:spcPct val="150000"/>
              </a:lnSpc>
              <a:spcAft>
                <a:spcPts val="25"/>
              </a:spcAft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Распознавание нежелательных изменений пользовательских файлов, отслеживая работу всех процессов системы в поисках действий, характерных для процессов вредоносных программ, не позволяя им внедриться в процессы других программ;</a:t>
            </a:r>
          </a:p>
          <a:p>
            <a:pPr marR="79375" algn="just">
              <a:lnSpc>
                <a:spcPct val="150000"/>
              </a:lnSpc>
              <a:spcAft>
                <a:spcPts val="25"/>
              </a:spcAft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Обнаружение и нейтрализация новейших, еще не известных угроз: шифровальщиков, удаленно управляемых вредоносных объектов и вирусных упаковщиков.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0968A6-1B69-4DA1-BA14-D43FF5DB77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99" y="4628560"/>
            <a:ext cx="3138101" cy="18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0176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08D88-19AA-4530-99D1-941C3471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370205"/>
            <a:ext cx="10515600" cy="1325563"/>
          </a:xfrm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B2AF8A-CDBB-48E9-AF40-DCF32BFF4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1769745"/>
            <a:ext cx="10515600" cy="4351338"/>
          </a:xfrm>
        </p:spPr>
        <p:txBody>
          <a:bodyPr/>
          <a:lstStyle/>
          <a:p>
            <a:pPr marL="0" indent="450000">
              <a:lnSpc>
                <a:spcPct val="150000"/>
              </a:lnSpc>
              <a:buNone/>
            </a:pP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 наше время актуальной темой является защита информации как в профессиональной деятельности, так и в повседневном использовании компьютера. Для предоставления защиты от внешних угроз используются специальные средства защиты, такие как антивирусные программы. Таких программ существует предостаточно, одни из них более качественно выявляют и устраняют вирусы, другие не очень.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376BE0-0391-420E-8A4B-A29735922F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987" y="4650973"/>
            <a:ext cx="3179115" cy="183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03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5ACC4-B487-4375-BCA9-27128DAE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Особенности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Dr. Web</a:t>
            </a:r>
            <a:endParaRPr lang="ru-RU" dirty="0">
              <a:effectLst>
                <a:outerShdw blurRad="50800" dist="50800" dir="5400000" algn="ctr" rotWithShape="0">
                  <a:schemeClr val="accent6"/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7E6809-5CAA-459A-9295-93276219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ru-RU" sz="2400" b="0" i="0" dirty="0">
                <a:solidFill>
                  <a:srgbClr val="333333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Высокий показатель обнаружения угроз.</a:t>
            </a:r>
          </a:p>
          <a:p>
            <a:pPr algn="l">
              <a:lnSpc>
                <a:spcPct val="150000"/>
              </a:lnSpc>
            </a:pPr>
            <a:r>
              <a:rPr lang="ru-RU" sz="2400" b="0" i="0" dirty="0">
                <a:solidFill>
                  <a:srgbClr val="333333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Простой и удобный интерфейс.</a:t>
            </a:r>
          </a:p>
          <a:p>
            <a:pPr algn="l">
              <a:lnSpc>
                <a:spcPct val="150000"/>
              </a:lnSpc>
            </a:pPr>
            <a:r>
              <a:rPr lang="ru-RU" sz="2400" b="0" i="0" dirty="0">
                <a:solidFill>
                  <a:srgbClr val="333333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Шикарная онлайн-защита.</a:t>
            </a:r>
          </a:p>
          <a:p>
            <a:pPr algn="l">
              <a:lnSpc>
                <a:spcPct val="150000"/>
              </a:lnSpc>
            </a:pPr>
            <a:r>
              <a:rPr lang="ru-RU" sz="2400" b="0" i="0" dirty="0">
                <a:solidFill>
                  <a:srgbClr val="333333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Отличная защита от взлома.</a:t>
            </a:r>
          </a:p>
          <a:p>
            <a:pPr algn="l">
              <a:lnSpc>
                <a:spcPct val="150000"/>
              </a:lnSpc>
            </a:pPr>
            <a:r>
              <a:rPr lang="ru-RU" sz="2400" b="0" i="0" dirty="0">
                <a:solidFill>
                  <a:srgbClr val="333333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Неплохая скорость работы.</a:t>
            </a:r>
          </a:p>
          <a:p>
            <a:pPr algn="l">
              <a:lnSpc>
                <a:spcPct val="150000"/>
              </a:lnSpc>
            </a:pPr>
            <a:r>
              <a:rPr lang="ru-RU" sz="2400" b="0" i="0" dirty="0">
                <a:solidFill>
                  <a:srgbClr val="333333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Отличный функционал.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7A0F65-08C3-48F1-BA11-DC27502F65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797" y="4602470"/>
            <a:ext cx="3138101" cy="18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9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492A9-1795-412D-BD8C-68C69768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253" y="297198"/>
            <a:ext cx="10515600" cy="1325563"/>
          </a:xfrm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F41EF9-2BB4-47EE-90AD-E063D0412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404023" cy="4132115"/>
          </a:xfrm>
          <a:effectLst>
            <a:outerShdw blurRad="50800" dist="50800" dir="5400000" algn="ctr" rotWithShape="0">
              <a:schemeClr val="accent6"/>
            </a:outerShdw>
          </a:effectLst>
        </p:spPr>
        <p:txBody>
          <a:bodyPr>
            <a:normAutofit fontScale="85000" lnSpcReduction="10000"/>
          </a:bodyPr>
          <a:lstStyle/>
          <a:p>
            <a:pPr marL="0" indent="450000">
              <a:lnSpc>
                <a:spcPct val="150000"/>
              </a:lnSpc>
              <a:buNone/>
            </a:pPr>
            <a:r>
              <a:rPr lang="ru-RU" dirty="0">
                <a:solidFill>
                  <a:srgbClr val="000000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 заключении можно сказать, что нужно защищать свои устройства от вредоносных программ во избежание утери или повреждения данных и заражения компьютера. В этом Вам может помочь именно антивирусная программа и в этой презентации я привела как пример антивирус </a:t>
            </a:r>
            <a:r>
              <a:rPr lang="en-US" dirty="0">
                <a:solidFill>
                  <a:srgbClr val="000000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Dr. Web, </a:t>
            </a:r>
            <a:r>
              <a:rPr lang="ru-RU" dirty="0">
                <a:solidFill>
                  <a:srgbClr val="000000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который четко выполняет свою задачу и помогает справиться с </a:t>
            </a:r>
            <a:r>
              <a:rPr lang="ru-RU" dirty="0">
                <a:solidFill>
                  <a:srgbClr val="000000"/>
                </a:solidFill>
                <a:effectLst/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вирусами, хакерскими утилитами, троянами и другими вредоносными программами. </a:t>
            </a:r>
          </a:p>
          <a:p>
            <a:endParaRPr lang="ru-RU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095E90-7B1B-4A4E-ACE0-60B53EA6F2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074" y="4648400"/>
            <a:ext cx="2870218" cy="165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9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8BD5B-4F60-4F0F-BD4F-AE32716F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Антивирус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 Dr. Web</a:t>
            </a:r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B10030-7FFB-4E41-B0A7-630430DC8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78" y="1617781"/>
            <a:ext cx="8888307" cy="4553113"/>
          </a:xfrm>
        </p:spPr>
        <p:txBody>
          <a:bodyPr>
            <a:normAutofit fontScale="92500" lnSpcReduction="20000"/>
          </a:bodyPr>
          <a:lstStyle/>
          <a:p>
            <a:pPr marL="6350" marR="79375" indent="450000" algn="just">
              <a:lnSpc>
                <a:spcPct val="160000"/>
              </a:lnSpc>
              <a:spcAft>
                <a:spcPts val="25"/>
              </a:spcAft>
              <a:buNone/>
            </a:pPr>
            <a:r>
              <a:rPr lang="ru-RU" sz="2000" kern="18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Компания «Доктор Веб» </a:t>
            </a:r>
            <a:r>
              <a:rPr lang="ru-RU" sz="2000" kern="1800" dirty="0">
                <a:solidFill>
                  <a:srgbClr val="353535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- </a:t>
            </a:r>
            <a:r>
              <a:rPr lang="ru-RU" sz="2000" kern="18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российский</a:t>
            </a:r>
            <a:r>
              <a:rPr lang="ru-RU" sz="20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производитель антивирусных средств защиты информации. Продукты Dr. Web разрабатываются с 1992 года. Это один из первых антивирусов в мире.</a:t>
            </a:r>
          </a:p>
          <a:p>
            <a:pPr marL="6350" marR="79375" indent="450000" algn="just">
              <a:lnSpc>
                <a:spcPct val="160000"/>
              </a:lnSpc>
              <a:spcAft>
                <a:spcPts val="25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0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 </a:t>
            </a:r>
            <a:r>
              <a:rPr lang="en-US" sz="20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</a:t>
            </a:r>
            <a:r>
              <a:rPr lang="ru-RU" sz="20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– популярный во всём мире пакет программ, предназначенный для комплексной защиты любых устройств в Вашем доме, офисе или на предприятии.</a:t>
            </a:r>
          </a:p>
          <a:p>
            <a:pPr marL="6350" marR="79375" indent="450000" algn="just">
              <a:lnSpc>
                <a:spcPct val="150000"/>
              </a:lnSpc>
              <a:spcAft>
                <a:spcPts val="25"/>
              </a:spcAft>
              <a:buNone/>
            </a:pPr>
            <a:r>
              <a:rPr lang="ru-RU" sz="20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Продукты предоставляют защиту от вирусов, троянского, шпионского и рекламного ПО, червей, руткитов, хакерских утилит, программ-шуток, а также неизвестных угроз с помощью различных технологий реального времени и поведенческого анализа.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3B3FBD-6A1D-4CAD-A752-E3B5CFBDDF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556" y="4433056"/>
            <a:ext cx="3414755" cy="197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918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F28D2-06CD-4A61-AA70-937DE923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solidFill>
                  <a:srgbClr val="000000"/>
                </a:solidFill>
                <a:effectLst>
                  <a:outerShdw blurRad="38100" dist="38100" dir="2700000" algn="tl">
                    <a:schemeClr val="accent6">
                      <a:alpha val="43000"/>
                    </a:schemeClr>
                  </a:outerShdw>
                </a:effectLst>
              </a:rPr>
              <a:t>Dr. Web Security Space </a:t>
            </a:r>
            <a:endParaRPr lang="ru-RU" dirty="0">
              <a:effectLst>
                <a:outerShdw blurRad="38100" dist="38100" dir="2700000" algn="tl">
                  <a:schemeClr val="accent6">
                    <a:alpha val="43000"/>
                  </a:scheme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453C96-30F2-4F96-8796-E08EBEC56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49051"/>
          </a:xfrm>
        </p:spPr>
        <p:txBody>
          <a:bodyPr>
            <a:normAutofit/>
          </a:bodyPr>
          <a:lstStyle/>
          <a:p>
            <a:pPr marL="0" indent="450000">
              <a:lnSpc>
                <a:spcPct val="150000"/>
              </a:lnSpc>
              <a:buNone/>
            </a:pPr>
            <a:r>
              <a:rPr lang="ru-RU" sz="200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Dr. Web Security Space </a:t>
            </a:r>
            <a:r>
              <a:rPr lang="ru-RU" sz="2000" b="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- комплексная, многоуровневая защита вашего компьютера. </a:t>
            </a: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Она способна обнаруживать и удалять с компьютера различные нежелательные программы: рекламные программы, программы дозвона, программы-шутки, потенциально опасные программы, программы взлома. Для обнаружения таких программ и действий над содержащими их файлами применяются стандартные средства антивирусных компонентов </a:t>
            </a:r>
            <a:r>
              <a:rPr lang="en-US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</a:t>
            </a: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</a:p>
          <a:p>
            <a:pPr marL="0" indent="450000">
              <a:lnSpc>
                <a:spcPct val="150000"/>
              </a:lnSpc>
              <a:buNone/>
            </a:pPr>
            <a:endParaRPr lang="ru-RU" dirty="0">
              <a:effectLst>
                <a:outerShdw blurRad="50800" dist="50800" dir="5400000" algn="ctr" rotWithShape="0">
                  <a:schemeClr val="accent6"/>
                </a:out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8F2FB4-6C4D-435A-AB93-E6A0896392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363" y="4508185"/>
            <a:ext cx="3266637" cy="18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1290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Системные требования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8581571" cy="4351338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Для 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Windows:</a:t>
            </a:r>
            <a:endParaRPr lang="ru-RU" sz="2400" dirty="0">
              <a:effectLst>
                <a:outerShdw blurRad="50800" dist="50800" dir="5400000" algn="ctr" rotWithShape="0">
                  <a:schemeClr val="accent6"/>
                </a:out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lvl="0"/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Windows 11 / 10 / 8.1 / 8 / 7 / Vista SP2 (32- и 64-битные системы), XP SP2 (32-битные системы);</a:t>
            </a:r>
          </a:p>
          <a:p>
            <a:pPr lvl="0"/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Оперативная память - рекомендуется не менее 1 Гб свободной памяти;</a:t>
            </a:r>
          </a:p>
          <a:p>
            <a:pPr lvl="0"/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Дисковая память - рекомендуется не менее 2 Гб свободного пространства;</a:t>
            </a:r>
          </a:p>
          <a:p>
            <a:pPr lvl="0"/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Доступ к сети Интернет: для регистрации и получения обновлений.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8F2FB4-6C4D-435A-AB93-E6A0896392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363" y="4508185"/>
            <a:ext cx="3266637" cy="18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9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Установка для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Microsoft Windows</a:t>
            </a:r>
            <a:endParaRPr lang="ru-RU" dirty="0">
              <a:effectLst>
                <a:outerShdw blurRad="50800" dist="50800" dir="5400000" algn="ctr" rotWithShape="0">
                  <a:schemeClr val="accent6"/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4960" y="1666240"/>
            <a:ext cx="5450840" cy="482663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1) Для установки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Антивируса 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для 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Windows 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скачайте его установочный файл из Центра управления подписками или Личного кабинета поставщика услуги на защищаемый объект (ПК или файловый сервер).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2) Запустите скачанный файл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drweb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_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avdesk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_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installer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exe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 Откроется окно мастера установки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Антивируса 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896" y="1603428"/>
            <a:ext cx="4704715" cy="353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4ABCD7-C700-4985-B8C8-0CED11EA94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297" y="5191760"/>
            <a:ext cx="2115095" cy="12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9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Установка для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Microsoft Windows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880"/>
            <a:ext cx="6639560" cy="516699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3) Чтобы ознакомиться с условиями Лицензионного соглашения, щелкните по соответствующей ссылке. После этого установите флаг Я</a:t>
            </a:r>
            <a:r>
              <a:rPr lang="ru-RU" sz="2400" b="1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принимаю условия Лицензионного соглашения и нажмите кнопку Далее.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4) В следующем окне указан полный путь к открытому ключу шифрования (drwcsd.pub), расположенному на вашем компьютере. Чтобы продолжить установку, нажмите кнопку Далее.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280" y="1690688"/>
            <a:ext cx="3957320" cy="3289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C10CC8-1011-4F28-B6C9-4CEF549567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977" y="5232400"/>
            <a:ext cx="2115095" cy="12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7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Установка для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Microsoft Windows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2885" y="1690688"/>
            <a:ext cx="5758543" cy="4351338"/>
          </a:xfrm>
          <a:effectLst>
            <a:outerShdw blurRad="50800" dist="50800" dir="5400000" algn="ctr" rotWithShape="0">
              <a:schemeClr val="accent6"/>
            </a:outerShdw>
          </a:effectLst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5) Вам будет предложено подключиться к облачным сервисам </a:t>
            </a:r>
            <a:r>
              <a:rPr lang="en-US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 Cloud</a:t>
            </a: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, чтобы получать свежую информацию об угрозах, обновляемую на серверах компании «Доктор Веб» в режиме реального времени. Выберите нужную опцию и нажмите Далее.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681" y="1478280"/>
            <a:ext cx="4653280" cy="358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C7F742-A247-4458-8E9E-BFC90A9E0F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991" y="5168660"/>
            <a:ext cx="2115095" cy="12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7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Установка для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Microsoft Windows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5491502" cy="4351338"/>
          </a:xfrm>
          <a:effectLst>
            <a:outerShdw blurRad="50800" dist="50800" dir="5400000" algn="ctr" rotWithShape="0">
              <a:schemeClr val="accent6"/>
            </a:outerShdw>
          </a:effectLst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6) Вам будет предложено установить Брандмауэр </a:t>
            </a:r>
            <a:r>
              <a:rPr lang="en-US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</a:t>
            </a: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для защиты компьютера от несанкционированного доступа извне и предотвращения утечки важных данных по сети. Если вы хотите, чтобы Брандмауэр </a:t>
            </a:r>
            <a:r>
              <a:rPr lang="en-US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</a:t>
            </a: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был установлен, установите соответствующий флаг. </a:t>
            </a:r>
            <a:r>
              <a:rPr lang="en-US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Нажмите Далее, чтобы продолжить установку.</a:t>
            </a:r>
            <a:endParaRPr lang="ru-RU" sz="2400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80" y="1775187"/>
            <a:ext cx="4694806" cy="341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112274-D40A-432A-9A9F-74E60EEB2C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05" y="5270820"/>
            <a:ext cx="2115095" cy="12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27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1039</Words>
  <Application>Microsoft Office PowerPoint</Application>
  <PresentationFormat>Широкоэкранный</PresentationFormat>
  <Paragraphs>87</Paragraphs>
  <Slides>21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Yu Gothic UI Semilight</vt:lpstr>
      <vt:lpstr>Arial</vt:lpstr>
      <vt:lpstr>Arial Narrow</vt:lpstr>
      <vt:lpstr>Bahnschrift</vt:lpstr>
      <vt:lpstr>Calibri</vt:lpstr>
      <vt:lpstr>Calibri Light</vt:lpstr>
      <vt:lpstr>Times New Roman</vt:lpstr>
      <vt:lpstr>Тема Office</vt:lpstr>
      <vt:lpstr> КИТиС Колледж Информационных Технологий и                                                                                                                                 Министерство просвещения РФ Строительства                                                                                               ГБУ КО ПОО «Колледж информационных технологий и строительства»</vt:lpstr>
      <vt:lpstr>Введение</vt:lpstr>
      <vt:lpstr>Антивирус Dr. Web </vt:lpstr>
      <vt:lpstr>Dr. Web Security Space </vt:lpstr>
      <vt:lpstr>Системные требования</vt:lpstr>
      <vt:lpstr>Установка для Microsoft Windows</vt:lpstr>
      <vt:lpstr>Установка для Microsoft Windows</vt:lpstr>
      <vt:lpstr>Установка для Microsoft Windows</vt:lpstr>
      <vt:lpstr>Установка для Microsoft Windows</vt:lpstr>
      <vt:lpstr>Установка для Microsoft Windows</vt:lpstr>
      <vt:lpstr>Установка для Microsoft Windows</vt:lpstr>
      <vt:lpstr>Установка для Microsoft Windows</vt:lpstr>
      <vt:lpstr>Тестирование на совместимость в безопасном режиме</vt:lpstr>
      <vt:lpstr>Инструменты повышения производительности программного обеспечения </vt:lpstr>
      <vt:lpstr>Измерение и анализ эксплуатационных характеристик качества программного обеспечения</vt:lpstr>
      <vt:lpstr>Интерфейс Dr. Web</vt:lpstr>
      <vt:lpstr>Интерфейс Dr. Web</vt:lpstr>
      <vt:lpstr>Компоненты антивируса Dr. Web</vt:lpstr>
      <vt:lpstr>Способности Dr. Web</vt:lpstr>
      <vt:lpstr>Особенности Dr. Web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Всем привет, это полное дерьмо</dc:title>
  <dc:creator>Julia</dc:creator>
  <cp:lastModifiedBy>Julia</cp:lastModifiedBy>
  <cp:revision>45</cp:revision>
  <dcterms:created xsi:type="dcterms:W3CDTF">2023-03-01T10:46:39Z</dcterms:created>
  <dcterms:modified xsi:type="dcterms:W3CDTF">2023-03-05T18:25:44Z</dcterms:modified>
</cp:coreProperties>
</file>